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0" r:id="rId15"/>
    <p:sldId id="272" r:id="rId16"/>
    <p:sldId id="273" r:id="rId17"/>
    <p:sldId id="274" r:id="rId18"/>
    <p:sldId id="275" r:id="rId19"/>
    <p:sldId id="25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7" autoAdjust="0"/>
    <p:restoredTop sz="94641" autoAdjust="0"/>
  </p:normalViewPr>
  <p:slideViewPr>
    <p:cSldViewPr snapToGrid="0">
      <p:cViewPr varScale="1">
        <p:scale>
          <a:sx n="82" d="100"/>
          <a:sy n="82" d="100"/>
        </p:scale>
        <p:origin x="71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576B5-3D64-4131-818B-989C7B34FBD2}" type="datetimeFigureOut">
              <a:rPr lang="en-US" smtClean="0"/>
              <a:t>17/2/2022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4693D-F903-4B76-9459-0679850E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30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7D03E-0A7C-44B4-8476-07055D2FB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72A3A-BCC8-4E14-B7C4-9A02E6E70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87FA1-0BCE-4E5C-B926-D7D69842A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E046-8B93-441D-9C0D-5135BE4E9CEE}" type="datetime1">
              <a:rPr lang="en-US" smtClean="0"/>
              <a:t>17/2/2022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8F264-1D1B-4492-AEDE-C4EA488D4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A3109-441D-4914-A260-F1E165987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36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B1F9-376E-4CD3-A899-B27B59F68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BA45C-FF53-4A74-8966-75149D033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1A016-A8F3-4E84-81C7-F1F5D5726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9436-8FFD-46E1-B124-CCEDA1A2A2B8}" type="datetime1">
              <a:rPr lang="en-US" smtClean="0"/>
              <a:t>17/2/2022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53B9D-DCF3-48D5-A549-F3CE3A26F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BA484-1DC0-49D9-B33C-B6F1B1D0F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50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1A2DE1-9104-41FE-A1D5-2460805EC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A9333-22C6-4BDB-8A24-0FA7C8292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2FF5D-60BE-41CE-97D1-9D5D9F448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B25A-E170-450E-AF11-58D2D4177B39}" type="datetime1">
              <a:rPr lang="en-US" smtClean="0"/>
              <a:t>17/2/2022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F69FD-4F1D-4DA2-A1EC-A74859370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F64B2-E0DB-468B-ABAD-0C6E3D195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D6165-3A26-4D96-B01E-7A03878F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B4B88-0668-4B5E-B328-16AAD3281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5A90E-3479-4ABA-B48C-83B54F847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608B-E934-418C-B73D-BC7A4C180616}" type="datetime1">
              <a:rPr lang="en-US" smtClean="0"/>
              <a:t>17/2/2022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DAFF6-D8AD-41F2-A176-FCBB51C84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60340-3931-494A-9638-98DD27A6A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2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11329-B312-42C4-846A-0822E9574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B8006-EEB1-496E-ACE8-685A42824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1070F-B683-4D5A-BF49-823BB3790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F450-4E08-4610-B3AF-4C23ACE08559}" type="datetime1">
              <a:rPr lang="en-US" smtClean="0"/>
              <a:t>17/2/2022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7CFCB-55BD-43B4-A557-0A3974AFB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546F-48A8-44B3-B3AC-44902590C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2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7502E-131A-498D-819B-1CFE964EF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01A52-695A-4674-9B04-4E21652C4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F8F71-8B75-4FFD-8B30-0901F9D6F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29BD1-370C-49C6-9F6F-28D9DD2B4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A664D-888C-485A-A757-B72C67D65CC8}" type="datetime1">
              <a:rPr lang="en-US" smtClean="0"/>
              <a:t>17/2/2022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0A96F-8D83-46F7-869C-C45A3F470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26F09-2546-48AF-89A2-792C5B8F8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56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AE41-1BB6-4198-A358-0EFE9202A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84659-9D11-49D5-B17A-EAC229DB9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BA6579-533D-4B3A-BFB5-11132A26C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24F34F-0130-4198-8B59-08E602F6A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7ABDEE-CF76-4D89-B26F-4B6756F914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B415DE-DB98-4DA1-97E0-789CE5BAF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9D86-1BB4-471E-B932-563519751176}" type="datetime1">
              <a:rPr lang="en-US" smtClean="0"/>
              <a:t>17/2/2022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293DF0-4D6A-4FD1-A3BB-A0F168882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D36DE5-E9DD-4593-BA2D-6ED12EE5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9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7038D-21D0-4943-8C80-9C05CD6B9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E93467-AB81-4D5E-AD85-A95979015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DF56-1326-461F-9737-F5B291C187FF}" type="datetime1">
              <a:rPr lang="en-US" smtClean="0"/>
              <a:t>17/2/2022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DD0278-D435-413E-8790-D52466437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32BE7-E5E3-467E-8F55-41B84D052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2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0AD601-BB1F-4123-8EE8-772D1C9F7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1E60-D955-478B-B995-9969A08C0037}" type="datetime1">
              <a:rPr lang="en-US" smtClean="0"/>
              <a:t>17/2/2022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0ED60-BD9D-4506-BADA-F16DD445C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7D1F6-22BC-46C5-B534-110A92049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39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2A4C-1278-43CE-9843-425759444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B7D8B-E035-4250-9D80-A2FAD2ED2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F02DA-5E9D-48BD-8A85-1EE3F584A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E9A5E-2E87-4B31-A4AC-69FFCAD54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6B0BA-00CC-4562-A73D-BDF6C94DE02D}" type="datetime1">
              <a:rPr lang="en-US" smtClean="0"/>
              <a:t>17/2/2022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BFEB2-3B96-4CEA-B377-B28D340B9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0C6B2-A2D2-47C2-BEAF-6E6FA86A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87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A148C-7DAB-4009-B858-FD04002D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541CD9-C13A-43B1-9159-670041740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5E65C-520D-4776-AD37-DF784D3E0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A7DC-EAAF-4650-835D-9F1C749A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EEE6-7F6E-41A7-8E54-1D9F59091A45}" type="datetime1">
              <a:rPr lang="en-US" smtClean="0"/>
              <a:t>17/2/2022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8A6AF-64B9-40D8-BE2F-EB8230FD4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10BB0-0BE0-4AA2-8829-B2FCA1114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9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1A6BC7-D7A0-4B9A-BAEA-7D4F9C14C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52EA0-096C-482E-BC0F-92E222C37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5C336-76AD-4295-BDA4-43BE5E9D19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94E82-6905-43C1-9948-02DD354A7AC5}" type="datetime1">
              <a:rPr lang="en-US" smtClean="0"/>
              <a:t>17/2/2022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96783-9398-4F54-8876-B65AFAFE4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51102-DC17-454A-BCEE-947E22CB1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10E67-1E12-4F56-A6A2-FD15D925E2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2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F3D52F-A4D5-46B6-84FA-1DCA1D4065C3}"/>
              </a:ext>
            </a:extLst>
          </p:cNvPr>
          <p:cNvSpPr txBox="1"/>
          <p:nvPr/>
        </p:nvSpPr>
        <p:spPr>
          <a:xfrm>
            <a:off x="3360945" y="604509"/>
            <a:ext cx="355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UNIVERZITET U </a:t>
            </a:r>
            <a:r>
              <a:rPr lang="sr-Latn-R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NIŠU</a:t>
            </a:r>
          </a:p>
          <a:p>
            <a:r>
              <a:rPr lang="sr-Latn-R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ELEKTRONSKI FAKULTET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D46433-DE89-4F1C-A59E-EB561FB23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92" y="401903"/>
            <a:ext cx="1051547" cy="10515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BF99A4-82CE-4481-AC92-947533375C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139" y="171896"/>
            <a:ext cx="1511559" cy="15115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BC2BF1-12A3-4746-8DF0-01F66D7CFA14}"/>
              </a:ext>
            </a:extLst>
          </p:cNvPr>
          <p:cNvSpPr txBox="1"/>
          <p:nvPr/>
        </p:nvSpPr>
        <p:spPr>
          <a:xfrm>
            <a:off x="873592" y="2419316"/>
            <a:ext cx="77852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SEMINARSKI RAD - prezentacija</a:t>
            </a:r>
          </a:p>
          <a:p>
            <a:r>
              <a:rPr lang="sr-Latn-RS" sz="3000" b="1" dirty="0">
                <a:latin typeface="Arial" panose="020B0604020202020204" pitchFamily="34" charset="0"/>
                <a:cs typeface="Arial" panose="020B0604020202020204" pitchFamily="34" charset="0"/>
              </a:rPr>
              <a:t>RESTAURACIJA OBRISANIH I OŠTEĆENIH DATOTEKA – FILE CARVING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19F2C-F201-4A3E-A85E-ABA468AD5CF1}"/>
              </a:ext>
            </a:extLst>
          </p:cNvPr>
          <p:cNvSpPr txBox="1"/>
          <p:nvPr/>
        </p:nvSpPr>
        <p:spPr>
          <a:xfrm>
            <a:off x="873592" y="4942073"/>
            <a:ext cx="4974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b="1" dirty="0"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r>
              <a:rPr lang="sr-Latn-RS" sz="1600" dirty="0">
                <a:latin typeface="Arial" panose="020B0604020202020204" pitchFamily="34" charset="0"/>
                <a:cs typeface="Arial" panose="020B0604020202020204" pitchFamily="34" charset="0"/>
              </a:rPr>
              <a:t>: Milan Stanković br. ind. 1407 </a:t>
            </a:r>
          </a:p>
          <a:p>
            <a:r>
              <a:rPr lang="sr-Latn-RS" sz="1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sr-Latn-RS" sz="1600" b="1" dirty="0">
                <a:latin typeface="Arial" panose="020B0604020202020204" pitchFamily="34" charset="0"/>
                <a:cs typeface="Arial" panose="020B0604020202020204" pitchFamily="34" charset="0"/>
              </a:rPr>
              <a:t>Mentor</a:t>
            </a:r>
            <a:r>
              <a:rPr lang="sr-Latn-RS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E12AF2-D1AF-4EA6-BCEF-CDAF49660672}"/>
              </a:ext>
            </a:extLst>
          </p:cNvPr>
          <p:cNvSpPr txBox="1"/>
          <p:nvPr/>
        </p:nvSpPr>
        <p:spPr>
          <a:xfrm>
            <a:off x="9267150" y="6167527"/>
            <a:ext cx="2534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Niš, januar 2022. godina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84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521D51-D9E9-4F97-8B74-673E721B34EC}"/>
              </a:ext>
            </a:extLst>
          </p:cNvPr>
          <p:cNvSpPr txBox="1"/>
          <p:nvPr/>
        </p:nvSpPr>
        <p:spPr>
          <a:xfrm>
            <a:off x="1377518" y="2705724"/>
            <a:ext cx="82582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PRIMER – REKONSTRUKCIJA OBRISANIH PODATAKA</a:t>
            </a:r>
          </a:p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(Osnovni koncept rekonstrukcije podataka)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3355AD5-7E4E-4DEA-84E9-7FF616E86E8F}"/>
              </a:ext>
            </a:extLst>
          </p:cNvPr>
          <p:cNvCxnSpPr>
            <a:cxnSpLocks/>
          </p:cNvCxnSpPr>
          <p:nvPr/>
        </p:nvCxnSpPr>
        <p:spPr>
          <a:xfrm>
            <a:off x="1213651" y="2705724"/>
            <a:ext cx="0" cy="144655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908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9F951D-BBA1-4D7A-89A1-29D5B130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E8983E-F39B-47A3-96FE-D99753332B82}"/>
              </a:ext>
            </a:extLst>
          </p:cNvPr>
          <p:cNvSpPr txBox="1"/>
          <p:nvPr/>
        </p:nvSpPr>
        <p:spPr>
          <a:xfrm>
            <a:off x="1377518" y="931680"/>
            <a:ext cx="8192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Rekonstrukcija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podatka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bez </a:t>
            </a:r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korišćenja alata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679FAF4-AACE-4826-8946-0BAE7A3649DD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B8AF9E-DB34-4278-BACA-35773AFB0866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0F678D6-BBA9-47AB-BAB8-27433CC53B04}"/>
              </a:ext>
            </a:extLst>
          </p:cNvPr>
          <p:cNvSpPr txBox="1"/>
          <p:nvPr/>
        </p:nvSpPr>
        <p:spPr>
          <a:xfrm>
            <a:off x="1377518" y="1787539"/>
            <a:ext cx="95553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Osnovni princip rekonstrukcije podatka se odnosi na postupak rekonstrukcije podatka bez korišćenja specijalizovanih alata za taj proces.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1939EA-308B-4F00-AEDB-5A973641A042}"/>
              </a:ext>
            </a:extLst>
          </p:cNvPr>
          <p:cNvSpPr txBox="1"/>
          <p:nvPr/>
        </p:nvSpPr>
        <p:spPr>
          <a:xfrm>
            <a:off x="1377518" y="2606696"/>
            <a:ext cx="95553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Zbog jednostavnosti biće primer rekonstrukcije slike iz textualnog word dokumenta, princip je isti i kada se radi o obrisanom fajlu na disku.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2BE3FC-48FF-4582-8843-006E4B79CB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0" t="6592" r="10559" b="2169"/>
          <a:stretch/>
        </p:blipFill>
        <p:spPr bwMode="auto">
          <a:xfrm>
            <a:off x="1377518" y="3425853"/>
            <a:ext cx="2984500" cy="26066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1EB16CA-EFDB-4609-BF9A-43CE17201FE6}"/>
              </a:ext>
            </a:extLst>
          </p:cNvPr>
          <p:cNvSpPr txBox="1"/>
          <p:nvPr/>
        </p:nvSpPr>
        <p:spPr>
          <a:xfrm>
            <a:off x="4850167" y="3787650"/>
            <a:ext cx="6220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Dokument sa slikom iz koga ćemo prikazati rekonstrukciju te iste slike.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20625E-CDBB-459E-8666-A77B6C96BAB6}"/>
              </a:ext>
            </a:extLst>
          </p:cNvPr>
          <p:cNvSpPr txBox="1"/>
          <p:nvPr/>
        </p:nvSpPr>
        <p:spPr>
          <a:xfrm>
            <a:off x="4850167" y="4720641"/>
            <a:ext cx="622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Tip dokumenta: Microsoft Office Word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49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9F951D-BBA1-4D7A-89A1-29D5B130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E8983E-F39B-47A3-96FE-D99753332B82}"/>
              </a:ext>
            </a:extLst>
          </p:cNvPr>
          <p:cNvSpPr txBox="1"/>
          <p:nvPr/>
        </p:nvSpPr>
        <p:spPr>
          <a:xfrm>
            <a:off x="1377518" y="931680"/>
            <a:ext cx="8192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Rekonstrukcija .jpeg slike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679FAF4-AACE-4826-8946-0BAE7A3649DD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B8AF9E-DB34-4278-BACA-35773AFB0866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6661C7-9844-425D-9B7D-A159217BF849}"/>
              </a:ext>
            </a:extLst>
          </p:cNvPr>
          <p:cNvSpPr txBox="1"/>
          <p:nvPr/>
        </p:nvSpPr>
        <p:spPr>
          <a:xfrm>
            <a:off x="1377518" y="1787539"/>
            <a:ext cx="9555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Potrebno je znati osnovne parametre slike.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17CDB1-D326-42A0-B811-9F977E225871}"/>
              </a:ext>
            </a:extLst>
          </p:cNvPr>
          <p:cNvSpPr txBox="1"/>
          <p:nvPr/>
        </p:nvSpPr>
        <p:spPr>
          <a:xfrm>
            <a:off x="3278818" y="2581842"/>
            <a:ext cx="6388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Početak (zaglavlje) .jpeg formata: </a:t>
            </a:r>
            <a:r>
              <a:rPr lang="sr-Latn-RS" sz="2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FFD8FFE0</a:t>
            </a:r>
            <a:endParaRPr lang="en-US" sz="20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CFBF22-356D-4C17-9A54-848B1536C390}"/>
              </a:ext>
            </a:extLst>
          </p:cNvPr>
          <p:cNvSpPr txBox="1"/>
          <p:nvPr/>
        </p:nvSpPr>
        <p:spPr>
          <a:xfrm>
            <a:off x="3278818" y="3077585"/>
            <a:ext cx="6388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Kraj (rep) .jpeg formata: </a:t>
            </a:r>
            <a:r>
              <a:rPr lang="sr-Latn-R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FFD9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3BF901-107B-44C3-AE00-E5B5C3EA2ADA}"/>
              </a:ext>
            </a:extLst>
          </p:cNvPr>
          <p:cNvSpPr txBox="1"/>
          <p:nvPr/>
        </p:nvSpPr>
        <p:spPr>
          <a:xfrm>
            <a:off x="1318334" y="5110712"/>
            <a:ext cx="95553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Pomoću zaglavlja i repa možemo odrediti poziciju podatka u skupu sirovih (raw) podataka.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D97FD7-2D71-4726-9B5E-1A93C47A9A4C}"/>
              </a:ext>
            </a:extLst>
          </p:cNvPr>
          <p:cNvSpPr/>
          <p:nvPr/>
        </p:nvSpPr>
        <p:spPr>
          <a:xfrm>
            <a:off x="3515557" y="4021068"/>
            <a:ext cx="1287262" cy="5518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FFD8FFE0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4E9270-8B1C-44CE-8814-F56E45FC1B79}"/>
              </a:ext>
            </a:extLst>
          </p:cNvPr>
          <p:cNvSpPr/>
          <p:nvPr/>
        </p:nvSpPr>
        <p:spPr>
          <a:xfrm>
            <a:off x="7631837" y="4021068"/>
            <a:ext cx="784194" cy="55189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400" b="1" dirty="0">
                <a:latin typeface="Arial" panose="020B0604020202020204" pitchFamily="34" charset="0"/>
                <a:cs typeface="Arial" panose="020B0604020202020204" pitchFamily="34" charset="0"/>
              </a:rPr>
              <a:t>FFD9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FA8BDE-02AF-4058-A9A8-1A8E9620E572}"/>
              </a:ext>
            </a:extLst>
          </p:cNvPr>
          <p:cNvSpPr/>
          <p:nvPr/>
        </p:nvSpPr>
        <p:spPr>
          <a:xfrm>
            <a:off x="4835370" y="4021068"/>
            <a:ext cx="2763916" cy="5518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400" b="1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34651D-B37E-4197-95FA-05DF8CC4D200}"/>
              </a:ext>
            </a:extLst>
          </p:cNvPr>
          <p:cNvCxnSpPr>
            <a:cxnSpLocks/>
          </p:cNvCxnSpPr>
          <p:nvPr/>
        </p:nvCxnSpPr>
        <p:spPr>
          <a:xfrm>
            <a:off x="2556769" y="4689629"/>
            <a:ext cx="6658252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1AD234D-698C-4DFA-9C5D-64D9E6B26EB3}"/>
              </a:ext>
            </a:extLst>
          </p:cNvPr>
          <p:cNvCxnSpPr>
            <a:cxnSpLocks/>
          </p:cNvCxnSpPr>
          <p:nvPr/>
        </p:nvCxnSpPr>
        <p:spPr>
          <a:xfrm flipV="1">
            <a:off x="2596053" y="4021068"/>
            <a:ext cx="0" cy="668561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A8C1344-2E6B-47D8-B46F-6A27E49C1B01}"/>
              </a:ext>
            </a:extLst>
          </p:cNvPr>
          <p:cNvCxnSpPr>
            <a:cxnSpLocks/>
          </p:cNvCxnSpPr>
          <p:nvPr/>
        </p:nvCxnSpPr>
        <p:spPr>
          <a:xfrm flipV="1">
            <a:off x="9169474" y="4021068"/>
            <a:ext cx="0" cy="668561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39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2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9F951D-BBA1-4D7A-89A1-29D5B130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E8983E-F39B-47A3-96FE-D99753332B82}"/>
              </a:ext>
            </a:extLst>
          </p:cNvPr>
          <p:cNvSpPr txBox="1"/>
          <p:nvPr/>
        </p:nvSpPr>
        <p:spPr>
          <a:xfrm>
            <a:off x="1377518" y="931680"/>
            <a:ext cx="8192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Priprema ciljanog skupa podataka za pretragu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679FAF4-AACE-4826-8946-0BAE7A3649DD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B8AF9E-DB34-4278-BACA-35773AFB0866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0D544E9-FC31-48BE-9AB6-4630D639F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319" y="2063245"/>
            <a:ext cx="1624953" cy="16249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652F47-8752-4458-96B6-B00D1DA24A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296" y="2238302"/>
            <a:ext cx="998078" cy="1274841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C072A8AF-C1D4-4A6B-909C-93E86BE743DC}"/>
              </a:ext>
            </a:extLst>
          </p:cNvPr>
          <p:cNvSpPr/>
          <p:nvPr/>
        </p:nvSpPr>
        <p:spPr>
          <a:xfrm>
            <a:off x="4181382" y="2516175"/>
            <a:ext cx="887767" cy="719091"/>
          </a:xfrm>
          <a:prstGeom prst="right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894CABE-7439-4396-8FAB-9870870A7F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489" y="1893369"/>
            <a:ext cx="1953088" cy="1953088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1CB3EB57-F94F-46A2-A65F-DCA09A9762C6}"/>
              </a:ext>
            </a:extLst>
          </p:cNvPr>
          <p:cNvSpPr/>
          <p:nvPr/>
        </p:nvSpPr>
        <p:spPr>
          <a:xfrm>
            <a:off x="6661986" y="2516175"/>
            <a:ext cx="887767" cy="719091"/>
          </a:xfrm>
          <a:prstGeom prst="right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0F2FDB-BC57-4D03-9493-CC59984AF7B6}"/>
              </a:ext>
            </a:extLst>
          </p:cNvPr>
          <p:cNvSpPr txBox="1"/>
          <p:nvPr/>
        </p:nvSpPr>
        <p:spPr>
          <a:xfrm>
            <a:off x="3433448" y="3953739"/>
            <a:ext cx="5743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Konverzija podataka u hexadecimalni format.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126D35-99AD-4E5C-A64D-394B3AD63D3E}"/>
              </a:ext>
            </a:extLst>
          </p:cNvPr>
          <p:cNvSpPr txBox="1"/>
          <p:nvPr/>
        </p:nvSpPr>
        <p:spPr>
          <a:xfrm>
            <a:off x="2351840" y="4623394"/>
            <a:ext cx="77043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00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09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55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00 00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66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F9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44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FF D8 FF E0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E6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D3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55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.......................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B0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F3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AF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54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5E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E4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65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A6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F1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E8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F1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......................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52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C5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B3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E1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46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71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D4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67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54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6A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EC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A6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91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......................</a:t>
            </a:r>
          </a:p>
          <a:p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. . .          . . 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B9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C8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FF D9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D1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1A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61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0B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41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D1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59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49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96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......................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66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70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41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F0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CF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79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A4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00 00 00 00 00 00 00 00 00 .......................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23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9F951D-BBA1-4D7A-89A1-29D5B130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E8983E-F39B-47A3-96FE-D99753332B82}"/>
              </a:ext>
            </a:extLst>
          </p:cNvPr>
          <p:cNvSpPr txBox="1"/>
          <p:nvPr/>
        </p:nvSpPr>
        <p:spPr>
          <a:xfrm>
            <a:off x="1377518" y="931680"/>
            <a:ext cx="9044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PRETRAGA GRANIČNIH PODATAKA ŽELJENOG FORMATA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679FAF4-AACE-4826-8946-0BAE7A3649DD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B8AF9E-DB34-4278-BACA-35773AFB0866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60F2FDB-BC57-4D03-9493-CC59984AF7B6}"/>
              </a:ext>
            </a:extLst>
          </p:cNvPr>
          <p:cNvSpPr txBox="1"/>
          <p:nvPr/>
        </p:nvSpPr>
        <p:spPr>
          <a:xfrm>
            <a:off x="2238651" y="2042181"/>
            <a:ext cx="8263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Prvi korak: pretraživanje zaglavlja </a:t>
            </a:r>
            <a:r>
              <a:rPr lang="sr-Latn-RS" sz="2000" b="1" dirty="0">
                <a:latin typeface="Arial" panose="020B0604020202020204" pitchFamily="34" charset="0"/>
                <a:cs typeface="Arial" panose="020B0604020202020204" pitchFamily="34" charset="0"/>
              </a:rPr>
              <a:t>.jpeg </a:t>
            </a: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formata (</a:t>
            </a:r>
            <a:r>
              <a:rPr lang="sr-Latn-RS" sz="2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FFD8FFE0</a:t>
            </a: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126D35-99AD-4E5C-A64D-394B3AD63D3E}"/>
              </a:ext>
            </a:extLst>
          </p:cNvPr>
          <p:cNvSpPr txBox="1"/>
          <p:nvPr/>
        </p:nvSpPr>
        <p:spPr>
          <a:xfrm>
            <a:off x="2520517" y="3748596"/>
            <a:ext cx="77043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00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09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55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00 00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66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F9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44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r-Latn-R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FF D8 FF E0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E6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D3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55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.......................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B0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F3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AF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54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5E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E4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65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A6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F1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E8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F1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......................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52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C5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B3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E1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46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71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D4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67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54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6A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EC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A6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91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......................</a:t>
            </a:r>
          </a:p>
          <a:p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. . .          . . 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B9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C8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r-Latn-R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FF D9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D1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1A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61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0B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41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D1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59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49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96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......................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66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70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41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F0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CF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79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A4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00 00 00 00 00 00 00 00 00 .......................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95B01E-6A67-4AA3-B3B9-26913F0A12C3}"/>
              </a:ext>
            </a:extLst>
          </p:cNvPr>
          <p:cNvSpPr txBox="1"/>
          <p:nvPr/>
        </p:nvSpPr>
        <p:spPr>
          <a:xfrm>
            <a:off x="2238651" y="2744356"/>
            <a:ext cx="8263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Drugi korak: pretraživanje repa (kranji podataka)</a:t>
            </a:r>
            <a:r>
              <a:rPr lang="sr-Latn-RS" sz="2000" b="1" dirty="0">
                <a:latin typeface="Arial" panose="020B0604020202020204" pitchFamily="34" charset="0"/>
                <a:cs typeface="Arial" panose="020B0604020202020204" pitchFamily="34" charset="0"/>
              </a:rPr>
              <a:t> .jpeg </a:t>
            </a: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formata (</a:t>
            </a:r>
            <a:r>
              <a:rPr lang="sr-Latn-R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FFD9</a:t>
            </a: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62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9F951D-BBA1-4D7A-89A1-29D5B130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14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E8983E-F39B-47A3-96FE-D99753332B82}"/>
              </a:ext>
            </a:extLst>
          </p:cNvPr>
          <p:cNvSpPr txBox="1"/>
          <p:nvPr/>
        </p:nvSpPr>
        <p:spPr>
          <a:xfrm>
            <a:off x="1377518" y="931680"/>
            <a:ext cx="9044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IZVLAČENJE PODATAKA OD INTERESA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679FAF4-AACE-4826-8946-0BAE7A3649DD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B8AF9E-DB34-4278-BACA-35773AFB0866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60F2FDB-BC57-4D03-9493-CC59984AF7B6}"/>
              </a:ext>
            </a:extLst>
          </p:cNvPr>
          <p:cNvSpPr txBox="1"/>
          <p:nvPr/>
        </p:nvSpPr>
        <p:spPr>
          <a:xfrm>
            <a:off x="2238651" y="2042181"/>
            <a:ext cx="8263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Nako određenih granica podatka, potrebno je naći razmak (offset) od početka fajla do </a:t>
            </a:r>
            <a:r>
              <a:rPr lang="sr-Latn-R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zaglavlja</a:t>
            </a: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i </a:t>
            </a:r>
            <a:r>
              <a:rPr lang="sr-Latn-R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repa</a:t>
            </a: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respektivno.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126D35-99AD-4E5C-A64D-394B3AD63D3E}"/>
              </a:ext>
            </a:extLst>
          </p:cNvPr>
          <p:cNvSpPr txBox="1"/>
          <p:nvPr/>
        </p:nvSpPr>
        <p:spPr>
          <a:xfrm>
            <a:off x="2518298" y="3597675"/>
            <a:ext cx="70251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00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09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55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00 00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66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F9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44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r-Latn-R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FF D8 FF E0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E6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D3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55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.......................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B0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F3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AF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54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5E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E4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65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A6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F1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E8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F1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......................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52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C5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B3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E1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46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71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D4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67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54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6A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EC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A6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91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......................</a:t>
            </a:r>
          </a:p>
          <a:p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. . .          . . 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B9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C8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r-Latn-R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FF D9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D1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1A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61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0B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41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D1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59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49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96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......................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66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70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41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F0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CF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79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A4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00 00 00 00 00 00 00 00 00 .......................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3E1D5D-FF9F-4ADB-B6C3-016C9518E985}"/>
              </a:ext>
            </a:extLst>
          </p:cNvPr>
          <p:cNvCxnSpPr>
            <a:cxnSpLocks/>
          </p:cNvCxnSpPr>
          <p:nvPr/>
        </p:nvCxnSpPr>
        <p:spPr>
          <a:xfrm>
            <a:off x="2518298" y="3545316"/>
            <a:ext cx="2586363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5AE4843-10D3-42E5-A78E-21ED9397A4C2}"/>
              </a:ext>
            </a:extLst>
          </p:cNvPr>
          <p:cNvSpPr txBox="1"/>
          <p:nvPr/>
        </p:nvSpPr>
        <p:spPr>
          <a:xfrm>
            <a:off x="3046817" y="317598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offset header</a:t>
            </a:r>
            <a:endParaRPr lang="en-US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3DC85C-39EE-4BAC-B4DD-856FA2267F3A}"/>
              </a:ext>
            </a:extLst>
          </p:cNvPr>
          <p:cNvCxnSpPr>
            <a:cxnSpLocks/>
          </p:cNvCxnSpPr>
          <p:nvPr/>
        </p:nvCxnSpPr>
        <p:spPr>
          <a:xfrm>
            <a:off x="2518298" y="3032604"/>
            <a:ext cx="71987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3339749-7E36-4E91-80A8-356A62A8584D}"/>
              </a:ext>
            </a:extLst>
          </p:cNvPr>
          <p:cNvCxnSpPr>
            <a:cxnSpLocks/>
          </p:cNvCxnSpPr>
          <p:nvPr/>
        </p:nvCxnSpPr>
        <p:spPr>
          <a:xfrm>
            <a:off x="9703293" y="3009900"/>
            <a:ext cx="0" cy="15392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13B295-2ED9-40AF-B61B-2DADF5D5BDD4}"/>
              </a:ext>
            </a:extLst>
          </p:cNvPr>
          <p:cNvCxnSpPr>
            <a:cxnSpLocks/>
          </p:cNvCxnSpPr>
          <p:nvPr/>
        </p:nvCxnSpPr>
        <p:spPr>
          <a:xfrm flipV="1">
            <a:off x="2532077" y="4543857"/>
            <a:ext cx="7184996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D544764-AFD4-45A5-9069-58C41F118243}"/>
              </a:ext>
            </a:extLst>
          </p:cNvPr>
          <p:cNvCxnSpPr>
            <a:cxnSpLocks/>
          </p:cNvCxnSpPr>
          <p:nvPr/>
        </p:nvCxnSpPr>
        <p:spPr>
          <a:xfrm>
            <a:off x="2545905" y="4524375"/>
            <a:ext cx="0" cy="1581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69A9098-4E33-43DF-8CA0-80D16CFE4C58}"/>
              </a:ext>
            </a:extLst>
          </p:cNvPr>
          <p:cNvCxnSpPr>
            <a:cxnSpLocks/>
          </p:cNvCxnSpPr>
          <p:nvPr/>
        </p:nvCxnSpPr>
        <p:spPr>
          <a:xfrm>
            <a:off x="2532077" y="4663440"/>
            <a:ext cx="79976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EFE7A85-B771-4E0D-BF8B-C670B83DB0D9}"/>
              </a:ext>
            </a:extLst>
          </p:cNvPr>
          <p:cNvSpPr txBox="1"/>
          <p:nvPr/>
        </p:nvSpPr>
        <p:spPr>
          <a:xfrm>
            <a:off x="9782897" y="3524472"/>
            <a:ext cx="813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r-Latn-R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offset</a:t>
            </a:r>
          </a:p>
          <a:p>
            <a:pPr algn="ctr"/>
            <a:r>
              <a:rPr lang="sr-Latn-R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tail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43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9" grpId="0"/>
      <p:bldP spid="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9F951D-BBA1-4D7A-89A1-29D5B130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15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E8983E-F39B-47A3-96FE-D99753332B82}"/>
              </a:ext>
            </a:extLst>
          </p:cNvPr>
          <p:cNvSpPr txBox="1"/>
          <p:nvPr/>
        </p:nvSpPr>
        <p:spPr>
          <a:xfrm>
            <a:off x="1377518" y="931680"/>
            <a:ext cx="9044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PRETRAGA GRANIČNIH PODATAKA ŽELJENOG FORMATA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679FAF4-AACE-4826-8946-0BAE7A3649DD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B8AF9E-DB34-4278-BACA-35773AFB0866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60F2FDB-BC57-4D03-9493-CC59984AF7B6}"/>
              </a:ext>
            </a:extLst>
          </p:cNvPr>
          <p:cNvSpPr txBox="1"/>
          <p:nvPr/>
        </p:nvSpPr>
        <p:spPr>
          <a:xfrm>
            <a:off x="2238651" y="2042181"/>
            <a:ext cx="8263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Na osnovu određenih razmaka (offset-a), razlikom se mogu odrediti podaci od interesa između njih.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126D35-99AD-4E5C-A64D-394B3AD63D3E}"/>
              </a:ext>
            </a:extLst>
          </p:cNvPr>
          <p:cNvSpPr txBox="1"/>
          <p:nvPr/>
        </p:nvSpPr>
        <p:spPr>
          <a:xfrm>
            <a:off x="2518297" y="3130170"/>
            <a:ext cx="77043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00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09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55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00 00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66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F9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44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r-Latn-R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FF D8 FF E0 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E6</a:t>
            </a:r>
            <a:r>
              <a:rPr lang="sr-Latn-R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D3</a:t>
            </a:r>
            <a:r>
              <a:rPr lang="sr-Latn-R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55</a:t>
            </a:r>
            <a:r>
              <a:rPr lang="sr-Latn-R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sr-Latn-R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.......................</a:t>
            </a:r>
            <a:endParaRPr 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B0</a:t>
            </a:r>
            <a:r>
              <a:rPr lang="sr-Latn-R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F3</a:t>
            </a:r>
            <a:r>
              <a:rPr lang="sr-Latn-R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</a:t>
            </a:r>
            <a:r>
              <a:rPr lang="sr-Latn-R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54</a:t>
            </a:r>
            <a:r>
              <a:rPr lang="sr-Latn-R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5E</a:t>
            </a:r>
            <a:r>
              <a:rPr lang="sr-Latn-R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r>
              <a:rPr lang="sr-Latn-R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E4</a:t>
            </a:r>
            <a:r>
              <a:rPr lang="sr-Latn-R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sr-Latn-R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  <a:r>
              <a:rPr lang="sr-Latn-R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r>
              <a:rPr lang="sr-Latn-R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lang="sr-Latn-R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</a:t>
            </a:r>
            <a:r>
              <a:rPr lang="sr-Latn-R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A6</a:t>
            </a:r>
            <a:r>
              <a:rPr lang="sr-Latn-R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</a:t>
            </a:r>
            <a:r>
              <a:rPr lang="sr-Latn-R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E8</a:t>
            </a:r>
            <a:r>
              <a:rPr lang="sr-Latn-R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</a:t>
            </a:r>
            <a:r>
              <a:rPr lang="sr-Latn-R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......................</a:t>
            </a:r>
            <a:endParaRPr 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52</a:t>
            </a:r>
            <a:r>
              <a:rPr lang="sr-Latn-R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C5</a:t>
            </a:r>
            <a:r>
              <a:rPr lang="sr-Latn-R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B3</a:t>
            </a:r>
            <a:r>
              <a:rPr lang="sr-Latn-R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E1</a:t>
            </a:r>
            <a:r>
              <a:rPr lang="sr-Latn-R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46</a:t>
            </a:r>
            <a:r>
              <a:rPr lang="sr-Latn-R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71</a:t>
            </a:r>
            <a:r>
              <a:rPr lang="sr-Latn-R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D4</a:t>
            </a:r>
            <a:r>
              <a:rPr lang="sr-Latn-R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67</a:t>
            </a:r>
            <a:r>
              <a:rPr lang="sr-Latn-R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54</a:t>
            </a:r>
            <a:r>
              <a:rPr lang="sr-Latn-R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6A</a:t>
            </a:r>
            <a:r>
              <a:rPr lang="sr-Latn-R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</a:t>
            </a:r>
            <a:r>
              <a:rPr lang="sr-Latn-R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r>
              <a:rPr lang="sr-Latn-R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  <a:r>
              <a:rPr lang="sr-Latn-R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A6</a:t>
            </a:r>
            <a:r>
              <a:rPr lang="sr-Latn-R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r>
              <a:rPr lang="sr-Latn-R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91</a:t>
            </a:r>
            <a:r>
              <a:rPr lang="sr-Latn-R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......................</a:t>
            </a:r>
          </a:p>
          <a:p>
            <a:r>
              <a:rPr lang="sr-Latn-R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. . .          . . .</a:t>
            </a:r>
            <a:endParaRPr 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B9</a:t>
            </a:r>
            <a:r>
              <a:rPr lang="sr-Latn-R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C8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r-Latn-R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FF D9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D1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1A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61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0B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41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D1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59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49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96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......................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66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70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41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F0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CF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79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A4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 00 00 00 00 00 00 00 00 00 .......................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5175E1-D629-4720-AEB2-C6DA2227D522}"/>
              </a:ext>
            </a:extLst>
          </p:cNvPr>
          <p:cNvSpPr txBox="1"/>
          <p:nvPr/>
        </p:nvSpPr>
        <p:spPr>
          <a:xfrm>
            <a:off x="2238651" y="5264600"/>
            <a:ext cx="8263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Ostatak podataka se može odstraniti.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68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9F951D-BBA1-4D7A-89A1-29D5B130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16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E8983E-F39B-47A3-96FE-D99753332B82}"/>
              </a:ext>
            </a:extLst>
          </p:cNvPr>
          <p:cNvSpPr txBox="1"/>
          <p:nvPr/>
        </p:nvSpPr>
        <p:spPr>
          <a:xfrm>
            <a:off x="1377518" y="931680"/>
            <a:ext cx="9044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PRETRAGA GRANIČNIH PODATAKA ŽELJENOG FORMATA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679FAF4-AACE-4826-8946-0BAE7A3649DD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B8AF9E-DB34-4278-BACA-35773AFB0866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60F2FDB-BC57-4D03-9493-CC59984AF7B6}"/>
              </a:ext>
            </a:extLst>
          </p:cNvPr>
          <p:cNvSpPr txBox="1"/>
          <p:nvPr/>
        </p:nvSpPr>
        <p:spPr>
          <a:xfrm>
            <a:off x="1377518" y="2021049"/>
            <a:ext cx="8263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Pomoću rekonstruisanih podataka se može kreirati novi fajl.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19013B-13E6-48E9-86EA-D21D410C176E}"/>
              </a:ext>
            </a:extLst>
          </p:cNvPr>
          <p:cNvSpPr txBox="1"/>
          <p:nvPr/>
        </p:nvSpPr>
        <p:spPr>
          <a:xfrm>
            <a:off x="1377518" y="2496357"/>
            <a:ext cx="8263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Novokreirani fajl mora biti istog formata kao ciljani fajl (.jpeg).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1C4FB9-B437-4202-9F12-C792B6DC3461}"/>
              </a:ext>
            </a:extLst>
          </p:cNvPr>
          <p:cNvSpPr txBox="1"/>
          <p:nvPr/>
        </p:nvSpPr>
        <p:spPr>
          <a:xfrm>
            <a:off x="1377518" y="3048862"/>
            <a:ext cx="553818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Postupak: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	Kreiramo novi prazan fajl.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sr-Latn-R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	Unesemo prethodno izvučene 		podatke u novi prazan fajl.</a:t>
            </a:r>
          </a:p>
          <a:p>
            <a:endParaRPr lang="sr-Latn-R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	Novi fajl sačuvamo na željenoj lokaciji.</a:t>
            </a:r>
          </a:p>
          <a:p>
            <a:endParaRPr lang="sr-Latn-R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	Na kraju fajl se može naći na izabranoj 	destinaciji.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sr-Latn-R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8E0AF5F-5CA5-45F7-B5C1-E189A8D90B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741"/>
          <a:stretch/>
        </p:blipFill>
        <p:spPr>
          <a:xfrm>
            <a:off x="7297444" y="3310215"/>
            <a:ext cx="3434918" cy="269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95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9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39AFB5-702B-4B0A-A2EB-E91863DA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17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D43DBA-9CEA-49BA-AF3F-DDFF1FEE540B}"/>
              </a:ext>
            </a:extLst>
          </p:cNvPr>
          <p:cNvSpPr txBox="1"/>
          <p:nvPr/>
        </p:nvSpPr>
        <p:spPr>
          <a:xfrm>
            <a:off x="1377518" y="931680"/>
            <a:ext cx="9044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ZAKLJUČAK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2C65684-9B4C-4ABA-ACAC-74700949718C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9B7121-F36A-4E02-A78D-4ECE91435A0E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E635F72-7AA0-4583-9CD3-9057C3917F8C}"/>
              </a:ext>
            </a:extLst>
          </p:cNvPr>
          <p:cNvSpPr txBox="1"/>
          <p:nvPr/>
        </p:nvSpPr>
        <p:spPr>
          <a:xfrm>
            <a:off x="1377518" y="1855010"/>
            <a:ext cx="4718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>
                <a:latin typeface="Arial" panose="020B0604020202020204" pitchFamily="34" charset="0"/>
                <a:cs typeface="Arial" panose="020B0604020202020204" pitchFamily="34" charset="0"/>
              </a:rPr>
              <a:t>Proces rekonstrukcije – File Carving</a:t>
            </a: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CDB4DE-4396-4F3B-806B-60AFD3FF809A}"/>
              </a:ext>
            </a:extLst>
          </p:cNvPr>
          <p:cNvSpPr txBox="1"/>
          <p:nvPr/>
        </p:nvSpPr>
        <p:spPr>
          <a:xfrm>
            <a:off x="1808084" y="2495522"/>
            <a:ext cx="8205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Veoma bitan za bezbednost podataka u sistemima i velikim organizacijama.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BEB8F8-CCBE-4B01-BD3E-E80232B94DFC}"/>
              </a:ext>
            </a:extLst>
          </p:cNvPr>
          <p:cNvSpPr txBox="1"/>
          <p:nvPr/>
        </p:nvSpPr>
        <p:spPr>
          <a:xfrm>
            <a:off x="1799558" y="4217450"/>
            <a:ext cx="4569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Vremenski intenzivan proces.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76E60B-11F1-4075-B151-51FA04DEEC07}"/>
              </a:ext>
            </a:extLst>
          </p:cNvPr>
          <p:cNvSpPr txBox="1"/>
          <p:nvPr/>
        </p:nvSpPr>
        <p:spPr>
          <a:xfrm>
            <a:off x="1799558" y="3740546"/>
            <a:ext cx="57024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Igra veliku ulogu u pravnom aspektu informatike.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B7A007-E43B-4BDC-9114-133578253F0B}"/>
              </a:ext>
            </a:extLst>
          </p:cNvPr>
          <p:cNvSpPr txBox="1"/>
          <p:nvPr/>
        </p:nvSpPr>
        <p:spPr>
          <a:xfrm>
            <a:off x="1808084" y="4692421"/>
            <a:ext cx="6590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Ne garantuje uvek uspešnost rekonstrukcije podataka.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8164AD-86D9-4B3D-8201-A764AC2EACB0}"/>
              </a:ext>
            </a:extLst>
          </p:cNvPr>
          <p:cNvSpPr txBox="1"/>
          <p:nvPr/>
        </p:nvSpPr>
        <p:spPr>
          <a:xfrm>
            <a:off x="1799557" y="5158873"/>
            <a:ext cx="6590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Preporučuje se upotreba specijalizovanih softvera za izvršenje postupka rekonstrukcije.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A47B88-1A81-47E6-9421-D4C945AC8A02}"/>
              </a:ext>
            </a:extLst>
          </p:cNvPr>
          <p:cNvSpPr txBox="1"/>
          <p:nvPr/>
        </p:nvSpPr>
        <p:spPr>
          <a:xfrm>
            <a:off x="1799558" y="3274682"/>
            <a:ext cx="6590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Izuzetno kompleksan proces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44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B089F5-0325-40EA-BCCB-C67AAD7C4EAE}"/>
              </a:ext>
            </a:extLst>
          </p:cNvPr>
          <p:cNvSpPr txBox="1"/>
          <p:nvPr/>
        </p:nvSpPr>
        <p:spPr>
          <a:xfrm>
            <a:off x="3360945" y="604509"/>
            <a:ext cx="355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UNIVERZITET U </a:t>
            </a:r>
            <a:r>
              <a:rPr lang="sr-Latn-R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NIŠU</a:t>
            </a:r>
          </a:p>
          <a:p>
            <a:r>
              <a:rPr lang="sr-Latn-R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ELEKTRONSKI FAKULTET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D9CED4-CDF0-4307-80F1-C3689A19A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92" y="401903"/>
            <a:ext cx="1051547" cy="10515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D8C0DD-C2D2-4EFD-A6DC-DE6E2E024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139" y="171896"/>
            <a:ext cx="1511559" cy="15115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44DCCF-9833-4436-852E-7B204A5B8F86}"/>
              </a:ext>
            </a:extLst>
          </p:cNvPr>
          <p:cNvSpPr txBox="1"/>
          <p:nvPr/>
        </p:nvSpPr>
        <p:spPr>
          <a:xfrm>
            <a:off x="2820140" y="2764926"/>
            <a:ext cx="6551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4800" b="1" dirty="0">
                <a:latin typeface="Arial" panose="020B0604020202020204" pitchFamily="34" charset="0"/>
                <a:cs typeface="Arial" panose="020B0604020202020204" pitchFamily="34" charset="0"/>
              </a:rPr>
              <a:t>HVALA NA PAŽN</a:t>
            </a: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sr-Latn-RS" sz="48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F9814E-F41A-46B6-BABD-2DB0860E8FB9}"/>
              </a:ext>
            </a:extLst>
          </p:cNvPr>
          <p:cNvSpPr txBox="1"/>
          <p:nvPr/>
        </p:nvSpPr>
        <p:spPr>
          <a:xfrm>
            <a:off x="4064001" y="4220005"/>
            <a:ext cx="2031999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sr-Latn-RS" sz="1600" i="1" dirty="0"/>
              <a:t>Indeks:</a:t>
            </a:r>
            <a:endParaRPr lang="en-US" sz="1600" i="1" dirty="0"/>
          </a:p>
          <a:p>
            <a:pPr algn="r"/>
            <a:r>
              <a:rPr lang="en-US" sz="1600" i="1" dirty="0"/>
              <a:t>Ime </a:t>
            </a:r>
            <a:r>
              <a:rPr lang="sr-Latn-RS" sz="1600" i="1" dirty="0"/>
              <a:t>i</a:t>
            </a:r>
            <a:r>
              <a:rPr lang="en-US" sz="1600" i="1" dirty="0"/>
              <a:t> </a:t>
            </a:r>
            <a:r>
              <a:rPr lang="sr-Latn-RS" sz="1600" i="1" dirty="0"/>
              <a:t>prezime</a:t>
            </a:r>
          </a:p>
          <a:p>
            <a:pPr algn="r"/>
            <a:r>
              <a:rPr lang="sr-Latn-RS" sz="1600" i="1" dirty="0"/>
              <a:t>Email:</a:t>
            </a:r>
          </a:p>
          <a:p>
            <a:pPr algn="r"/>
            <a:r>
              <a:rPr lang="sr-Latn-RS" sz="1600" i="1" dirty="0"/>
              <a:t>Studijski program:</a:t>
            </a:r>
          </a:p>
          <a:p>
            <a:pPr algn="r"/>
            <a:r>
              <a:rPr lang="sr-Latn-RS" sz="1600" i="1" dirty="0"/>
              <a:t>Modul:</a:t>
            </a:r>
          </a:p>
          <a:p>
            <a:pPr algn="r"/>
            <a:r>
              <a:rPr lang="sr-Latn-RS" sz="1600" i="1" dirty="0"/>
              <a:t>Predmet:</a:t>
            </a:r>
            <a:endParaRPr lang="en-US" sz="16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269598-D254-4B7F-8CDC-2B4C284A05D1}"/>
              </a:ext>
            </a:extLst>
          </p:cNvPr>
          <p:cNvSpPr txBox="1"/>
          <p:nvPr/>
        </p:nvSpPr>
        <p:spPr>
          <a:xfrm>
            <a:off x="6096000" y="4220005"/>
            <a:ext cx="3216590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sr-Latn-RS" sz="1600" i="1" dirty="0"/>
              <a:t>1407</a:t>
            </a:r>
          </a:p>
          <a:p>
            <a:r>
              <a:rPr lang="en-US" sz="1600" i="1" dirty="0"/>
              <a:t>Milan </a:t>
            </a:r>
            <a:r>
              <a:rPr lang="sr-Latn-RS" sz="1600" i="1" dirty="0"/>
              <a:t>Stanković</a:t>
            </a:r>
            <a:endParaRPr lang="en-US" sz="1600" i="1" dirty="0"/>
          </a:p>
          <a:p>
            <a:r>
              <a:rPr lang="en-US" sz="1600" i="1" dirty="0"/>
              <a:t>m</a:t>
            </a:r>
            <a:r>
              <a:rPr lang="sr-Latn-RS" sz="1600" i="1" dirty="0"/>
              <a:t>ilan.mixy.</a:t>
            </a:r>
            <a:r>
              <a:rPr lang="en-US" sz="1600" i="1" dirty="0"/>
              <a:t>s</a:t>
            </a:r>
            <a:r>
              <a:rPr lang="sr-Latn-RS" sz="1600" i="1" dirty="0"/>
              <a:t>tankovic</a:t>
            </a:r>
            <a:r>
              <a:rPr lang="en-US" sz="1600" i="1" dirty="0"/>
              <a:t>@elfak.rs</a:t>
            </a:r>
          </a:p>
          <a:p>
            <a:r>
              <a:rPr lang="sr-Latn-RS" sz="1600" i="1" dirty="0"/>
              <a:t>Računarstvo</a:t>
            </a:r>
            <a:r>
              <a:rPr lang="en-US" sz="1600" i="1" dirty="0"/>
              <a:t> </a:t>
            </a:r>
            <a:r>
              <a:rPr lang="en-US" sz="1600" i="1" dirty="0" err="1"/>
              <a:t>i</a:t>
            </a:r>
            <a:r>
              <a:rPr lang="en-US" sz="1600" i="1" dirty="0"/>
              <a:t> </a:t>
            </a:r>
            <a:r>
              <a:rPr lang="sr-Latn-RS" sz="1600" i="1" dirty="0"/>
              <a:t>Informatika</a:t>
            </a:r>
            <a:endParaRPr lang="en-US" sz="1600" i="1" dirty="0"/>
          </a:p>
          <a:p>
            <a:r>
              <a:rPr lang="sr-Latn-RS" sz="1600" i="1" dirty="0"/>
              <a:t>Bezbednost Računarskih Sistema</a:t>
            </a:r>
          </a:p>
          <a:p>
            <a:r>
              <a:rPr lang="sr-Latn-RS" sz="1600" i="1" dirty="0"/>
              <a:t>Digitalna Forenzika</a:t>
            </a:r>
            <a:endParaRPr lang="en-US" sz="16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B051D6-4FAB-4512-B3DD-14B984EDBCA9}"/>
              </a:ext>
            </a:extLst>
          </p:cNvPr>
          <p:cNvSpPr txBox="1"/>
          <p:nvPr/>
        </p:nvSpPr>
        <p:spPr>
          <a:xfrm>
            <a:off x="9267150" y="6167527"/>
            <a:ext cx="2534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Niš, januar 2022. godina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399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7BD59C-852B-4B8F-99E8-EFC9B98F95FE}"/>
              </a:ext>
            </a:extLst>
          </p:cNvPr>
          <p:cNvSpPr txBox="1"/>
          <p:nvPr/>
        </p:nvSpPr>
        <p:spPr>
          <a:xfrm>
            <a:off x="1377518" y="931680"/>
            <a:ext cx="1935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SADRŽAJ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6F2F038-6E9B-4DCF-89E3-C107408DABA0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672FE79-8AA3-47C0-9AEE-20D7506733F3}"/>
              </a:ext>
            </a:extLst>
          </p:cNvPr>
          <p:cNvSpPr txBox="1"/>
          <p:nvPr/>
        </p:nvSpPr>
        <p:spPr>
          <a:xfrm flipH="1">
            <a:off x="1377518" y="1820353"/>
            <a:ext cx="9436963" cy="2862322"/>
          </a:xfrm>
          <a:prstGeom prst="rect">
            <a:avLst/>
          </a:prstGeom>
          <a:noFill/>
          <a:ln w="57150">
            <a:solidFill>
              <a:srgbClr val="0070C0">
                <a:alpha val="47843"/>
              </a:srgb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sr-Latn-R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r-Latn-RS" u="sng" dirty="0">
                <a:latin typeface="Arial" panose="020B0604020202020204" pitchFamily="34" charset="0"/>
                <a:cs typeface="Arial" panose="020B0604020202020204" pitchFamily="34" charset="0"/>
              </a:rPr>
              <a:t>UVOD</a:t>
            </a:r>
          </a:p>
          <a:p>
            <a:endParaRPr lang="sr-Latn-R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r-Latn-RS" u="sng" dirty="0">
                <a:latin typeface="Arial" panose="020B0604020202020204" pitchFamily="34" charset="0"/>
                <a:cs typeface="Arial" panose="020B0604020202020204" pitchFamily="34" charset="0"/>
              </a:rPr>
              <a:t>Rekonstrukcija fajlova – File Carving</a:t>
            </a:r>
          </a:p>
          <a:p>
            <a:endParaRPr lang="sr-Latn-R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r-Latn-RS" u="sng" dirty="0">
                <a:latin typeface="Arial" panose="020B0604020202020204" pitchFamily="34" charset="0"/>
                <a:cs typeface="Arial" panose="020B0604020202020204" pitchFamily="34" charset="0"/>
              </a:rPr>
              <a:t>Primer – Rekonstrukcija obrisanih podataka</a:t>
            </a:r>
          </a:p>
          <a:p>
            <a:endParaRPr lang="sr-Latn-R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r-Latn-RS" u="sng" dirty="0">
                <a:latin typeface="Arial" panose="020B0604020202020204" pitchFamily="34" charset="0"/>
                <a:cs typeface="Arial" panose="020B0604020202020204" pitchFamily="34" charset="0"/>
              </a:rPr>
              <a:t>Zaključak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sr-Latn-R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r-Latn-RS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C491722-DCD5-4319-9456-613EED273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1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EC6797-FD7F-437D-ABF6-3CD740A1A6E2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392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1CB62A-8DB9-4E46-BED5-ADE482421F17}"/>
              </a:ext>
            </a:extLst>
          </p:cNvPr>
          <p:cNvSpPr txBox="1"/>
          <p:nvPr/>
        </p:nvSpPr>
        <p:spPr>
          <a:xfrm>
            <a:off x="1377518" y="931680"/>
            <a:ext cx="1935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UVOD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D7EB94A-B348-4A76-A462-ABA2FCC9732D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300B373-DA13-413F-94FB-1719E546B499}"/>
              </a:ext>
            </a:extLst>
          </p:cNvPr>
          <p:cNvSpPr txBox="1"/>
          <p:nvPr/>
        </p:nvSpPr>
        <p:spPr>
          <a:xfrm>
            <a:off x="1377518" y="1938729"/>
            <a:ext cx="7668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Upotreba računara i digitalizacije informacionih sistema se širila na sve bitnije delatnosti.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FEA867-4AD5-41E7-9B51-B92FB900F308}"/>
              </a:ext>
            </a:extLst>
          </p:cNvPr>
          <p:cNvSpPr txBox="1"/>
          <p:nvPr/>
        </p:nvSpPr>
        <p:spPr>
          <a:xfrm>
            <a:off x="1377509" y="2945341"/>
            <a:ext cx="9524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Javlja se potreba da se poveća bezbednost podataka u informacionim sistemima.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3AFF3B-AE6F-40BA-B4D9-C2F8307D3391}"/>
              </a:ext>
            </a:extLst>
          </p:cNvPr>
          <p:cNvSpPr txBox="1"/>
          <p:nvPr/>
        </p:nvSpPr>
        <p:spPr>
          <a:xfrm>
            <a:off x="1377513" y="3649363"/>
            <a:ext cx="9524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Posebna važnost se odnosi na sprečavanje gubitaka.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41D6E7-19A6-4E3D-BD2D-891AC3EB8FC6}"/>
              </a:ext>
            </a:extLst>
          </p:cNvPr>
          <p:cNvSpPr txBox="1"/>
          <p:nvPr/>
        </p:nvSpPr>
        <p:spPr>
          <a:xfrm>
            <a:off x="1377510" y="5048867"/>
            <a:ext cx="9524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Razvoj i usavršavanje alata za različite potrebe povratka i obnavljanja podataka.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D6B8A4-9FEA-4F6E-82C3-56BB14ED7C76}"/>
              </a:ext>
            </a:extLst>
          </p:cNvPr>
          <p:cNvSpPr txBox="1"/>
          <p:nvPr/>
        </p:nvSpPr>
        <p:spPr>
          <a:xfrm>
            <a:off x="1377511" y="4344845"/>
            <a:ext cx="9524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Razvoj tehnika za povratak izgubljenih / obrisanih podataka.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87F6752-5A96-4CF0-80DF-E5CE0349B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2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B2702-C345-4751-92D0-5A871893C28C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54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1B5C3B-6324-4EA2-BD53-7D4B6E29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3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ABDC486-5930-4B40-ACEB-D1EAB35AD468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D22DE58-D03A-4680-98E7-473913FB6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08507" y="1742228"/>
            <a:ext cx="2947386" cy="38105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28BB16-E133-4E58-85EC-BD453F6B0826}"/>
              </a:ext>
            </a:extLst>
          </p:cNvPr>
          <p:cNvSpPr txBox="1"/>
          <p:nvPr/>
        </p:nvSpPr>
        <p:spPr>
          <a:xfrm>
            <a:off x="1377518" y="931680"/>
            <a:ext cx="6159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Rekonstrukcija fajlova – File Carving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C2397F-2C86-4BBD-B91D-EAF413B006DE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225E9EA-8E06-4736-81FD-2C3B51DBF61D}"/>
              </a:ext>
            </a:extLst>
          </p:cNvPr>
          <p:cNvSpPr txBox="1"/>
          <p:nvPr/>
        </p:nvSpPr>
        <p:spPr>
          <a:xfrm>
            <a:off x="1377518" y="1887082"/>
            <a:ext cx="7713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Izdvajanje podataka iz memorijske jedinice ili medijuma za skladištenje podataka, bez pomoći fajl sistema.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7D9F55-BAFB-404E-97A0-8132AF299EFB}"/>
              </a:ext>
            </a:extLst>
          </p:cNvPr>
          <p:cNvSpPr txBox="1"/>
          <p:nvPr/>
        </p:nvSpPr>
        <p:spPr>
          <a:xfrm>
            <a:off x="1377518" y="2721114"/>
            <a:ext cx="7713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Uspešnost zavisi od stanja medijuma.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1FFC7B-AF10-42A3-88FC-BE11CF3FEE85}"/>
              </a:ext>
            </a:extLst>
          </p:cNvPr>
          <p:cNvSpPr txBox="1"/>
          <p:nvPr/>
        </p:nvSpPr>
        <p:spPr>
          <a:xfrm>
            <a:off x="1377518" y="3247370"/>
            <a:ext cx="7713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Što je veća fragmentacija manja je uspešnost rekonstrukcije.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1680BB-35AE-4263-B76C-C7A7D254ECAF}"/>
              </a:ext>
            </a:extLst>
          </p:cNvPr>
          <p:cNvSpPr txBox="1"/>
          <p:nvPr/>
        </p:nvSpPr>
        <p:spPr>
          <a:xfrm>
            <a:off x="1377518" y="5131704"/>
            <a:ext cx="7713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b="1" dirty="0">
                <a:latin typeface="Arial" panose="020B0604020202020204" pitchFamily="34" charset="0"/>
                <a:cs typeface="Arial" panose="020B0604020202020204" pitchFamily="34" charset="0"/>
              </a:rPr>
              <a:t>Rezultat</a:t>
            </a: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: delimično ili potpuno rekonstruisan podatak.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C2B08D-875F-4571-8D25-3EC43E2F37DF}"/>
              </a:ext>
            </a:extLst>
          </p:cNvPr>
          <p:cNvSpPr txBox="1"/>
          <p:nvPr/>
        </p:nvSpPr>
        <p:spPr>
          <a:xfrm>
            <a:off x="1377518" y="3773626"/>
            <a:ext cx="6905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Osnovni zadatak file carving-a predstavlja pretraživanje potpisa tražene datoteke.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BE2941-336E-4A77-BE83-7CC6F46DB67A}"/>
              </a:ext>
            </a:extLst>
          </p:cNvPr>
          <p:cNvSpPr txBox="1"/>
          <p:nvPr/>
        </p:nvSpPr>
        <p:spPr>
          <a:xfrm>
            <a:off x="1377518" y="4607658"/>
            <a:ext cx="6905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b="1" dirty="0">
                <a:latin typeface="Arial" panose="020B0604020202020204" pitchFamily="34" charset="0"/>
                <a:cs typeface="Arial" panose="020B0604020202020204" pitchFamily="34" charset="0"/>
              </a:rPr>
              <a:t>Primena</a:t>
            </a: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: u pravnim slučajevima, bezbednosnim idr.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22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66A39F-9FE9-4528-BD07-FBA74B581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DB45FE-3654-4264-830F-41BF64475AE2}"/>
              </a:ext>
            </a:extLst>
          </p:cNvPr>
          <p:cNvSpPr txBox="1"/>
          <p:nvPr/>
        </p:nvSpPr>
        <p:spPr>
          <a:xfrm>
            <a:off x="1377518" y="931680"/>
            <a:ext cx="6159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Fajl sistemi različitih operativnih sistema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A35559-8A9E-40C0-BA47-4BEAFD7D25AB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19706ED-8E28-4754-ADDC-0A4B8A402BB2}"/>
              </a:ext>
            </a:extLst>
          </p:cNvPr>
          <p:cNvSpPr txBox="1"/>
          <p:nvPr/>
        </p:nvSpPr>
        <p:spPr>
          <a:xfrm>
            <a:off x="1410071" y="1981905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u="sng" dirty="0">
                <a:latin typeface="Arial" panose="020B0604020202020204" pitchFamily="34" charset="0"/>
                <a:cs typeface="Arial" panose="020B0604020202020204" pitchFamily="34" charset="0"/>
              </a:rPr>
              <a:t>Microsoft Windows:</a:t>
            </a:r>
            <a:endParaRPr 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7E64D5-A980-4442-A322-195EFA84F1B2}"/>
              </a:ext>
            </a:extLst>
          </p:cNvPr>
          <p:cNvSpPr txBox="1"/>
          <p:nvPr/>
        </p:nvSpPr>
        <p:spPr>
          <a:xfrm>
            <a:off x="967666" y="2533653"/>
            <a:ext cx="2848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b="1" dirty="0">
                <a:latin typeface="Arial" panose="020B0604020202020204" pitchFamily="34" charset="0"/>
                <a:cs typeface="Arial" panose="020B0604020202020204" pitchFamily="34" charset="0"/>
              </a:rPr>
              <a:t>FAT – File Allocation Table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CA9DD4-50DA-4E5C-AE3E-A46A4908B358}"/>
              </a:ext>
            </a:extLst>
          </p:cNvPr>
          <p:cNvSpPr txBox="1"/>
          <p:nvPr/>
        </p:nvSpPr>
        <p:spPr>
          <a:xfrm>
            <a:off x="4462679" y="198353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u="sng" dirty="0">
                <a:latin typeface="Arial" panose="020B0604020202020204" pitchFamily="34" charset="0"/>
                <a:cs typeface="Arial" panose="020B0604020202020204" pitchFamily="34" charset="0"/>
              </a:rPr>
              <a:t>Linux:</a:t>
            </a:r>
            <a:endParaRPr 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841489-469B-4778-B23A-02CF4FE9B078}"/>
              </a:ext>
            </a:extLst>
          </p:cNvPr>
          <p:cNvCxnSpPr>
            <a:cxnSpLocks/>
          </p:cNvCxnSpPr>
          <p:nvPr/>
        </p:nvCxnSpPr>
        <p:spPr>
          <a:xfrm>
            <a:off x="4242045" y="1840044"/>
            <a:ext cx="0" cy="4358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021D823-E7A6-4EEC-8C67-438B64008BF4}"/>
              </a:ext>
            </a:extLst>
          </p:cNvPr>
          <p:cNvSpPr txBox="1"/>
          <p:nvPr/>
        </p:nvSpPr>
        <p:spPr>
          <a:xfrm>
            <a:off x="4705335" y="2533653"/>
            <a:ext cx="2919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b="1" dirty="0">
                <a:latin typeface="Arial" panose="020B0604020202020204" pitchFamily="34" charset="0"/>
                <a:cs typeface="Arial" panose="020B0604020202020204" pitchFamily="34" charset="0"/>
              </a:rPr>
              <a:t>Ext2, Ext3, Ext4 – Extended File System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39AE50-86D1-4CE2-BB65-703453303098}"/>
              </a:ext>
            </a:extLst>
          </p:cNvPr>
          <p:cNvCxnSpPr>
            <a:cxnSpLocks/>
          </p:cNvCxnSpPr>
          <p:nvPr/>
        </p:nvCxnSpPr>
        <p:spPr>
          <a:xfrm>
            <a:off x="7936637" y="1840044"/>
            <a:ext cx="0" cy="4358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87463B2-E90A-4AFD-B600-F42FFF1D3CDD}"/>
              </a:ext>
            </a:extLst>
          </p:cNvPr>
          <p:cNvSpPr txBox="1"/>
          <p:nvPr/>
        </p:nvSpPr>
        <p:spPr>
          <a:xfrm>
            <a:off x="8208894" y="193330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u="sng" dirty="0">
                <a:latin typeface="Arial" panose="020B0604020202020204" pitchFamily="34" charset="0"/>
                <a:cs typeface="Arial" panose="020B0604020202020204" pitchFamily="34" charset="0"/>
              </a:rPr>
              <a:t>Mac OS:</a:t>
            </a:r>
            <a:endParaRPr 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DF8388-11E0-4109-BD49-1501C4EEF6CB}"/>
              </a:ext>
            </a:extLst>
          </p:cNvPr>
          <p:cNvSpPr txBox="1"/>
          <p:nvPr/>
        </p:nvSpPr>
        <p:spPr>
          <a:xfrm>
            <a:off x="8390723" y="2487924"/>
            <a:ext cx="2743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b="1" dirty="0">
                <a:latin typeface="Arial" panose="020B0604020202020204" pitchFamily="34" charset="0"/>
                <a:cs typeface="Arial" panose="020B0604020202020204" pitchFamily="34" charset="0"/>
              </a:rPr>
              <a:t>HFS+ – Hierarchicals File System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AEDBD3-8F28-4CF2-9390-D590504E8E3B}"/>
              </a:ext>
            </a:extLst>
          </p:cNvPr>
          <p:cNvSpPr txBox="1"/>
          <p:nvPr/>
        </p:nvSpPr>
        <p:spPr>
          <a:xfrm>
            <a:off x="1410071" y="2904286"/>
            <a:ext cx="2802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>
                <a:latin typeface="Arial" panose="020B0604020202020204" pitchFamily="34" charset="0"/>
                <a:cs typeface="Arial" panose="020B0604020202020204" pitchFamily="34" charset="0"/>
              </a:rPr>
              <a:t>- Veličina datoteke do 32GB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FADBD4-A117-41A0-9CF3-28A5FDDCED58}"/>
              </a:ext>
            </a:extLst>
          </p:cNvPr>
          <p:cNvSpPr txBox="1"/>
          <p:nvPr/>
        </p:nvSpPr>
        <p:spPr>
          <a:xfrm>
            <a:off x="1424907" y="3274919"/>
            <a:ext cx="2802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>
                <a:latin typeface="Arial" panose="020B0604020202020204" pitchFamily="34" charset="0"/>
                <a:cs typeface="Arial" panose="020B0604020202020204" pitchFamily="34" charset="0"/>
              </a:rPr>
              <a:t>- FAT12, FAT16, FAT32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61FDB8-018E-4063-8A84-72448BC0BDAC}"/>
              </a:ext>
            </a:extLst>
          </p:cNvPr>
          <p:cNvSpPr txBox="1"/>
          <p:nvPr/>
        </p:nvSpPr>
        <p:spPr>
          <a:xfrm>
            <a:off x="945503" y="3977004"/>
            <a:ext cx="3095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b="1" dirty="0">
                <a:latin typeface="Arial" panose="020B0604020202020204" pitchFamily="34" charset="0"/>
                <a:cs typeface="Arial" panose="020B0604020202020204" pitchFamily="34" charset="0"/>
              </a:rPr>
              <a:t>NTFS – New Technology File System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4EEC77-CD5F-4F65-8A74-B603D13E1208}"/>
              </a:ext>
            </a:extLst>
          </p:cNvPr>
          <p:cNvSpPr txBox="1"/>
          <p:nvPr/>
        </p:nvSpPr>
        <p:spPr>
          <a:xfrm>
            <a:off x="1347312" y="4586756"/>
            <a:ext cx="2802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>
                <a:latin typeface="Arial" panose="020B0604020202020204" pitchFamily="34" charset="0"/>
                <a:cs typeface="Arial" panose="020B0604020202020204" pitchFamily="34" charset="0"/>
              </a:rPr>
              <a:t>- Veličina datoteke veća od 32GB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DC8881-370C-4A7E-96E7-CC7FF53AD5A5}"/>
              </a:ext>
            </a:extLst>
          </p:cNvPr>
          <p:cNvSpPr txBox="1"/>
          <p:nvPr/>
        </p:nvSpPr>
        <p:spPr>
          <a:xfrm>
            <a:off x="1347312" y="5196508"/>
            <a:ext cx="2802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>
                <a:latin typeface="Arial" panose="020B0604020202020204" pitchFamily="34" charset="0"/>
                <a:cs typeface="Arial" panose="020B0604020202020204" pitchFamily="34" charset="0"/>
              </a:rPr>
              <a:t>- Svojstva: šifrovanje i kontrola pristupa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E37E5A-01B1-4208-B2D1-14F2BBBF7D39}"/>
              </a:ext>
            </a:extLst>
          </p:cNvPr>
          <p:cNvSpPr txBox="1"/>
          <p:nvPr/>
        </p:nvSpPr>
        <p:spPr>
          <a:xfrm>
            <a:off x="5008695" y="3118428"/>
            <a:ext cx="2802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>
                <a:latin typeface="Arial" panose="020B0604020202020204" pitchFamily="34" charset="0"/>
                <a:cs typeface="Arial" panose="020B0604020202020204" pitchFamily="34" charset="0"/>
              </a:rPr>
              <a:t>- Linux-ov standardni fajl sistem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F3A96F-88D9-445D-845E-1353C47D3420}"/>
              </a:ext>
            </a:extLst>
          </p:cNvPr>
          <p:cNvSpPr txBox="1"/>
          <p:nvPr/>
        </p:nvSpPr>
        <p:spPr>
          <a:xfrm>
            <a:off x="4705334" y="3781000"/>
            <a:ext cx="2919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b="1" dirty="0">
                <a:latin typeface="Arial" panose="020B0604020202020204" pitchFamily="34" charset="0"/>
                <a:cs typeface="Arial" panose="020B0604020202020204" pitchFamily="34" charset="0"/>
              </a:rPr>
              <a:t>ReiserFS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6A437DB-AC98-4737-8E1F-BD4231FECE92}"/>
              </a:ext>
            </a:extLst>
          </p:cNvPr>
          <p:cNvSpPr txBox="1"/>
          <p:nvPr/>
        </p:nvSpPr>
        <p:spPr>
          <a:xfrm>
            <a:off x="5004122" y="4135523"/>
            <a:ext cx="2802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>
                <a:latin typeface="Arial" panose="020B0604020202020204" pitchFamily="34" charset="0"/>
                <a:cs typeface="Arial" panose="020B0604020202020204" pitchFamily="34" charset="0"/>
              </a:rPr>
              <a:t>- Za veliku količinu malih datoteka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BBD713-09F3-4A54-8D44-DB8DF35AB327}"/>
              </a:ext>
            </a:extLst>
          </p:cNvPr>
          <p:cNvSpPr txBox="1"/>
          <p:nvPr/>
        </p:nvSpPr>
        <p:spPr>
          <a:xfrm>
            <a:off x="4705334" y="4857954"/>
            <a:ext cx="2919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b="1" dirty="0">
                <a:latin typeface="Arial" panose="020B0604020202020204" pitchFamily="34" charset="0"/>
                <a:cs typeface="Arial" panose="020B0604020202020204" pitchFamily="34" charset="0"/>
              </a:rPr>
              <a:t>XFS – IRIX’s File System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8DFBD4-0E1E-41D2-B508-91D7AD8F27C7}"/>
              </a:ext>
            </a:extLst>
          </p:cNvPr>
          <p:cNvSpPr txBox="1"/>
          <p:nvPr/>
        </p:nvSpPr>
        <p:spPr>
          <a:xfrm>
            <a:off x="4705334" y="5416511"/>
            <a:ext cx="3101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b="1" dirty="0">
                <a:latin typeface="Arial" panose="020B0604020202020204" pitchFamily="34" charset="0"/>
                <a:cs typeface="Arial" panose="020B0604020202020204" pitchFamily="34" charset="0"/>
              </a:rPr>
              <a:t>JFS – Journaled File System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8471ED-B254-44B6-A0F0-A78EB17781D0}"/>
              </a:ext>
            </a:extLst>
          </p:cNvPr>
          <p:cNvSpPr txBox="1"/>
          <p:nvPr/>
        </p:nvSpPr>
        <p:spPr>
          <a:xfrm>
            <a:off x="8750068" y="3092821"/>
            <a:ext cx="28023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>
                <a:latin typeface="Arial" panose="020B0604020202020204" pitchFamily="34" charset="0"/>
                <a:cs typeface="Arial" panose="020B0604020202020204" pitchFamily="34" charset="0"/>
              </a:rPr>
              <a:t>- Apple-ov fajl sistem koji se koristi širom apple-ovih uređaja i omogućava njihovu kompatibilnost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305A89B-C242-419F-BF9B-3EA0EABAF8B1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71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  <p:bldP spid="13" grpId="0"/>
      <p:bldP spid="19" grpId="0"/>
      <p:bldP spid="20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EE122D-C18F-490C-B3D7-6DDD92FDF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5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7576A66-B722-48E9-9243-36926F3988BC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DF0DD82-1F2E-4BF9-AD13-435029C14AFD}"/>
              </a:ext>
            </a:extLst>
          </p:cNvPr>
          <p:cNvSpPr txBox="1"/>
          <p:nvPr/>
        </p:nvSpPr>
        <p:spPr>
          <a:xfrm>
            <a:off x="1377518" y="931680"/>
            <a:ext cx="6159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Struktura diska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5636A5-85F5-4C1C-8D87-6CAE7B67CA93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7ADF7AE-5708-4E04-ABE4-05160F273B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518" y="1855010"/>
            <a:ext cx="3506680" cy="34398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7E98CF-19C4-4A42-BF95-18A4BC070D01}"/>
              </a:ext>
            </a:extLst>
          </p:cNvPr>
          <p:cNvSpPr txBox="1"/>
          <p:nvPr/>
        </p:nvSpPr>
        <p:spPr>
          <a:xfrm>
            <a:off x="5193436" y="1887082"/>
            <a:ext cx="5237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Poznavanje strukture diska je veoma bitno.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57BB66-F616-4F15-A8DB-A672CAA724CB}"/>
              </a:ext>
            </a:extLst>
          </p:cNvPr>
          <p:cNvSpPr txBox="1"/>
          <p:nvPr/>
        </p:nvSpPr>
        <p:spPr>
          <a:xfrm>
            <a:off x="5193436" y="2465611"/>
            <a:ext cx="5237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Fajl sistem je zadužen za skladištenje podataka, kreiranje, brisanje, izmene itd.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065272-52F6-4F95-9552-DAB651C29AAA}"/>
              </a:ext>
            </a:extLst>
          </p:cNvPr>
          <p:cNvSpPr txBox="1"/>
          <p:nvPr/>
        </p:nvSpPr>
        <p:spPr>
          <a:xfrm>
            <a:off x="5193436" y="3351916"/>
            <a:ext cx="5237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Svaki fajl ima svoja svojstva koja se tiču njegove organizacije i čuvanja.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0034E7-1523-4F50-9FEB-55A655C57215}"/>
              </a:ext>
            </a:extLst>
          </p:cNvPr>
          <p:cNvSpPr txBox="1"/>
          <p:nvPr/>
        </p:nvSpPr>
        <p:spPr>
          <a:xfrm>
            <a:off x="5193436" y="4238221"/>
            <a:ext cx="52378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Metapodaci sadrže bitne informacije o datoteci, ime i informacije o direktorijumu u kome se nalazila.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12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7ABAA6-7D21-4058-A46E-9EB2428E6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6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32D3D8-FF1D-42BF-8DB4-CAA4E56D3686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6F0D166-79F0-4957-89F4-5AC3B6F655BE}"/>
              </a:ext>
            </a:extLst>
          </p:cNvPr>
          <p:cNvSpPr txBox="1"/>
          <p:nvPr/>
        </p:nvSpPr>
        <p:spPr>
          <a:xfrm>
            <a:off x="1377518" y="931680"/>
            <a:ext cx="6159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Rekonstrukcija kontinualnih fajlova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E7DEFEB-9565-4974-BBE3-C1318F75026A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DC0A864-A261-4C8C-9D36-BE7C45678375}"/>
              </a:ext>
            </a:extLst>
          </p:cNvPr>
          <p:cNvSpPr txBox="1"/>
          <p:nvPr/>
        </p:nvSpPr>
        <p:spPr>
          <a:xfrm>
            <a:off x="1377518" y="1887082"/>
            <a:ext cx="95553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Kontinualni fajlovi su sačuvani na disku na jednoj lokaciji u kontinuitetu ili u više susednih lokacija takođe u kontinuitetu bez prekida sa podacima drugog fajla.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BBBAC4F-D2E2-4131-9E72-CF1085598B5F}"/>
              </a:ext>
            </a:extLst>
          </p:cNvPr>
          <p:cNvCxnSpPr>
            <a:cxnSpLocks/>
          </p:cNvCxnSpPr>
          <p:nvPr/>
        </p:nvCxnSpPr>
        <p:spPr>
          <a:xfrm>
            <a:off x="3775969" y="3860409"/>
            <a:ext cx="4628225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70D15C-5F1F-4C96-B039-7948B70367D4}"/>
              </a:ext>
            </a:extLst>
          </p:cNvPr>
          <p:cNvCxnSpPr>
            <a:cxnSpLocks/>
          </p:cNvCxnSpPr>
          <p:nvPr/>
        </p:nvCxnSpPr>
        <p:spPr>
          <a:xfrm flipV="1">
            <a:off x="3789286" y="3265605"/>
            <a:ext cx="0" cy="634014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282D51-CCAE-4937-836F-98472332381C}"/>
              </a:ext>
            </a:extLst>
          </p:cNvPr>
          <p:cNvCxnSpPr>
            <a:cxnSpLocks/>
          </p:cNvCxnSpPr>
          <p:nvPr/>
        </p:nvCxnSpPr>
        <p:spPr>
          <a:xfrm flipV="1">
            <a:off x="8404194" y="3269304"/>
            <a:ext cx="0" cy="634014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1AAAFFB-AC38-4740-89C8-EB0D619008F4}"/>
              </a:ext>
            </a:extLst>
          </p:cNvPr>
          <p:cNvSpPr txBox="1"/>
          <p:nvPr/>
        </p:nvSpPr>
        <p:spPr>
          <a:xfrm>
            <a:off x="5202906" y="3878165"/>
            <a:ext cx="178766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 space</a:t>
            </a:r>
            <a:endParaRPr lang="en-US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CCB6A5-EDB7-455B-B61C-4490182B89F5}"/>
              </a:ext>
            </a:extLst>
          </p:cNvPr>
          <p:cNvSpPr/>
          <p:nvPr/>
        </p:nvSpPr>
        <p:spPr>
          <a:xfrm>
            <a:off x="5208233" y="3265605"/>
            <a:ext cx="2467993" cy="5518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1C07EF-047B-4A31-9390-1A64B2157C8B}"/>
              </a:ext>
            </a:extLst>
          </p:cNvPr>
          <p:cNvSpPr/>
          <p:nvPr/>
        </p:nvSpPr>
        <p:spPr>
          <a:xfrm>
            <a:off x="4643021" y="3265605"/>
            <a:ext cx="571871" cy="5518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b="1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3C5417-F4BF-4085-8262-8424A1A9446B}"/>
              </a:ext>
            </a:extLst>
          </p:cNvPr>
          <p:cNvSpPr/>
          <p:nvPr/>
        </p:nvSpPr>
        <p:spPr>
          <a:xfrm>
            <a:off x="7676226" y="3265605"/>
            <a:ext cx="471993" cy="5518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b="1" dirty="0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7A679D-C35B-46D3-B45B-B011C3A6D30B}"/>
              </a:ext>
            </a:extLst>
          </p:cNvPr>
          <p:cNvSpPr txBox="1"/>
          <p:nvPr/>
        </p:nvSpPr>
        <p:spPr>
          <a:xfrm>
            <a:off x="1808084" y="4559431"/>
            <a:ext cx="59857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Zaglavlje i rekonstrukcija fiksne veličine.</a:t>
            </a:r>
          </a:p>
          <a:p>
            <a:endParaRPr lang="sr-Latn-R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Rekonstruisanje zaglavlja i veličine.</a:t>
            </a:r>
          </a:p>
          <a:p>
            <a:endParaRPr lang="sr-Latn-R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Rekonstruisanje zaglavlja i repa.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33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15" grpId="0" animBg="1"/>
      <p:bldP spid="16" grpId="0" animBg="1"/>
      <p:bldP spid="17" grpId="0" animBg="1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7ABAA6-7D21-4058-A46E-9EB2428E6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7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32D3D8-FF1D-42BF-8DB4-CAA4E56D3686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6F0D166-79F0-4957-89F4-5AC3B6F655BE}"/>
              </a:ext>
            </a:extLst>
          </p:cNvPr>
          <p:cNvSpPr txBox="1"/>
          <p:nvPr/>
        </p:nvSpPr>
        <p:spPr>
          <a:xfrm>
            <a:off x="1377518" y="931680"/>
            <a:ext cx="6159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Rekonstrukcija fragmentisanih fajlova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E7DEFEB-9565-4974-BBE3-C1318F75026A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DC0A864-A261-4C8C-9D36-BE7C45678375}"/>
              </a:ext>
            </a:extLst>
          </p:cNvPr>
          <p:cNvSpPr txBox="1"/>
          <p:nvPr/>
        </p:nvSpPr>
        <p:spPr>
          <a:xfrm>
            <a:off x="1377518" y="1887082"/>
            <a:ext cx="9555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Fragmentisani fajlovi su sačuvani na disku na različitim lokacijama.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BBBAC4F-D2E2-4131-9E72-CF1085598B5F}"/>
              </a:ext>
            </a:extLst>
          </p:cNvPr>
          <p:cNvCxnSpPr>
            <a:cxnSpLocks/>
          </p:cNvCxnSpPr>
          <p:nvPr/>
        </p:nvCxnSpPr>
        <p:spPr>
          <a:xfrm>
            <a:off x="3784847" y="4023804"/>
            <a:ext cx="4628225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70D15C-5F1F-4C96-B039-7948B70367D4}"/>
              </a:ext>
            </a:extLst>
          </p:cNvPr>
          <p:cNvCxnSpPr>
            <a:cxnSpLocks/>
          </p:cNvCxnSpPr>
          <p:nvPr/>
        </p:nvCxnSpPr>
        <p:spPr>
          <a:xfrm flipV="1">
            <a:off x="3798164" y="3429000"/>
            <a:ext cx="0" cy="634014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282D51-CCAE-4937-836F-98472332381C}"/>
              </a:ext>
            </a:extLst>
          </p:cNvPr>
          <p:cNvCxnSpPr>
            <a:cxnSpLocks/>
          </p:cNvCxnSpPr>
          <p:nvPr/>
        </p:nvCxnSpPr>
        <p:spPr>
          <a:xfrm flipV="1">
            <a:off x="8413072" y="3432699"/>
            <a:ext cx="0" cy="634014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1AAAFFB-AC38-4740-89C8-EB0D619008F4}"/>
              </a:ext>
            </a:extLst>
          </p:cNvPr>
          <p:cNvSpPr txBox="1"/>
          <p:nvPr/>
        </p:nvSpPr>
        <p:spPr>
          <a:xfrm>
            <a:off x="5211784" y="4041560"/>
            <a:ext cx="178766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 space</a:t>
            </a:r>
            <a:endParaRPr lang="en-US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CCB6A5-EDB7-455B-B61C-4490182B89F5}"/>
              </a:ext>
            </a:extLst>
          </p:cNvPr>
          <p:cNvSpPr/>
          <p:nvPr/>
        </p:nvSpPr>
        <p:spPr>
          <a:xfrm>
            <a:off x="5217111" y="3429000"/>
            <a:ext cx="860393" cy="5518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1C07EF-047B-4A31-9390-1A64B2157C8B}"/>
              </a:ext>
            </a:extLst>
          </p:cNvPr>
          <p:cNvSpPr/>
          <p:nvPr/>
        </p:nvSpPr>
        <p:spPr>
          <a:xfrm>
            <a:off x="4651899" y="3429000"/>
            <a:ext cx="571871" cy="5518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b="1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3C5417-F4BF-4085-8262-8424A1A9446B}"/>
              </a:ext>
            </a:extLst>
          </p:cNvPr>
          <p:cNvSpPr/>
          <p:nvPr/>
        </p:nvSpPr>
        <p:spPr>
          <a:xfrm>
            <a:off x="7685104" y="3429000"/>
            <a:ext cx="471993" cy="5518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b="1" dirty="0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7A679D-C35B-46D3-B45B-B011C3A6D30B}"/>
              </a:ext>
            </a:extLst>
          </p:cNvPr>
          <p:cNvSpPr txBox="1"/>
          <p:nvPr/>
        </p:nvSpPr>
        <p:spPr>
          <a:xfrm>
            <a:off x="1808084" y="4654299"/>
            <a:ext cx="72648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Funkcija validacije – određuje da li je datoteka korektna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r-Latn-R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Funkcija sličnosti – određuje verovatnoću da dva susedna bloka pripadaju istoj datoteci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DBE0D1-9934-4616-BD0C-73C22FE8DE23}"/>
              </a:ext>
            </a:extLst>
          </p:cNvPr>
          <p:cNvSpPr/>
          <p:nvPr/>
        </p:nvSpPr>
        <p:spPr>
          <a:xfrm>
            <a:off x="6265790" y="3429000"/>
            <a:ext cx="251530" cy="5518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388F4F-693D-4E63-A84E-62B4CA6DEFDB}"/>
              </a:ext>
            </a:extLst>
          </p:cNvPr>
          <p:cNvSpPr/>
          <p:nvPr/>
        </p:nvSpPr>
        <p:spPr>
          <a:xfrm>
            <a:off x="6883530" y="3422536"/>
            <a:ext cx="251530" cy="5518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557661-F287-4D40-9DC6-FA4DD5500537}"/>
              </a:ext>
            </a:extLst>
          </p:cNvPr>
          <p:cNvSpPr/>
          <p:nvPr/>
        </p:nvSpPr>
        <p:spPr>
          <a:xfrm>
            <a:off x="7426915" y="3429000"/>
            <a:ext cx="251530" cy="5518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8283B7-86E7-4249-BC01-2D49708B4757}"/>
              </a:ext>
            </a:extLst>
          </p:cNvPr>
          <p:cNvSpPr txBox="1"/>
          <p:nvPr/>
        </p:nvSpPr>
        <p:spPr>
          <a:xfrm>
            <a:off x="1377518" y="2370689"/>
            <a:ext cx="9555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Mogu biti razdvojeni drugim fajlovima, uzrok nedovoljno prostora, ili paralelni upis.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86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15" grpId="0" animBg="1"/>
      <p:bldP spid="16" grpId="0" animBg="1"/>
      <p:bldP spid="17" grpId="0" animBg="1"/>
      <p:bldP spid="19" grpId="0"/>
      <p:bldP spid="18" grpId="0" animBg="1"/>
      <p:bldP spid="20" grpId="0" animBg="1"/>
      <p:bldP spid="21" grpId="0" animBg="1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7ABAA6-7D21-4058-A46E-9EB2428E6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8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32D3D8-FF1D-42BF-8DB4-CAA4E56D3686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6F0D166-79F0-4957-89F4-5AC3B6F655BE}"/>
              </a:ext>
            </a:extLst>
          </p:cNvPr>
          <p:cNvSpPr txBox="1"/>
          <p:nvPr/>
        </p:nvSpPr>
        <p:spPr>
          <a:xfrm>
            <a:off x="1377518" y="931680"/>
            <a:ext cx="8192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Rekonstrukcija kompleksno fragmentisanih fajlova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E7DEFEB-9565-4974-BBE3-C1318F75026A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DC0A864-A261-4C8C-9D36-BE7C45678375}"/>
              </a:ext>
            </a:extLst>
          </p:cNvPr>
          <p:cNvSpPr txBox="1"/>
          <p:nvPr/>
        </p:nvSpPr>
        <p:spPr>
          <a:xfrm>
            <a:off x="1377518" y="1885193"/>
            <a:ext cx="95553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Kompleksno Fragmentisani fajlovi su sačuvani na veliki broj lokacija u velikom broju fragmenata.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BBBAC4F-D2E2-4131-9E72-CF1085598B5F}"/>
              </a:ext>
            </a:extLst>
          </p:cNvPr>
          <p:cNvCxnSpPr>
            <a:cxnSpLocks/>
          </p:cNvCxnSpPr>
          <p:nvPr/>
        </p:nvCxnSpPr>
        <p:spPr>
          <a:xfrm>
            <a:off x="3784847" y="4023804"/>
            <a:ext cx="4628225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70D15C-5F1F-4C96-B039-7948B70367D4}"/>
              </a:ext>
            </a:extLst>
          </p:cNvPr>
          <p:cNvCxnSpPr>
            <a:cxnSpLocks/>
          </p:cNvCxnSpPr>
          <p:nvPr/>
        </p:nvCxnSpPr>
        <p:spPr>
          <a:xfrm flipV="1">
            <a:off x="3798164" y="3429000"/>
            <a:ext cx="0" cy="634014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282D51-CCAE-4937-836F-98472332381C}"/>
              </a:ext>
            </a:extLst>
          </p:cNvPr>
          <p:cNvCxnSpPr>
            <a:cxnSpLocks/>
          </p:cNvCxnSpPr>
          <p:nvPr/>
        </p:nvCxnSpPr>
        <p:spPr>
          <a:xfrm flipV="1">
            <a:off x="8413072" y="3432699"/>
            <a:ext cx="0" cy="634014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1AAAFFB-AC38-4740-89C8-EB0D619008F4}"/>
              </a:ext>
            </a:extLst>
          </p:cNvPr>
          <p:cNvSpPr txBox="1"/>
          <p:nvPr/>
        </p:nvSpPr>
        <p:spPr>
          <a:xfrm>
            <a:off x="5211784" y="4041560"/>
            <a:ext cx="178766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 space</a:t>
            </a:r>
            <a:endParaRPr lang="en-US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CCB6A5-EDB7-455B-B61C-4490182B89F5}"/>
              </a:ext>
            </a:extLst>
          </p:cNvPr>
          <p:cNvSpPr/>
          <p:nvPr/>
        </p:nvSpPr>
        <p:spPr>
          <a:xfrm>
            <a:off x="5217111" y="3429000"/>
            <a:ext cx="45719" cy="5518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1C07EF-047B-4A31-9390-1A64B2157C8B}"/>
              </a:ext>
            </a:extLst>
          </p:cNvPr>
          <p:cNvSpPr/>
          <p:nvPr/>
        </p:nvSpPr>
        <p:spPr>
          <a:xfrm>
            <a:off x="4651899" y="3429000"/>
            <a:ext cx="571871" cy="5518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b="1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3C5417-F4BF-4085-8262-8424A1A9446B}"/>
              </a:ext>
            </a:extLst>
          </p:cNvPr>
          <p:cNvSpPr/>
          <p:nvPr/>
        </p:nvSpPr>
        <p:spPr>
          <a:xfrm>
            <a:off x="7685104" y="3429000"/>
            <a:ext cx="471993" cy="5518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b="1" dirty="0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DBE0D1-9934-4616-BD0C-73C22FE8DE23}"/>
              </a:ext>
            </a:extLst>
          </p:cNvPr>
          <p:cNvSpPr/>
          <p:nvPr/>
        </p:nvSpPr>
        <p:spPr>
          <a:xfrm>
            <a:off x="6265790" y="3429000"/>
            <a:ext cx="67696" cy="5518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388F4F-693D-4E63-A84E-62B4CA6DEFDB}"/>
              </a:ext>
            </a:extLst>
          </p:cNvPr>
          <p:cNvSpPr/>
          <p:nvPr/>
        </p:nvSpPr>
        <p:spPr>
          <a:xfrm>
            <a:off x="6883530" y="3422536"/>
            <a:ext cx="251530" cy="5518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557661-F287-4D40-9DC6-FA4DD5500537}"/>
              </a:ext>
            </a:extLst>
          </p:cNvPr>
          <p:cNvSpPr/>
          <p:nvPr/>
        </p:nvSpPr>
        <p:spPr>
          <a:xfrm>
            <a:off x="7426915" y="3429000"/>
            <a:ext cx="251530" cy="5518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8283B7-86E7-4249-BC01-2D49708B4757}"/>
              </a:ext>
            </a:extLst>
          </p:cNvPr>
          <p:cNvSpPr txBox="1"/>
          <p:nvPr/>
        </p:nvSpPr>
        <p:spPr>
          <a:xfrm>
            <a:off x="1377518" y="2650278"/>
            <a:ext cx="9555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Ne postoji jasno definisan proces kako se to radi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D6BEB3-E389-41A9-A69E-772AA668E8CF}"/>
              </a:ext>
            </a:extLst>
          </p:cNvPr>
          <p:cNvSpPr/>
          <p:nvPr/>
        </p:nvSpPr>
        <p:spPr>
          <a:xfrm>
            <a:off x="5681898" y="3429000"/>
            <a:ext cx="67696" cy="5518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1BB21E-51DD-4B6B-BA15-C18A0E72911C}"/>
              </a:ext>
            </a:extLst>
          </p:cNvPr>
          <p:cNvSpPr/>
          <p:nvPr/>
        </p:nvSpPr>
        <p:spPr>
          <a:xfrm>
            <a:off x="5779026" y="3429000"/>
            <a:ext cx="67696" cy="5518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84FBC3-C578-4590-8E60-BE15B4857ABC}"/>
              </a:ext>
            </a:extLst>
          </p:cNvPr>
          <p:cNvSpPr/>
          <p:nvPr/>
        </p:nvSpPr>
        <p:spPr>
          <a:xfrm>
            <a:off x="6085833" y="3425305"/>
            <a:ext cx="67696" cy="5518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CCE2ACB-0E13-4154-AF08-8D1C63959839}"/>
              </a:ext>
            </a:extLst>
          </p:cNvPr>
          <p:cNvSpPr/>
          <p:nvPr/>
        </p:nvSpPr>
        <p:spPr>
          <a:xfrm>
            <a:off x="6457125" y="3429000"/>
            <a:ext cx="67696" cy="5518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F155C8-6DF1-4C30-8DA7-555C6AEE795E}"/>
              </a:ext>
            </a:extLst>
          </p:cNvPr>
          <p:cNvSpPr/>
          <p:nvPr/>
        </p:nvSpPr>
        <p:spPr>
          <a:xfrm>
            <a:off x="6574783" y="3422536"/>
            <a:ext cx="251530" cy="5518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6E7047C-0E4F-4A3C-ADAC-5807FB24D84E}"/>
              </a:ext>
            </a:extLst>
          </p:cNvPr>
          <p:cNvSpPr/>
          <p:nvPr/>
        </p:nvSpPr>
        <p:spPr>
          <a:xfrm>
            <a:off x="7259795" y="3429000"/>
            <a:ext cx="45719" cy="5518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125098-129B-4852-BF88-77E9068EF30D}"/>
              </a:ext>
            </a:extLst>
          </p:cNvPr>
          <p:cNvSpPr txBox="1"/>
          <p:nvPr/>
        </p:nvSpPr>
        <p:spPr>
          <a:xfrm>
            <a:off x="1808084" y="5036430"/>
            <a:ext cx="5877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PUP (Parallel Unique Path) Rekonstrukcija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0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1236</Words>
  <Application>Microsoft Office PowerPoint</Application>
  <PresentationFormat>Widescreen</PresentationFormat>
  <Paragraphs>184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MIlan Stankovic</dc:creator>
  <cp:lastModifiedBy>MIlan Stankovic</cp:lastModifiedBy>
  <cp:revision>14</cp:revision>
  <dcterms:created xsi:type="dcterms:W3CDTF">2022-01-29T19:21:23Z</dcterms:created>
  <dcterms:modified xsi:type="dcterms:W3CDTF">2022-02-17T20:38:04Z</dcterms:modified>
</cp:coreProperties>
</file>