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MRGVXufHT69s1uaHHYJIA" TargetMode="External"/><Relationship Id="rId2" Type="http://schemas.openxmlformats.org/officeDocument/2006/relationships/hyperlink" Target="https://www.envoyproxy.io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E93-4EA6-481A-96EE-421AF764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50627-48AC-47D0-871B-A8995D7F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37333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ENVOY IS AN OPEN SOURCE EDGE AND SERVICE PROXY, DESIGNED FOR CLOUD-NATIVE APPLICATIONS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00EEF-9D7C-4A4D-9EBC-2BF6D9B0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34104"/>
          <a:stretch/>
        </p:blipFill>
        <p:spPr>
          <a:xfrm>
            <a:off x="3238101" y="2786464"/>
            <a:ext cx="2857899" cy="1851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6C8D6-9AEF-4E85-8569-71ECA8B0AD7C}"/>
              </a:ext>
            </a:extLst>
          </p:cNvPr>
          <p:cNvSpPr txBox="1"/>
          <p:nvPr/>
        </p:nvSpPr>
        <p:spPr>
          <a:xfrm>
            <a:off x="8524100" y="2568470"/>
            <a:ext cx="344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Subject:</a:t>
            </a:r>
          </a:p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Service Oriented Architectures</a:t>
            </a:r>
          </a:p>
          <a:p>
            <a:pPr algn="r"/>
            <a:endParaRPr lang="en-US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Profes</a:t>
            </a:r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or: Dragan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Stojanovi</a:t>
            </a:r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ć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Students: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Milan Stanković 16893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Aleksandar Stamenković 16874</a:t>
            </a:r>
            <a:endParaRPr lang="en-US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22A5B-9E8A-4C59-9679-918673FD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910" y="996241"/>
            <a:ext cx="1285089" cy="128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DA8121-6D87-48A7-84D4-8447608A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450" y="709392"/>
            <a:ext cx="1858786" cy="18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9D0F0-BA44-4920-9C6F-FB71BFA6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33" y="1164069"/>
            <a:ext cx="5102534" cy="269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EF775-3057-4705-9AEA-5EAF576C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33" y="3767389"/>
            <a:ext cx="5111917" cy="21441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F936E0-4BF1-41A2-8432-63F86E3B9DF4}"/>
              </a:ext>
            </a:extLst>
          </p:cNvPr>
          <p:cNvSpPr txBox="1">
            <a:spLocks/>
          </p:cNvSpPr>
          <p:nvPr/>
        </p:nvSpPr>
        <p:spPr>
          <a:xfrm>
            <a:off x="4565009" y="325709"/>
            <a:ext cx="3061981" cy="620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400" dirty="0"/>
              <a:t>Used by</a:t>
            </a:r>
          </a:p>
        </p:txBody>
      </p:sp>
    </p:spTree>
    <p:extLst>
      <p:ext uri="{BB962C8B-B14F-4D97-AF65-F5344CB8AC3E}">
        <p14:creationId xmlns:p14="http://schemas.microsoft.com/office/powerpoint/2010/main" val="398058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1A901C-3BD6-46BE-8D25-812CAF66E2B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3E0D1-1804-450B-89CD-C14CFD947EFB}"/>
              </a:ext>
            </a:extLst>
          </p:cNvPr>
          <p:cNvSpPr/>
          <p:nvPr/>
        </p:nvSpPr>
        <p:spPr>
          <a:xfrm>
            <a:off x="1157679" y="1568741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OUT OF PROCESS ARCHITECTURE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is a self contained, high performance server with a small memory footprint. It runs alongside any application language or framework</a:t>
            </a:r>
            <a:r>
              <a:rPr lang="en-US" b="0" i="0" dirty="0">
                <a:solidFill>
                  <a:srgbClr val="4A4A4A"/>
                </a:solidFill>
                <a:effectLst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93B8D-1F1C-4DFF-8B8E-D067825AC46A}"/>
              </a:ext>
            </a:extLst>
          </p:cNvPr>
          <p:cNvSpPr/>
          <p:nvPr/>
        </p:nvSpPr>
        <p:spPr>
          <a:xfrm>
            <a:off x="1157679" y="3456264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HTTP/2 AND GRPC SUPPORT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has first class support for HTTP/2 and </a:t>
            </a:r>
            <a:r>
              <a:rPr lang="en-US" sz="1400" b="0" i="0" dirty="0" err="1">
                <a:solidFill>
                  <a:schemeClr val="tx1"/>
                </a:solidFill>
                <a:effectLst/>
              </a:rPr>
              <a:t>gRPC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 for both incoming and outgoing connections. It is a transparent HTTP/1.1 to HTTP/2 proxy.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03B10-7649-41BC-9853-B72322BA39D1}"/>
              </a:ext>
            </a:extLst>
          </p:cNvPr>
          <p:cNvSpPr/>
          <p:nvPr/>
        </p:nvSpPr>
        <p:spPr>
          <a:xfrm>
            <a:off x="6428765" y="876651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l"/>
            <a:r>
              <a:rPr lang="en-US" b="1" i="0" cap="all">
                <a:effectLst/>
                <a:latin typeface="+mj-lt"/>
                <a:cs typeface="Calibri" panose="020F0502020204030204" pitchFamily="34" charset="0"/>
              </a:rPr>
              <a:t>ADVANCED LOAD BALANCING</a:t>
            </a:r>
          </a:p>
          <a:p>
            <a:pPr algn="l"/>
            <a:endParaRPr lang="en-US" b="1" i="0" cap="all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>
                <a:solidFill>
                  <a:schemeClr val="tx1"/>
                </a:solidFill>
                <a:effectLst/>
              </a:rPr>
              <a:t>Envoy supports advanced load balancing features including automatic retries, circuit breaking, global rate limiting, request shadowing, zone local load balancing, etc.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36455-E5B2-45CB-B999-872A317BD3C2}"/>
              </a:ext>
            </a:extLst>
          </p:cNvPr>
          <p:cNvSpPr/>
          <p:nvPr/>
        </p:nvSpPr>
        <p:spPr>
          <a:xfrm>
            <a:off x="6428764" y="2740405"/>
            <a:ext cx="4286775" cy="142053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APIS FOR CONFIGURATION MANAGEMENT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provides robust APIs for dynamically managing its configuration.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202B7-3DB7-4055-8D9E-A915D05FF650}"/>
              </a:ext>
            </a:extLst>
          </p:cNvPr>
          <p:cNvSpPr/>
          <p:nvPr/>
        </p:nvSpPr>
        <p:spPr>
          <a:xfrm>
            <a:off x="6428763" y="4439173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OBSERVABILITY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Deep observability of L7 traffic, native support for distributed tracing, and wire-level observability of MongoDB, DynamoDB, and more.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87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0B93-959F-4CC2-B862-FF601E6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B969-F580-4041-9E49-7F74A1552008}"/>
              </a:ext>
            </a:extLst>
          </p:cNvPr>
          <p:cNvSpPr txBox="1">
            <a:spLocks/>
          </p:cNvSpPr>
          <p:nvPr/>
        </p:nvSpPr>
        <p:spPr>
          <a:xfrm>
            <a:off x="827424" y="2774302"/>
            <a:ext cx="10554574" cy="29889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https://www.envoyproxy.io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https://www.youtube.com/channel/UCIMRGVXufHT69s1uaHHYJIA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0D5-B996-4542-AECE-8317724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C5B7-8EA1-4AD5-9B6B-63902BE2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&amp; characteristics</a:t>
            </a:r>
          </a:p>
          <a:p>
            <a:r>
              <a:rPr lang="en-US" dirty="0"/>
              <a:t>Demo architecture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API and service setup</a:t>
            </a:r>
          </a:p>
          <a:p>
            <a:r>
              <a:rPr lang="en-US" dirty="0"/>
              <a:t>Envoy setup</a:t>
            </a:r>
          </a:p>
        </p:txBody>
      </p:sp>
    </p:spTree>
    <p:extLst>
      <p:ext uri="{BB962C8B-B14F-4D97-AF65-F5344CB8AC3E}">
        <p14:creationId xmlns:p14="http://schemas.microsoft.com/office/powerpoint/2010/main" val="23475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6E7A-867D-4519-89BC-9783A6F7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27523"/>
            <a:ext cx="4852988" cy="849607"/>
          </a:xfrm>
        </p:spPr>
        <p:txBody>
          <a:bodyPr/>
          <a:lstStyle/>
          <a:p>
            <a:r>
              <a:rPr lang="en-US" dirty="0"/>
              <a:t>Characteristics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B726600-F629-4707-ABB6-802BC6CCD3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378" r="20378"/>
          <a:stretch>
            <a:fillRect/>
          </a:stretch>
        </p:blipFill>
        <p:spPr/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65D54F-E275-4D3E-8053-5DA55B9B8DB9}"/>
              </a:ext>
            </a:extLst>
          </p:cNvPr>
          <p:cNvSpPr txBox="1">
            <a:spLocks/>
          </p:cNvSpPr>
          <p:nvPr/>
        </p:nvSpPr>
        <p:spPr>
          <a:xfrm>
            <a:off x="814728" y="1702965"/>
            <a:ext cx="4668454" cy="457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Originally built at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Lyft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High performance C++ distributed proxy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Designed for single services and applications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Designed for large microservice "service mesh" architectures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Large community / widely adopted</a:t>
            </a:r>
          </a:p>
          <a:p>
            <a:r>
              <a:rPr lang="en-US" dirty="0">
                <a:latin typeface="Segoe UI" panose="020B0502040204020203" pitchFamily="34" charset="0"/>
              </a:rPr>
              <a:t>Not only an API Gateway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L7 Routing (L3/L4 proxy at its core)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TLS (HTTPS) Termination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Retries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Load 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F0F2-B485-46AE-B8E9-C1B04EB0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30" y="1490357"/>
            <a:ext cx="2824232" cy="388678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F8812E-57AE-4F55-BB4F-1C38D7ABAD1E}"/>
              </a:ext>
            </a:extLst>
          </p:cNvPr>
          <p:cNvSpPr/>
          <p:nvPr/>
        </p:nvSpPr>
        <p:spPr>
          <a:xfrm>
            <a:off x="1702965" y="3682768"/>
            <a:ext cx="1275127" cy="810910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035D0-2468-4709-8F8C-55F908D8A392}"/>
              </a:ext>
            </a:extLst>
          </p:cNvPr>
          <p:cNvSpPr/>
          <p:nvPr/>
        </p:nvSpPr>
        <p:spPr>
          <a:xfrm>
            <a:off x="5176008" y="1879035"/>
            <a:ext cx="6409188" cy="455663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2B5EB2-54CB-4DC5-ACCF-37DF2B45DDA1}"/>
              </a:ext>
            </a:extLst>
          </p:cNvPr>
          <p:cNvSpPr/>
          <p:nvPr/>
        </p:nvSpPr>
        <p:spPr>
          <a:xfrm>
            <a:off x="5461233" y="3441222"/>
            <a:ext cx="1736522" cy="1294002"/>
          </a:xfrm>
          <a:prstGeom prst="roundRect">
            <a:avLst>
              <a:gd name="adj" fmla="val 839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:9901</a:t>
            </a:r>
          </a:p>
          <a:p>
            <a:pPr algn="ctr"/>
            <a:r>
              <a:rPr lang="en-US" dirty="0"/>
              <a:t>:10000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370365-86D9-44F8-8050-EBE46ED2577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78092" y="4088223"/>
            <a:ext cx="248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C4CA8F-BF6D-4F9A-B532-709CFAB579DA}"/>
              </a:ext>
            </a:extLst>
          </p:cNvPr>
          <p:cNvSpPr/>
          <p:nvPr/>
        </p:nvSpPr>
        <p:spPr>
          <a:xfrm>
            <a:off x="9002785" y="4735224"/>
            <a:ext cx="1802235" cy="810910"/>
          </a:xfrm>
          <a:prstGeom prst="roundRect">
            <a:avLst>
              <a:gd name="adj" fmla="val 724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API</a:t>
            </a:r>
          </a:p>
          <a:p>
            <a:pPr algn="ctr"/>
            <a:r>
              <a:rPr lang="en-US" dirty="0"/>
              <a:t>:5001 / 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59E6B4-788D-498E-993E-E582BB2FC6D6}"/>
              </a:ext>
            </a:extLst>
          </p:cNvPr>
          <p:cNvSpPr/>
          <p:nvPr/>
        </p:nvSpPr>
        <p:spPr>
          <a:xfrm>
            <a:off x="9002785" y="2630312"/>
            <a:ext cx="1802235" cy="810910"/>
          </a:xfrm>
          <a:prstGeom prst="roundRect">
            <a:avLst>
              <a:gd name="adj" fmla="val 724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Beverage API</a:t>
            </a:r>
          </a:p>
          <a:p>
            <a:pPr algn="ctr"/>
            <a:r>
              <a:rPr lang="en-US" dirty="0"/>
              <a:t>:5002 / 80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0AB743-87DF-419E-97C5-E73C49A9E21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7197755" y="3035767"/>
            <a:ext cx="1805030" cy="10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A8ADE-FF78-4072-A266-918535D19C0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197755" y="4088223"/>
            <a:ext cx="1805030" cy="10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F73C8-4048-4A9A-90D1-F333ED91FB9B}"/>
              </a:ext>
            </a:extLst>
          </p:cNvPr>
          <p:cNvSpPr txBox="1"/>
          <p:nvPr/>
        </p:nvSpPr>
        <p:spPr>
          <a:xfrm>
            <a:off x="5461233" y="2105637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Compose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E2D5960-1233-4410-B649-3CAE8D814E49}"/>
              </a:ext>
            </a:extLst>
          </p:cNvPr>
          <p:cNvSpPr/>
          <p:nvPr/>
        </p:nvSpPr>
        <p:spPr>
          <a:xfrm>
            <a:off x="5778616" y="5135749"/>
            <a:ext cx="1101755" cy="899394"/>
          </a:xfrm>
          <a:prstGeom prst="snip1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Envoy.yaml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61108-F095-4790-90CC-B4644E51288C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6329494" y="4735224"/>
            <a:ext cx="0" cy="4005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3682767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Direct Pattern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DAA25C-78BC-465A-AEE4-7793D3944155}"/>
              </a:ext>
            </a:extLst>
          </p:cNvPr>
          <p:cNvSpPr/>
          <p:nvPr/>
        </p:nvSpPr>
        <p:spPr>
          <a:xfrm>
            <a:off x="1342239" y="2052509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60784-6222-4ECC-9DC4-3D7A1C5C1DB3}"/>
              </a:ext>
            </a:extLst>
          </p:cNvPr>
          <p:cNvSpPr/>
          <p:nvPr/>
        </p:nvSpPr>
        <p:spPr>
          <a:xfrm>
            <a:off x="3751277" y="2052509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561BF-699F-4B8A-B7E3-7301FC95E3E7}"/>
              </a:ext>
            </a:extLst>
          </p:cNvPr>
          <p:cNvSpPr/>
          <p:nvPr/>
        </p:nvSpPr>
        <p:spPr>
          <a:xfrm>
            <a:off x="4990048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458599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5BD62E-AC0B-4DA6-95F0-BB3A8C59DA45}"/>
              </a:ext>
            </a:extLst>
          </p:cNvPr>
          <p:cNvSpPr/>
          <p:nvPr/>
        </p:nvSpPr>
        <p:spPr>
          <a:xfrm>
            <a:off x="1992386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DC0BBB-27C5-468C-9028-56C5BF760D72}"/>
              </a:ext>
            </a:extLst>
          </p:cNvPr>
          <p:cNvSpPr/>
          <p:nvPr/>
        </p:nvSpPr>
        <p:spPr>
          <a:xfrm>
            <a:off x="3491217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AD7C0-B2BF-4E58-A0AF-524DC09E1AA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096163" y="2505513"/>
            <a:ext cx="883640" cy="1845577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7A8A1-DE22-44AB-BFAC-126E4A428C7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79803" y="2505513"/>
            <a:ext cx="3647809" cy="229858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D40549-D4FE-4443-A614-7769271F87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979803" y="2505513"/>
            <a:ext cx="650147" cy="229858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0F922-E1AF-4B04-8748-61E0914A444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79803" y="2505513"/>
            <a:ext cx="2148978" cy="1845577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5C9B9-FBEE-41A5-8C06-9A3DE4F55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96163" y="2505513"/>
            <a:ext cx="3292678" cy="18455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4ECE0-3DE8-4022-B6C9-89AA390AF6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629950" y="2505513"/>
            <a:ext cx="1758891" cy="22985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8BF098-FE19-45FB-A191-11C2E20844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388841" y="2505513"/>
            <a:ext cx="1238771" cy="22985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7DEB29-D9B6-4980-8F0B-AB6877C1072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128781" y="2505513"/>
            <a:ext cx="260060" cy="18455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7165598" y="1537981"/>
            <a:ext cx="4483920" cy="3492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Good for small Microservices Applications</a:t>
            </a:r>
          </a:p>
          <a:p>
            <a:r>
              <a:rPr lang="en-US" dirty="0"/>
              <a:t>Not great for SPA’s, Mobile App Endpoints (Chatty round trips to multiple endpoints with many requests at the same time</a:t>
            </a:r>
          </a:p>
          <a:p>
            <a:r>
              <a:rPr lang="en-US" dirty="0"/>
              <a:t>What happens when you add more services? Clients directly coupled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396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Gateway Pattern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DAA25C-78BC-465A-AEE4-7793D3944155}"/>
              </a:ext>
            </a:extLst>
          </p:cNvPr>
          <p:cNvSpPr/>
          <p:nvPr/>
        </p:nvSpPr>
        <p:spPr>
          <a:xfrm>
            <a:off x="1354822" y="1501631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60784-6222-4ECC-9DC4-3D7A1C5C1DB3}"/>
              </a:ext>
            </a:extLst>
          </p:cNvPr>
          <p:cNvSpPr/>
          <p:nvPr/>
        </p:nvSpPr>
        <p:spPr>
          <a:xfrm>
            <a:off x="3714921" y="1501631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561BF-699F-4B8A-B7E3-7301FC95E3E7}"/>
              </a:ext>
            </a:extLst>
          </p:cNvPr>
          <p:cNvSpPr/>
          <p:nvPr/>
        </p:nvSpPr>
        <p:spPr>
          <a:xfrm>
            <a:off x="4990048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458599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5BD62E-AC0B-4DA6-95F0-BB3A8C59DA45}"/>
              </a:ext>
            </a:extLst>
          </p:cNvPr>
          <p:cNvSpPr/>
          <p:nvPr/>
        </p:nvSpPr>
        <p:spPr>
          <a:xfrm>
            <a:off x="1992386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DC0BBB-27C5-468C-9028-56C5BF760D72}"/>
              </a:ext>
            </a:extLst>
          </p:cNvPr>
          <p:cNvSpPr/>
          <p:nvPr/>
        </p:nvSpPr>
        <p:spPr>
          <a:xfrm>
            <a:off x="3491217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7A8A1-DE22-44AB-BFAC-126E4A428C7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992386" y="1954635"/>
            <a:ext cx="1133910" cy="88224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5C9B9-FBEE-41A5-8C06-9A3DE4F5520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3126296" y="1954635"/>
            <a:ext cx="1226189" cy="8822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7249481" y="1501631"/>
            <a:ext cx="4483920" cy="3492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Replace multiple calls &amp; acts as a “reverse proxy”</a:t>
            </a:r>
          </a:p>
          <a:p>
            <a:r>
              <a:rPr lang="en-US" dirty="0"/>
              <a:t>Platforms Routing</a:t>
            </a:r>
          </a:p>
          <a:p>
            <a:r>
              <a:rPr lang="en-US" dirty="0"/>
              <a:t>Separate out cross-cutting concerns, e.g.: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Static Content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E113A5-4F16-4261-A6FE-89A595CFCED1}"/>
              </a:ext>
            </a:extLst>
          </p:cNvPr>
          <p:cNvSpPr/>
          <p:nvPr/>
        </p:nvSpPr>
        <p:spPr>
          <a:xfrm>
            <a:off x="2123812" y="2836876"/>
            <a:ext cx="2004968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API Gateway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894355-F5AF-4D09-9A1F-8D5D47FB90E2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1096163" y="3289880"/>
            <a:ext cx="2030133" cy="106121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DAD77D-D08D-401E-932D-99B2CD805208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2629950" y="3289880"/>
            <a:ext cx="496346" cy="151421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83DC1-AACA-41C9-8E07-84155EA01AFA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126296" y="3289880"/>
            <a:ext cx="1002485" cy="106121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11DF58-6F12-4EC9-9447-25D899054FF2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126296" y="3289880"/>
            <a:ext cx="2501316" cy="151421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4" y="209726"/>
            <a:ext cx="7323589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Gateway: Anti-Pattern?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4882657" y="2121191"/>
            <a:ext cx="6819986" cy="35010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Dangers of becoming bloated monolith</a:t>
            </a:r>
          </a:p>
          <a:p>
            <a:r>
              <a:rPr lang="en-US" dirty="0"/>
              <a:t>Single point of failure</a:t>
            </a:r>
          </a:p>
          <a:p>
            <a:r>
              <a:rPr lang="en-US" dirty="0"/>
              <a:t>Violating the autonomy of the Microservices (couples them)</a:t>
            </a:r>
          </a:p>
          <a:p>
            <a:r>
              <a:rPr lang="en-US" dirty="0"/>
              <a:t>Solve by segregating gateways along:</a:t>
            </a:r>
          </a:p>
          <a:p>
            <a:pPr lvl="1"/>
            <a:r>
              <a:rPr lang="en-US" dirty="0"/>
              <a:t>Business Boundaries</a:t>
            </a:r>
          </a:p>
          <a:p>
            <a:pPr lvl="1"/>
            <a:r>
              <a:rPr lang="en-US" dirty="0"/>
              <a:t>Client App Types (Backend for Frontend – BFF)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AD8E1-E147-47C9-AC5E-42233D305DE8}"/>
              </a:ext>
            </a:extLst>
          </p:cNvPr>
          <p:cNvGrpSpPr/>
          <p:nvPr/>
        </p:nvGrpSpPr>
        <p:grpSpPr>
          <a:xfrm>
            <a:off x="1230650" y="2499921"/>
            <a:ext cx="3652006" cy="2659308"/>
            <a:chOff x="458599" y="1501631"/>
            <a:chExt cx="5806576" cy="37554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DAA25C-78BC-465A-AEE4-7793D3944155}"/>
                </a:ext>
              </a:extLst>
            </p:cNvPr>
            <p:cNvSpPr/>
            <p:nvPr/>
          </p:nvSpPr>
          <p:spPr>
            <a:xfrm>
              <a:off x="1354822" y="1501631"/>
              <a:ext cx="1275127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860784-6222-4ECC-9DC4-3D7A1C5C1DB3}"/>
                </a:ext>
              </a:extLst>
            </p:cNvPr>
            <p:cNvSpPr/>
            <p:nvPr/>
          </p:nvSpPr>
          <p:spPr>
            <a:xfrm>
              <a:off x="3714921" y="1501631"/>
              <a:ext cx="1275127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1561BF-699F-4B8A-B7E3-7301FC95E3E7}"/>
                </a:ext>
              </a:extLst>
            </p:cNvPr>
            <p:cNvSpPr/>
            <p:nvPr/>
          </p:nvSpPr>
          <p:spPr>
            <a:xfrm>
              <a:off x="4990048" y="4804094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4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D0A0410-78E3-49A4-8E3E-DB6EC31C7511}"/>
                </a:ext>
              </a:extLst>
            </p:cNvPr>
            <p:cNvSpPr/>
            <p:nvPr/>
          </p:nvSpPr>
          <p:spPr>
            <a:xfrm>
              <a:off x="458599" y="4351090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5BD62E-AC0B-4DA6-95F0-BB3A8C59DA45}"/>
                </a:ext>
              </a:extLst>
            </p:cNvPr>
            <p:cNvSpPr/>
            <p:nvPr/>
          </p:nvSpPr>
          <p:spPr>
            <a:xfrm>
              <a:off x="1992386" y="4804094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ADC0BBB-27C5-468C-9028-56C5BF760D72}"/>
                </a:ext>
              </a:extLst>
            </p:cNvPr>
            <p:cNvSpPr/>
            <p:nvPr/>
          </p:nvSpPr>
          <p:spPr>
            <a:xfrm>
              <a:off x="3491217" y="4351090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27A8A1-DE22-44AB-BFAC-126E4A428C73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1992386" y="1954635"/>
              <a:ext cx="1133910" cy="88224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C5C9B9-FBEE-41A5-8C06-9A3DE4F55206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 flipH="1">
              <a:off x="3126296" y="1954635"/>
              <a:ext cx="1226189" cy="88224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E113A5-4F16-4261-A6FE-89A595CFCED1}"/>
                </a:ext>
              </a:extLst>
            </p:cNvPr>
            <p:cNvSpPr/>
            <p:nvPr/>
          </p:nvSpPr>
          <p:spPr>
            <a:xfrm>
              <a:off x="2123812" y="2836876"/>
              <a:ext cx="2004968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API Gateway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894355-F5AF-4D09-9A1F-8D5D47FB90E2}"/>
                </a:ext>
              </a:extLst>
            </p:cNvPr>
            <p:cNvCxnSpPr>
              <a:cxnSpLocks/>
              <a:stCxn id="18" idx="2"/>
              <a:endCxn id="7" idx="0"/>
            </p:cNvCxnSpPr>
            <p:nvPr/>
          </p:nvCxnSpPr>
          <p:spPr>
            <a:xfrm flipH="1">
              <a:off x="1096163" y="3289880"/>
              <a:ext cx="2030133" cy="1061210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DAD77D-D08D-401E-932D-99B2CD805208}"/>
                </a:ext>
              </a:extLst>
            </p:cNvPr>
            <p:cNvCxnSpPr>
              <a:cxnSpLocks/>
              <a:stCxn id="18" idx="2"/>
              <a:endCxn id="8" idx="0"/>
            </p:cNvCxnSpPr>
            <p:nvPr/>
          </p:nvCxnSpPr>
          <p:spPr>
            <a:xfrm flipH="1">
              <a:off x="2629950" y="3289880"/>
              <a:ext cx="496346" cy="1514214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083DC1-AACA-41C9-8E07-84155EA01AFA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>
              <a:off x="3126296" y="3289880"/>
              <a:ext cx="1002485" cy="1061210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11DF58-6F12-4EC9-9447-25D899054FF2}"/>
                </a:ext>
              </a:extLst>
            </p:cNvPr>
            <p:cNvCxnSpPr>
              <a:cxnSpLocks/>
              <a:stCxn id="18" idx="2"/>
              <a:endCxn id="6" idx="0"/>
            </p:cNvCxnSpPr>
            <p:nvPr/>
          </p:nvCxnSpPr>
          <p:spPr>
            <a:xfrm>
              <a:off x="3126296" y="3289880"/>
              <a:ext cx="2501316" cy="1514214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1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envoy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1867950" y="1700168"/>
            <a:ext cx="3450670" cy="2116821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Listener</a:t>
            </a:r>
          </a:p>
          <a:p>
            <a:pPr algn="ctr"/>
            <a:r>
              <a:rPr lang="en-US" sz="1200" dirty="0"/>
              <a:t>0.0.0.0 : 8001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B3E900-FD1F-4507-858A-2EB2C6003E17}"/>
              </a:ext>
            </a:extLst>
          </p:cNvPr>
          <p:cNvSpPr/>
          <p:nvPr/>
        </p:nvSpPr>
        <p:spPr>
          <a:xfrm>
            <a:off x="2569828" y="2550253"/>
            <a:ext cx="2046914" cy="108008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Filters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3EB5B9-317C-412D-97EC-9BABCAFACAAE}"/>
              </a:ext>
            </a:extLst>
          </p:cNvPr>
          <p:cNvSpPr/>
          <p:nvPr/>
        </p:nvSpPr>
        <p:spPr>
          <a:xfrm>
            <a:off x="2991375" y="2987529"/>
            <a:ext cx="1203819" cy="443218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7E0D5-3CE6-48E0-BB16-30D9795D9137}"/>
              </a:ext>
            </a:extLst>
          </p:cNvPr>
          <p:cNvSpPr/>
          <p:nvPr/>
        </p:nvSpPr>
        <p:spPr>
          <a:xfrm>
            <a:off x="6936299" y="3949816"/>
            <a:ext cx="3450670" cy="2116821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Clusters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DE91B9-55D0-4098-A704-3CD7B40FE46E}"/>
              </a:ext>
            </a:extLst>
          </p:cNvPr>
          <p:cNvSpPr/>
          <p:nvPr/>
        </p:nvSpPr>
        <p:spPr>
          <a:xfrm>
            <a:off x="7851048" y="4842896"/>
            <a:ext cx="1621171" cy="65189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093B2A-389C-4EC2-B8B2-2E1B613AA772}"/>
              </a:ext>
            </a:extLst>
          </p:cNvPr>
          <p:cNvSpPr/>
          <p:nvPr/>
        </p:nvSpPr>
        <p:spPr>
          <a:xfrm>
            <a:off x="8003448" y="4995296"/>
            <a:ext cx="1621171" cy="65189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Endpoint</a:t>
            </a:r>
          </a:p>
          <a:p>
            <a:pPr algn="ctr"/>
            <a:r>
              <a:rPr lang="en-US" sz="1200" dirty="0"/>
              <a:t>address : 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2EDCF4-7F22-40EA-86FF-3CB1A68FF125}"/>
              </a:ext>
            </a:extLst>
          </p:cNvPr>
          <p:cNvSpPr/>
          <p:nvPr/>
        </p:nvSpPr>
        <p:spPr>
          <a:xfrm>
            <a:off x="3269609" y="3090294"/>
            <a:ext cx="1203819" cy="443218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Routes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31E048-1170-41F1-A1C9-342541BB51CF}"/>
              </a:ext>
            </a:extLst>
          </p:cNvPr>
          <p:cNvCxnSpPr>
            <a:endCxn id="21" idx="1"/>
          </p:cNvCxnSpPr>
          <p:nvPr/>
        </p:nvCxnSpPr>
        <p:spPr>
          <a:xfrm>
            <a:off x="4473428" y="3533512"/>
            <a:ext cx="2462871" cy="147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4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4" y="209726"/>
            <a:ext cx="7919207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envoy.yaml</a:t>
            </a:r>
            <a:r>
              <a:rPr lang="en-US" dirty="0"/>
              <a:t>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85526-B860-431B-9086-1B5FD2FB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8" y="2711130"/>
            <a:ext cx="2315890" cy="206220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75E4E-9C1F-4CD1-9A34-289F5F6C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93" y="2451247"/>
            <a:ext cx="4342575" cy="286405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BCCB8-3C9E-4261-AA45-8075D72B2A86}"/>
              </a:ext>
            </a:extLst>
          </p:cNvPr>
          <p:cNvSpPr/>
          <p:nvPr/>
        </p:nvSpPr>
        <p:spPr>
          <a:xfrm>
            <a:off x="433847" y="2348918"/>
            <a:ext cx="1126504" cy="36221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Routes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E9357F-E425-48D3-A130-DFDAA568FFC0}"/>
              </a:ext>
            </a:extLst>
          </p:cNvPr>
          <p:cNvSpPr/>
          <p:nvPr/>
        </p:nvSpPr>
        <p:spPr>
          <a:xfrm>
            <a:off x="2929093" y="1684965"/>
            <a:ext cx="1633951" cy="44321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Clusters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45E1C3-C65E-4952-B98B-74E34B5FE347}"/>
              </a:ext>
            </a:extLst>
          </p:cNvPr>
          <p:cNvSpPr/>
          <p:nvPr/>
        </p:nvSpPr>
        <p:spPr>
          <a:xfrm>
            <a:off x="2929093" y="2128184"/>
            <a:ext cx="1633951" cy="32306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Cluster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BCDEC-6776-492E-ADDD-C937BC1A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024" y="2451247"/>
            <a:ext cx="4371975" cy="28479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E24B2-96CF-407F-97B7-3BBA7E9AFD67}"/>
              </a:ext>
            </a:extLst>
          </p:cNvPr>
          <p:cNvSpPr/>
          <p:nvPr/>
        </p:nvSpPr>
        <p:spPr>
          <a:xfrm>
            <a:off x="7451024" y="2128184"/>
            <a:ext cx="1633951" cy="32306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96248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464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Segoe UI</vt:lpstr>
      <vt:lpstr>Wingdings 2</vt:lpstr>
      <vt:lpstr>Quotable</vt:lpstr>
      <vt:lpstr>Envoy</vt:lpstr>
      <vt:lpstr> Content</vt:lpstr>
      <vt:lpstr>Characteristics</vt:lpstr>
      <vt:lpstr>Demo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Envoy</dc:title>
  <dc:creator>MIlan Stankovic</dc:creator>
  <cp:lastModifiedBy>MIlan Stankovic</cp:lastModifiedBy>
  <cp:revision>14</cp:revision>
  <dcterms:created xsi:type="dcterms:W3CDTF">2021-05-27T18:48:08Z</dcterms:created>
  <dcterms:modified xsi:type="dcterms:W3CDTF">2021-05-27T20:37:51Z</dcterms:modified>
</cp:coreProperties>
</file>