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76" r:id="rId6"/>
    <p:sldId id="278" r:id="rId7"/>
    <p:sldId id="263" r:id="rId8"/>
    <p:sldId id="265" r:id="rId9"/>
    <p:sldId id="271" r:id="rId10"/>
    <p:sldId id="280" r:id="rId11"/>
    <p:sldId id="269" r:id="rId12"/>
    <p:sldId id="282" r:id="rId13"/>
    <p:sldId id="270" r:id="rId14"/>
    <p:sldId id="272" r:id="rId15"/>
    <p:sldId id="275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D2621"/>
    <a:srgbClr val="C54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32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576B5-3D64-4131-818B-989C7B34FBD2}" type="datetimeFigureOut">
              <a:rPr lang="en-US" smtClean="0"/>
              <a:t>28/5/2022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4693D-F903-4B76-9459-0679850E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693D-F903-4B76-9459-0679850E2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D03E-0A7C-44B4-8476-07055D2FB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72A3A-BCC8-4E14-B7C4-9A02E6E7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7FA1-0BCE-4E5C-B926-D7D69842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E046-8B93-441D-9C0D-5135BE4E9CEE}" type="datetime1">
              <a:rPr lang="en-US" smtClean="0"/>
              <a:t>28/5/2022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F264-1D1B-4492-AEDE-C4EA488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3109-441D-4914-A260-F1E16598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1F9-376E-4CD3-A899-B27B59F6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A45C-FF53-4A74-8966-75149D033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A016-A8F3-4E84-81C7-F1F5D57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9436-8FFD-46E1-B124-CCEDA1A2A2B8}" type="datetime1">
              <a:rPr lang="en-US" smtClean="0"/>
              <a:t>28/5/2022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3B9D-DCF3-48D5-A549-F3CE3A2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A484-1DC0-49D9-B33C-B6F1B1D0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A2DE1-9104-41FE-A1D5-2460805EC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A9333-22C6-4BDB-8A24-0FA7C8292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FF5D-60BE-41CE-97D1-9D5D9F44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B25A-E170-450E-AF11-58D2D4177B39}" type="datetime1">
              <a:rPr lang="en-US" smtClean="0"/>
              <a:t>28/5/2022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69FD-4F1D-4DA2-A1EC-A7485937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64B2-E0DB-468B-ABAD-0C6E3D19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6165-3A26-4D96-B01E-7A03878F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4B88-0668-4B5E-B328-16AAD328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A90E-3479-4ABA-B48C-83B54F84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608B-E934-418C-B73D-BC7A4C180616}" type="datetime1">
              <a:rPr lang="en-US" smtClean="0"/>
              <a:t>28/5/2022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AFF6-D8AD-41F2-A176-FCBB51C8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0340-3931-494A-9638-98DD27A6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1329-B312-42C4-846A-0822E957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8006-EEB1-496E-ACE8-685A4282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070F-B683-4D5A-BF49-823BB379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450-4E08-4610-B3AF-4C23ACE08559}" type="datetime1">
              <a:rPr lang="en-US" smtClean="0"/>
              <a:t>28/5/2022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CFCB-55BD-43B4-A557-0A3974AF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546F-48A8-44B3-B3AC-44902590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502E-131A-498D-819B-1CFE964E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1A52-695A-4674-9B04-4E21652C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8F71-8B75-4FFD-8B30-0901F9D6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9BD1-370C-49C6-9F6F-28D9DD2B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664D-888C-485A-A757-B72C67D65CC8}" type="datetime1">
              <a:rPr lang="en-US" smtClean="0"/>
              <a:t>28/5/2022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A96F-8D83-46F7-869C-C45A3F47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6F09-2546-48AF-89A2-792C5B8F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AE41-1BB6-4198-A358-0EFE9202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4659-9D11-49D5-B17A-EAC229DB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6579-533D-4B3A-BFB5-11132A26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4F34F-0130-4198-8B59-08E602F6A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ABDEE-CF76-4D89-B26F-4B6756F91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415DE-DB98-4DA1-97E0-789CE5BA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9D86-1BB4-471E-B932-563519751176}" type="datetime1">
              <a:rPr lang="en-US" smtClean="0"/>
              <a:t>28/5/2022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93DF0-4D6A-4FD1-A3BB-A0F16888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36DE5-E9DD-4593-BA2D-6ED12EE5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038D-21D0-4943-8C80-9C05CD6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93467-AB81-4D5E-AD85-A9597901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DF56-1326-461F-9737-F5B291C187FF}" type="datetime1">
              <a:rPr lang="en-US" smtClean="0"/>
              <a:t>28/5/2022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0278-D435-413E-8790-D5246643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2BE7-E5E3-467E-8F55-41B84D0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AD601-BB1F-4123-8EE8-772D1C9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1E60-D955-478B-B995-9969A08C0037}" type="datetime1">
              <a:rPr lang="en-US" smtClean="0"/>
              <a:t>28/5/2022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0ED60-BD9D-4506-BADA-F16DD445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D1F6-22BC-46C5-B534-110A9204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A4C-1278-43CE-9843-42575944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7D8B-E035-4250-9D80-A2FAD2ED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F02DA-5E9D-48BD-8A85-1EE3F584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9A5E-2E87-4B31-A4AC-69FFCAD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0BA-00CC-4562-A73D-BDF6C94DE02D}" type="datetime1">
              <a:rPr lang="en-US" smtClean="0"/>
              <a:t>28/5/2022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FEB2-3B96-4CEA-B377-B28D340B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0C6B2-A2D2-47C2-BEAF-6E6FA86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148C-7DAB-4009-B858-FD04002D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41CD9-C13A-43B1-9159-670041740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5E65C-520D-4776-AD37-DF784D3E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A7DC-EAAF-4650-835D-9F1C749A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EE6-7F6E-41A7-8E54-1D9F59091A45}" type="datetime1">
              <a:rPr lang="en-US" smtClean="0"/>
              <a:t>28/5/2022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A6AF-64B9-40D8-BE2F-EB8230FD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10BB0-0BE0-4AA2-8829-B2FCA11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6BC7-D7A0-4B9A-BAEA-7D4F9C1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52EA0-096C-482E-BC0F-92E222C3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C336-76AD-4295-BDA4-43BE5E9D1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4E82-6905-43C1-9948-02DD354A7AC5}" type="datetime1">
              <a:rPr lang="en-US" smtClean="0"/>
              <a:t>28/5/2022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783-9398-4F54-8876-B65AFAFE4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1102-DC17-454A-BCEE-947E22CB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10E67-1E12-4F56-A6A2-FD15D925E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3D52F-A4D5-46B6-84FA-1DCA1D4065C3}"/>
              </a:ext>
            </a:extLst>
          </p:cNvPr>
          <p:cNvSpPr txBox="1"/>
          <p:nvPr/>
        </p:nvSpPr>
        <p:spPr>
          <a:xfrm>
            <a:off x="3360945" y="604509"/>
            <a:ext cx="355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UNIVERZITET U </a:t>
            </a:r>
            <a:r>
              <a:rPr lang="sr-Latn-R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NIŠU</a:t>
            </a:r>
          </a:p>
          <a:p>
            <a:r>
              <a:rPr lang="sr-Latn-R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ELEKTRONSKI FAKULTET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46433-DE89-4F1C-A59E-EB561FB23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401903"/>
            <a:ext cx="1051547" cy="1051547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F99A4-82CE-4481-AC92-947533375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9" y="171896"/>
            <a:ext cx="1511559" cy="1511559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C2BF1-12A3-4746-8DF0-01F66D7CFA14}"/>
              </a:ext>
            </a:extLst>
          </p:cNvPr>
          <p:cNvSpPr txBox="1"/>
          <p:nvPr/>
        </p:nvSpPr>
        <p:spPr>
          <a:xfrm>
            <a:off x="873592" y="2665569"/>
            <a:ext cx="85409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SEMINARSKI RAD - prezentacija</a:t>
            </a:r>
          </a:p>
          <a:p>
            <a:r>
              <a:rPr lang="en-US" sz="28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MySQL – SIGURNOST BAZA PODATAKA</a:t>
            </a:r>
          </a:p>
          <a:p>
            <a:r>
              <a:rPr lang="sr-Latn-RS" sz="20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Sistemi za upravljanje bazama podataka</a:t>
            </a:r>
            <a:endParaRPr lang="en-US" sz="20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19F2C-F201-4A3E-A85E-ABA468AD5CF1}"/>
              </a:ext>
            </a:extLst>
          </p:cNvPr>
          <p:cNvSpPr txBox="1"/>
          <p:nvPr/>
        </p:nvSpPr>
        <p:spPr>
          <a:xfrm>
            <a:off x="873592" y="4942073"/>
            <a:ext cx="497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Student: </a:t>
            </a:r>
            <a:r>
              <a:rPr lang="sr-Latn-R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Milan Stanković br. ind. 1407 </a:t>
            </a:r>
          </a:p>
          <a:p>
            <a:r>
              <a:rPr lang="sr-Latn-RS" sz="16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sr-Latn-RS" sz="16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Mentor: </a:t>
            </a:r>
            <a:r>
              <a:rPr lang="en-U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Prof. Doc Aleksandar </a:t>
            </a:r>
            <a:r>
              <a:rPr lang="sr-Latn-R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Stanimirović</a:t>
            </a:r>
            <a:endParaRPr lang="en-US" sz="1600" dirty="0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12AF2-D1AF-4EA6-BCEF-CDAF49660672}"/>
              </a:ext>
            </a:extLst>
          </p:cNvPr>
          <p:cNvSpPr txBox="1"/>
          <p:nvPr/>
        </p:nvSpPr>
        <p:spPr>
          <a:xfrm>
            <a:off x="9267150" y="6167527"/>
            <a:ext cx="2273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Niš, maj 2022. godina</a:t>
            </a:r>
            <a:endParaRPr lang="en-US" sz="16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A7FF81AF-0CB4-4803-A63F-F591840D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544" y="-131239"/>
            <a:ext cx="3176739" cy="211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D41623-374A-A282-2CE4-DC1E2E9B800D}"/>
              </a:ext>
            </a:extLst>
          </p:cNvPr>
          <p:cNvSpPr/>
          <p:nvPr/>
        </p:nvSpPr>
        <p:spPr>
          <a:xfrm>
            <a:off x="8485239" y="6597445"/>
            <a:ext cx="3706761" cy="260555"/>
          </a:xfrm>
          <a:prstGeom prst="rect">
            <a:avLst/>
          </a:prstGeom>
          <a:solidFill>
            <a:srgbClr val="6D26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SQL Injection napadi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76A69A-569B-5368-FD6B-DB569743A686}"/>
              </a:ext>
            </a:extLst>
          </p:cNvPr>
          <p:cNvSpPr txBox="1"/>
          <p:nvPr/>
        </p:nvSpPr>
        <p:spPr>
          <a:xfrm>
            <a:off x="1377513" y="1764665"/>
            <a:ext cx="95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Glavni uzrok SQL injekcionih napada je kreiranje dinamičkih upita baze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60A6B9-7073-517C-759D-6DF69892F77F}"/>
              </a:ext>
            </a:extLst>
          </p:cNvPr>
          <p:cNvSpPr txBox="1"/>
          <p:nvPr/>
        </p:nvSpPr>
        <p:spPr>
          <a:xfrm>
            <a:off x="1377513" y="2336039"/>
            <a:ext cx="95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Predstavlja umetanja zlonamernih upita u polja unosa.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AA3F7A-FB38-1B87-189A-960500B35AE4}"/>
              </a:ext>
            </a:extLst>
          </p:cNvPr>
          <p:cNvSpPr txBox="1"/>
          <p:nvPr/>
        </p:nvSpPr>
        <p:spPr>
          <a:xfrm>
            <a:off x="2124764" y="3083850"/>
            <a:ext cx="648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Rešenja: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94AD56-7B0F-DE66-A939-1079D55071EA}"/>
              </a:ext>
            </a:extLst>
          </p:cNvPr>
          <p:cNvSpPr txBox="1"/>
          <p:nvPr/>
        </p:nvSpPr>
        <p:spPr>
          <a:xfrm>
            <a:off x="2124764" y="3625576"/>
            <a:ext cx="648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Izbegavanje kreiranje dinamičkih upita.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9F02D0-1801-FD06-EFE7-7D5510F7EA1A}"/>
              </a:ext>
            </a:extLst>
          </p:cNvPr>
          <p:cNvSpPr txBox="1"/>
          <p:nvPr/>
        </p:nvSpPr>
        <p:spPr>
          <a:xfrm>
            <a:off x="2124764" y="4236945"/>
            <a:ext cx="648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Izvršiti validaciju korisnički unešenog upita.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502E3-3A4C-EB93-EFFB-2A0A565467CD}"/>
              </a:ext>
            </a:extLst>
          </p:cNvPr>
          <p:cNvSpPr txBox="1"/>
          <p:nvPr/>
        </p:nvSpPr>
        <p:spPr>
          <a:xfrm>
            <a:off x="1377512" y="5096592"/>
            <a:ext cx="95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Postoje razne biblioteke za validiranje i unos parametrizovanih upita. 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5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2" grpId="0"/>
      <p:bldP spid="34" grpId="0"/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Enkripcija podataka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368F7C-FC33-4C66-0C42-D5053E9CC164}"/>
              </a:ext>
            </a:extLst>
          </p:cNvPr>
          <p:cNvSpPr txBox="1"/>
          <p:nvPr/>
        </p:nvSpPr>
        <p:spPr>
          <a:xfrm>
            <a:off x="1131706" y="1654955"/>
            <a:ext cx="95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Enkripcijom se vrši transformacija teksta u heširani tekst pomoću nekog algoritma.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2DEEBE-D825-FC7A-D30D-F5711DC457DB}"/>
              </a:ext>
            </a:extLst>
          </p:cNvPr>
          <p:cNvSpPr txBox="1"/>
          <p:nvPr/>
        </p:nvSpPr>
        <p:spPr>
          <a:xfrm>
            <a:off x="1131705" y="2116619"/>
            <a:ext cx="95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MySQL vrši enkriptovanje podataka, šifrovanjem kontejnera (memorija, disk).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D35789-0C29-A964-5713-0B7A460C63E8}"/>
              </a:ext>
            </a:extLst>
          </p:cNvPr>
          <p:cNvSpPr txBox="1"/>
          <p:nvPr/>
        </p:nvSpPr>
        <p:spPr>
          <a:xfrm>
            <a:off x="1131705" y="2578283"/>
            <a:ext cx="1006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Takođe MySQL može vršiti enkripciju podataka pre upisivanje na server baze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985879-20E5-E50E-7B25-809DB61C1031}"/>
              </a:ext>
            </a:extLst>
          </p:cNvPr>
          <p:cNvSpPr txBox="1"/>
          <p:nvPr/>
        </p:nvSpPr>
        <p:spPr>
          <a:xfrm>
            <a:off x="1131704" y="3228945"/>
            <a:ext cx="95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MySQL EE koristi OpenSSL biblioteku za enkriptovanje.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3510F1-3A3C-6452-4FC9-D12C9522CF04}"/>
              </a:ext>
            </a:extLst>
          </p:cNvPr>
          <p:cNvSpPr txBox="1"/>
          <p:nvPr/>
        </p:nvSpPr>
        <p:spPr>
          <a:xfrm>
            <a:off x="1131703" y="3720530"/>
            <a:ext cx="95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Podržava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DSA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DH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kriptografske algoritme.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A2CF8-33A0-0B3D-21B8-A7049AF72053}"/>
              </a:ext>
            </a:extLst>
          </p:cNvPr>
          <p:cNvSpPr txBox="1"/>
          <p:nvPr/>
        </p:nvSpPr>
        <p:spPr>
          <a:xfrm>
            <a:off x="1967445" y="4374678"/>
            <a:ext cx="955533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/>
              <a:t>Asimetrično šifrovanje javnog ključa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/>
              <a:t>Asimetrično dešifrovanje javnog ključa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/>
              <a:t>Generisanje javnog/privatnog ključa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/>
              <a:t>Obezbeđivanje simetričnih ključeva iz parova javnih i privatnih ključeva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/>
              <a:t>Digitalni potpisivanje podataka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/>
              <a:t>Proveravanje potpisa podataka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/>
              <a:t>Autentifikovanje podataka za validaciju</a:t>
            </a:r>
            <a:endParaRPr lang="en-US" dirty="0"/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4" grpId="0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Primeri enkripcije podataka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368F7C-FC33-4C66-0C42-D5053E9CC164}"/>
              </a:ext>
            </a:extLst>
          </p:cNvPr>
          <p:cNvSpPr txBox="1"/>
          <p:nvPr/>
        </p:nvSpPr>
        <p:spPr>
          <a:xfrm>
            <a:off x="1131706" y="1654955"/>
            <a:ext cx="102220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Postavljanje šifrovanja opšteg prostora tabele:</a:t>
            </a:r>
          </a:p>
          <a:p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sr-Latn-RS" sz="1600" b="1" dirty="0">
                <a:latin typeface="Consolas" panose="020B0609020204030204" pitchFamily="49" charset="0"/>
              </a:rPr>
              <a:t> TABLESPACE ‘tbs1’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sr-Latn-RS" sz="1600" b="1" dirty="0">
                <a:latin typeface="Consolas" panose="020B0609020204030204" pitchFamily="49" charset="0"/>
              </a:rPr>
              <a:t> DATAFILE ‘tbs.ibd’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sr-Latn-RS" sz="1600" b="1" dirty="0">
                <a:latin typeface="Consolas" panose="020B0609020204030204" pitchFamily="49" charset="0"/>
              </a:rPr>
              <a:t> = ‘Y’ ENGINE=InnoDB;</a:t>
            </a:r>
            <a:endParaRPr lang="sr-Latn-R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0311DD-8059-ACCC-61AD-B6E4141A87B9}"/>
              </a:ext>
            </a:extLst>
          </p:cNvPr>
          <p:cNvSpPr txBox="1"/>
          <p:nvPr/>
        </p:nvSpPr>
        <p:spPr>
          <a:xfrm>
            <a:off x="1131706" y="2562895"/>
            <a:ext cx="95553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Modifikacija enkripcije trenutnog opšteg prostora tabele: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TABLESPACE</a:t>
            </a:r>
            <a:r>
              <a:rPr lang="en-US" sz="1600" b="1" dirty="0">
                <a:latin typeface="Consolas" panose="020B0609020204030204" pitchFamily="49" charset="0"/>
              </a:rPr>
              <a:t> tbs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en-US" sz="1600" b="1" dirty="0">
                <a:latin typeface="Consolas" panose="020B0609020204030204" pitchFamily="49" charset="0"/>
              </a:rPr>
              <a:t> = ‘Y’;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AA1169-164C-9F59-3ED9-B2D97BE3D18B}"/>
              </a:ext>
            </a:extLst>
          </p:cNvPr>
          <p:cNvSpPr txBox="1"/>
          <p:nvPr/>
        </p:nvSpPr>
        <p:spPr>
          <a:xfrm>
            <a:off x="1131705" y="3470835"/>
            <a:ext cx="95553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Modifikacija enkripcije trenutnog mysql sistemskog prostora tabele: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TABLESPACE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</a:rPr>
              <a:t>mysql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en-US" sz="1600" b="1" dirty="0">
                <a:latin typeface="Consolas" panose="020B0609020204030204" pitchFamily="49" charset="0"/>
              </a:rPr>
              <a:t> = ‘</a:t>
            </a:r>
            <a:r>
              <a:rPr lang="sr-Latn-RS" sz="1600" b="1" dirty="0">
                <a:latin typeface="Consolas" panose="020B0609020204030204" pitchFamily="49" charset="0"/>
              </a:rPr>
              <a:t>N</a:t>
            </a:r>
            <a:r>
              <a:rPr lang="en-US" sz="1600" b="1" dirty="0">
                <a:latin typeface="Consolas" panose="020B0609020204030204" pitchFamily="49" charset="0"/>
              </a:rPr>
              <a:t>’;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87C8CD-3460-E667-A721-F1C4A40D4DFA}"/>
              </a:ext>
            </a:extLst>
          </p:cNvPr>
          <p:cNvSpPr txBox="1"/>
          <p:nvPr/>
        </p:nvSpPr>
        <p:spPr>
          <a:xfrm>
            <a:off x="1131705" y="4378775"/>
            <a:ext cx="88382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Proveravanje tabela koje ostaju enkriptovane u prostoru tabela: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b="1" dirty="0">
                <a:latin typeface="Consolas" panose="020B0609020204030204" pitchFamily="49" charset="0"/>
              </a:rPr>
              <a:t> TABLESCHEMA, TABLENAME, CREATE_OPTIONS </a:t>
            </a:r>
            <a:endParaRPr lang="sr-Latn-R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latin typeface="Consolas" panose="020B0609020204030204" pitchFamily="49" charset="0"/>
              </a:rPr>
              <a:t> INFORMATION_SCHEMA.TABLES    </a:t>
            </a:r>
            <a:endParaRPr lang="sr-Latn-R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b="1" dirty="0">
                <a:latin typeface="Consolas" panose="020B0609020204030204" pitchFamily="49" charset="0"/>
              </a:rPr>
              <a:t> _OPTIONS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LIKE</a:t>
            </a:r>
            <a:r>
              <a:rPr lang="en-US" sz="1600" b="1" dirty="0">
                <a:latin typeface="Consolas" panose="020B0609020204030204" pitchFamily="49" charset="0"/>
              </a:rPr>
              <a:t> ‘%ENCRYPTION’;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4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Sigurnost baze podataka sa strane pristupa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EDC31A-9BF8-4C9B-89A4-5978CB9371DF}"/>
              </a:ext>
            </a:extLst>
          </p:cNvPr>
          <p:cNvSpPr txBox="1"/>
          <p:nvPr/>
        </p:nvSpPr>
        <p:spPr>
          <a:xfrm>
            <a:off x="930194" y="2493722"/>
            <a:ext cx="50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Javljaju se jako često i relativno </a:t>
            </a:r>
            <a:r>
              <a:rPr lang="sr-Latn-RS">
                <a:latin typeface="Arial" panose="020B0604020202020204" pitchFamily="34" charset="0"/>
                <a:cs typeface="Arial" panose="020B0604020202020204" pitchFamily="34" charset="0"/>
              </a:rPr>
              <a:t>je lako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izvršiti ih, ali i sprečiti.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B3284-F2A9-4A69-BEB4-57FF6C7DDFF7}"/>
              </a:ext>
            </a:extLst>
          </p:cNvPr>
          <p:cNvSpPr txBox="1"/>
          <p:nvPr/>
        </p:nvSpPr>
        <p:spPr>
          <a:xfrm>
            <a:off x="1041060" y="1863597"/>
            <a:ext cx="44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DoS i DDoS napadi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FE4DD-BA24-4CF5-95ED-61F8F09A20D6}"/>
              </a:ext>
            </a:extLst>
          </p:cNvPr>
          <p:cNvSpPr txBox="1"/>
          <p:nvPr/>
        </p:nvSpPr>
        <p:spPr>
          <a:xfrm>
            <a:off x="6249753" y="1828064"/>
            <a:ext cx="22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Primer: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426C9C-56EC-491D-BECE-B70E5AFB27A9}"/>
              </a:ext>
            </a:extLst>
          </p:cNvPr>
          <p:cNvCxnSpPr>
            <a:cxnSpLocks/>
          </p:cNvCxnSpPr>
          <p:nvPr/>
        </p:nvCxnSpPr>
        <p:spPr>
          <a:xfrm>
            <a:off x="6133547" y="2324983"/>
            <a:ext cx="0" cy="29857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755794-CA28-4CDE-8360-DD7AA70FE66F}"/>
              </a:ext>
            </a:extLst>
          </p:cNvPr>
          <p:cNvSpPr txBox="1"/>
          <p:nvPr/>
        </p:nvSpPr>
        <p:spPr>
          <a:xfrm>
            <a:off x="6249753" y="2448457"/>
            <a:ext cx="5516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Consolas" panose="020B0609020204030204" pitchFamily="49" charset="0"/>
              </a:rPr>
              <a:t>$mysql&gt;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sr-Latn-RS" sz="1600" b="1" dirty="0">
                <a:latin typeface="Consolas" panose="020B0609020204030204" pitchFamily="49" charset="0"/>
              </a:rPr>
              <a:t> USER 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'michael'</a:t>
            </a:r>
            <a:r>
              <a:rPr lang="sr-Latn-RS" sz="1600" b="1" dirty="0">
                <a:latin typeface="Consolas" panose="020B0609020204030204" pitchFamily="49" charset="0"/>
              </a:rPr>
              <a:t>@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'localhost' </a:t>
            </a:r>
            <a:r>
              <a:rPr lang="sr-Latn-RS" sz="1600" b="1" dirty="0">
                <a:latin typeface="Consolas" panose="020B0609020204030204" pitchFamily="49" charset="0"/>
              </a:rPr>
              <a:t>IDENTIFIED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sr-Latn-RS" sz="1600" b="1" dirty="0">
                <a:latin typeface="Consolas" panose="020B0609020204030204" pitchFamily="49" charset="0"/>
              </a:rPr>
              <a:t> 'mich’;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sr-Latn-RS" sz="1600" b="1" dirty="0">
                <a:latin typeface="Consolas" panose="020B0609020204030204" pitchFamily="49" charset="0"/>
              </a:rPr>
              <a:t>$mysql&gt;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sr-Latn-RS" sz="1600" b="1" dirty="0">
                <a:latin typeface="Consolas" panose="020B0609020204030204" pitchFamily="49" charset="0"/>
              </a:rPr>
              <a:t> ALL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sr-Latn-RS" sz="1600" b="1" dirty="0">
                <a:latin typeface="Consolas" panose="020B0609020204030204" pitchFamily="49" charset="0"/>
              </a:rPr>
              <a:t> customer.*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'michael'</a:t>
            </a:r>
            <a:r>
              <a:rPr lang="sr-Latn-RS" sz="1600" b="1" dirty="0">
                <a:latin typeface="Consolas" panose="020B0609020204030204" pitchFamily="49" charset="0"/>
              </a:rPr>
              <a:t>@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'localhost'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sr-Latn-RS" sz="1600" b="1" dirty="0">
                <a:latin typeface="Consolas" panose="020B0609020204030204" pitchFamily="49" charset="0"/>
              </a:rPr>
              <a:t>         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sr-Latn-RS" sz="1600" b="1" dirty="0">
                <a:latin typeface="Consolas" panose="020B0609020204030204" pitchFamily="49" charset="0"/>
              </a:rPr>
              <a:t> MAX_QUERIES_PER_HOUR </a:t>
            </a:r>
            <a:r>
              <a:rPr lang="sr-Latn-R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sr-Latn-RS" sz="1600" b="1" dirty="0">
                <a:latin typeface="Consolas" panose="020B0609020204030204" pitchFamily="49" charset="0"/>
              </a:rPr>
              <a:t>               MAX_UPDATES_PER_HOUR </a:t>
            </a:r>
            <a:r>
              <a:rPr lang="sr-Latn-R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sr-Latn-RS" sz="1600" b="1" dirty="0">
                <a:latin typeface="Consolas" panose="020B0609020204030204" pitchFamily="49" charset="0"/>
              </a:rPr>
              <a:t>               MAX_CONNECTIONS_PER_HOUR </a:t>
            </a:r>
            <a:r>
              <a:rPr lang="sr-Latn-R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sr-Latn-RS" sz="1600" b="1" dirty="0">
                <a:latin typeface="Consolas" panose="020B0609020204030204" pitchFamily="49" charset="0"/>
              </a:rPr>
              <a:t>               MAX_USER_CONNECTIONS </a:t>
            </a:r>
            <a:r>
              <a:rPr lang="sr-Latn-R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sr-Latn-RS" sz="1600" b="1" dirty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990C9D-85AE-1E73-6889-59EA21DCE00B}"/>
              </a:ext>
            </a:extLst>
          </p:cNvPr>
          <p:cNvSpPr txBox="1"/>
          <p:nvPr/>
        </p:nvSpPr>
        <p:spPr>
          <a:xfrm>
            <a:off x="930194" y="3197881"/>
            <a:ext cx="50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Vrši se pokušaj preplavljivanja servera zahtevima.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1E028D-3289-36DB-26BE-54C4D4152BE5}"/>
              </a:ext>
            </a:extLst>
          </p:cNvPr>
          <p:cNvSpPr txBox="1"/>
          <p:nvPr/>
        </p:nvSpPr>
        <p:spPr>
          <a:xfrm>
            <a:off x="930194" y="4941447"/>
            <a:ext cx="508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Rešenje se svodi na ograničenje resursa.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2FD9B1-88C3-C6BA-0B37-E2132BEAA284}"/>
              </a:ext>
            </a:extLst>
          </p:cNvPr>
          <p:cNvSpPr txBox="1"/>
          <p:nvPr/>
        </p:nvSpPr>
        <p:spPr>
          <a:xfrm>
            <a:off x="930194" y="4069664"/>
            <a:ext cx="50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MySQL nudi različita (dobra) rešenja za ovaj problem.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5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Replikacija i Rezervna kopija baze podataka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481009-D629-41D0-A2C9-0E00E5A3A17D}"/>
              </a:ext>
            </a:extLst>
          </p:cNvPr>
          <p:cNvSpPr txBox="1"/>
          <p:nvPr/>
        </p:nvSpPr>
        <p:spPr>
          <a:xfrm>
            <a:off x="1492927" y="1855010"/>
            <a:ext cx="881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Replikacija proces gde se podaci sa jednog MySQL servera automatski kopiraju na drugi.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74CF35-C09E-881A-D1F6-F8B3B257509A}"/>
              </a:ext>
            </a:extLst>
          </p:cNvPr>
          <p:cNvSpPr txBox="1"/>
          <p:nvPr/>
        </p:nvSpPr>
        <p:spPr>
          <a:xfrm>
            <a:off x="1492926" y="4062641"/>
            <a:ext cx="8811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Consolas" panose="020B0609020204030204" pitchFamily="49" charset="0"/>
              </a:rPr>
              <a:t>$mysql&gt; CREATE USER 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'replication'</a:t>
            </a:r>
            <a:r>
              <a:rPr lang="sr-Latn-RS" sz="1600" b="1" dirty="0">
                <a:latin typeface="Consolas" panose="020B0609020204030204" pitchFamily="49" charset="0"/>
              </a:rPr>
              <a:t>@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'%'</a:t>
            </a:r>
            <a:r>
              <a:rPr lang="sr-Latn-RS" sz="1600" b="1" dirty="0">
                <a:latin typeface="Consolas" panose="020B0609020204030204" pitchFamily="49" charset="0"/>
              </a:rPr>
              <a:t> IDENTIFIED BY 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'replication'</a:t>
            </a:r>
            <a:r>
              <a:rPr lang="sr-Latn-RS" sz="1600" b="1" dirty="0">
                <a:latin typeface="Consolas" panose="020B0609020204030204" pitchFamily="49" charset="0"/>
              </a:rPr>
              <a:t>;</a:t>
            </a:r>
            <a:endParaRPr lang="sr-Latn-RS" sz="1600" dirty="0">
              <a:latin typeface="Consolas" panose="020B0609020204030204" pitchFamily="49" charset="0"/>
            </a:endParaRPr>
          </a:p>
          <a:p>
            <a:r>
              <a:rPr lang="sr-Latn-RS" sz="1600" b="1" dirty="0">
                <a:latin typeface="Consolas" panose="020B0609020204030204" pitchFamily="49" charset="0"/>
              </a:rPr>
              <a:t>$mysql&gt; </a:t>
            </a:r>
            <a:r>
              <a:rPr lang="en-US" sz="1600" b="1" dirty="0">
                <a:latin typeface="Consolas" panose="020B0609020204030204" pitchFamily="49" charset="0"/>
              </a:rPr>
              <a:t>GRANT REPLICATION SLAVE ON *.* TO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'replication'</a:t>
            </a:r>
            <a:r>
              <a:rPr lang="en-US" sz="1600" b="1" dirty="0">
                <a:latin typeface="Consolas" panose="020B0609020204030204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'%'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sr-Latn-R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$&gt; </a:t>
            </a:r>
            <a:r>
              <a:rPr lang="sr-Latn-RS" sz="1600" b="1" dirty="0">
                <a:latin typeface="Consolas" panose="020B0609020204030204" pitchFamily="49" charset="0"/>
              </a:rPr>
              <a:t>mysqldump -uroot -p --host=127.0.0.1 --port=3306 --all-databases --master-data=2 &gt; replicationdump.sql</a:t>
            </a:r>
            <a:endParaRPr lang="sr-Latn-RS" sz="1600" dirty="0">
              <a:latin typeface="Consolas" panose="020B0609020204030204" pitchFamily="49" charset="0"/>
            </a:endParaRPr>
          </a:p>
          <a:p>
            <a:endParaRPr lang="sr-Latn-R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sr-Latn-RS" sz="1600" b="1" dirty="0">
                <a:latin typeface="Consolas" panose="020B0609020204030204" pitchFamily="49" charset="0"/>
              </a:rPr>
              <a:t>mysql -uroot -p --host=127.0.0.1 </a:t>
            </a:r>
            <a:r>
              <a:rPr lang="en-US" sz="1600" b="1" dirty="0">
                <a:latin typeface="Consolas" panose="020B0609020204030204" pitchFamily="49" charset="0"/>
              </a:rPr>
              <a:t>--port=3307 &lt; </a:t>
            </a:r>
            <a:r>
              <a:rPr lang="sr-Latn-RS" sz="1600" b="1" dirty="0">
                <a:latin typeface="Consolas" panose="020B0609020204030204" pitchFamily="49" charset="0"/>
              </a:rPr>
              <a:t>replicationdump.sql</a:t>
            </a:r>
            <a:endParaRPr lang="sr-Latn-R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19AF11-A1D7-6F3D-F7E2-82132903D276}"/>
              </a:ext>
            </a:extLst>
          </p:cNvPr>
          <p:cNvSpPr txBox="1"/>
          <p:nvPr/>
        </p:nvSpPr>
        <p:spPr>
          <a:xfrm>
            <a:off x="1492926" y="2795359"/>
            <a:ext cx="8811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MySQL podržava master-slave replikaciju: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	Maser – za upis i čitanje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	Slave – samo za čitanje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9AFB5-702B-4B0A-A2EB-E91863D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43DBA-9CEA-49BA-AF3F-DDFF1FEE540B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65684-9B4C-4ABA-ACAC-74700949718C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9B7121-F36A-4E02-A78D-4ECE91435A0E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635F72-7AA0-4583-9CD3-9057C3917F8C}"/>
              </a:ext>
            </a:extLst>
          </p:cNvPr>
          <p:cNvSpPr txBox="1"/>
          <p:nvPr/>
        </p:nvSpPr>
        <p:spPr>
          <a:xfrm>
            <a:off x="1509598" y="1855010"/>
            <a:ext cx="471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>
                <a:latin typeface="Arial" panose="020B0604020202020204" pitchFamily="34" charset="0"/>
                <a:cs typeface="Arial" panose="020B0604020202020204" pitchFamily="34" charset="0"/>
              </a:rPr>
              <a:t>MySQL sigurnos: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5908-F3A9-41DB-8ABC-E49898F3ACDB}"/>
              </a:ext>
            </a:extLst>
          </p:cNvPr>
          <p:cNvSpPr txBox="1"/>
          <p:nvPr/>
        </p:nvSpPr>
        <p:spPr>
          <a:xfrm>
            <a:off x="1814158" y="3224633"/>
            <a:ext cx="820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Potrebno je voditi rauna o dinamičkim upitima.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D9E0B-CB85-465B-9A28-C43E9C36C209}"/>
              </a:ext>
            </a:extLst>
          </p:cNvPr>
          <p:cNvSpPr txBox="1"/>
          <p:nvPr/>
        </p:nvSpPr>
        <p:spPr>
          <a:xfrm>
            <a:off x="1808085" y="2648899"/>
            <a:ext cx="849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Podržava veliki broj opcija za kontrolu pristupa i privilegija.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8CE41-8BA7-6027-0EA2-2DA59545536D}"/>
              </a:ext>
            </a:extLst>
          </p:cNvPr>
          <p:cNvSpPr txBox="1"/>
          <p:nvPr/>
        </p:nvSpPr>
        <p:spPr>
          <a:xfrm>
            <a:off x="1808085" y="3801568"/>
            <a:ext cx="820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MySQL EE podržava enkripciju podataka u bazi.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329EC4-0D09-1C62-C7F6-B90E0C5CFAD6}"/>
              </a:ext>
            </a:extLst>
          </p:cNvPr>
          <p:cNvSpPr txBox="1"/>
          <p:nvPr/>
        </p:nvSpPr>
        <p:spPr>
          <a:xfrm>
            <a:off x="1808085" y="4377302"/>
            <a:ext cx="820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Nudi mogućnost ograničavanja resursa.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0E57-674E-C9B3-5A09-CDCD31A9D2F0}"/>
              </a:ext>
            </a:extLst>
          </p:cNvPr>
          <p:cNvSpPr txBox="1"/>
          <p:nvPr/>
        </p:nvSpPr>
        <p:spPr>
          <a:xfrm>
            <a:off x="1808085" y="4952575"/>
            <a:ext cx="820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Nudi mogućnost ograničavanja resursa.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" descr="MySQL Logo transparent PNG - StickPNG">
            <a:extLst>
              <a:ext uri="{FF2B5EF4-FFF2-40B4-BE49-F238E27FC236}">
                <a16:creationId xmlns:a16="http://schemas.microsoft.com/office/drawing/2014/main" id="{D9D94FB6-749C-C898-FFD4-C98689F1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189" y="2206791"/>
            <a:ext cx="2482611" cy="24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F58114-D482-8047-21FA-E08E9460CD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54" y="2786544"/>
            <a:ext cx="1777176" cy="17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4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089F5-0325-40EA-BCCB-C67AAD7C4EAE}"/>
              </a:ext>
            </a:extLst>
          </p:cNvPr>
          <p:cNvSpPr txBox="1"/>
          <p:nvPr/>
        </p:nvSpPr>
        <p:spPr>
          <a:xfrm>
            <a:off x="3360945" y="604509"/>
            <a:ext cx="355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UNIVERZITET U </a:t>
            </a:r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NIŠU</a:t>
            </a:r>
          </a:p>
          <a:p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ELEKTRONSKI FAKULTET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9CED4-CDF0-4307-80F1-C3689A19A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401903"/>
            <a:ext cx="1051547" cy="1051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C0DD-C2D2-4EFD-A6DC-DE6E2E024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9" y="171896"/>
            <a:ext cx="1511559" cy="1511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4DCCF-9833-4436-852E-7B204A5B8F86}"/>
              </a:ext>
            </a:extLst>
          </p:cNvPr>
          <p:cNvSpPr txBox="1"/>
          <p:nvPr/>
        </p:nvSpPr>
        <p:spPr>
          <a:xfrm>
            <a:off x="2820140" y="2764926"/>
            <a:ext cx="6551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b="1" dirty="0">
                <a:latin typeface="Arial" panose="020B0604020202020204" pitchFamily="34" charset="0"/>
                <a:cs typeface="Arial" panose="020B0604020202020204" pitchFamily="34" charset="0"/>
              </a:rPr>
              <a:t>HVALA NA PAŽN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sr-Latn-RS" sz="48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9814E-F41A-46B6-BABD-2DB0860E8FB9}"/>
              </a:ext>
            </a:extLst>
          </p:cNvPr>
          <p:cNvSpPr txBox="1"/>
          <p:nvPr/>
        </p:nvSpPr>
        <p:spPr>
          <a:xfrm>
            <a:off x="4064001" y="4220005"/>
            <a:ext cx="203199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sr-Latn-RS" sz="1600" i="1" dirty="0"/>
              <a:t>Ime i Prezime</a:t>
            </a:r>
          </a:p>
          <a:p>
            <a:pPr algn="r"/>
            <a:r>
              <a:rPr lang="sr-Latn-RS" sz="1600" i="1" dirty="0"/>
              <a:t>Indeks:</a:t>
            </a:r>
          </a:p>
          <a:p>
            <a:pPr algn="r"/>
            <a:r>
              <a:rPr lang="sr-Latn-RS" sz="1600" i="1" dirty="0"/>
              <a:t>Email:</a:t>
            </a:r>
          </a:p>
          <a:p>
            <a:pPr algn="r"/>
            <a:r>
              <a:rPr lang="sr-Latn-RS" sz="1600" i="1" dirty="0"/>
              <a:t>Studijski program:</a:t>
            </a:r>
          </a:p>
          <a:p>
            <a:pPr algn="r"/>
            <a:r>
              <a:rPr lang="sr-Latn-RS" sz="1600" i="1" dirty="0"/>
              <a:t>Modul:</a:t>
            </a:r>
          </a:p>
          <a:p>
            <a:pPr algn="r"/>
            <a:r>
              <a:rPr lang="sr-Latn-RS" sz="1600" i="1" dirty="0"/>
              <a:t>Predmet:</a:t>
            </a:r>
            <a:endParaRPr lang="en-US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9598-D254-4B7F-8CDC-2B4C284A05D1}"/>
              </a:ext>
            </a:extLst>
          </p:cNvPr>
          <p:cNvSpPr txBox="1"/>
          <p:nvPr/>
        </p:nvSpPr>
        <p:spPr>
          <a:xfrm>
            <a:off x="6096000" y="4220005"/>
            <a:ext cx="375285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r-Latn-RS" sz="1600" i="1" dirty="0"/>
              <a:t>Milan Stanković</a:t>
            </a:r>
          </a:p>
          <a:p>
            <a:r>
              <a:rPr lang="sr-Latn-RS" sz="1600" i="1" dirty="0"/>
              <a:t>1407</a:t>
            </a:r>
          </a:p>
          <a:p>
            <a:r>
              <a:rPr lang="en-US" sz="1600" i="1" dirty="0"/>
              <a:t>m</a:t>
            </a:r>
            <a:r>
              <a:rPr lang="sr-Latn-RS" sz="1600" i="1" dirty="0"/>
              <a:t>ilan.mixy.</a:t>
            </a:r>
            <a:r>
              <a:rPr lang="en-US" sz="1600" i="1" dirty="0"/>
              <a:t>s</a:t>
            </a:r>
            <a:r>
              <a:rPr lang="sr-Latn-RS" sz="1600" i="1" dirty="0"/>
              <a:t>tankovic</a:t>
            </a:r>
            <a:r>
              <a:rPr lang="en-US" sz="1600" i="1" dirty="0"/>
              <a:t>@elfak.rs</a:t>
            </a:r>
          </a:p>
          <a:p>
            <a:r>
              <a:rPr lang="sr-Latn-RS" sz="1600" i="1" dirty="0"/>
              <a:t>Računarstvo i Informatika</a:t>
            </a:r>
            <a:endParaRPr lang="en-US" sz="1600" i="1" dirty="0"/>
          </a:p>
          <a:p>
            <a:r>
              <a:rPr lang="sr-Latn-RS" sz="1600" i="1" dirty="0"/>
              <a:t>Bezbednost Računarskih Sistema</a:t>
            </a:r>
          </a:p>
          <a:p>
            <a:r>
              <a:rPr lang="sr-Latn-RS" sz="1600" i="1" dirty="0"/>
              <a:t>Sistemi za upravljanje bazama podataka</a:t>
            </a:r>
            <a:endParaRPr lang="en-US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051D6-4FAB-4512-B3DD-14B984EDBCA9}"/>
              </a:ext>
            </a:extLst>
          </p:cNvPr>
          <p:cNvSpPr txBox="1"/>
          <p:nvPr/>
        </p:nvSpPr>
        <p:spPr>
          <a:xfrm>
            <a:off x="9267150" y="6167527"/>
            <a:ext cx="2273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Niš, maj 2022. godina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BD59C-852B-4B8F-99E8-EFC9B98F95FE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F2F038-6E9B-4DCF-89E3-C107408DABA0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2FE79-8AA3-47C0-9AEE-20D7506733F3}"/>
              </a:ext>
            </a:extLst>
          </p:cNvPr>
          <p:cNvSpPr txBox="1"/>
          <p:nvPr/>
        </p:nvSpPr>
        <p:spPr>
          <a:xfrm flipH="1">
            <a:off x="1377518" y="1820353"/>
            <a:ext cx="9436963" cy="3416320"/>
          </a:xfrm>
          <a:prstGeom prst="rect">
            <a:avLst/>
          </a:prstGeom>
          <a:noFill/>
          <a:ln w="57150">
            <a:solidFill>
              <a:srgbClr val="C00000">
                <a:alpha val="47843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Generalni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problem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sigurnosti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baze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čini kontrole sigurnosti i bezbednosti baze podataka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Primeri održavanje sigurnosti baze podataka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491722-DCD5-4319-9456-613EED27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EC6797-FD7F-437D-ABF6-3CD740A1A6E2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CB62A-8DB9-4E46-BED5-ADE482421F17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7EB94A-B348-4A76-A462-ABA2FCC9732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00B373-DA13-413F-94FB-1719E546B499}"/>
              </a:ext>
            </a:extLst>
          </p:cNvPr>
          <p:cNvSpPr txBox="1"/>
          <p:nvPr/>
        </p:nvSpPr>
        <p:spPr>
          <a:xfrm>
            <a:off x="1377518" y="1890098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Sigurnost baze podagaka igra ključnu ulogu u njenoj upotrebi.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7F6752-5A96-4CF0-80DF-E5CE0349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B2702-C345-4751-92D0-5A871893C28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585A9E-83BE-FB70-BE2B-AECE365D9F7E}"/>
              </a:ext>
            </a:extLst>
          </p:cNvPr>
          <p:cNvSpPr txBox="1"/>
          <p:nvPr/>
        </p:nvSpPr>
        <p:spPr>
          <a:xfrm>
            <a:off x="1377518" y="2434041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Doprinosi povećanju poverenja korisnika i klijenata.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A21530-2EAB-58EB-7995-F2F4696FD40B}"/>
              </a:ext>
            </a:extLst>
          </p:cNvPr>
          <p:cNvSpPr txBox="1"/>
          <p:nvPr/>
        </p:nvSpPr>
        <p:spPr>
          <a:xfrm>
            <a:off x="1377518" y="2977985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Znatno utiče na bezbednost korisničkih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BC3E5-D35F-B7BA-6498-2B1D6D76C0B0}"/>
              </a:ext>
            </a:extLst>
          </p:cNvPr>
          <p:cNvSpPr txBox="1"/>
          <p:nvPr/>
        </p:nvSpPr>
        <p:spPr>
          <a:xfrm>
            <a:off x="1377518" y="3521929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Omogućava sigurno poslovanje velikih kompanija.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66DC9-0747-08B6-1EEC-0F08CF771E08}"/>
              </a:ext>
            </a:extLst>
          </p:cNvPr>
          <p:cNvSpPr txBox="1"/>
          <p:nvPr/>
        </p:nvSpPr>
        <p:spPr>
          <a:xfrm>
            <a:off x="1377518" y="4466865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Rezultat: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6A1284-88B8-B276-641C-B072ED4A3C28}"/>
              </a:ext>
            </a:extLst>
          </p:cNvPr>
          <p:cNvSpPr txBox="1"/>
          <p:nvPr/>
        </p:nvSpPr>
        <p:spPr>
          <a:xfrm>
            <a:off x="1377518" y="5011304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Zahtevi za povećanje sigurnosti se konstantno povećavaju.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3DEEEA-D6B6-3C65-CCD9-3B94F0C73B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6350" y="2090153"/>
            <a:ext cx="2743200" cy="23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7" y="931680"/>
            <a:ext cx="698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Generalni problemi sigurnosti baze podataka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5E9EA-8E06-4736-81FD-2C3B51DBF61D}"/>
              </a:ext>
            </a:extLst>
          </p:cNvPr>
          <p:cNvSpPr txBox="1"/>
          <p:nvPr/>
        </p:nvSpPr>
        <p:spPr>
          <a:xfrm>
            <a:off x="1377518" y="1887082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Insajderska pretnja.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6CBDF-602A-CA3F-DC51-A607C4442F87}"/>
              </a:ext>
            </a:extLst>
          </p:cNvPr>
          <p:cNvSpPr txBox="1"/>
          <p:nvPr/>
        </p:nvSpPr>
        <p:spPr>
          <a:xfrm>
            <a:off x="1377517" y="2457986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Ljudski faktor / ljudska greška.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EB2F0A-D91F-2B45-17AF-E3212319B27E}"/>
              </a:ext>
            </a:extLst>
          </p:cNvPr>
          <p:cNvSpPr txBox="1"/>
          <p:nvPr/>
        </p:nvSpPr>
        <p:spPr>
          <a:xfrm>
            <a:off x="1377517" y="3028890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Iskorišćavanje ranjivosti softvera baze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53D7F-1F16-E4A5-02A1-03FABEE41A3D}"/>
              </a:ext>
            </a:extLst>
          </p:cNvPr>
          <p:cNvSpPr txBox="1"/>
          <p:nvPr/>
        </p:nvSpPr>
        <p:spPr>
          <a:xfrm>
            <a:off x="1377517" y="3599794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SQL injection napadi.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5A0AC-E1DE-B7DF-82F9-D345504AEE3C}"/>
              </a:ext>
            </a:extLst>
          </p:cNvPr>
          <p:cNvSpPr txBox="1"/>
          <p:nvPr/>
        </p:nvSpPr>
        <p:spPr>
          <a:xfrm>
            <a:off x="1377517" y="4170699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Napadi prekoračenja bafera (buffer overflow).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CF631-FD67-8A5A-3DF1-BD2AE158EBFD}"/>
              </a:ext>
            </a:extLst>
          </p:cNvPr>
          <p:cNvSpPr txBox="1"/>
          <p:nvPr/>
        </p:nvSpPr>
        <p:spPr>
          <a:xfrm>
            <a:off x="1377517" y="4741604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DoS / DDoS napadi.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CD4B1E-1D1C-4B09-2A87-A82EABC939BE}"/>
              </a:ext>
            </a:extLst>
          </p:cNvPr>
          <p:cNvSpPr txBox="1"/>
          <p:nvPr/>
        </p:nvSpPr>
        <p:spPr>
          <a:xfrm>
            <a:off x="1377517" y="5312509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05F37-F162-9707-4ED9-274F34FA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730" y="2306242"/>
            <a:ext cx="3269070" cy="24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4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Potencijalna rešenja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5E9EA-8E06-4736-81FD-2C3B51DBF61D}"/>
              </a:ext>
            </a:extLst>
          </p:cNvPr>
          <p:cNvSpPr txBox="1"/>
          <p:nvPr/>
        </p:nvSpPr>
        <p:spPr>
          <a:xfrm>
            <a:off x="1377518" y="1887082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Formiranje i postavljanje bezbednoh šifri.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600B-5FEF-5A1F-2470-A6B5F2C8D53C}"/>
              </a:ext>
            </a:extLst>
          </p:cNvPr>
          <p:cNvSpPr txBox="1"/>
          <p:nvPr/>
        </p:nvSpPr>
        <p:spPr>
          <a:xfrm>
            <a:off x="1377517" y="2458180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Sistemi kontrole privilegija.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46767-A963-78DF-382E-5FBB41DB10AA}"/>
              </a:ext>
            </a:extLst>
          </p:cNvPr>
          <p:cNvSpPr txBox="1"/>
          <p:nvPr/>
        </p:nvSpPr>
        <p:spPr>
          <a:xfrm>
            <a:off x="1377517" y="3027814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Sistemi kontrole pristupa.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36256-739F-FFD6-5CD0-36C3ACCC59F3}"/>
              </a:ext>
            </a:extLst>
          </p:cNvPr>
          <p:cNvSpPr txBox="1"/>
          <p:nvPr/>
        </p:nvSpPr>
        <p:spPr>
          <a:xfrm>
            <a:off x="1377517" y="3599601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Postavljanje enkripcije.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5CFBB-525D-8601-BBE1-540680D72CC0}"/>
              </a:ext>
            </a:extLst>
          </p:cNvPr>
          <p:cNvSpPr txBox="1"/>
          <p:nvPr/>
        </p:nvSpPr>
        <p:spPr>
          <a:xfrm>
            <a:off x="1377517" y="4170699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Kreiranje rezervne kopije i povratak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2C577-79A8-AB6E-5FD6-0FE467D44468}"/>
              </a:ext>
            </a:extLst>
          </p:cNvPr>
          <p:cNvSpPr txBox="1"/>
          <p:nvPr/>
        </p:nvSpPr>
        <p:spPr>
          <a:xfrm>
            <a:off x="1377516" y="4741797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Podešavanje sigurnosti sa strane infrastrukture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0CA5D-0C72-4FC0-9213-4A5777DC10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234128">
            <a:off x="8187708" y="1866659"/>
            <a:ext cx="28384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21D51-D9E9-4F97-8B74-673E721B34EC}"/>
              </a:ext>
            </a:extLst>
          </p:cNvPr>
          <p:cNvSpPr txBox="1"/>
          <p:nvPr/>
        </p:nvSpPr>
        <p:spPr>
          <a:xfrm>
            <a:off x="1377518" y="2705724"/>
            <a:ext cx="8258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b="1" dirty="0">
                <a:latin typeface="Arial" panose="020B0604020202020204" pitchFamily="34" charset="0"/>
                <a:cs typeface="Arial" panose="020B0604020202020204" pitchFamily="34" charset="0"/>
              </a:rPr>
              <a:t>PRIMERI POVEĆANJA SIGURNOSTI</a:t>
            </a:r>
          </a:p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(povećanje sigurnosti kod MySQL baze podataka)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355AD5-7E4E-4DEA-84E9-7FF616E86E8F}"/>
              </a:ext>
            </a:extLst>
          </p:cNvPr>
          <p:cNvCxnSpPr>
            <a:cxnSpLocks/>
          </p:cNvCxnSpPr>
          <p:nvPr/>
        </p:nvCxnSpPr>
        <p:spPr>
          <a:xfrm>
            <a:off x="1213651" y="2705724"/>
            <a:ext cx="0" cy="144655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7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7" y="931680"/>
            <a:ext cx="70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Formiranje i postavljanje bezbednih lozinki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BDA93-D16C-2B0D-C83B-A040B453CE23}"/>
              </a:ext>
            </a:extLst>
          </p:cNvPr>
          <p:cNvSpPr txBox="1"/>
          <p:nvPr/>
        </p:nvSpPr>
        <p:spPr>
          <a:xfrm>
            <a:off x="1377515" y="4382735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Potrebno je ograničiti pristup fajli samo od strane korisnika / kreatora.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8A066-8CF7-6ECB-270C-E48A17713CA2}"/>
              </a:ext>
            </a:extLst>
          </p:cNvPr>
          <p:cNvSpPr txBox="1"/>
          <p:nvPr/>
        </p:nvSpPr>
        <p:spPr>
          <a:xfrm>
            <a:off x="1377515" y="2277433"/>
            <a:ext cx="897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Kod MySQL-a postoji enkriptovana datoteka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.mylogin.cnf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u kojoj se čuvaju akreditivi za logovanje.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42601-6119-918B-1F84-48573739157E}"/>
              </a:ext>
            </a:extLst>
          </p:cNvPr>
          <p:cNvSpPr txBox="1"/>
          <p:nvPr/>
        </p:nvSpPr>
        <p:spPr>
          <a:xfrm>
            <a:off x="1377513" y="3079549"/>
            <a:ext cx="89761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Consolas" panose="020B0609020204030204" pitchFamily="49" charset="0"/>
              </a:rPr>
              <a:t>$&gt; mysql -u testuser -ppassexample </a:t>
            </a:r>
            <a:r>
              <a:rPr lang="sr-Latn-RS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db_name</a:t>
            </a:r>
          </a:p>
          <a:p>
            <a:endParaRPr lang="sr-Latn-RS" sz="16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sr-Latn-R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$mysql&gt;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sr-Latn-R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</a:t>
            </a:r>
            <a:r>
              <a:rPr lang="sr-Latn-RS" sz="1600" b="1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sr-Latn-R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'localhost'</a:t>
            </a:r>
            <a:r>
              <a:rPr lang="sr-Latn-R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IDENTIFIED BY 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'mypass'</a:t>
            </a:r>
            <a:r>
              <a:rPr lang="sr-Latn-R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sr-Latn-RS" sz="1600" b="1" dirty="0">
                <a:latin typeface="Consolas" panose="020B0609020204030204" pitchFamily="49" charset="0"/>
              </a:rPr>
              <a:t>$mysql&gt;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SET PASSWORD </a:t>
            </a:r>
            <a:r>
              <a:rPr lang="sr-Latn-RS" sz="1600" b="1" dirty="0">
                <a:latin typeface="Consolas" panose="020B0609020204030204" pitchFamily="49" charset="0"/>
              </a:rPr>
              <a:t>FOR -&gt; '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user</a:t>
            </a:r>
            <a:r>
              <a:rPr lang="sr-Latn-RS" sz="1600" b="1" dirty="0">
                <a:latin typeface="Consolas" panose="020B0609020204030204" pitchFamily="49" charset="0"/>
              </a:rPr>
              <a:t>'@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'localhost'</a:t>
            </a:r>
            <a:r>
              <a:rPr lang="sr-Latn-RS" sz="1600" b="1" dirty="0">
                <a:latin typeface="Consolas" panose="020B0609020204030204" pitchFamily="49" charset="0"/>
              </a:rPr>
              <a:t> = </a:t>
            </a:r>
            <a:r>
              <a:rPr lang="sr-Latn-R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PASSWORD</a:t>
            </a:r>
            <a:r>
              <a:rPr lang="sr-Latn-RS" sz="1600" b="1" dirty="0">
                <a:latin typeface="Consolas" panose="020B0609020204030204" pitchFamily="49" charset="0"/>
              </a:rPr>
              <a:t>(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'mypass'</a:t>
            </a:r>
            <a:r>
              <a:rPr lang="sr-Latn-RS" sz="1600" b="1" dirty="0">
                <a:latin typeface="Consolas" panose="020B0609020204030204" pitchFamily="49" charset="0"/>
              </a:rPr>
              <a:t>);</a:t>
            </a:r>
            <a:endParaRPr lang="sr-Latn-RS" sz="1600" dirty="0">
              <a:latin typeface="Consolas" panose="020B0609020204030204" pitchFamily="49" charset="0"/>
            </a:endParaRPr>
          </a:p>
          <a:p>
            <a:endParaRPr lang="sr-Latn-R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51CB6-DCDC-35D5-D8DA-D22ED3FB87E6}"/>
              </a:ext>
            </a:extLst>
          </p:cNvPr>
          <p:cNvSpPr txBox="1"/>
          <p:nvPr/>
        </p:nvSpPr>
        <p:spPr>
          <a:xfrm>
            <a:off x="1377513" y="1764665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Šifra treba da sadrži kombinaciju znakova, slova i brojeva.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07089-4F22-067D-1607-1E32BC3FD61A}"/>
              </a:ext>
            </a:extLst>
          </p:cNvPr>
          <p:cNvSpPr txBox="1"/>
          <p:nvPr/>
        </p:nvSpPr>
        <p:spPr>
          <a:xfrm>
            <a:off x="1377514" y="4928214"/>
            <a:ext cx="8976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Consolas" panose="020B0609020204030204" pitchFamily="49" charset="0"/>
              </a:rPr>
              <a:t>$&gt; chmod </a:t>
            </a:r>
            <a:r>
              <a:rPr lang="sr-Latn-R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600</a:t>
            </a:r>
            <a:r>
              <a:rPr lang="sr-Latn-RS" sz="1600" b="1" dirty="0">
                <a:latin typeface="Consolas" panose="020B0609020204030204" pitchFamily="49" charset="0"/>
              </a:rPr>
              <a:t> .my.cnf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6B57A-B58E-A01E-BB0E-36BCBD1FDFC3}"/>
              </a:ext>
            </a:extLst>
          </p:cNvPr>
          <p:cNvSpPr txBox="1"/>
          <p:nvPr/>
        </p:nvSpPr>
        <p:spPr>
          <a:xfrm>
            <a:off x="1377513" y="5440873"/>
            <a:ext cx="897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Neophodno je sprečiti bilo kakvo logovanje i prikaz lozinki u toku izvršenje aplikacija i sistema baze podataka.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7ABAA6-7D21-4058-A46E-9EB2428E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7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32D3D8-FF1D-42BF-8DB4-CAA4E56D368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F0D166-79F0-4957-89F4-5AC3B6F655BE}"/>
              </a:ext>
            </a:extLst>
          </p:cNvPr>
          <p:cNvSpPr txBox="1"/>
          <p:nvPr/>
        </p:nvSpPr>
        <p:spPr>
          <a:xfrm>
            <a:off x="1377517" y="931680"/>
            <a:ext cx="866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Sistemi kontrole pristupa i privilegija kod MySQL-a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DEFEB-9565-4974-BBE3-C1318F75026A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C0A864-A261-4C8C-9D36-BE7C45678375}"/>
              </a:ext>
            </a:extLst>
          </p:cNvPr>
          <p:cNvSpPr txBox="1"/>
          <p:nvPr/>
        </p:nvSpPr>
        <p:spPr>
          <a:xfrm>
            <a:off x="1377518" y="1887082"/>
            <a:ext cx="955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Privilegije difinišu kojim podacima i akcijama korisnici mogu da pristupe / izvrše.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9278B-D3FF-43BC-5B34-16AB2092424C}"/>
              </a:ext>
            </a:extLst>
          </p:cNvPr>
          <p:cNvSpPr txBox="1"/>
          <p:nvPr/>
        </p:nvSpPr>
        <p:spPr>
          <a:xfrm>
            <a:off x="1377518" y="2380818"/>
            <a:ext cx="955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Koriste se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REVOKE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naredbe za dodeljivanje i uklanjanje privilegija.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56BBF-616D-0736-B16B-B511114538E7}"/>
              </a:ext>
            </a:extLst>
          </p:cNvPr>
          <p:cNvSpPr txBox="1"/>
          <p:nvPr/>
        </p:nvSpPr>
        <p:spPr>
          <a:xfrm>
            <a:off x="1377517" y="3108216"/>
            <a:ext cx="366101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Tabele koje sadrže informacije od privilegijama: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global_grants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tables_priv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columns_priv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procs_priv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proxies_priv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default_roles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role_edges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password_history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9ACDB-9530-223F-B9DD-41CB4FF4EC4A}"/>
              </a:ext>
            </a:extLst>
          </p:cNvPr>
          <p:cNvSpPr txBox="1"/>
          <p:nvPr/>
        </p:nvSpPr>
        <p:spPr>
          <a:xfrm>
            <a:off x="6291943" y="3108216"/>
            <a:ext cx="526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MySQL uzima u obzir korisnicko ime kao i ime hosta sa koga se pristupa.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SHOW GRANTS FOR 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'joe'</a:t>
            </a:r>
            <a:r>
              <a:rPr lang="sr-Latn-RS" sz="1600" b="1" dirty="0">
                <a:latin typeface="Consolas" panose="020B0609020204030204" pitchFamily="49" charset="0"/>
              </a:rPr>
              <a:t>@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'office.example.com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  <a:endParaRPr lang="sr-Latn-RS" sz="1600" b="1" dirty="0">
              <a:latin typeface="Consolas" panose="020B0609020204030204" pitchFamily="49" charset="0"/>
            </a:endParaRPr>
          </a:p>
          <a:p>
            <a:endParaRPr lang="sr-Latn-R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SHOW GRANTS FOR 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'joe’</a:t>
            </a:r>
            <a:r>
              <a:rPr lang="sr-Latn-RS" sz="1600" b="1" dirty="0">
                <a:latin typeface="Consolas" panose="020B0609020204030204" pitchFamily="49" charset="0"/>
              </a:rPr>
              <a:t>@</a:t>
            </a:r>
            <a:r>
              <a:rPr lang="sr-Latn-R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’home.example.com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Kontrola pristupa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64BDFB-DF61-4204-986E-729D69CC2CBF}"/>
              </a:ext>
            </a:extLst>
          </p:cNvPr>
          <p:cNvSpPr txBox="1"/>
          <p:nvPr/>
        </p:nvSpPr>
        <p:spPr>
          <a:xfrm>
            <a:off x="1377518" y="3028890"/>
            <a:ext cx="393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1. faza – Verifikacija konekcije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4F4BC-8DE1-425E-813D-A28FFFCAD1E1}"/>
              </a:ext>
            </a:extLst>
          </p:cNvPr>
          <p:cNvSpPr txBox="1"/>
          <p:nvPr/>
        </p:nvSpPr>
        <p:spPr>
          <a:xfrm>
            <a:off x="1377518" y="3458751"/>
            <a:ext cx="4718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Pristupa se serveru baze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Prihvata se ili odbija veza na osnovu identiteta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Identitet se zasniva na:</a:t>
            </a:r>
            <a:endParaRPr lang="sr-Latn-R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Host klijenta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Korisničko ime kod MySQL-a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638E0B-C7ED-F5AC-9243-AF3575C57E26}"/>
              </a:ext>
            </a:extLst>
          </p:cNvPr>
          <p:cNvSpPr txBox="1"/>
          <p:nvPr/>
        </p:nvSpPr>
        <p:spPr>
          <a:xfrm>
            <a:off x="1377518" y="1887082"/>
            <a:ext cx="955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Kontrola pristupa se obavlja u dve faze sa strane povezivanja sa serverom baze.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4DC835-FBD9-A274-C80A-965AD495101D}"/>
              </a:ext>
            </a:extLst>
          </p:cNvPr>
          <p:cNvSpPr txBox="1"/>
          <p:nvPr/>
        </p:nvSpPr>
        <p:spPr>
          <a:xfrm>
            <a:off x="6214368" y="3028890"/>
            <a:ext cx="432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2 faza. – Verifikacija zahteva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3C9FE-E491-9752-5113-B41E4B0BDE72}"/>
              </a:ext>
            </a:extLst>
          </p:cNvPr>
          <p:cNvSpPr txBox="1"/>
          <p:nvPr/>
        </p:nvSpPr>
        <p:spPr>
          <a:xfrm>
            <a:off x="6214368" y="3458751"/>
            <a:ext cx="4718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Proverava se privilegija za svaku zadatu akciju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Koriste se tabele privilegija: </a:t>
            </a:r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 db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 tables_priv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 columns_priv 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ili</a:t>
            </a:r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 procs_priv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U zavisnosti od privilegije korisniku se odobrava zahtevana akcija ili zabranjuje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885823-0CF6-EB66-3FE7-FC4F5C80C6EC}"/>
              </a:ext>
            </a:extLst>
          </p:cNvPr>
          <p:cNvSpPr/>
          <p:nvPr/>
        </p:nvSpPr>
        <p:spPr>
          <a:xfrm>
            <a:off x="1377996" y="5425998"/>
            <a:ext cx="430088" cy="430088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F17B1B-2D71-76AD-ADE6-568A3F38F581}"/>
              </a:ext>
            </a:extLst>
          </p:cNvPr>
          <p:cNvSpPr/>
          <p:nvPr/>
        </p:nvSpPr>
        <p:spPr>
          <a:xfrm>
            <a:off x="6214368" y="5421786"/>
            <a:ext cx="430088" cy="4300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52973C-0FB9-F803-CC17-6696DDC98012}"/>
              </a:ext>
            </a:extLst>
          </p:cNvPr>
          <p:cNvCxnSpPr>
            <a:cxnSpLocks/>
          </p:cNvCxnSpPr>
          <p:nvPr/>
        </p:nvCxnSpPr>
        <p:spPr>
          <a:xfrm flipV="1">
            <a:off x="1808084" y="5624171"/>
            <a:ext cx="4406284" cy="42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2B5C9F-5493-9037-3DEF-24E19B5CBCD5}"/>
              </a:ext>
            </a:extLst>
          </p:cNvPr>
          <p:cNvSpPr/>
          <p:nvPr/>
        </p:nvSpPr>
        <p:spPr>
          <a:xfrm>
            <a:off x="6214368" y="5421786"/>
            <a:ext cx="430088" cy="430088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931A8C-A6A1-996C-53AF-E5DD74508163}"/>
              </a:ext>
            </a:extLst>
          </p:cNvPr>
          <p:cNvCxnSpPr>
            <a:cxnSpLocks/>
            <a:stCxn id="12" idx="6"/>
            <a:endCxn id="18" idx="1"/>
          </p:cNvCxnSpPr>
          <p:nvPr/>
        </p:nvCxnSpPr>
        <p:spPr>
          <a:xfrm>
            <a:off x="6644456" y="5636830"/>
            <a:ext cx="211999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CE4597-F6E0-6BE0-FF09-D735CEE1AE0D}"/>
              </a:ext>
            </a:extLst>
          </p:cNvPr>
          <p:cNvSpPr/>
          <p:nvPr/>
        </p:nvSpPr>
        <p:spPr>
          <a:xfrm>
            <a:off x="8764453" y="5421786"/>
            <a:ext cx="1771620" cy="4300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Korisnička akcija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3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1" grpId="0"/>
      <p:bldP spid="3" grpId="0" animBg="1"/>
      <p:bldP spid="12" grpId="0" animBg="1"/>
      <p:bldP spid="22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1040</Words>
  <Application>Microsoft Office PowerPoint</Application>
  <PresentationFormat>Widescreen</PresentationFormat>
  <Paragraphs>180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Stankovic</dc:creator>
  <cp:lastModifiedBy>MIlan Stankovic</cp:lastModifiedBy>
  <cp:revision>54</cp:revision>
  <dcterms:created xsi:type="dcterms:W3CDTF">2022-01-29T19:21:23Z</dcterms:created>
  <dcterms:modified xsi:type="dcterms:W3CDTF">2022-05-27T22:19:44Z</dcterms:modified>
</cp:coreProperties>
</file>