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2" r:id="rId6"/>
    <p:sldId id="276" r:id="rId7"/>
    <p:sldId id="263" r:id="rId8"/>
    <p:sldId id="278" r:id="rId9"/>
    <p:sldId id="265" r:id="rId10"/>
    <p:sldId id="268" r:id="rId11"/>
    <p:sldId id="269" r:id="rId12"/>
    <p:sldId id="279" r:id="rId13"/>
    <p:sldId id="271" r:id="rId14"/>
    <p:sldId id="270" r:id="rId15"/>
    <p:sldId id="272" r:id="rId16"/>
    <p:sldId id="273" r:id="rId17"/>
    <p:sldId id="275" r:id="rId18"/>
    <p:sldId id="2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 autoAdjust="0"/>
    <p:restoredTop sz="94632" autoAdjust="0"/>
  </p:normalViewPr>
  <p:slideViewPr>
    <p:cSldViewPr snapToGrid="0">
      <p:cViewPr>
        <p:scale>
          <a:sx n="75" d="100"/>
          <a:sy n="75" d="100"/>
        </p:scale>
        <p:origin x="974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576B5-3D64-4131-818B-989C7B34FBD2}" type="datetimeFigureOut">
              <a:rPr lang="en-US" smtClean="0"/>
              <a:t>25/4/2022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4693D-F903-4B76-9459-0679850E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30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4693D-F903-4B76-9459-0679850E2B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D03E-0A7C-44B4-8476-07055D2FB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72A3A-BCC8-4E14-B7C4-9A02E6E70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87FA1-0BCE-4E5C-B926-D7D69842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E046-8B93-441D-9C0D-5135BE4E9CEE}" type="datetime1">
              <a:rPr lang="en-US" smtClean="0"/>
              <a:t>25/4/2022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8F264-1D1B-4492-AEDE-C4EA488D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A3109-441D-4914-A260-F1E16598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3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B1F9-376E-4CD3-A899-B27B59F68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BA45C-FF53-4A74-8966-75149D033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1A016-A8F3-4E84-81C7-F1F5D572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9436-8FFD-46E1-B124-CCEDA1A2A2B8}" type="datetime1">
              <a:rPr lang="en-US" smtClean="0"/>
              <a:t>25/4/2022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53B9D-DCF3-48D5-A549-F3CE3A26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BA484-1DC0-49D9-B33C-B6F1B1D0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5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A2DE1-9104-41FE-A1D5-2460805EC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A9333-22C6-4BDB-8A24-0FA7C8292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2FF5D-60BE-41CE-97D1-9D5D9F44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B25A-E170-450E-AF11-58D2D4177B39}" type="datetime1">
              <a:rPr lang="en-US" smtClean="0"/>
              <a:t>25/4/2022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F69FD-4F1D-4DA2-A1EC-A7485937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F64B2-E0DB-468B-ABAD-0C6E3D19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6165-3A26-4D96-B01E-7A03878F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B4B88-0668-4B5E-B328-16AAD3281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5A90E-3479-4ABA-B48C-83B54F84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608B-E934-418C-B73D-BC7A4C180616}" type="datetime1">
              <a:rPr lang="en-US" smtClean="0"/>
              <a:t>25/4/2022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DAFF6-D8AD-41F2-A176-FCBB51C8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60340-3931-494A-9638-98DD27A6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1329-B312-42C4-846A-0822E957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B8006-EEB1-496E-ACE8-685A42824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1070F-B683-4D5A-BF49-823BB379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F450-4E08-4610-B3AF-4C23ACE08559}" type="datetime1">
              <a:rPr lang="en-US" smtClean="0"/>
              <a:t>25/4/2022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7CFCB-55BD-43B4-A557-0A3974AF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546F-48A8-44B3-B3AC-44902590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2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502E-131A-498D-819B-1CFE964E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01A52-695A-4674-9B04-4E21652C4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F8F71-8B75-4FFD-8B30-0901F9D6F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29BD1-370C-49C6-9F6F-28D9DD2B4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664D-888C-485A-A757-B72C67D65CC8}" type="datetime1">
              <a:rPr lang="en-US" smtClean="0"/>
              <a:t>25/4/2022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0A96F-8D83-46F7-869C-C45A3F47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26F09-2546-48AF-89A2-792C5B8F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5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AE41-1BB6-4198-A358-0EFE9202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84659-9D11-49D5-B17A-EAC229DB9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A6579-533D-4B3A-BFB5-11132A26C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4F34F-0130-4198-8B59-08E602F6A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ABDEE-CF76-4D89-B26F-4B6756F91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415DE-DB98-4DA1-97E0-789CE5BA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9D86-1BB4-471E-B932-563519751176}" type="datetime1">
              <a:rPr lang="en-US" smtClean="0"/>
              <a:t>25/4/2022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293DF0-4D6A-4FD1-A3BB-A0F16888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D36DE5-E9DD-4593-BA2D-6ED12EE5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9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7038D-21D0-4943-8C80-9C05CD6B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93467-AB81-4D5E-AD85-A9597901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DF56-1326-461F-9737-F5B291C187FF}" type="datetime1">
              <a:rPr lang="en-US" smtClean="0"/>
              <a:t>25/4/2022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D0278-D435-413E-8790-D5246643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32BE7-E5E3-467E-8F55-41B84D05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2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AD601-BB1F-4123-8EE8-772D1C9F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1E60-D955-478B-B995-9969A08C0037}" type="datetime1">
              <a:rPr lang="en-US" smtClean="0"/>
              <a:t>25/4/2022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0ED60-BD9D-4506-BADA-F16DD445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7D1F6-22BC-46C5-B534-110A9204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3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2A4C-1278-43CE-9843-42575944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7D8B-E035-4250-9D80-A2FAD2ED2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F02DA-5E9D-48BD-8A85-1EE3F584A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E9A5E-2E87-4B31-A4AC-69FFCAD5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B0BA-00CC-4562-A73D-BDF6C94DE02D}" type="datetime1">
              <a:rPr lang="en-US" smtClean="0"/>
              <a:t>25/4/2022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BFEB2-3B96-4CEA-B377-B28D340B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0C6B2-A2D2-47C2-BEAF-6E6FA86A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8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148C-7DAB-4009-B858-FD04002D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541CD9-C13A-43B1-9159-670041740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5E65C-520D-4776-AD37-DF784D3E0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A7DC-EAAF-4650-835D-9F1C749A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EEE6-7F6E-41A7-8E54-1D9F59091A45}" type="datetime1">
              <a:rPr lang="en-US" smtClean="0"/>
              <a:t>25/4/2022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8A6AF-64B9-40D8-BE2F-EB8230FD4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10BB0-0BE0-4AA2-8829-B2FCA111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A6BC7-D7A0-4B9A-BAEA-7D4F9C14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52EA0-096C-482E-BC0F-92E222C37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5C336-76AD-4295-BDA4-43BE5E9D1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94E82-6905-43C1-9948-02DD354A7AC5}" type="datetime1">
              <a:rPr lang="en-US" smtClean="0"/>
              <a:t>25/4/2022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96783-9398-4F54-8876-B65AFAFE4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51102-DC17-454A-BCEE-947E22CB1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10E67-1E12-4F56-A6A2-FD15D925E2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2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F3D52F-A4D5-46B6-84FA-1DCA1D4065C3}"/>
              </a:ext>
            </a:extLst>
          </p:cNvPr>
          <p:cNvSpPr txBox="1"/>
          <p:nvPr/>
        </p:nvSpPr>
        <p:spPr>
          <a:xfrm>
            <a:off x="3360945" y="604509"/>
            <a:ext cx="355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UNIVERZITET U </a:t>
            </a:r>
            <a:r>
              <a:rPr lang="sr-Latn-RS" b="1" dirty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NIŠU</a:t>
            </a:r>
          </a:p>
          <a:p>
            <a:r>
              <a:rPr lang="sr-Latn-RS" b="1" dirty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ELEKTRONSKI FAKULTET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46433-DE89-4F1C-A59E-EB561FB23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92" y="401903"/>
            <a:ext cx="1051547" cy="1051547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BF99A4-82CE-4481-AC92-947533375C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139" y="171896"/>
            <a:ext cx="1511559" cy="1511559"/>
          </a:xfrm>
          <a:prstGeom prst="rect">
            <a:avLst/>
          </a:prstGeom>
          <a:effectLst>
            <a:glow rad="101600">
              <a:schemeClr val="bg1">
                <a:alpha val="40000"/>
              </a:schemeClr>
            </a:glo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BC2BF1-12A3-4746-8DF0-01F66D7CFA14}"/>
              </a:ext>
            </a:extLst>
          </p:cNvPr>
          <p:cNvSpPr txBox="1"/>
          <p:nvPr/>
        </p:nvSpPr>
        <p:spPr>
          <a:xfrm>
            <a:off x="873592" y="2665569"/>
            <a:ext cx="77852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SEMINARSKI RAD - prezentacija</a:t>
            </a:r>
          </a:p>
          <a:p>
            <a:r>
              <a:rPr lang="en-US" sz="3000" b="1" dirty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TENSORFLOW U DOCKER KONTEJNERU</a:t>
            </a:r>
          </a:p>
          <a:p>
            <a:r>
              <a:rPr lang="sr-Latn-RS" sz="2000" b="1" dirty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Sistemi za upravljanje bazama podataka</a:t>
            </a:r>
            <a:endParaRPr lang="en-US" sz="2000" b="1" dirty="0">
              <a:solidFill>
                <a:schemeClr val="bg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19F2C-F201-4A3E-A85E-ABA468AD5CF1}"/>
              </a:ext>
            </a:extLst>
          </p:cNvPr>
          <p:cNvSpPr txBox="1"/>
          <p:nvPr/>
        </p:nvSpPr>
        <p:spPr>
          <a:xfrm>
            <a:off x="873592" y="4942073"/>
            <a:ext cx="4974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b="1" dirty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sr-Latn-RS" sz="1600" dirty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Milan Stanković br. ind. 1407 </a:t>
            </a:r>
          </a:p>
          <a:p>
            <a:r>
              <a:rPr lang="sr-Latn-RS" sz="1600" dirty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sr-Latn-RS" sz="1600" b="1" dirty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Mentor</a:t>
            </a:r>
            <a:r>
              <a:rPr lang="sr-Latn-RS" sz="1600" dirty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Prof. Doc Aleksandar </a:t>
            </a:r>
            <a:r>
              <a:rPr lang="sr-Latn-RS" sz="1600" dirty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Stanimirović</a:t>
            </a:r>
            <a:endParaRPr lang="en-US" sz="1600" dirty="0">
              <a:solidFill>
                <a:schemeClr val="bg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12AF2-D1AF-4EA6-BCEF-CDAF49660672}"/>
              </a:ext>
            </a:extLst>
          </p:cNvPr>
          <p:cNvSpPr txBox="1"/>
          <p:nvPr/>
        </p:nvSpPr>
        <p:spPr>
          <a:xfrm>
            <a:off x="9267150" y="6167527"/>
            <a:ext cx="2353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Niš, april 2022. godina</a:t>
            </a:r>
            <a:endParaRPr lang="en-US" sz="1600" b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Download MySQL Logo in SVG Vector or PNG File Format - Logo.wine">
            <a:extLst>
              <a:ext uri="{FF2B5EF4-FFF2-40B4-BE49-F238E27FC236}">
                <a16:creationId xmlns:a16="http://schemas.microsoft.com/office/drawing/2014/main" id="{A7FF81AF-0CB4-4803-A63F-F591840D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544" y="-131239"/>
            <a:ext cx="3176739" cy="211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84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9F951D-BBA1-4D7A-89A1-29D5B130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8983E-F39B-47A3-96FE-D99753332B82}"/>
              </a:ext>
            </a:extLst>
          </p:cNvPr>
          <p:cNvSpPr txBox="1"/>
          <p:nvPr/>
        </p:nvSpPr>
        <p:spPr>
          <a:xfrm>
            <a:off x="1377518" y="931680"/>
            <a:ext cx="8192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Pristup pomoću indeksa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79FAF4-AACE-4826-8946-0BAE7A3649D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B8AF9E-DB34-4278-BACA-35773AFB0866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5D3F81-CBA5-4FEB-8684-61A8292772FD}"/>
              </a:ext>
            </a:extLst>
          </p:cNvPr>
          <p:cNvCxnSpPr>
            <a:cxnSpLocks/>
          </p:cNvCxnSpPr>
          <p:nvPr/>
        </p:nvCxnSpPr>
        <p:spPr>
          <a:xfrm>
            <a:off x="2154553" y="4074933"/>
            <a:ext cx="65913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15E9C15-F3CF-442A-B233-B162D39DD098}"/>
              </a:ext>
            </a:extLst>
          </p:cNvPr>
          <p:cNvSpPr/>
          <p:nvPr/>
        </p:nvSpPr>
        <p:spPr>
          <a:xfrm>
            <a:off x="620416" y="3667762"/>
            <a:ext cx="1482571" cy="81434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E0594E-8BAD-4588-ABF6-72E9BD005BC6}"/>
              </a:ext>
            </a:extLst>
          </p:cNvPr>
          <p:cNvSpPr txBox="1"/>
          <p:nvPr/>
        </p:nvSpPr>
        <p:spPr>
          <a:xfrm>
            <a:off x="521810" y="1838905"/>
            <a:ext cx="167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UPIT</a:t>
            </a:r>
            <a:endParaRPr lang="sr-Latn-R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023CA4-6B79-4136-AA45-0B8CB9297029}"/>
              </a:ext>
            </a:extLst>
          </p:cNvPr>
          <p:cNvSpPr/>
          <p:nvPr/>
        </p:nvSpPr>
        <p:spPr>
          <a:xfrm>
            <a:off x="4788658" y="2594413"/>
            <a:ext cx="2130650" cy="287217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318B26-2BC9-4E67-B52F-2E05066A41E6}"/>
              </a:ext>
            </a:extLst>
          </p:cNvPr>
          <p:cNvSpPr txBox="1"/>
          <p:nvPr/>
        </p:nvSpPr>
        <p:spPr>
          <a:xfrm>
            <a:off x="5014090" y="5120413"/>
            <a:ext cx="1679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INDEKSI</a:t>
            </a:r>
            <a:endParaRPr lang="sr-Latn-R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E4F8586-5778-4D26-AB9D-46B214419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69527"/>
              </p:ext>
            </p:extLst>
          </p:nvPr>
        </p:nvGraphicFramePr>
        <p:xfrm>
          <a:off x="5104809" y="3105210"/>
          <a:ext cx="1498348" cy="15044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2511">
                  <a:extLst>
                    <a:ext uri="{9D8B030D-6E8A-4147-A177-3AD203B41FA5}">
                      <a16:colId xmlns:a16="http://schemas.microsoft.com/office/drawing/2014/main" val="3075500997"/>
                    </a:ext>
                  </a:extLst>
                </a:gridCol>
                <a:gridCol w="445837">
                  <a:extLst>
                    <a:ext uri="{9D8B030D-6E8A-4147-A177-3AD203B41FA5}">
                      <a16:colId xmlns:a16="http://schemas.microsoft.com/office/drawing/2014/main" val="372339122"/>
                    </a:ext>
                  </a:extLst>
                </a:gridCol>
              </a:tblGrid>
              <a:tr h="328872">
                <a:tc>
                  <a:txBody>
                    <a:bodyPr/>
                    <a:lstStyle/>
                    <a:p>
                      <a:r>
                        <a:rPr lang="sr-Latn-RS" dirty="0"/>
                        <a:t>Index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b="1" dirty="0"/>
                        <a:t>-</a:t>
                      </a:r>
                      <a:r>
                        <a:rPr lang="en-US" b="1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93437"/>
                  </a:ext>
                </a:extLst>
              </a:tr>
              <a:tr h="338874">
                <a:tc>
                  <a:txBody>
                    <a:bodyPr/>
                    <a:lstStyle/>
                    <a:p>
                      <a:r>
                        <a:rPr lang="sr-Latn-RS" dirty="0"/>
                        <a:t>Index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681408"/>
                  </a:ext>
                </a:extLst>
              </a:tr>
              <a:tr h="386443">
                <a:tc>
                  <a:txBody>
                    <a:bodyPr/>
                    <a:lstStyle/>
                    <a:p>
                      <a:r>
                        <a:rPr lang="sr-Latn-R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887622"/>
                  </a:ext>
                </a:extLst>
              </a:tr>
              <a:tr h="386443">
                <a:tc>
                  <a:txBody>
                    <a:bodyPr/>
                    <a:lstStyle/>
                    <a:p>
                      <a:r>
                        <a:rPr lang="sr-Latn-RS" dirty="0"/>
                        <a:t>Index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00804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F057DCE3-3244-4E2A-A58D-81A3109451AE}"/>
              </a:ext>
            </a:extLst>
          </p:cNvPr>
          <p:cNvSpPr/>
          <p:nvPr/>
        </p:nvSpPr>
        <p:spPr>
          <a:xfrm>
            <a:off x="2871625" y="3667761"/>
            <a:ext cx="903343" cy="81434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DBMS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A790951-66E2-4135-9681-DAAAA491B1F1}"/>
              </a:ext>
            </a:extLst>
          </p:cNvPr>
          <p:cNvCxnSpPr>
            <a:cxnSpLocks/>
          </p:cNvCxnSpPr>
          <p:nvPr/>
        </p:nvCxnSpPr>
        <p:spPr>
          <a:xfrm flipV="1">
            <a:off x="3832074" y="4074933"/>
            <a:ext cx="899255" cy="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9F9146-C6D0-4E6C-BF69-1B7D0CC9CB0A}"/>
              </a:ext>
            </a:extLst>
          </p:cNvPr>
          <p:cNvSpPr txBox="1"/>
          <p:nvPr/>
        </p:nvSpPr>
        <p:spPr>
          <a:xfrm>
            <a:off x="2506395" y="1838905"/>
            <a:ext cx="167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ANALIZA UPITA</a:t>
            </a:r>
            <a:endParaRPr lang="sr-Latn-R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801B822-94B3-41C7-A537-54D9E356EF8D}"/>
              </a:ext>
            </a:extLst>
          </p:cNvPr>
          <p:cNvSpPr txBox="1"/>
          <p:nvPr/>
        </p:nvSpPr>
        <p:spPr>
          <a:xfrm>
            <a:off x="4619609" y="1841390"/>
            <a:ext cx="2468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PRETRAGA PO INDEKSIMA</a:t>
            </a:r>
            <a:endParaRPr lang="sr-Latn-R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B71D58E-F57F-4B02-A67E-8E0169A5D572}"/>
              </a:ext>
            </a:extLst>
          </p:cNvPr>
          <p:cNvSpPr/>
          <p:nvPr/>
        </p:nvSpPr>
        <p:spPr>
          <a:xfrm>
            <a:off x="8034778" y="2594413"/>
            <a:ext cx="3319020" cy="2833777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4" name="Picture 8" descr="database icon">
            <a:extLst>
              <a:ext uri="{FF2B5EF4-FFF2-40B4-BE49-F238E27FC236}">
                <a16:creationId xmlns:a16="http://schemas.microsoft.com/office/drawing/2014/main" id="{7ACE14B1-4A13-4678-B58D-2C77C3EDF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3" t="12690" r="16847" b="12643"/>
          <a:stretch/>
        </p:blipFill>
        <p:spPr bwMode="auto">
          <a:xfrm>
            <a:off x="10678339" y="4609616"/>
            <a:ext cx="966979" cy="107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3231510-5DDB-4337-818B-B99F52201C46}"/>
              </a:ext>
            </a:extLst>
          </p:cNvPr>
          <p:cNvSpPr txBox="1"/>
          <p:nvPr/>
        </p:nvSpPr>
        <p:spPr>
          <a:xfrm>
            <a:off x="8593625" y="5120413"/>
            <a:ext cx="2201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BAZA PODATAKA</a:t>
            </a:r>
            <a:endParaRPr lang="sr-Latn-R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30E1AD-FABB-4386-9D3A-BAE8CC9B06B7}"/>
              </a:ext>
            </a:extLst>
          </p:cNvPr>
          <p:cNvSpPr txBox="1"/>
          <p:nvPr/>
        </p:nvSpPr>
        <p:spPr>
          <a:xfrm>
            <a:off x="8026095" y="1841390"/>
            <a:ext cx="331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PRISTUP PODATKU NA OSNOVU INDEKSA</a:t>
            </a:r>
            <a:endParaRPr lang="sr-Latn-R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BD606A3-319A-4CEC-ABA5-84F34F0871E1}"/>
              </a:ext>
            </a:extLst>
          </p:cNvPr>
          <p:cNvCxnSpPr>
            <a:cxnSpLocks/>
          </p:cNvCxnSpPr>
          <p:nvPr/>
        </p:nvCxnSpPr>
        <p:spPr>
          <a:xfrm flipV="1">
            <a:off x="7033743" y="4074932"/>
            <a:ext cx="899255" cy="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7">
            <a:extLst>
              <a:ext uri="{FF2B5EF4-FFF2-40B4-BE49-F238E27FC236}">
                <a16:creationId xmlns:a16="http://schemas.microsoft.com/office/drawing/2014/main" id="{C266F295-70C1-4F08-9883-962C4F85B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7527"/>
              </p:ext>
            </p:extLst>
          </p:nvPr>
        </p:nvGraphicFramePr>
        <p:xfrm>
          <a:off x="8389028" y="2977703"/>
          <a:ext cx="2667591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827">
                  <a:extLst>
                    <a:ext uri="{9D8B030D-6E8A-4147-A177-3AD203B41FA5}">
                      <a16:colId xmlns:a16="http://schemas.microsoft.com/office/drawing/2014/main" val="3075500997"/>
                    </a:ext>
                  </a:extLst>
                </a:gridCol>
                <a:gridCol w="422941">
                  <a:extLst>
                    <a:ext uri="{9D8B030D-6E8A-4147-A177-3AD203B41FA5}">
                      <a16:colId xmlns:a16="http://schemas.microsoft.com/office/drawing/2014/main" val="372339122"/>
                    </a:ext>
                  </a:extLst>
                </a:gridCol>
                <a:gridCol w="422941">
                  <a:extLst>
                    <a:ext uri="{9D8B030D-6E8A-4147-A177-3AD203B41FA5}">
                      <a16:colId xmlns:a16="http://schemas.microsoft.com/office/drawing/2014/main" val="595012390"/>
                    </a:ext>
                  </a:extLst>
                </a:gridCol>
                <a:gridCol w="422941">
                  <a:extLst>
                    <a:ext uri="{9D8B030D-6E8A-4147-A177-3AD203B41FA5}">
                      <a16:colId xmlns:a16="http://schemas.microsoft.com/office/drawing/2014/main" val="2896096467"/>
                    </a:ext>
                  </a:extLst>
                </a:gridCol>
                <a:gridCol w="422941">
                  <a:extLst>
                    <a:ext uri="{9D8B030D-6E8A-4147-A177-3AD203B41FA5}">
                      <a16:colId xmlns:a16="http://schemas.microsoft.com/office/drawing/2014/main" val="394814411"/>
                    </a:ext>
                  </a:extLst>
                </a:gridCol>
              </a:tblGrid>
              <a:tr h="343033">
                <a:tc>
                  <a:txBody>
                    <a:bodyPr/>
                    <a:lstStyle/>
                    <a:p>
                      <a:r>
                        <a:rPr lang="en-US" dirty="0"/>
                        <a:t>Data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93437"/>
                  </a:ext>
                </a:extLst>
              </a:tr>
              <a:tr h="247489">
                <a:tc>
                  <a:txBody>
                    <a:bodyPr/>
                    <a:lstStyle/>
                    <a:p>
                      <a:r>
                        <a:rPr lang="en-US" dirty="0"/>
                        <a:t>Data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681408"/>
                  </a:ext>
                </a:extLst>
              </a:tr>
              <a:tr h="343033">
                <a:tc>
                  <a:txBody>
                    <a:bodyPr/>
                    <a:lstStyle/>
                    <a:p>
                      <a:r>
                        <a:rPr lang="sr-Latn-R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887622"/>
                  </a:ext>
                </a:extLst>
              </a:tr>
              <a:tr h="208906">
                <a:tc>
                  <a:txBody>
                    <a:bodyPr/>
                    <a:lstStyle/>
                    <a:p>
                      <a:r>
                        <a:rPr lang="en-US" dirty="0"/>
                        <a:t>Data n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00804"/>
                  </a:ext>
                </a:extLst>
              </a:tr>
            </a:tbl>
          </a:graphicData>
        </a:graphic>
      </p:graphicFrame>
      <p:sp>
        <p:nvSpPr>
          <p:cNvPr id="25" name="Arrow: Right 24">
            <a:extLst>
              <a:ext uri="{FF2B5EF4-FFF2-40B4-BE49-F238E27FC236}">
                <a16:creationId xmlns:a16="http://schemas.microsoft.com/office/drawing/2014/main" id="{8D50F5D9-6504-448D-BB40-ECF6726CB79E}"/>
              </a:ext>
            </a:extLst>
          </p:cNvPr>
          <p:cNvSpPr/>
          <p:nvPr/>
        </p:nvSpPr>
        <p:spPr>
          <a:xfrm>
            <a:off x="2025290" y="1805954"/>
            <a:ext cx="426721" cy="342900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5D2DC723-CDC2-4926-96DC-3BAD00017027}"/>
              </a:ext>
            </a:extLst>
          </p:cNvPr>
          <p:cNvSpPr/>
          <p:nvPr/>
        </p:nvSpPr>
        <p:spPr>
          <a:xfrm>
            <a:off x="4186180" y="1805954"/>
            <a:ext cx="426721" cy="342900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1C3C80C8-BF48-43B5-9936-7982A1F651B9}"/>
              </a:ext>
            </a:extLst>
          </p:cNvPr>
          <p:cNvSpPr/>
          <p:nvPr/>
        </p:nvSpPr>
        <p:spPr>
          <a:xfrm>
            <a:off x="7343866" y="1805954"/>
            <a:ext cx="426721" cy="342900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CD0012F-4721-459F-88A9-A60B26018A65}"/>
              </a:ext>
            </a:extLst>
          </p:cNvPr>
          <p:cNvSpPr txBox="1"/>
          <p:nvPr/>
        </p:nvSpPr>
        <p:spPr>
          <a:xfrm>
            <a:off x="2134284" y="5850638"/>
            <a:ext cx="7704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Indeksi žrtvuju performanse upisa, zarad performansi čitanja!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49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2" grpId="0"/>
      <p:bldP spid="27" grpId="0" animBg="1"/>
      <p:bldP spid="28" grpId="0"/>
      <p:bldP spid="33" grpId="0" animBg="1"/>
      <p:bldP spid="43" grpId="0"/>
      <p:bldP spid="48" grpId="0"/>
      <p:bldP spid="49" grpId="0" animBg="1"/>
      <p:bldP spid="55" grpId="0"/>
      <p:bldP spid="56" grpId="0"/>
      <p:bldP spid="25" grpId="0" animBg="1"/>
      <p:bldP spid="59" grpId="0" animBg="1"/>
      <p:bldP spid="60" grpId="0" animBg="1"/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9F951D-BBA1-4D7A-89A1-29D5B130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8983E-F39B-47A3-96FE-D99753332B82}"/>
              </a:ext>
            </a:extLst>
          </p:cNvPr>
          <p:cNvSpPr txBox="1"/>
          <p:nvPr/>
        </p:nvSpPr>
        <p:spPr>
          <a:xfrm>
            <a:off x="1377518" y="931680"/>
            <a:ext cx="8192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Tipovi indeksa kod MySQL-a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79FAF4-AACE-4826-8946-0BAE7A3649D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B8AF9E-DB34-4278-BACA-35773AFB0866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1C4C99-4CA2-4B48-9B13-B16DB2BE5FCF}"/>
              </a:ext>
            </a:extLst>
          </p:cNvPr>
          <p:cNvSpPr txBox="1"/>
          <p:nvPr/>
        </p:nvSpPr>
        <p:spPr>
          <a:xfrm>
            <a:off x="850035" y="1932705"/>
            <a:ext cx="2333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Parcijalni indeksi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F785E6-46B8-43B4-B5D9-E5A3F8FA5B31}"/>
              </a:ext>
            </a:extLst>
          </p:cNvPr>
          <p:cNvSpPr txBox="1"/>
          <p:nvPr/>
        </p:nvSpPr>
        <p:spPr>
          <a:xfrm>
            <a:off x="1272465" y="2454841"/>
            <a:ext cx="4756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Kompenzuju prostor za performanse.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832A0-F3FE-4779-8ECC-2AABD3836F67}"/>
              </a:ext>
            </a:extLst>
          </p:cNvPr>
          <p:cNvSpPr txBox="1"/>
          <p:nvPr/>
        </p:nvSpPr>
        <p:spPr>
          <a:xfrm>
            <a:off x="1272465" y="2983107"/>
            <a:ext cx="49537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b="1" dirty="0">
                <a:latin typeface="Arial" panose="020B0604020202020204" pitchFamily="34" charset="0"/>
                <a:cs typeface="Arial" panose="020B0604020202020204" pitchFamily="34" charset="0"/>
              </a:rPr>
              <a:t>Primer:</a:t>
            </a:r>
          </a:p>
          <a:p>
            <a:endParaRPr lang="sr-Latn-R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Umesto indeksiranja cele kolone, indeksiraće se samo deo kolone (prva 4 bajta).</a:t>
            </a:r>
          </a:p>
          <a:p>
            <a:endParaRPr lang="sr-Latn-R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Kada se izvrši indeksiranje, imaćemo veliku uštedu prostora.</a:t>
            </a:r>
          </a:p>
          <a:p>
            <a:endParaRPr lang="sr-Latn-R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Prilikom čitanja, izvršiće se pronalaženje svih podatak za dati indeks, kao i svih ostalih sinonima (podataka koji počinju kao indeks).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D05C17-50B8-44C3-8BD5-C28ED4A6E63B}"/>
              </a:ext>
            </a:extLst>
          </p:cNvPr>
          <p:cNvSpPr/>
          <p:nvPr/>
        </p:nvSpPr>
        <p:spPr>
          <a:xfrm>
            <a:off x="6454066" y="2054731"/>
            <a:ext cx="127838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6E9521A-CB22-433E-A3A0-B1EACECF6017}"/>
              </a:ext>
            </a:extLst>
          </p:cNvPr>
          <p:cNvSpPr/>
          <p:nvPr/>
        </p:nvSpPr>
        <p:spPr>
          <a:xfrm>
            <a:off x="8748943" y="2663301"/>
            <a:ext cx="3076113" cy="3124940"/>
          </a:xfrm>
          <a:prstGeom prst="flowChartProcess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D4D860-C0F8-4BBF-8401-05DAE6CB08D3}"/>
              </a:ext>
            </a:extLst>
          </p:cNvPr>
          <p:cNvSpPr/>
          <p:nvPr/>
        </p:nvSpPr>
        <p:spPr>
          <a:xfrm>
            <a:off x="9145480" y="4302961"/>
            <a:ext cx="1278384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B014EF-3397-47CB-9C31-C2B641BA7C47}"/>
              </a:ext>
            </a:extLst>
          </p:cNvPr>
          <p:cNvSpPr/>
          <p:nvPr/>
        </p:nvSpPr>
        <p:spPr>
          <a:xfrm>
            <a:off x="9145480" y="4978975"/>
            <a:ext cx="127838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E4487812-F152-42EA-879A-8998D0CC3475}"/>
              </a:ext>
            </a:extLst>
          </p:cNvPr>
          <p:cNvSpPr/>
          <p:nvPr/>
        </p:nvSpPr>
        <p:spPr>
          <a:xfrm>
            <a:off x="6226206" y="1872306"/>
            <a:ext cx="1781452" cy="764959"/>
          </a:xfrm>
          <a:prstGeom prst="flowChartProcess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7681D3-97BD-4CC4-852F-6A9CEB39A979}"/>
              </a:ext>
            </a:extLst>
          </p:cNvPr>
          <p:cNvSpPr/>
          <p:nvPr/>
        </p:nvSpPr>
        <p:spPr>
          <a:xfrm>
            <a:off x="10323989" y="4302961"/>
            <a:ext cx="693199" cy="40011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C03741-24DC-467B-A6DE-99DA3E15AD43}"/>
              </a:ext>
            </a:extLst>
          </p:cNvPr>
          <p:cNvSpPr/>
          <p:nvPr/>
        </p:nvSpPr>
        <p:spPr>
          <a:xfrm>
            <a:off x="9145480" y="3626947"/>
            <a:ext cx="1278384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9EE63B-2641-4D08-94EF-2D5B7ECEC968}"/>
              </a:ext>
            </a:extLst>
          </p:cNvPr>
          <p:cNvSpPr/>
          <p:nvPr/>
        </p:nvSpPr>
        <p:spPr>
          <a:xfrm>
            <a:off x="10323989" y="3626947"/>
            <a:ext cx="1278384" cy="40011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CA38B7-5705-42F6-BF97-D0869ED9FCC6}"/>
              </a:ext>
            </a:extLst>
          </p:cNvPr>
          <p:cNvSpPr/>
          <p:nvPr/>
        </p:nvSpPr>
        <p:spPr>
          <a:xfrm>
            <a:off x="9145480" y="2945069"/>
            <a:ext cx="1178509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780EA1-9090-4275-BEFF-1DF8112E0809}"/>
              </a:ext>
            </a:extLst>
          </p:cNvPr>
          <p:cNvSpPr txBox="1"/>
          <p:nvPr/>
        </p:nvSpPr>
        <p:spPr>
          <a:xfrm>
            <a:off x="6277039" y="1484181"/>
            <a:ext cx="1679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INDEKS</a:t>
            </a:r>
            <a:endParaRPr lang="sr-Latn-R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FFCA51-C897-4395-8D7B-02CD77B11569}"/>
              </a:ext>
            </a:extLst>
          </p:cNvPr>
          <p:cNvSpPr txBox="1"/>
          <p:nvPr/>
        </p:nvSpPr>
        <p:spPr>
          <a:xfrm>
            <a:off x="9339569" y="2274546"/>
            <a:ext cx="1894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b="1" dirty="0">
                <a:latin typeface="Arial" panose="020B0604020202020204" pitchFamily="34" charset="0"/>
                <a:cs typeface="Arial" panose="020B0604020202020204" pitchFamily="34" charset="0"/>
              </a:rPr>
              <a:t>BAZA PODATAKA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631AEB-AACC-437D-8EE2-E58574D1AEA6}"/>
              </a:ext>
            </a:extLst>
          </p:cNvPr>
          <p:cNvCxnSpPr>
            <a:cxnSpLocks/>
            <a:stCxn id="3" idx="2"/>
            <a:endCxn id="26" idx="1"/>
          </p:cNvCxnSpPr>
          <p:nvPr/>
        </p:nvCxnSpPr>
        <p:spPr>
          <a:xfrm>
            <a:off x="7093258" y="2454841"/>
            <a:ext cx="2052222" cy="69028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9DA263-3398-4A95-BCA7-56499D6DDDE1}"/>
              </a:ext>
            </a:extLst>
          </p:cNvPr>
          <p:cNvCxnSpPr>
            <a:cxnSpLocks/>
            <a:stCxn id="3" idx="2"/>
            <a:endCxn id="24" idx="1"/>
          </p:cNvCxnSpPr>
          <p:nvPr/>
        </p:nvCxnSpPr>
        <p:spPr>
          <a:xfrm>
            <a:off x="7093258" y="2454841"/>
            <a:ext cx="2052222" cy="137216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F94A5D6-DCBF-4ACA-8A52-54B544A8302E}"/>
              </a:ext>
            </a:extLst>
          </p:cNvPr>
          <p:cNvCxnSpPr>
            <a:cxnSpLocks/>
            <a:stCxn id="3" idx="2"/>
            <a:endCxn id="17" idx="1"/>
          </p:cNvCxnSpPr>
          <p:nvPr/>
        </p:nvCxnSpPr>
        <p:spPr>
          <a:xfrm>
            <a:off x="7093258" y="2454841"/>
            <a:ext cx="2052222" cy="204817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39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3" grpId="0" animBg="1"/>
      <p:bldP spid="7" grpId="0" animBg="1"/>
      <p:bldP spid="17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9F951D-BBA1-4D7A-89A1-29D5B130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8983E-F39B-47A3-96FE-D99753332B82}"/>
              </a:ext>
            </a:extLst>
          </p:cNvPr>
          <p:cNvSpPr txBox="1"/>
          <p:nvPr/>
        </p:nvSpPr>
        <p:spPr>
          <a:xfrm>
            <a:off x="1377518" y="931680"/>
            <a:ext cx="8192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Tipovi indeksa kod MySQL-a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79FAF4-AACE-4826-8946-0BAE7A3649D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B8AF9E-DB34-4278-BACA-35773AFB0866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1C4C99-4CA2-4B48-9B13-B16DB2BE5FCF}"/>
              </a:ext>
            </a:extLst>
          </p:cNvPr>
          <p:cNvSpPr txBox="1"/>
          <p:nvPr/>
        </p:nvSpPr>
        <p:spPr>
          <a:xfrm>
            <a:off x="850035" y="1932705"/>
            <a:ext cx="2851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Multicolumn indeksi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F785E6-46B8-43B4-B5D9-E5A3F8FA5B31}"/>
              </a:ext>
            </a:extLst>
          </p:cNvPr>
          <p:cNvSpPr txBox="1"/>
          <p:nvPr/>
        </p:nvSpPr>
        <p:spPr>
          <a:xfrm>
            <a:off x="1272465" y="2454841"/>
            <a:ext cx="4320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Omogućava kreiranje indeksa po više kolona.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832A0-F3FE-4779-8ECC-2AABD3836F67}"/>
              </a:ext>
            </a:extLst>
          </p:cNvPr>
          <p:cNvSpPr txBox="1"/>
          <p:nvPr/>
        </p:nvSpPr>
        <p:spPr>
          <a:xfrm>
            <a:off x="1272465" y="3283171"/>
            <a:ext cx="49537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b="1" dirty="0">
                <a:latin typeface="Arial" panose="020B0604020202020204" pitchFamily="34" charset="0"/>
                <a:cs typeface="Arial" panose="020B0604020202020204" pitchFamily="34" charset="0"/>
              </a:rPr>
              <a:t>Primer:</a:t>
            </a:r>
          </a:p>
          <a:p>
            <a:endParaRPr lang="sr-Latn-R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Vršimo indeksiranje po više kolona, kada neka kolona nema dovoljno raznovrsnosti ili kada vršimo upite po više kolona.</a:t>
            </a:r>
          </a:p>
          <a:p>
            <a:endParaRPr lang="sr-Latn-R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Postiže se mnogo bolja pretraga kada je sama pretraga po kolonama detaljna.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D05C17-50B8-44C3-8BD5-C28ED4A6E63B}"/>
              </a:ext>
            </a:extLst>
          </p:cNvPr>
          <p:cNvSpPr/>
          <p:nvPr/>
        </p:nvSpPr>
        <p:spPr>
          <a:xfrm>
            <a:off x="5678751" y="1848876"/>
            <a:ext cx="1278384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6E9521A-CB22-433E-A3A0-B1EACECF6017}"/>
              </a:ext>
            </a:extLst>
          </p:cNvPr>
          <p:cNvSpPr/>
          <p:nvPr/>
        </p:nvSpPr>
        <p:spPr>
          <a:xfrm>
            <a:off x="8748943" y="2663301"/>
            <a:ext cx="3076113" cy="3124940"/>
          </a:xfrm>
          <a:prstGeom prst="flowChartProcess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D4D860-C0F8-4BBF-8401-05DAE6CB08D3}"/>
              </a:ext>
            </a:extLst>
          </p:cNvPr>
          <p:cNvSpPr/>
          <p:nvPr/>
        </p:nvSpPr>
        <p:spPr>
          <a:xfrm>
            <a:off x="9145480" y="4302961"/>
            <a:ext cx="1278384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B014EF-3397-47CB-9C31-C2B641BA7C47}"/>
              </a:ext>
            </a:extLst>
          </p:cNvPr>
          <p:cNvSpPr/>
          <p:nvPr/>
        </p:nvSpPr>
        <p:spPr>
          <a:xfrm>
            <a:off x="9145480" y="4978975"/>
            <a:ext cx="127838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E4487812-F152-42EA-879A-8998D0CC3475}"/>
              </a:ext>
            </a:extLst>
          </p:cNvPr>
          <p:cNvSpPr/>
          <p:nvPr/>
        </p:nvSpPr>
        <p:spPr>
          <a:xfrm>
            <a:off x="5450890" y="1666451"/>
            <a:ext cx="3172287" cy="764959"/>
          </a:xfrm>
          <a:prstGeom prst="flowChartProcess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7681D3-97BD-4CC4-852F-6A9CEB39A979}"/>
              </a:ext>
            </a:extLst>
          </p:cNvPr>
          <p:cNvSpPr/>
          <p:nvPr/>
        </p:nvSpPr>
        <p:spPr>
          <a:xfrm>
            <a:off x="10323989" y="4302961"/>
            <a:ext cx="693199" cy="40011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C03741-24DC-467B-A6DE-99DA3E15AD43}"/>
              </a:ext>
            </a:extLst>
          </p:cNvPr>
          <p:cNvSpPr/>
          <p:nvPr/>
        </p:nvSpPr>
        <p:spPr>
          <a:xfrm>
            <a:off x="9145480" y="3626947"/>
            <a:ext cx="1278384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9EE63B-2641-4D08-94EF-2D5B7ECEC968}"/>
              </a:ext>
            </a:extLst>
          </p:cNvPr>
          <p:cNvSpPr/>
          <p:nvPr/>
        </p:nvSpPr>
        <p:spPr>
          <a:xfrm>
            <a:off x="10323989" y="3626947"/>
            <a:ext cx="1278384" cy="40011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CA38B7-5705-42F6-BF97-D0869ED9FCC6}"/>
              </a:ext>
            </a:extLst>
          </p:cNvPr>
          <p:cNvSpPr/>
          <p:nvPr/>
        </p:nvSpPr>
        <p:spPr>
          <a:xfrm>
            <a:off x="9145480" y="2945069"/>
            <a:ext cx="1178509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780EA1-9090-4275-BEFF-1DF8112E0809}"/>
              </a:ext>
            </a:extLst>
          </p:cNvPr>
          <p:cNvSpPr txBox="1"/>
          <p:nvPr/>
        </p:nvSpPr>
        <p:spPr>
          <a:xfrm>
            <a:off x="6048967" y="1295997"/>
            <a:ext cx="1679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INDEKS</a:t>
            </a:r>
            <a:endParaRPr lang="sr-Latn-R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FFCA51-C897-4395-8D7B-02CD77B11569}"/>
              </a:ext>
            </a:extLst>
          </p:cNvPr>
          <p:cNvSpPr txBox="1"/>
          <p:nvPr/>
        </p:nvSpPr>
        <p:spPr>
          <a:xfrm>
            <a:off x="9339569" y="2274546"/>
            <a:ext cx="1894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b="1" dirty="0">
                <a:latin typeface="Arial" panose="020B0604020202020204" pitchFamily="34" charset="0"/>
                <a:cs typeface="Arial" panose="020B0604020202020204" pitchFamily="34" charset="0"/>
              </a:rPr>
              <a:t>BAZA PODATAKA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9DA263-3398-4A95-BCA7-56499D6DDDE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957135" y="2248985"/>
            <a:ext cx="2188345" cy="157801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655A562-2C19-4651-B0E1-F72A967ED6D4}"/>
              </a:ext>
            </a:extLst>
          </p:cNvPr>
          <p:cNvSpPr/>
          <p:nvPr/>
        </p:nvSpPr>
        <p:spPr>
          <a:xfrm>
            <a:off x="6957135" y="1848875"/>
            <a:ext cx="1278384" cy="40011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3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3" grpId="0" animBg="1"/>
      <p:bldP spid="7" grpId="0" animBg="1"/>
      <p:bldP spid="17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/>
      <p:bldP spid="29" grpId="0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9F951D-BBA1-4D7A-89A1-29D5B130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8983E-F39B-47A3-96FE-D99753332B82}"/>
              </a:ext>
            </a:extLst>
          </p:cNvPr>
          <p:cNvSpPr txBox="1"/>
          <p:nvPr/>
        </p:nvSpPr>
        <p:spPr>
          <a:xfrm>
            <a:off x="1377518" y="931680"/>
            <a:ext cx="8192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Struktura indeksa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79FAF4-AACE-4826-8946-0BAE7A3649D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B8AF9E-DB34-4278-BACA-35773AFB0866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64BDFB-DF61-4204-986E-729D69CC2CBF}"/>
              </a:ext>
            </a:extLst>
          </p:cNvPr>
          <p:cNvSpPr txBox="1"/>
          <p:nvPr/>
        </p:nvSpPr>
        <p:spPr>
          <a:xfrm>
            <a:off x="1492927" y="1609452"/>
            <a:ext cx="3229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Indeksi B-stabla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04988-A493-470C-9750-C2502123BFC5}"/>
              </a:ext>
            </a:extLst>
          </p:cNvPr>
          <p:cNvSpPr txBox="1"/>
          <p:nvPr/>
        </p:nvSpPr>
        <p:spPr>
          <a:xfrm>
            <a:off x="1483311" y="3828495"/>
            <a:ext cx="2058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Hash indeksi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F07F3C-05CE-4418-80AD-0ED71E209FE0}"/>
              </a:ext>
            </a:extLst>
          </p:cNvPr>
          <p:cNvSpPr txBox="1"/>
          <p:nvPr/>
        </p:nvSpPr>
        <p:spPr>
          <a:xfrm>
            <a:off x="6776014" y="3828495"/>
            <a:ext cx="3669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Indeksi R-stabla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35BD3A-C0ED-44DD-8159-38CEC83D6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892" y="2055064"/>
            <a:ext cx="4810181" cy="11990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B4F4BC-8DE1-425E-813D-A28FFFCAD1E1}"/>
              </a:ext>
            </a:extLst>
          </p:cNvPr>
          <p:cNvSpPr txBox="1"/>
          <p:nvPr/>
        </p:nvSpPr>
        <p:spPr>
          <a:xfrm>
            <a:off x="1492927" y="2039313"/>
            <a:ext cx="45171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Najčešći primer indeksa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Koriste uravnoteženo stable (B stablo)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Performanse su reda </a:t>
            </a:r>
            <a:r>
              <a:rPr lang="sr-Latn-RS" sz="1600" b="1" dirty="0">
                <a:latin typeface="Arial" panose="020B0604020202020204" pitchFamily="34" charset="0"/>
                <a:cs typeface="Arial" panose="020B0604020202020204" pitchFamily="34" charset="0"/>
              </a:rPr>
              <a:t>O(log 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Nude visoku fleksibilnost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I mogućnost pretrage po opsegu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2577B-AE73-44C4-9EE9-8E965FDA881A}"/>
              </a:ext>
            </a:extLst>
          </p:cNvPr>
          <p:cNvSpPr txBox="1"/>
          <p:nvPr/>
        </p:nvSpPr>
        <p:spPr>
          <a:xfrm>
            <a:off x="1578869" y="4228605"/>
            <a:ext cx="43100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Zasnovani na hash tabelama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Koncept se zasniva na propustanju ključa kroz hash funkciju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Funkcija generiše jedinstvenu vrednost za dati ključ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Brzina izvršenja je </a:t>
            </a:r>
            <a:r>
              <a:rPr lang="sr-Latn-RS" sz="1600" b="1" dirty="0"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Iako visoke performanse, fleksibilnost i predvidivost je dosta manja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CA1B38-6CEC-4F45-A57F-6785EE0FE3A0}"/>
              </a:ext>
            </a:extLst>
          </p:cNvPr>
          <p:cNvSpPr txBox="1"/>
          <p:nvPr/>
        </p:nvSpPr>
        <p:spPr>
          <a:xfrm>
            <a:off x="6862562" y="4222561"/>
            <a:ext cx="43100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Koriste se za prostorne i N-dimenzionalne podatke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Relativno novi kod MySQL-a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Implementacija zasnovana na OpenGIS specifikaciji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Slična sintaksa kao i u ostalim bazama podataka</a:t>
            </a:r>
          </a:p>
        </p:txBody>
      </p:sp>
    </p:spTree>
    <p:extLst>
      <p:ext uri="{BB962C8B-B14F-4D97-AF65-F5344CB8AC3E}">
        <p14:creationId xmlns:p14="http://schemas.microsoft.com/office/powerpoint/2010/main" val="65623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/>
      <p:bldP spid="13" grpId="0"/>
      <p:bldP spid="16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9F951D-BBA1-4D7A-89A1-29D5B130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8983E-F39B-47A3-96FE-D99753332B82}"/>
              </a:ext>
            </a:extLst>
          </p:cNvPr>
          <p:cNvSpPr txBox="1"/>
          <p:nvPr/>
        </p:nvSpPr>
        <p:spPr>
          <a:xfrm>
            <a:off x="1377518" y="931680"/>
            <a:ext cx="904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Indeksi i tipovi tabela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(Storage engine)</a:t>
            </a:r>
            <a:endParaRPr lang="sr-Latn-R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79FAF4-AACE-4826-8946-0BAE7A3649D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B8AF9E-DB34-4278-BACA-35773AFB0866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0EDC31A-9BF8-4C9B-89A4-5978CB9371DF}"/>
              </a:ext>
            </a:extLst>
          </p:cNvPr>
          <p:cNvSpPr txBox="1"/>
          <p:nvPr/>
        </p:nvSpPr>
        <p:spPr>
          <a:xfrm>
            <a:off x="556568" y="2493722"/>
            <a:ext cx="2974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Podrazumevani tip kod MySQL-a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Koristi indekse B i R stabla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EB3284-F2A9-4A69-BEB4-57FF6C7DDFF7}"/>
              </a:ext>
            </a:extLst>
          </p:cNvPr>
          <p:cNvSpPr txBox="1"/>
          <p:nvPr/>
        </p:nvSpPr>
        <p:spPr>
          <a:xfrm>
            <a:off x="556568" y="1863597"/>
            <a:ext cx="224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MyISAM tabele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840474-E4D3-4FFF-B8C7-2AA635346C54}"/>
              </a:ext>
            </a:extLst>
          </p:cNvPr>
          <p:cNvSpPr txBox="1"/>
          <p:nvPr/>
        </p:nvSpPr>
        <p:spPr>
          <a:xfrm>
            <a:off x="556568" y="3823157"/>
            <a:ext cx="29745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Kompresija prefiksa</a:t>
            </a:r>
          </a:p>
          <a:p>
            <a:r>
              <a:rPr lang="sr-Latn-RS" sz="1600" b="1" dirty="0">
                <a:latin typeface="Arial" panose="020B0604020202020204" pitchFamily="34" charset="0"/>
                <a:cs typeface="Arial" panose="020B0604020202020204" pitchFamily="34" charset="0"/>
              </a:rPr>
              <a:t>Primer: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 </a:t>
            </a: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niz url adres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 ]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	https://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040829-D85B-45FC-BF92-3828B0FDC325}"/>
              </a:ext>
            </a:extLst>
          </p:cNvPr>
          <p:cNvSpPr txBox="1"/>
          <p:nvPr/>
        </p:nvSpPr>
        <p:spPr>
          <a:xfrm>
            <a:off x="3965353" y="1863597"/>
            <a:ext cx="224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Heap tabele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449543-80E0-4C06-BAF7-2C9144EACD85}"/>
              </a:ext>
            </a:extLst>
          </p:cNvPr>
          <p:cNvSpPr txBox="1"/>
          <p:nvPr/>
        </p:nvSpPr>
        <p:spPr>
          <a:xfrm>
            <a:off x="556568" y="5060259"/>
            <a:ext cx="29745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Upakovani ključevi</a:t>
            </a:r>
          </a:p>
          <a:p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(kompresija indeksa za celobrojne podatke)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7FE4DD-BA24-4CF5-95ED-61F8F09A20D6}"/>
              </a:ext>
            </a:extLst>
          </p:cNvPr>
          <p:cNvSpPr txBox="1"/>
          <p:nvPr/>
        </p:nvSpPr>
        <p:spPr>
          <a:xfrm>
            <a:off x="6722554" y="1863597"/>
            <a:ext cx="224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BDB tabele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6640C1-B696-4EFD-A52A-038CAB6B6E66}"/>
              </a:ext>
            </a:extLst>
          </p:cNvPr>
          <p:cNvSpPr txBox="1"/>
          <p:nvPr/>
        </p:nvSpPr>
        <p:spPr>
          <a:xfrm>
            <a:off x="9479755" y="1863597"/>
            <a:ext cx="224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InnoDB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BE8A53-7274-4A48-8D8C-540592230B1F}"/>
              </a:ext>
            </a:extLst>
          </p:cNvPr>
          <p:cNvCxnSpPr>
            <a:cxnSpLocks/>
          </p:cNvCxnSpPr>
          <p:nvPr/>
        </p:nvCxnSpPr>
        <p:spPr>
          <a:xfrm>
            <a:off x="3595720" y="2351314"/>
            <a:ext cx="0" cy="298579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426C9C-56EC-491D-BECE-B70E5AFB27A9}"/>
              </a:ext>
            </a:extLst>
          </p:cNvPr>
          <p:cNvCxnSpPr>
            <a:cxnSpLocks/>
          </p:cNvCxnSpPr>
          <p:nvPr/>
        </p:nvCxnSpPr>
        <p:spPr>
          <a:xfrm>
            <a:off x="6379353" y="2351314"/>
            <a:ext cx="0" cy="298579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4A2410-E0AA-415B-9F7B-31A92585830F}"/>
              </a:ext>
            </a:extLst>
          </p:cNvPr>
          <p:cNvCxnSpPr>
            <a:cxnSpLocks/>
          </p:cNvCxnSpPr>
          <p:nvPr/>
        </p:nvCxnSpPr>
        <p:spPr>
          <a:xfrm>
            <a:off x="9159207" y="2351314"/>
            <a:ext cx="0" cy="298579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96B784-96E8-43B6-911C-9B1896DDB636}"/>
              </a:ext>
            </a:extLst>
          </p:cNvPr>
          <p:cNvSpPr txBox="1"/>
          <p:nvPr/>
        </p:nvSpPr>
        <p:spPr>
          <a:xfrm>
            <a:off x="3595720" y="2493722"/>
            <a:ext cx="2687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Koristi hash i indekse B stabla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Podaci heap tabele se čuvaju u memoriji kao i podaci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755794-CA28-4CDE-8360-DD7AA70FE66F}"/>
              </a:ext>
            </a:extLst>
          </p:cNvPr>
          <p:cNvSpPr txBox="1"/>
          <p:nvPr/>
        </p:nvSpPr>
        <p:spPr>
          <a:xfrm>
            <a:off x="6472043" y="2493722"/>
            <a:ext cx="26871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Koristi indekse B-stabla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Kompresija prefiksa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Koristi klasterizovane indekse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FCAE7A-1D82-4DED-B14D-9749EA951B89}"/>
              </a:ext>
            </a:extLst>
          </p:cNvPr>
          <p:cNvSpPr txBox="1"/>
          <p:nvPr/>
        </p:nvSpPr>
        <p:spPr>
          <a:xfrm>
            <a:off x="9259473" y="2345830"/>
            <a:ext cx="26871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Koristi indekse B-stabla</a:t>
            </a:r>
          </a:p>
          <a:p>
            <a:endParaRPr lang="sr-Latn-R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Pretraga se vrši po primarnom ključu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Koristi klasterizovane indekse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62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  <p:bldP spid="11" grpId="0"/>
      <p:bldP spid="14" grpId="0"/>
      <p:bldP spid="18" grpId="0"/>
      <p:bldP spid="19" grpId="0"/>
      <p:bldP spid="20" grpId="0"/>
      <p:bldP spid="24" grpId="0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9F951D-BBA1-4D7A-89A1-29D5B130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8983E-F39B-47A3-96FE-D99753332B82}"/>
              </a:ext>
            </a:extLst>
          </p:cNvPr>
          <p:cNvSpPr txBox="1"/>
          <p:nvPr/>
        </p:nvSpPr>
        <p:spPr>
          <a:xfrm>
            <a:off x="1377518" y="931680"/>
            <a:ext cx="904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Full-Text indeksi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79FAF4-AACE-4826-8946-0BAE7A3649D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B8AF9E-DB34-4278-BACA-35773AFB0866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481009-D629-41D0-A2C9-0E00E5A3A17D}"/>
              </a:ext>
            </a:extLst>
          </p:cNvPr>
          <p:cNvSpPr txBox="1"/>
          <p:nvPr/>
        </p:nvSpPr>
        <p:spPr>
          <a:xfrm>
            <a:off x="1492927" y="1855010"/>
            <a:ext cx="5923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Poseban tip indeksa, za brzo pronalaženje lokacije svake reči u polju.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933AC-0D96-4968-85D6-CD4195B84136}"/>
              </a:ext>
            </a:extLst>
          </p:cNvPr>
          <p:cNvSpPr txBox="1"/>
          <p:nvPr/>
        </p:nvSpPr>
        <p:spPr>
          <a:xfrm>
            <a:off x="1492927" y="2670617"/>
            <a:ext cx="6248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Podrška za indeksiranje celog teksta u polju MyISAM tabele.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AABBC7-5E40-49BD-ADE5-28E8D5B324C1}"/>
              </a:ext>
            </a:extLst>
          </p:cNvPr>
          <p:cNvSpPr txBox="1"/>
          <p:nvPr/>
        </p:nvSpPr>
        <p:spPr>
          <a:xfrm>
            <a:off x="1492927" y="3486224"/>
            <a:ext cx="8670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Grade se na osnovu jednog ili više tekstualnih polja.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A351DB-889C-44D0-8CBD-71B733117E9D}"/>
              </a:ext>
            </a:extLst>
          </p:cNvPr>
          <p:cNvSpPr txBox="1"/>
          <p:nvPr/>
        </p:nvSpPr>
        <p:spPr>
          <a:xfrm>
            <a:off x="1492927" y="3994055"/>
            <a:ext cx="5619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Sadrže jedan zapis za svaku reč u svakom indeksiranom polju.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9ADA92-A2CC-4563-8049-4A0F4C883AB9}"/>
              </a:ext>
            </a:extLst>
          </p:cNvPr>
          <p:cNvSpPr txBox="1"/>
          <p:nvPr/>
        </p:nvSpPr>
        <p:spPr>
          <a:xfrm>
            <a:off x="1492927" y="4816019"/>
            <a:ext cx="8670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Indeksi mogu vrlo brzo postati veliki po pitanju zauzeća memorije.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BDEF5-1C4D-44DB-915D-F88A6D94AB42}"/>
              </a:ext>
            </a:extLst>
          </p:cNvPr>
          <p:cNvSpPr txBox="1"/>
          <p:nvPr/>
        </p:nvSpPr>
        <p:spPr>
          <a:xfrm>
            <a:off x="1492927" y="5335875"/>
            <a:ext cx="8670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Ipak su veoma isplativi u pogledu povećanja performansi.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FairCom DB Full-Text Search">
            <a:extLst>
              <a:ext uri="{FF2B5EF4-FFF2-40B4-BE49-F238E27FC236}">
                <a16:creationId xmlns:a16="http://schemas.microsoft.com/office/drawing/2014/main" id="{90CEBB72-9A1B-4DC4-902A-F4D6D18AE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9" t="7851"/>
          <a:stretch/>
        </p:blipFill>
        <p:spPr bwMode="auto">
          <a:xfrm>
            <a:off x="7945120" y="1972205"/>
            <a:ext cx="3671502" cy="258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4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1" grpId="0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9F951D-BBA1-4D7A-89A1-29D5B130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8983E-F39B-47A3-96FE-D99753332B82}"/>
              </a:ext>
            </a:extLst>
          </p:cNvPr>
          <p:cNvSpPr txBox="1"/>
          <p:nvPr/>
        </p:nvSpPr>
        <p:spPr>
          <a:xfrm>
            <a:off x="1377518" y="931680"/>
            <a:ext cx="904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Ograničenja i nedostaci indeksa kod MySQL-a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79FAF4-AACE-4826-8946-0BAE7A3649D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B8AF9E-DB34-4278-BACA-35773AFB0866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60F2FDB-BC57-4D03-9493-CC59984AF7B6}"/>
              </a:ext>
            </a:extLst>
          </p:cNvPr>
          <p:cNvSpPr txBox="1"/>
          <p:nvPr/>
        </p:nvSpPr>
        <p:spPr>
          <a:xfrm>
            <a:off x="2158752" y="2566210"/>
            <a:ext cx="826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Džoker pretraga (wildcard matching).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747655-8410-414C-BF65-D5A8D3E9C379}"/>
              </a:ext>
            </a:extLst>
          </p:cNvPr>
          <p:cNvSpPr txBox="1"/>
          <p:nvPr/>
        </p:nvSpPr>
        <p:spPr>
          <a:xfrm>
            <a:off x="2158752" y="3626408"/>
            <a:ext cx="826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Loša statistika i evidencija indeksa.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65F419-CBC4-4659-839A-F024A8B43BF7}"/>
              </a:ext>
            </a:extLst>
          </p:cNvPr>
          <p:cNvSpPr txBox="1"/>
          <p:nvPr/>
        </p:nvSpPr>
        <p:spPr>
          <a:xfrm>
            <a:off x="2158752" y="3096309"/>
            <a:ext cx="826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Regularni indeksi.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E63C2-A58C-4D32-A095-F4C042DF5B93}"/>
              </a:ext>
            </a:extLst>
          </p:cNvPr>
          <p:cNvSpPr txBox="1"/>
          <p:nvPr/>
        </p:nvSpPr>
        <p:spPr>
          <a:xfrm>
            <a:off x="2158752" y="4156507"/>
            <a:ext cx="826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Previše podudarnih indeksa.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C95CC9-7F1B-4877-8BDF-71A07ADFA668}"/>
              </a:ext>
            </a:extLst>
          </p:cNvPr>
          <p:cNvSpPr txBox="1"/>
          <p:nvPr/>
        </p:nvSpPr>
        <p:spPr>
          <a:xfrm>
            <a:off x="1718568" y="1954681"/>
            <a:ext cx="826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Postoje slučajevi kada MySQL ne može efikasno koristiti indekse: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68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39AFB5-702B-4B0A-A2EB-E91863DA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D43DBA-9CEA-49BA-AF3F-DDFF1FEE540B}"/>
              </a:ext>
            </a:extLst>
          </p:cNvPr>
          <p:cNvSpPr txBox="1"/>
          <p:nvPr/>
        </p:nvSpPr>
        <p:spPr>
          <a:xfrm>
            <a:off x="1377518" y="931680"/>
            <a:ext cx="904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ZAKLJUČAK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C65684-9B4C-4ABA-ACAC-74700949718C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9B7121-F36A-4E02-A78D-4ECE91435A0E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E635F72-7AA0-4583-9CD3-9057C3917F8C}"/>
              </a:ext>
            </a:extLst>
          </p:cNvPr>
          <p:cNvSpPr txBox="1"/>
          <p:nvPr/>
        </p:nvSpPr>
        <p:spPr>
          <a:xfrm>
            <a:off x="1509598" y="1855010"/>
            <a:ext cx="4718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>
                <a:latin typeface="Arial" panose="020B0604020202020204" pitchFamily="34" charset="0"/>
                <a:cs typeface="Arial" panose="020B0604020202020204" pitchFamily="34" charset="0"/>
              </a:rPr>
              <a:t>MySQL: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DB4DE-4396-4F3B-806B-60AFD3FF809A}"/>
              </a:ext>
            </a:extLst>
          </p:cNvPr>
          <p:cNvSpPr txBox="1"/>
          <p:nvPr/>
        </p:nvSpPr>
        <p:spPr>
          <a:xfrm>
            <a:off x="1787764" y="4202771"/>
            <a:ext cx="8205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Veoma koristan koncept, za ubrzanje čitanja kod baza podataka.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76E60B-11F1-4075-B151-51FA04DEEC07}"/>
              </a:ext>
            </a:extLst>
          </p:cNvPr>
          <p:cNvSpPr txBox="1"/>
          <p:nvPr/>
        </p:nvSpPr>
        <p:spPr>
          <a:xfrm>
            <a:off x="1787764" y="2323530"/>
            <a:ext cx="8498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Podržava parcijalne i multicolumn indekse.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FD1778-0016-4E8A-A7D1-07BC7A6D64C6}"/>
              </a:ext>
            </a:extLst>
          </p:cNvPr>
          <p:cNvSpPr txBox="1"/>
          <p:nvPr/>
        </p:nvSpPr>
        <p:spPr>
          <a:xfrm>
            <a:off x="1509598" y="3734251"/>
            <a:ext cx="4718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>
                <a:latin typeface="Arial" panose="020B0604020202020204" pitchFamily="34" charset="0"/>
                <a:cs typeface="Arial" panose="020B0604020202020204" pitchFamily="34" charset="0"/>
              </a:rPr>
              <a:t>Indeksiranje: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5E2C4-EAC6-4DA0-8BED-A3C8F8A5958D}"/>
              </a:ext>
            </a:extLst>
          </p:cNvPr>
          <p:cNvSpPr txBox="1"/>
          <p:nvPr/>
        </p:nvSpPr>
        <p:spPr>
          <a:xfrm>
            <a:off x="1787764" y="4690752"/>
            <a:ext cx="8205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Indeksi žrtvuju performanse upisa zarad performansi čitanja.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CF5908-F3A9-41DB-8ABC-E49898F3ACDB}"/>
              </a:ext>
            </a:extLst>
          </p:cNvPr>
          <p:cNvSpPr txBox="1"/>
          <p:nvPr/>
        </p:nvSpPr>
        <p:spPr>
          <a:xfrm>
            <a:off x="1787764" y="5216946"/>
            <a:ext cx="8205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Čine drastičnu razliku na vreme čitanja kod velikih tabela.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1D9E0B-CB85-465B-9A28-C43E9C36C209}"/>
              </a:ext>
            </a:extLst>
          </p:cNvPr>
          <p:cNvSpPr txBox="1"/>
          <p:nvPr/>
        </p:nvSpPr>
        <p:spPr>
          <a:xfrm>
            <a:off x="1818244" y="2810922"/>
            <a:ext cx="8498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Najčešće korišćeni indeksi su B-stablo i Hash indeksi ali može koristiti i indekse R-stabla.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445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089F5-0325-40EA-BCCB-C67AAD7C4EAE}"/>
              </a:ext>
            </a:extLst>
          </p:cNvPr>
          <p:cNvSpPr txBox="1"/>
          <p:nvPr/>
        </p:nvSpPr>
        <p:spPr>
          <a:xfrm>
            <a:off x="3360945" y="604509"/>
            <a:ext cx="355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UNIVERZITET U </a:t>
            </a:r>
            <a:r>
              <a:rPr lang="sr-Latn-R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NIŠU</a:t>
            </a:r>
          </a:p>
          <a:p>
            <a:r>
              <a:rPr lang="sr-Latn-R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ELEKTRONSKI FAKULTET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D9CED4-CDF0-4307-80F1-C3689A19A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92" y="401903"/>
            <a:ext cx="1051547" cy="10515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D8C0DD-C2D2-4EFD-A6DC-DE6E2E024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139" y="171896"/>
            <a:ext cx="1511559" cy="15115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44DCCF-9833-4436-852E-7B204A5B8F86}"/>
              </a:ext>
            </a:extLst>
          </p:cNvPr>
          <p:cNvSpPr txBox="1"/>
          <p:nvPr/>
        </p:nvSpPr>
        <p:spPr>
          <a:xfrm>
            <a:off x="2820140" y="2764926"/>
            <a:ext cx="6551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b="1" dirty="0">
                <a:latin typeface="Arial" panose="020B0604020202020204" pitchFamily="34" charset="0"/>
                <a:cs typeface="Arial" panose="020B0604020202020204" pitchFamily="34" charset="0"/>
              </a:rPr>
              <a:t>HVALA NA PAŽN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sr-Latn-RS" sz="48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9814E-F41A-46B6-BABD-2DB0860E8FB9}"/>
              </a:ext>
            </a:extLst>
          </p:cNvPr>
          <p:cNvSpPr txBox="1"/>
          <p:nvPr/>
        </p:nvSpPr>
        <p:spPr>
          <a:xfrm>
            <a:off x="4064001" y="4220005"/>
            <a:ext cx="2031999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sr-Latn-RS" sz="1600" i="1" dirty="0"/>
              <a:t>Ime i Prezime</a:t>
            </a:r>
          </a:p>
          <a:p>
            <a:pPr algn="r"/>
            <a:r>
              <a:rPr lang="sr-Latn-RS" sz="1600" i="1" dirty="0"/>
              <a:t>Indeks:</a:t>
            </a:r>
          </a:p>
          <a:p>
            <a:pPr algn="r"/>
            <a:r>
              <a:rPr lang="sr-Latn-RS" sz="1600" i="1" dirty="0"/>
              <a:t>Email:</a:t>
            </a:r>
          </a:p>
          <a:p>
            <a:pPr algn="r"/>
            <a:r>
              <a:rPr lang="sr-Latn-RS" sz="1600" i="1" dirty="0"/>
              <a:t>Studijski program:</a:t>
            </a:r>
          </a:p>
          <a:p>
            <a:pPr algn="r"/>
            <a:r>
              <a:rPr lang="sr-Latn-RS" sz="1600" i="1" dirty="0"/>
              <a:t>Modul:</a:t>
            </a:r>
          </a:p>
          <a:p>
            <a:pPr algn="r"/>
            <a:r>
              <a:rPr lang="sr-Latn-RS" sz="1600" i="1" dirty="0"/>
              <a:t>Predmet:</a:t>
            </a:r>
            <a:endParaRPr lang="en-US" sz="16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69598-D254-4B7F-8CDC-2B4C284A05D1}"/>
              </a:ext>
            </a:extLst>
          </p:cNvPr>
          <p:cNvSpPr txBox="1"/>
          <p:nvPr/>
        </p:nvSpPr>
        <p:spPr>
          <a:xfrm>
            <a:off x="6096000" y="4220005"/>
            <a:ext cx="375285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r-Latn-RS" sz="1600" i="1" dirty="0"/>
              <a:t>Milan Stanković</a:t>
            </a:r>
          </a:p>
          <a:p>
            <a:r>
              <a:rPr lang="sr-Latn-RS" sz="1600" i="1" dirty="0"/>
              <a:t>1407</a:t>
            </a:r>
          </a:p>
          <a:p>
            <a:r>
              <a:rPr lang="en-US" sz="1600" i="1" dirty="0"/>
              <a:t>m</a:t>
            </a:r>
            <a:r>
              <a:rPr lang="sr-Latn-RS" sz="1600" i="1" dirty="0"/>
              <a:t>ilan.mixy.</a:t>
            </a:r>
            <a:r>
              <a:rPr lang="en-US" sz="1600" i="1" dirty="0"/>
              <a:t>s</a:t>
            </a:r>
            <a:r>
              <a:rPr lang="sr-Latn-RS" sz="1600" i="1" dirty="0"/>
              <a:t>tankovic</a:t>
            </a:r>
            <a:r>
              <a:rPr lang="en-US" sz="1600" i="1" dirty="0"/>
              <a:t>@elfak.rs</a:t>
            </a:r>
          </a:p>
          <a:p>
            <a:r>
              <a:rPr lang="sr-Latn-RS" sz="1600" i="1" dirty="0"/>
              <a:t>Računarstvo i Informatika</a:t>
            </a:r>
            <a:endParaRPr lang="en-US" sz="1600" i="1" dirty="0"/>
          </a:p>
          <a:p>
            <a:r>
              <a:rPr lang="sr-Latn-RS" sz="1600" i="1" dirty="0"/>
              <a:t>Bezbednost Računarskih Sistema</a:t>
            </a:r>
          </a:p>
          <a:p>
            <a:r>
              <a:rPr lang="sr-Latn-RS" sz="1600" i="1" dirty="0"/>
              <a:t>Sistemi za upravljanje bazama podataka</a:t>
            </a:r>
            <a:endParaRPr lang="en-US" sz="16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B051D6-4FAB-4512-B3DD-14B984EDBCA9}"/>
              </a:ext>
            </a:extLst>
          </p:cNvPr>
          <p:cNvSpPr txBox="1"/>
          <p:nvPr/>
        </p:nvSpPr>
        <p:spPr>
          <a:xfrm>
            <a:off x="9267150" y="6167527"/>
            <a:ext cx="2353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Niš, april 2022. godina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39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7BD59C-852B-4B8F-99E8-EFC9B98F95FE}"/>
              </a:ext>
            </a:extLst>
          </p:cNvPr>
          <p:cNvSpPr txBox="1"/>
          <p:nvPr/>
        </p:nvSpPr>
        <p:spPr>
          <a:xfrm>
            <a:off x="1377518" y="931680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SADRŽAJ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6F2F038-6E9B-4DCF-89E3-C107408DABA0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72FE79-8AA3-47C0-9AEE-20D7506733F3}"/>
              </a:ext>
            </a:extLst>
          </p:cNvPr>
          <p:cNvSpPr txBox="1"/>
          <p:nvPr/>
        </p:nvSpPr>
        <p:spPr>
          <a:xfrm flipH="1">
            <a:off x="1377518" y="1820353"/>
            <a:ext cx="9436963" cy="3416320"/>
          </a:xfrm>
          <a:prstGeom prst="rect">
            <a:avLst/>
          </a:prstGeom>
          <a:noFill/>
          <a:ln w="57150">
            <a:solidFill>
              <a:srgbClr val="0070C0">
                <a:alpha val="47843"/>
              </a:srgb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u="sng" dirty="0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</a:p>
          <a:p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u="sng" dirty="0">
                <a:latin typeface="Arial" panose="020B0604020202020204" pitchFamily="34" charset="0"/>
                <a:cs typeface="Arial" panose="020B0604020202020204" pitchFamily="34" charset="0"/>
              </a:rPr>
              <a:t>Relacione baze podataka</a:t>
            </a:r>
          </a:p>
          <a:p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u="sng" dirty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  <a:p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u="sng" dirty="0">
                <a:latin typeface="Arial" panose="020B0604020202020204" pitchFamily="34" charset="0"/>
                <a:cs typeface="Arial" panose="020B0604020202020204" pitchFamily="34" charset="0"/>
              </a:rPr>
              <a:t>Indeksi kod MySQL baze podataka</a:t>
            </a:r>
          </a:p>
          <a:p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u="sng" dirty="0">
                <a:latin typeface="Arial" panose="020B0604020202020204" pitchFamily="34" charset="0"/>
                <a:cs typeface="Arial" panose="020B0604020202020204" pitchFamily="34" charset="0"/>
              </a:rPr>
              <a:t>Zaključak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491722-DCD5-4319-9456-613EED27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EC6797-FD7F-437D-ABF6-3CD740A1A6E2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39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crease, loss, performance, report, sales icon - Download on Iconfinder">
            <a:extLst>
              <a:ext uri="{FF2B5EF4-FFF2-40B4-BE49-F238E27FC236}">
                <a16:creationId xmlns:a16="http://schemas.microsoft.com/office/drawing/2014/main" id="{9B4783FD-EC27-48B9-87C9-128692F50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513" y="2033356"/>
            <a:ext cx="2791287" cy="279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1CB62A-8DB9-4E46-BED5-ADE482421F17}"/>
              </a:ext>
            </a:extLst>
          </p:cNvPr>
          <p:cNvSpPr txBox="1"/>
          <p:nvPr/>
        </p:nvSpPr>
        <p:spPr>
          <a:xfrm>
            <a:off x="1377518" y="931680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7EB94A-B348-4A76-A462-ABA2FCC9732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00B373-DA13-413F-94FB-1719E546B499}"/>
              </a:ext>
            </a:extLst>
          </p:cNvPr>
          <p:cNvSpPr txBox="1"/>
          <p:nvPr/>
        </p:nvSpPr>
        <p:spPr>
          <a:xfrm>
            <a:off x="1377518" y="1890098"/>
            <a:ext cx="825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Zahtevi za skladištenje podataka se konstantno povećavaju.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EA867-4AD5-41E7-9B51-B92FB900F308}"/>
              </a:ext>
            </a:extLst>
          </p:cNvPr>
          <p:cNvSpPr txBox="1"/>
          <p:nvPr/>
        </p:nvSpPr>
        <p:spPr>
          <a:xfrm>
            <a:off x="1377519" y="2442645"/>
            <a:ext cx="7624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Kao rezultat se javlja smanjivanje performansi sistema za skladištenje.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3AFF3B-AE6F-40BA-B4D9-C2F8307D3391}"/>
              </a:ext>
            </a:extLst>
          </p:cNvPr>
          <p:cNvSpPr txBox="1"/>
          <p:nvPr/>
        </p:nvSpPr>
        <p:spPr>
          <a:xfrm>
            <a:off x="1377519" y="3307360"/>
            <a:ext cx="9555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Iz tog razloga javlja se potreba za nalaženjem rešenja.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41D6E7-19A6-4E3D-BD2D-891AC3EB8FC6}"/>
              </a:ext>
            </a:extLst>
          </p:cNvPr>
          <p:cNvSpPr txBox="1"/>
          <p:nvPr/>
        </p:nvSpPr>
        <p:spPr>
          <a:xfrm>
            <a:off x="1377518" y="4720230"/>
            <a:ext cx="952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Performanse se najviše odnose na odziv i kašnjenje sistema.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6B8A4-9FEA-4F6E-82C3-56BB14ED7C76}"/>
              </a:ext>
            </a:extLst>
          </p:cNvPr>
          <p:cNvSpPr txBox="1"/>
          <p:nvPr/>
        </p:nvSpPr>
        <p:spPr>
          <a:xfrm>
            <a:off x="1377518" y="3859907"/>
            <a:ext cx="7047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Rešenje je da se spreči ili smanji uticaj povećanja podataka na performanse.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87F6752-5A96-4CF0-80DF-E5CE0349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2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B2702-C345-4751-92D0-5A871893C28C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6A59BAE-F2D3-4A77-B0D7-E9303A84FD99}"/>
              </a:ext>
            </a:extLst>
          </p:cNvPr>
          <p:cNvSpPr txBox="1"/>
          <p:nvPr/>
        </p:nvSpPr>
        <p:spPr>
          <a:xfrm rot="1064906">
            <a:off x="9325622" y="2387618"/>
            <a:ext cx="170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54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AC5F52-5A86-460C-83C0-C870A72BC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93660" y="2178575"/>
            <a:ext cx="3402667" cy="281798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B5C3B-6324-4EA2-BD53-7D4B6E29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3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BDC486-5930-4B40-ACEB-D1EAB35AD468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28BB16-E133-4E58-85EC-BD453F6B0826}"/>
              </a:ext>
            </a:extLst>
          </p:cNvPr>
          <p:cNvSpPr txBox="1"/>
          <p:nvPr/>
        </p:nvSpPr>
        <p:spPr>
          <a:xfrm>
            <a:off x="1377518" y="931680"/>
            <a:ext cx="615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Relacione baze podataka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C2397F-2C86-4BBD-B91D-EAF413B006DE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5E9EA-8E06-4736-81FD-2C3B51DBF61D}"/>
              </a:ext>
            </a:extLst>
          </p:cNvPr>
          <p:cNvSpPr txBox="1"/>
          <p:nvPr/>
        </p:nvSpPr>
        <p:spPr>
          <a:xfrm>
            <a:off x="1377518" y="1887082"/>
            <a:ext cx="674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Predstavlja unapred definisane odnose između podataka.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7D9F55-BAFB-404E-97A0-8132AF299EFB}"/>
              </a:ext>
            </a:extLst>
          </p:cNvPr>
          <p:cNvSpPr txBox="1"/>
          <p:nvPr/>
        </p:nvSpPr>
        <p:spPr>
          <a:xfrm>
            <a:off x="1377518" y="2479663"/>
            <a:ext cx="6680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Podaci su predstavljenu u obliku stavki (vrste) tabele.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1FFC7B-AF10-42A3-88FC-BE11CF3FEE85}"/>
              </a:ext>
            </a:extLst>
          </p:cNvPr>
          <p:cNvSpPr txBox="1"/>
          <p:nvPr/>
        </p:nvSpPr>
        <p:spPr>
          <a:xfrm>
            <a:off x="1377517" y="3075057"/>
            <a:ext cx="6337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Svaka tabela poseduje svoje atribute koji su predstavljeni u vidu kolone.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1680BB-35AE-4263-B76C-C7A7D254ECAF}"/>
              </a:ext>
            </a:extLst>
          </p:cNvPr>
          <p:cNvSpPr txBox="1"/>
          <p:nvPr/>
        </p:nvSpPr>
        <p:spPr>
          <a:xfrm>
            <a:off x="1377517" y="5769716"/>
            <a:ext cx="9338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Benefiti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: bolja organizacija, bolje čitanje i analiziranje podataka.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C2B08D-875F-4571-8D25-3EC43E2F37DF}"/>
              </a:ext>
            </a:extLst>
          </p:cNvPr>
          <p:cNvSpPr txBox="1"/>
          <p:nvPr/>
        </p:nvSpPr>
        <p:spPr>
          <a:xfrm>
            <a:off x="1377518" y="3968903"/>
            <a:ext cx="6680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Između zavisnih tabela su definisane relacije koje definišu odnose podataka (entiteta).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BE2941-336E-4A77-BE83-7CC6F46DB67A}"/>
              </a:ext>
            </a:extLst>
          </p:cNvPr>
          <p:cNvSpPr txBox="1"/>
          <p:nvPr/>
        </p:nvSpPr>
        <p:spPr>
          <a:xfrm>
            <a:off x="1377516" y="5183082"/>
            <a:ext cx="862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Primena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: u velikim poslovnim sistemima sa strogo definisanim podacima.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22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D376CD5-B784-47ED-9064-24D0CB0572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50619" y="3673037"/>
            <a:ext cx="3731581" cy="252964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66A39F-9FE9-4528-BD07-FBA74B58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DB45FE-3654-4264-830F-41BF64475AE2}"/>
              </a:ext>
            </a:extLst>
          </p:cNvPr>
          <p:cNvSpPr txBox="1"/>
          <p:nvPr/>
        </p:nvSpPr>
        <p:spPr>
          <a:xfrm>
            <a:off x="1377517" y="931680"/>
            <a:ext cx="6652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Primeri relacionih baza podataka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A35559-8A9E-40C0-BA47-4BEAFD7D25AB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305A89B-C242-419F-BF9B-3EA0EABAF8B1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MSSQL – sun_market">
            <a:extLst>
              <a:ext uri="{FF2B5EF4-FFF2-40B4-BE49-F238E27FC236}">
                <a16:creationId xmlns:a16="http://schemas.microsoft.com/office/drawing/2014/main" id="{ACAC5A1A-C04D-4C9E-9B99-9A81526CD4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6" t="22066" r="20455" b="22514"/>
          <a:stretch/>
        </p:blipFill>
        <p:spPr bwMode="auto">
          <a:xfrm>
            <a:off x="1253229" y="1855010"/>
            <a:ext cx="1970844" cy="170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F374E2-218D-493E-8092-B53643399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155" y="2180258"/>
            <a:ext cx="2830959" cy="10540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399F1D-E0F7-42AF-942E-953608426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4505" y="2228752"/>
            <a:ext cx="3068345" cy="1052760"/>
          </a:xfrm>
          <a:prstGeom prst="rect">
            <a:avLst/>
          </a:prstGeom>
        </p:spPr>
      </p:pic>
      <p:pic>
        <p:nvPicPr>
          <p:cNvPr id="18" name="Picture 4" descr="Download MySQL Logo in SVG Vector or PNG File Format - Logo.wine">
            <a:extLst>
              <a:ext uri="{FF2B5EF4-FFF2-40B4-BE49-F238E27FC236}">
                <a16:creationId xmlns:a16="http://schemas.microsoft.com/office/drawing/2014/main" id="{FD9F45E8-5239-4C92-88DB-E9A03D41C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02" y="3623734"/>
            <a:ext cx="3176739" cy="211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A75642B-0F2F-49AF-BFF5-0724674CF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609" y="4346430"/>
            <a:ext cx="362902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71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B5C3B-6324-4EA2-BD53-7D4B6E29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5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BDC486-5930-4B40-ACEB-D1EAB35AD468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28BB16-E133-4E58-85EC-BD453F6B0826}"/>
              </a:ext>
            </a:extLst>
          </p:cNvPr>
          <p:cNvSpPr txBox="1"/>
          <p:nvPr/>
        </p:nvSpPr>
        <p:spPr>
          <a:xfrm>
            <a:off x="1377518" y="931680"/>
            <a:ext cx="615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C2397F-2C86-4BBD-B91D-EAF413B006DE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5E9EA-8E06-4736-81FD-2C3B51DBF61D}"/>
              </a:ext>
            </a:extLst>
          </p:cNvPr>
          <p:cNvSpPr txBox="1"/>
          <p:nvPr/>
        </p:nvSpPr>
        <p:spPr>
          <a:xfrm>
            <a:off x="1377518" y="1887082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MySQL je relaciona baza podataka otvorenog koda.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DCB345-E03D-407F-AA36-B3EDE21DA928}"/>
              </a:ext>
            </a:extLst>
          </p:cNvPr>
          <p:cNvSpPr txBox="1"/>
          <p:nvPr/>
        </p:nvSpPr>
        <p:spPr>
          <a:xfrm>
            <a:off x="1377516" y="2434041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Predstavlja višenitni (multi-thread) SQL sistem.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7AFF88-5CC4-4D0F-B6C8-C07908F893A6}"/>
              </a:ext>
            </a:extLst>
          </p:cNvPr>
          <p:cNvSpPr txBox="1"/>
          <p:nvPr/>
        </p:nvSpPr>
        <p:spPr>
          <a:xfrm>
            <a:off x="1377516" y="2981001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Obezbeđuje korisnički interfejs za pristup bazi podataka.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F4C102-8171-4F90-B0B5-3DD180D672B9}"/>
              </a:ext>
            </a:extLst>
          </p:cNvPr>
          <p:cNvSpPr txBox="1"/>
          <p:nvPr/>
        </p:nvSpPr>
        <p:spPr>
          <a:xfrm>
            <a:off x="1377515" y="3527961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Jedna od najpopularnijih baza podataka.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4CEFEC-B7AA-4ED9-980D-C63A1EAEEF5A}"/>
              </a:ext>
            </a:extLst>
          </p:cNvPr>
          <p:cNvSpPr txBox="1"/>
          <p:nvPr/>
        </p:nvSpPr>
        <p:spPr>
          <a:xfrm>
            <a:off x="1377515" y="4074920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Koristi se u različitim vrstama aplikacija.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C4833C-B6FA-4BA0-8C55-DBCBF62641D4}"/>
              </a:ext>
            </a:extLst>
          </p:cNvPr>
          <p:cNvSpPr txBox="1"/>
          <p:nvPr/>
        </p:nvSpPr>
        <p:spPr>
          <a:xfrm>
            <a:off x="1377515" y="4620294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Koriste ga: Facebook, Flickr, MediaWiki, Twitter, YouTube idr.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MySQL Logo transparent PNG - StickPNG">
            <a:extLst>
              <a:ext uri="{FF2B5EF4-FFF2-40B4-BE49-F238E27FC236}">
                <a16:creationId xmlns:a16="http://schemas.microsoft.com/office/drawing/2014/main" id="{972D0EB0-0FA4-435A-B018-B02026249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189" y="2206791"/>
            <a:ext cx="2482611" cy="244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94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  <p:bldP spid="24" grpId="0"/>
      <p:bldP spid="28" grpId="0"/>
      <p:bldP spid="30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E122D-C18F-490C-B3D7-6DDD92FD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576A66-B722-48E9-9243-36926F3988BC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F0DD82-1F2E-4BF9-AD13-435029C14AFD}"/>
              </a:ext>
            </a:extLst>
          </p:cNvPr>
          <p:cNvSpPr txBox="1"/>
          <p:nvPr/>
        </p:nvSpPr>
        <p:spPr>
          <a:xfrm>
            <a:off x="1377518" y="931680"/>
            <a:ext cx="615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MySQL prednosti i nedostaci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5636A5-85F5-4C1C-8D87-6CAE7B67CA93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7D8355-2F69-48A1-B05F-3742582A66FD}"/>
              </a:ext>
            </a:extLst>
          </p:cNvPr>
          <p:cNvSpPr txBox="1"/>
          <p:nvPr/>
        </p:nvSpPr>
        <p:spPr>
          <a:xfrm>
            <a:off x="824144" y="1842167"/>
            <a:ext cx="527185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Prednosti:</a:t>
            </a:r>
          </a:p>
          <a:p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Smanjeni ukupni troškovi upotrebe i vlasništva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Portabilnost sistema i skladišta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Jednostavna konektivnost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Brz razvoj i stabilnost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Bezbednost podataka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D52C87-5A91-4D74-B7AA-00E0E14D2D1E}"/>
              </a:ext>
            </a:extLst>
          </p:cNvPr>
          <p:cNvCxnSpPr>
            <a:cxnSpLocks/>
          </p:cNvCxnSpPr>
          <p:nvPr/>
        </p:nvCxnSpPr>
        <p:spPr>
          <a:xfrm flipH="1">
            <a:off x="6096000" y="1841242"/>
            <a:ext cx="8878" cy="397719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9A8AEF-D111-4760-A6E2-5669540C420F}"/>
              </a:ext>
            </a:extLst>
          </p:cNvPr>
          <p:cNvSpPr txBox="1"/>
          <p:nvPr/>
        </p:nvSpPr>
        <p:spPr>
          <a:xfrm>
            <a:off x="6263640" y="1841242"/>
            <a:ext cx="56235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Prednosti:</a:t>
            </a:r>
          </a:p>
          <a:p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Starije verzije ne podržavaju ROLE, COMMIT i procedure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Transakcije nisu efikasne jer su sklone korupciji podataka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Ne poseduje dobar alat za razvoj i debagiranje</a:t>
            </a:r>
          </a:p>
          <a:p>
            <a:pPr lvl="1"/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Rad sa velikim bazama podataka nije dovoljno efikasan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3A4703-D5EC-45BE-985D-DEB5D6487592}"/>
              </a:ext>
            </a:extLst>
          </p:cNvPr>
          <p:cNvSpPr/>
          <p:nvPr/>
        </p:nvSpPr>
        <p:spPr>
          <a:xfrm>
            <a:off x="6675120" y="5181600"/>
            <a:ext cx="4907280" cy="753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2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521D51-D9E9-4F97-8B74-673E721B34EC}"/>
              </a:ext>
            </a:extLst>
          </p:cNvPr>
          <p:cNvSpPr txBox="1"/>
          <p:nvPr/>
        </p:nvSpPr>
        <p:spPr>
          <a:xfrm>
            <a:off x="1377518" y="2705724"/>
            <a:ext cx="8258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b="1" dirty="0">
                <a:latin typeface="Arial" panose="020B0604020202020204" pitchFamily="34" charset="0"/>
                <a:cs typeface="Arial" panose="020B0604020202020204" pitchFamily="34" charset="0"/>
              </a:rPr>
              <a:t>INDEKSIRANJE KOD MySQL-a</a:t>
            </a:r>
          </a:p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(Interna struktura i organizacija indeksa)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3355AD5-7E4E-4DEA-84E9-7FF616E86E8F}"/>
              </a:ext>
            </a:extLst>
          </p:cNvPr>
          <p:cNvCxnSpPr>
            <a:cxnSpLocks/>
          </p:cNvCxnSpPr>
          <p:nvPr/>
        </p:nvCxnSpPr>
        <p:spPr>
          <a:xfrm>
            <a:off x="1213651" y="2705724"/>
            <a:ext cx="0" cy="144655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673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7ABAA6-7D21-4058-A46E-9EB2428E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8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32D3D8-FF1D-42BF-8DB4-CAA4E56D3686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6F0D166-79F0-4957-89F4-5AC3B6F655BE}"/>
              </a:ext>
            </a:extLst>
          </p:cNvPr>
          <p:cNvSpPr txBox="1"/>
          <p:nvPr/>
        </p:nvSpPr>
        <p:spPr>
          <a:xfrm>
            <a:off x="1377518" y="931680"/>
            <a:ext cx="615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Indeksi kod baza podataka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7DEFEB-9565-4974-BBE3-C1318F75026A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C0A864-A261-4C8C-9D36-BE7C45678375}"/>
              </a:ext>
            </a:extLst>
          </p:cNvPr>
          <p:cNvSpPr txBox="1"/>
          <p:nvPr/>
        </p:nvSpPr>
        <p:spPr>
          <a:xfrm>
            <a:off x="1377518" y="1887082"/>
            <a:ext cx="9555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Svrha indeksa je brže pronalaženje podatka u tabeli baze podataka.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FFC623-2BEF-4BD6-8052-8B8C0A00C38D}"/>
              </a:ext>
            </a:extLst>
          </p:cNvPr>
          <p:cNvSpPr txBox="1"/>
          <p:nvPr/>
        </p:nvSpPr>
        <p:spPr>
          <a:xfrm>
            <a:off x="1377518" y="2461442"/>
            <a:ext cx="9555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Index pravi kopiju kolone koju indeksira i kasnije koristi tu novu tabelu kako bi povećao brzinu pristupa i pronalaženje podatka.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49611B-653E-4571-BE94-3299E16B3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81401" y="3547049"/>
            <a:ext cx="4421076" cy="280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6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910</Words>
  <Application>Microsoft Office PowerPoint</Application>
  <PresentationFormat>Widescreen</PresentationFormat>
  <Paragraphs>213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MIlan Stankovic</dc:creator>
  <cp:lastModifiedBy>MIlan Stankovic</cp:lastModifiedBy>
  <cp:revision>36</cp:revision>
  <dcterms:created xsi:type="dcterms:W3CDTF">2022-01-29T19:21:23Z</dcterms:created>
  <dcterms:modified xsi:type="dcterms:W3CDTF">2022-04-25T13:29:21Z</dcterms:modified>
</cp:coreProperties>
</file>