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76" r:id="rId7"/>
    <p:sldId id="263" r:id="rId8"/>
    <p:sldId id="278" r:id="rId9"/>
    <p:sldId id="265" r:id="rId10"/>
    <p:sldId id="268" r:id="rId11"/>
    <p:sldId id="269" r:id="rId12"/>
    <p:sldId id="279" r:id="rId13"/>
    <p:sldId id="271" r:id="rId14"/>
    <p:sldId id="270" r:id="rId15"/>
    <p:sldId id="272" r:id="rId16"/>
    <p:sldId id="273" r:id="rId17"/>
    <p:sldId id="27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25/4/2022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25/4/2022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25/4/2022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25/4/2022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665569"/>
            <a:ext cx="8540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 STRUKTURA I ORGANIZACIJA INDEKSA KOD MySQL BAZE PODATAKA</a:t>
            </a:r>
          </a:p>
          <a:p>
            <a:r>
              <a:rPr lang="sr-Latn-RS" sz="20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Sistemi za upravljanje bazama podataka</a:t>
            </a:r>
            <a:endParaRPr lang="en-US" sz="2000" b="1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Milan Stanković br. ind. 1407 </a:t>
            </a:r>
          </a:p>
          <a:p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Prof. Doc Aleksandar 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Stanimirović</a:t>
            </a:r>
            <a:endParaRPr lang="en-US" sz="1600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Niš, april 2022. godina</a:t>
            </a:r>
            <a:endParaRPr lang="en-US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A7FF81AF-0CB4-4803-A63F-F591840D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44" y="-131239"/>
            <a:ext cx="3176739" cy="2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Pristup pomoću indeksa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5D3F81-CBA5-4FEB-8684-61A8292772FD}"/>
              </a:ext>
            </a:extLst>
          </p:cNvPr>
          <p:cNvCxnSpPr>
            <a:cxnSpLocks/>
          </p:cNvCxnSpPr>
          <p:nvPr/>
        </p:nvCxnSpPr>
        <p:spPr>
          <a:xfrm>
            <a:off x="2154553" y="4074933"/>
            <a:ext cx="6591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15E9C15-F3CF-442A-B233-B162D39DD098}"/>
              </a:ext>
            </a:extLst>
          </p:cNvPr>
          <p:cNvSpPr/>
          <p:nvPr/>
        </p:nvSpPr>
        <p:spPr>
          <a:xfrm>
            <a:off x="620416" y="3667762"/>
            <a:ext cx="1482571" cy="814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nterface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E0594E-8BAD-4588-ABF6-72E9BD005BC6}"/>
              </a:ext>
            </a:extLst>
          </p:cNvPr>
          <p:cNvSpPr txBox="1"/>
          <p:nvPr/>
        </p:nvSpPr>
        <p:spPr>
          <a:xfrm>
            <a:off x="521810" y="1838905"/>
            <a:ext cx="167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023CA4-6B79-4136-AA45-0B8CB9297029}"/>
              </a:ext>
            </a:extLst>
          </p:cNvPr>
          <p:cNvSpPr/>
          <p:nvPr/>
        </p:nvSpPr>
        <p:spPr>
          <a:xfrm>
            <a:off x="4788658" y="2594413"/>
            <a:ext cx="2130650" cy="28721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318B26-2BC9-4E67-B52F-2E05066A41E6}"/>
              </a:ext>
            </a:extLst>
          </p:cNvPr>
          <p:cNvSpPr txBox="1"/>
          <p:nvPr/>
        </p:nvSpPr>
        <p:spPr>
          <a:xfrm>
            <a:off x="5014090" y="5120413"/>
            <a:ext cx="167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INDEKSI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4F8586-5778-4D26-AB9D-46B214419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69527"/>
              </p:ext>
            </p:extLst>
          </p:nvPr>
        </p:nvGraphicFramePr>
        <p:xfrm>
          <a:off x="5104809" y="3105210"/>
          <a:ext cx="1498348" cy="1504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511">
                  <a:extLst>
                    <a:ext uri="{9D8B030D-6E8A-4147-A177-3AD203B41FA5}">
                      <a16:colId xmlns:a16="http://schemas.microsoft.com/office/drawing/2014/main" val="3075500997"/>
                    </a:ext>
                  </a:extLst>
                </a:gridCol>
                <a:gridCol w="445837">
                  <a:extLst>
                    <a:ext uri="{9D8B030D-6E8A-4147-A177-3AD203B41FA5}">
                      <a16:colId xmlns:a16="http://schemas.microsoft.com/office/drawing/2014/main" val="372339122"/>
                    </a:ext>
                  </a:extLst>
                </a:gridCol>
              </a:tblGrid>
              <a:tr h="328872">
                <a:tc>
                  <a:txBody>
                    <a:bodyPr/>
                    <a:lstStyle/>
                    <a:p>
                      <a:r>
                        <a:rPr lang="sr-Latn-RS" dirty="0"/>
                        <a:t>Index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/>
                        <a:t>-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437"/>
                  </a:ext>
                </a:extLst>
              </a:tr>
              <a:tr h="338874">
                <a:tc>
                  <a:txBody>
                    <a:bodyPr/>
                    <a:lstStyle/>
                    <a:p>
                      <a:r>
                        <a:rPr lang="sr-Latn-RS" dirty="0"/>
                        <a:t>Index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408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7622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r>
                        <a:rPr lang="sr-Latn-RS" dirty="0"/>
                        <a:t>Index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00804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F057DCE3-3244-4E2A-A58D-81A3109451AE}"/>
              </a:ext>
            </a:extLst>
          </p:cNvPr>
          <p:cNvSpPr/>
          <p:nvPr/>
        </p:nvSpPr>
        <p:spPr>
          <a:xfrm>
            <a:off x="2871625" y="3667761"/>
            <a:ext cx="903343" cy="814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790951-66E2-4135-9681-DAAAA491B1F1}"/>
              </a:ext>
            </a:extLst>
          </p:cNvPr>
          <p:cNvCxnSpPr>
            <a:cxnSpLocks/>
          </p:cNvCxnSpPr>
          <p:nvPr/>
        </p:nvCxnSpPr>
        <p:spPr>
          <a:xfrm flipV="1">
            <a:off x="3832074" y="4074933"/>
            <a:ext cx="899255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9F9146-C6D0-4E6C-BF69-1B7D0CC9CB0A}"/>
              </a:ext>
            </a:extLst>
          </p:cNvPr>
          <p:cNvSpPr txBox="1"/>
          <p:nvPr/>
        </p:nvSpPr>
        <p:spPr>
          <a:xfrm>
            <a:off x="2506395" y="1838905"/>
            <a:ext cx="167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ANALIZA UPITA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01B822-94B3-41C7-A537-54D9E356EF8D}"/>
              </a:ext>
            </a:extLst>
          </p:cNvPr>
          <p:cNvSpPr txBox="1"/>
          <p:nvPr/>
        </p:nvSpPr>
        <p:spPr>
          <a:xfrm>
            <a:off x="4619609" y="1841390"/>
            <a:ext cx="246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PRETRAGA PO INDEKSIMA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71D58E-F57F-4B02-A67E-8E0169A5D572}"/>
              </a:ext>
            </a:extLst>
          </p:cNvPr>
          <p:cNvSpPr/>
          <p:nvPr/>
        </p:nvSpPr>
        <p:spPr>
          <a:xfrm>
            <a:off x="8034778" y="2594413"/>
            <a:ext cx="3319020" cy="2833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4" name="Picture 8" descr="database icon">
            <a:extLst>
              <a:ext uri="{FF2B5EF4-FFF2-40B4-BE49-F238E27FC236}">
                <a16:creationId xmlns:a16="http://schemas.microsoft.com/office/drawing/2014/main" id="{7ACE14B1-4A13-4678-B58D-2C77C3EDF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3" t="12690" r="16847" b="12643"/>
          <a:stretch/>
        </p:blipFill>
        <p:spPr bwMode="auto">
          <a:xfrm>
            <a:off x="10678339" y="4609616"/>
            <a:ext cx="966979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3231510-5DDB-4337-818B-B99F52201C46}"/>
              </a:ext>
            </a:extLst>
          </p:cNvPr>
          <p:cNvSpPr txBox="1"/>
          <p:nvPr/>
        </p:nvSpPr>
        <p:spPr>
          <a:xfrm>
            <a:off x="8593625" y="5120413"/>
            <a:ext cx="220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30E1AD-FABB-4386-9D3A-BAE8CC9B06B7}"/>
              </a:ext>
            </a:extLst>
          </p:cNvPr>
          <p:cNvSpPr txBox="1"/>
          <p:nvPr/>
        </p:nvSpPr>
        <p:spPr>
          <a:xfrm>
            <a:off x="8026095" y="1841390"/>
            <a:ext cx="331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PRISTUP PODATKU NA OSNOVU INDEKSA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D606A3-319A-4CEC-ABA5-84F34F0871E1}"/>
              </a:ext>
            </a:extLst>
          </p:cNvPr>
          <p:cNvCxnSpPr>
            <a:cxnSpLocks/>
          </p:cNvCxnSpPr>
          <p:nvPr/>
        </p:nvCxnSpPr>
        <p:spPr>
          <a:xfrm flipV="1">
            <a:off x="7033743" y="4074932"/>
            <a:ext cx="899255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7">
            <a:extLst>
              <a:ext uri="{FF2B5EF4-FFF2-40B4-BE49-F238E27FC236}">
                <a16:creationId xmlns:a16="http://schemas.microsoft.com/office/drawing/2014/main" id="{C266F295-70C1-4F08-9883-962C4F85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527"/>
              </p:ext>
            </p:extLst>
          </p:nvPr>
        </p:nvGraphicFramePr>
        <p:xfrm>
          <a:off x="8389028" y="2977703"/>
          <a:ext cx="266759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27">
                  <a:extLst>
                    <a:ext uri="{9D8B030D-6E8A-4147-A177-3AD203B41FA5}">
                      <a16:colId xmlns:a16="http://schemas.microsoft.com/office/drawing/2014/main" val="3075500997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372339122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595012390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2896096467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394814411"/>
                    </a:ext>
                  </a:extLst>
                </a:gridCol>
              </a:tblGrid>
              <a:tr h="343033">
                <a:tc>
                  <a:txBody>
                    <a:bodyPr/>
                    <a:lstStyle/>
                    <a:p>
                      <a:r>
                        <a:rPr lang="en-US" dirty="0"/>
                        <a:t>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437"/>
                  </a:ext>
                </a:extLst>
              </a:tr>
              <a:tr h="247489">
                <a:tc>
                  <a:txBody>
                    <a:bodyPr/>
                    <a:lstStyle/>
                    <a:p>
                      <a:r>
                        <a:rPr lang="en-US" dirty="0"/>
                        <a:t>Data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40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7622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en-US" dirty="0"/>
                        <a:t>Data 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00804"/>
                  </a:ext>
                </a:extLst>
              </a:tr>
            </a:tbl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50F5D9-6504-448D-BB40-ECF6726CB79E}"/>
              </a:ext>
            </a:extLst>
          </p:cNvPr>
          <p:cNvSpPr/>
          <p:nvPr/>
        </p:nvSpPr>
        <p:spPr>
          <a:xfrm>
            <a:off x="2025290" y="1805954"/>
            <a:ext cx="426721" cy="3429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D2DC723-CDC2-4926-96DC-3BAD00017027}"/>
              </a:ext>
            </a:extLst>
          </p:cNvPr>
          <p:cNvSpPr/>
          <p:nvPr/>
        </p:nvSpPr>
        <p:spPr>
          <a:xfrm>
            <a:off x="4186180" y="1805954"/>
            <a:ext cx="426721" cy="3429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C3C80C8-BF48-43B5-9936-7982A1F651B9}"/>
              </a:ext>
            </a:extLst>
          </p:cNvPr>
          <p:cNvSpPr/>
          <p:nvPr/>
        </p:nvSpPr>
        <p:spPr>
          <a:xfrm>
            <a:off x="7343866" y="1805954"/>
            <a:ext cx="426721" cy="3429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D0012F-4721-459F-88A9-A60B26018A65}"/>
              </a:ext>
            </a:extLst>
          </p:cNvPr>
          <p:cNvSpPr txBox="1"/>
          <p:nvPr/>
        </p:nvSpPr>
        <p:spPr>
          <a:xfrm>
            <a:off x="2134284" y="5850638"/>
            <a:ext cx="770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Indeksi žrtvuju performanse upisa, zarad performansi čitanja!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/>
      <p:bldP spid="27" grpId="0" animBg="1"/>
      <p:bldP spid="28" grpId="0"/>
      <p:bldP spid="33" grpId="0" animBg="1"/>
      <p:bldP spid="43" grpId="0"/>
      <p:bldP spid="48" grpId="0"/>
      <p:bldP spid="49" grpId="0" animBg="1"/>
      <p:bldP spid="55" grpId="0"/>
      <p:bldP spid="56" grpId="0"/>
      <p:bldP spid="25" grpId="0" animBg="1"/>
      <p:bldP spid="59" grpId="0" animBg="1"/>
      <p:bldP spid="60" grpId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Tipovi indeksa kod MySQL-a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C4C99-4CA2-4B48-9B13-B16DB2BE5FCF}"/>
              </a:ext>
            </a:extLst>
          </p:cNvPr>
          <p:cNvSpPr txBox="1"/>
          <p:nvPr/>
        </p:nvSpPr>
        <p:spPr>
          <a:xfrm>
            <a:off x="850035" y="1932705"/>
            <a:ext cx="233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Parcijalni indeksi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85E6-46B8-43B4-B5D9-E5A3F8FA5B31}"/>
              </a:ext>
            </a:extLst>
          </p:cNvPr>
          <p:cNvSpPr txBox="1"/>
          <p:nvPr/>
        </p:nvSpPr>
        <p:spPr>
          <a:xfrm>
            <a:off x="1272465" y="2454841"/>
            <a:ext cx="475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Kompenzuju prostor za performanse.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832A0-F3FE-4779-8ECC-2AABD3836F67}"/>
              </a:ext>
            </a:extLst>
          </p:cNvPr>
          <p:cNvSpPr txBox="1"/>
          <p:nvPr/>
        </p:nvSpPr>
        <p:spPr>
          <a:xfrm>
            <a:off x="1272465" y="2983107"/>
            <a:ext cx="4953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Primer: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Umesto indeksiranja cele kolone, indeksiraće se samo deo kolone (na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primer: 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prva 4 bajta).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Kada se izvrši indeksiranje, imaćemo veliku uštedu prostora.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Prilikom čitanja, izvršiće se pronalaženje svih podatak za dati indeks, kao i svih ostalih sinonima (podataka koji počinju kao indeks).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D05C17-50B8-44C3-8BD5-C28ED4A6E63B}"/>
              </a:ext>
            </a:extLst>
          </p:cNvPr>
          <p:cNvSpPr/>
          <p:nvPr/>
        </p:nvSpPr>
        <p:spPr>
          <a:xfrm>
            <a:off x="6454066" y="2054731"/>
            <a:ext cx="12783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6E9521A-CB22-433E-A3A0-B1EACECF6017}"/>
              </a:ext>
            </a:extLst>
          </p:cNvPr>
          <p:cNvSpPr/>
          <p:nvPr/>
        </p:nvSpPr>
        <p:spPr>
          <a:xfrm>
            <a:off x="8748943" y="2663301"/>
            <a:ext cx="3076113" cy="3124940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4D860-C0F8-4BBF-8401-05DAE6CB08D3}"/>
              </a:ext>
            </a:extLst>
          </p:cNvPr>
          <p:cNvSpPr/>
          <p:nvPr/>
        </p:nvSpPr>
        <p:spPr>
          <a:xfrm>
            <a:off x="9145480" y="4302961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B014EF-3397-47CB-9C31-C2B641BA7C47}"/>
              </a:ext>
            </a:extLst>
          </p:cNvPr>
          <p:cNvSpPr/>
          <p:nvPr/>
        </p:nvSpPr>
        <p:spPr>
          <a:xfrm>
            <a:off x="9145480" y="4978975"/>
            <a:ext cx="12783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4487812-F152-42EA-879A-8998D0CC3475}"/>
              </a:ext>
            </a:extLst>
          </p:cNvPr>
          <p:cNvSpPr/>
          <p:nvPr/>
        </p:nvSpPr>
        <p:spPr>
          <a:xfrm>
            <a:off x="6226206" y="1872306"/>
            <a:ext cx="1781452" cy="764959"/>
          </a:xfrm>
          <a:prstGeom prst="flowChart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681D3-97BD-4CC4-852F-6A9CEB39A979}"/>
              </a:ext>
            </a:extLst>
          </p:cNvPr>
          <p:cNvSpPr/>
          <p:nvPr/>
        </p:nvSpPr>
        <p:spPr>
          <a:xfrm>
            <a:off x="10323989" y="4302961"/>
            <a:ext cx="693199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C03741-24DC-467B-A6DE-99DA3E15AD43}"/>
              </a:ext>
            </a:extLst>
          </p:cNvPr>
          <p:cNvSpPr/>
          <p:nvPr/>
        </p:nvSpPr>
        <p:spPr>
          <a:xfrm>
            <a:off x="9145480" y="3626947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9EE63B-2641-4D08-94EF-2D5B7ECEC968}"/>
              </a:ext>
            </a:extLst>
          </p:cNvPr>
          <p:cNvSpPr/>
          <p:nvPr/>
        </p:nvSpPr>
        <p:spPr>
          <a:xfrm>
            <a:off x="10323989" y="3626947"/>
            <a:ext cx="12783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38B7-5705-42F6-BF97-D0869ED9FCC6}"/>
              </a:ext>
            </a:extLst>
          </p:cNvPr>
          <p:cNvSpPr/>
          <p:nvPr/>
        </p:nvSpPr>
        <p:spPr>
          <a:xfrm>
            <a:off x="9145480" y="2945069"/>
            <a:ext cx="11785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80EA1-9090-4275-BEFF-1DF8112E0809}"/>
              </a:ext>
            </a:extLst>
          </p:cNvPr>
          <p:cNvSpPr txBox="1"/>
          <p:nvPr/>
        </p:nvSpPr>
        <p:spPr>
          <a:xfrm>
            <a:off x="6277039" y="1484181"/>
            <a:ext cx="167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INDEKS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FFCA51-C897-4395-8D7B-02CD77B11569}"/>
              </a:ext>
            </a:extLst>
          </p:cNvPr>
          <p:cNvSpPr txBox="1"/>
          <p:nvPr/>
        </p:nvSpPr>
        <p:spPr>
          <a:xfrm>
            <a:off x="9339569" y="2274546"/>
            <a:ext cx="189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31AEB-AACC-437D-8EE2-E58574D1AEA6}"/>
              </a:ext>
            </a:extLst>
          </p:cNvPr>
          <p:cNvCxnSpPr>
            <a:cxnSpLocks/>
            <a:stCxn id="3" idx="2"/>
            <a:endCxn id="26" idx="1"/>
          </p:cNvCxnSpPr>
          <p:nvPr/>
        </p:nvCxnSpPr>
        <p:spPr>
          <a:xfrm>
            <a:off x="7093258" y="2454841"/>
            <a:ext cx="2052222" cy="6902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DA263-3398-4A95-BCA7-56499D6DDDE1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>
            <a:off x="7093258" y="2454841"/>
            <a:ext cx="2052222" cy="137216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94A5D6-DCBF-4ACA-8A52-54B544A8302E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>
            <a:off x="7093258" y="2454841"/>
            <a:ext cx="2052222" cy="204817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3" grpId="0" animBg="1"/>
      <p:bldP spid="7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Tipovi indeksa kod MySQL-a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C4C99-4CA2-4B48-9B13-B16DB2BE5FCF}"/>
              </a:ext>
            </a:extLst>
          </p:cNvPr>
          <p:cNvSpPr txBox="1"/>
          <p:nvPr/>
        </p:nvSpPr>
        <p:spPr>
          <a:xfrm>
            <a:off x="850035" y="1932705"/>
            <a:ext cx="285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Multicolumn indeksi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85E6-46B8-43B4-B5D9-E5A3F8FA5B31}"/>
              </a:ext>
            </a:extLst>
          </p:cNvPr>
          <p:cNvSpPr txBox="1"/>
          <p:nvPr/>
        </p:nvSpPr>
        <p:spPr>
          <a:xfrm>
            <a:off x="1272465" y="2454841"/>
            <a:ext cx="432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Omogućava kreiranje indeksa po više kolona.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832A0-F3FE-4779-8ECC-2AABD3836F67}"/>
              </a:ext>
            </a:extLst>
          </p:cNvPr>
          <p:cNvSpPr txBox="1"/>
          <p:nvPr/>
        </p:nvSpPr>
        <p:spPr>
          <a:xfrm>
            <a:off x="1272465" y="3283171"/>
            <a:ext cx="4953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Primer: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Vršimo indeksiranje po više kolona, kada neka kolona nema dovoljno raznovrsnosti ili kada vršimo upite po više kolona.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Postiže se mnogo bolja pretraga kada je sama pretraga po kolonama detaljna.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D05C17-50B8-44C3-8BD5-C28ED4A6E63B}"/>
              </a:ext>
            </a:extLst>
          </p:cNvPr>
          <p:cNvSpPr/>
          <p:nvPr/>
        </p:nvSpPr>
        <p:spPr>
          <a:xfrm>
            <a:off x="5678751" y="1848876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6E9521A-CB22-433E-A3A0-B1EACECF6017}"/>
              </a:ext>
            </a:extLst>
          </p:cNvPr>
          <p:cNvSpPr/>
          <p:nvPr/>
        </p:nvSpPr>
        <p:spPr>
          <a:xfrm>
            <a:off x="8748943" y="2663301"/>
            <a:ext cx="3076113" cy="3124940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4D860-C0F8-4BBF-8401-05DAE6CB08D3}"/>
              </a:ext>
            </a:extLst>
          </p:cNvPr>
          <p:cNvSpPr/>
          <p:nvPr/>
        </p:nvSpPr>
        <p:spPr>
          <a:xfrm>
            <a:off x="9145480" y="4302961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B014EF-3397-47CB-9C31-C2B641BA7C47}"/>
              </a:ext>
            </a:extLst>
          </p:cNvPr>
          <p:cNvSpPr/>
          <p:nvPr/>
        </p:nvSpPr>
        <p:spPr>
          <a:xfrm>
            <a:off x="9145480" y="4978975"/>
            <a:ext cx="12783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4487812-F152-42EA-879A-8998D0CC3475}"/>
              </a:ext>
            </a:extLst>
          </p:cNvPr>
          <p:cNvSpPr/>
          <p:nvPr/>
        </p:nvSpPr>
        <p:spPr>
          <a:xfrm>
            <a:off x="5450890" y="1666451"/>
            <a:ext cx="3172287" cy="764959"/>
          </a:xfrm>
          <a:prstGeom prst="flowChart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681D3-97BD-4CC4-852F-6A9CEB39A979}"/>
              </a:ext>
            </a:extLst>
          </p:cNvPr>
          <p:cNvSpPr/>
          <p:nvPr/>
        </p:nvSpPr>
        <p:spPr>
          <a:xfrm>
            <a:off x="10323989" y="4302961"/>
            <a:ext cx="693199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C03741-24DC-467B-A6DE-99DA3E15AD43}"/>
              </a:ext>
            </a:extLst>
          </p:cNvPr>
          <p:cNvSpPr/>
          <p:nvPr/>
        </p:nvSpPr>
        <p:spPr>
          <a:xfrm>
            <a:off x="9145480" y="3626947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9EE63B-2641-4D08-94EF-2D5B7ECEC968}"/>
              </a:ext>
            </a:extLst>
          </p:cNvPr>
          <p:cNvSpPr/>
          <p:nvPr/>
        </p:nvSpPr>
        <p:spPr>
          <a:xfrm>
            <a:off x="10323989" y="3626947"/>
            <a:ext cx="12783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38B7-5705-42F6-BF97-D0869ED9FCC6}"/>
              </a:ext>
            </a:extLst>
          </p:cNvPr>
          <p:cNvSpPr/>
          <p:nvPr/>
        </p:nvSpPr>
        <p:spPr>
          <a:xfrm>
            <a:off x="9145480" y="2945069"/>
            <a:ext cx="11785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80EA1-9090-4275-BEFF-1DF8112E0809}"/>
              </a:ext>
            </a:extLst>
          </p:cNvPr>
          <p:cNvSpPr txBox="1"/>
          <p:nvPr/>
        </p:nvSpPr>
        <p:spPr>
          <a:xfrm>
            <a:off x="6048967" y="1295997"/>
            <a:ext cx="167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INDEKS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FFCA51-C897-4395-8D7B-02CD77B11569}"/>
              </a:ext>
            </a:extLst>
          </p:cNvPr>
          <p:cNvSpPr txBox="1"/>
          <p:nvPr/>
        </p:nvSpPr>
        <p:spPr>
          <a:xfrm>
            <a:off x="9339569" y="2274546"/>
            <a:ext cx="189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DA263-3398-4A95-BCA7-56499D6DDDE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57135" y="2248985"/>
            <a:ext cx="2188345" cy="15780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55A562-2C19-4651-B0E1-F72A967ED6D4}"/>
              </a:ext>
            </a:extLst>
          </p:cNvPr>
          <p:cNvSpPr/>
          <p:nvPr/>
        </p:nvSpPr>
        <p:spPr>
          <a:xfrm>
            <a:off x="6957135" y="1848875"/>
            <a:ext cx="12783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3" grpId="0" animBg="1"/>
      <p:bldP spid="7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Struktura indeksa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64BDFB-DF61-4204-986E-729D69CC2CBF}"/>
              </a:ext>
            </a:extLst>
          </p:cNvPr>
          <p:cNvSpPr txBox="1"/>
          <p:nvPr/>
        </p:nvSpPr>
        <p:spPr>
          <a:xfrm>
            <a:off x="1492927" y="1609452"/>
            <a:ext cx="322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Indeksi B-stabla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04988-A493-470C-9750-C2502123BFC5}"/>
              </a:ext>
            </a:extLst>
          </p:cNvPr>
          <p:cNvSpPr txBox="1"/>
          <p:nvPr/>
        </p:nvSpPr>
        <p:spPr>
          <a:xfrm>
            <a:off x="1483311" y="3828495"/>
            <a:ext cx="2058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Hash indeksi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07F3C-05CE-4418-80AD-0ED71E209FE0}"/>
              </a:ext>
            </a:extLst>
          </p:cNvPr>
          <p:cNvSpPr txBox="1"/>
          <p:nvPr/>
        </p:nvSpPr>
        <p:spPr>
          <a:xfrm>
            <a:off x="6776014" y="3828495"/>
            <a:ext cx="366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Indeksi R-stabla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5BD3A-C0ED-44DD-8159-38CEC83D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92" y="2055064"/>
            <a:ext cx="4810181" cy="11990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B4F4BC-8DE1-425E-813D-A28FFFCAD1E1}"/>
              </a:ext>
            </a:extLst>
          </p:cNvPr>
          <p:cNvSpPr txBox="1"/>
          <p:nvPr/>
        </p:nvSpPr>
        <p:spPr>
          <a:xfrm>
            <a:off x="1492927" y="2039313"/>
            <a:ext cx="451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Najčešći primer indeksa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Koriste uravnoteženo stabl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 (B stablo)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Performanse su reda 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Nude visoku fleksibilnost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 mogućnost pretrage po opsegu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2577B-AE73-44C4-9EE9-8E965FDA881A}"/>
              </a:ext>
            </a:extLst>
          </p:cNvPr>
          <p:cNvSpPr txBox="1"/>
          <p:nvPr/>
        </p:nvSpPr>
        <p:spPr>
          <a:xfrm>
            <a:off x="1578869" y="4228605"/>
            <a:ext cx="4310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Zasnovani na hash tabelama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Koncept se zasniva na propustanju ključa kroz hash funkciju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Funkcija generiše jedinstvenu vrednost za dati ključ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Brzina izvršenja je 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Iako visoke performanse, fleksibilnost i predvidivost je dosta manja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A1B38-6CEC-4F45-A57F-6785EE0FE3A0}"/>
              </a:ext>
            </a:extLst>
          </p:cNvPr>
          <p:cNvSpPr txBox="1"/>
          <p:nvPr/>
        </p:nvSpPr>
        <p:spPr>
          <a:xfrm>
            <a:off x="6862562" y="4222561"/>
            <a:ext cx="4310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Koriste se za prostorne i N-dimenzionalne podatke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Relativno novi kod MySQL-a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Implementacija zasnovana na OpenGIS specifikaciji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Slična sintaksa kao i u ostalim bazama podataka</a:t>
            </a:r>
          </a:p>
        </p:txBody>
      </p:sp>
    </p:spTree>
    <p:extLst>
      <p:ext uri="{BB962C8B-B14F-4D97-AF65-F5344CB8AC3E}">
        <p14:creationId xmlns:p14="http://schemas.microsoft.com/office/powerpoint/2010/main" val="6562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Indeksi i tipovi tabela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(Storage engine)</a:t>
            </a:r>
            <a:endParaRPr lang="sr-Latn-R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DC31A-9BF8-4C9B-89A4-5978CB9371DF}"/>
              </a:ext>
            </a:extLst>
          </p:cNvPr>
          <p:cNvSpPr txBox="1"/>
          <p:nvPr/>
        </p:nvSpPr>
        <p:spPr>
          <a:xfrm>
            <a:off x="556568" y="2493722"/>
            <a:ext cx="29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Podrazumevani tip kod MySQL-a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indekse B i R stabla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B3284-F2A9-4A69-BEB4-57FF6C7DDFF7}"/>
              </a:ext>
            </a:extLst>
          </p:cNvPr>
          <p:cNvSpPr txBox="1"/>
          <p:nvPr/>
        </p:nvSpPr>
        <p:spPr>
          <a:xfrm>
            <a:off x="556568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MyISAM tabele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40474-E4D3-4FFF-B8C7-2AA635346C54}"/>
              </a:ext>
            </a:extLst>
          </p:cNvPr>
          <p:cNvSpPr txBox="1"/>
          <p:nvPr/>
        </p:nvSpPr>
        <p:spPr>
          <a:xfrm>
            <a:off x="556568" y="3823157"/>
            <a:ext cx="2974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Kompresija prefiksa</a:t>
            </a:r>
          </a:p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Primer: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niz url adres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	https://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40829-D85B-45FC-BF92-3828B0FDC325}"/>
              </a:ext>
            </a:extLst>
          </p:cNvPr>
          <p:cNvSpPr txBox="1"/>
          <p:nvPr/>
        </p:nvSpPr>
        <p:spPr>
          <a:xfrm>
            <a:off x="3965353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Heap tabele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49543-80E0-4C06-BAF7-2C9144EACD85}"/>
              </a:ext>
            </a:extLst>
          </p:cNvPr>
          <p:cNvSpPr txBox="1"/>
          <p:nvPr/>
        </p:nvSpPr>
        <p:spPr>
          <a:xfrm>
            <a:off x="556568" y="5060259"/>
            <a:ext cx="29745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Upakovani ključevi</a:t>
            </a: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(kompresija indeksa za celobrojne podatke)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FE4DD-BA24-4CF5-95ED-61F8F09A20D6}"/>
              </a:ext>
            </a:extLst>
          </p:cNvPr>
          <p:cNvSpPr txBox="1"/>
          <p:nvPr/>
        </p:nvSpPr>
        <p:spPr>
          <a:xfrm>
            <a:off x="6722554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BDB tabele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640C1-B696-4EFD-A52A-038CAB6B6E66}"/>
              </a:ext>
            </a:extLst>
          </p:cNvPr>
          <p:cNvSpPr txBox="1"/>
          <p:nvPr/>
        </p:nvSpPr>
        <p:spPr>
          <a:xfrm>
            <a:off x="9479755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InnoDB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E8A53-7274-4A48-8D8C-540592230B1F}"/>
              </a:ext>
            </a:extLst>
          </p:cNvPr>
          <p:cNvCxnSpPr>
            <a:cxnSpLocks/>
          </p:cNvCxnSpPr>
          <p:nvPr/>
        </p:nvCxnSpPr>
        <p:spPr>
          <a:xfrm>
            <a:off x="3595720" y="2351314"/>
            <a:ext cx="0" cy="29857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426C9C-56EC-491D-BECE-B70E5AFB27A9}"/>
              </a:ext>
            </a:extLst>
          </p:cNvPr>
          <p:cNvCxnSpPr>
            <a:cxnSpLocks/>
          </p:cNvCxnSpPr>
          <p:nvPr/>
        </p:nvCxnSpPr>
        <p:spPr>
          <a:xfrm>
            <a:off x="6379353" y="2351314"/>
            <a:ext cx="0" cy="29857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A2410-E0AA-415B-9F7B-31A92585830F}"/>
              </a:ext>
            </a:extLst>
          </p:cNvPr>
          <p:cNvCxnSpPr>
            <a:cxnSpLocks/>
          </p:cNvCxnSpPr>
          <p:nvPr/>
        </p:nvCxnSpPr>
        <p:spPr>
          <a:xfrm>
            <a:off x="9159207" y="2351314"/>
            <a:ext cx="0" cy="29857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96B784-96E8-43B6-911C-9B1896DDB636}"/>
              </a:ext>
            </a:extLst>
          </p:cNvPr>
          <p:cNvSpPr txBox="1"/>
          <p:nvPr/>
        </p:nvSpPr>
        <p:spPr>
          <a:xfrm>
            <a:off x="3595720" y="2493722"/>
            <a:ext cx="268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hash i indekse B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Podaci heap tabele se čuvaju u memoriji kao i podaci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55794-CA28-4CDE-8360-DD7AA70FE66F}"/>
              </a:ext>
            </a:extLst>
          </p:cNvPr>
          <p:cNvSpPr txBox="1"/>
          <p:nvPr/>
        </p:nvSpPr>
        <p:spPr>
          <a:xfrm>
            <a:off x="6472043" y="2493722"/>
            <a:ext cx="2687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indekse B-stabla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Kompresija prefiksa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klasterizovane indekse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FCAE7A-1D82-4DED-B14D-9749EA951B89}"/>
              </a:ext>
            </a:extLst>
          </p:cNvPr>
          <p:cNvSpPr txBox="1"/>
          <p:nvPr/>
        </p:nvSpPr>
        <p:spPr>
          <a:xfrm>
            <a:off x="9259473" y="2345830"/>
            <a:ext cx="2687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indekse B-stabla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Pretraga se vrši po primarnom ključu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klasterizovane indekse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4" grpId="0"/>
      <p:bldP spid="18" grpId="0"/>
      <p:bldP spid="19" grpId="0"/>
      <p:bldP spid="20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Full-Text indeksi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481009-D629-41D0-A2C9-0E00E5A3A17D}"/>
              </a:ext>
            </a:extLst>
          </p:cNvPr>
          <p:cNvSpPr txBox="1"/>
          <p:nvPr/>
        </p:nvSpPr>
        <p:spPr>
          <a:xfrm>
            <a:off x="1492927" y="1855010"/>
            <a:ext cx="592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Poseban tip indeksa, za brzo pronalaženje lokacije svake reči u polju.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933AC-0D96-4968-85D6-CD4195B84136}"/>
              </a:ext>
            </a:extLst>
          </p:cNvPr>
          <p:cNvSpPr txBox="1"/>
          <p:nvPr/>
        </p:nvSpPr>
        <p:spPr>
          <a:xfrm>
            <a:off x="1492927" y="2670617"/>
            <a:ext cx="624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Podrška za indeksiranje celog teksta u polju MyISAM tabele.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ABBC7-5E40-49BD-ADE5-28E8D5B324C1}"/>
              </a:ext>
            </a:extLst>
          </p:cNvPr>
          <p:cNvSpPr txBox="1"/>
          <p:nvPr/>
        </p:nvSpPr>
        <p:spPr>
          <a:xfrm>
            <a:off x="1492927" y="3486224"/>
            <a:ext cx="867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Grade se na osnovu jednog ili više tekstualnih polja.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351DB-889C-44D0-8CBD-71B733117E9D}"/>
              </a:ext>
            </a:extLst>
          </p:cNvPr>
          <p:cNvSpPr txBox="1"/>
          <p:nvPr/>
        </p:nvSpPr>
        <p:spPr>
          <a:xfrm>
            <a:off x="1492927" y="3994055"/>
            <a:ext cx="561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Sadrže jedan zapis za svaku reč u svakom indeksiranom polju.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ADA92-A2CC-4563-8049-4A0F4C883AB9}"/>
              </a:ext>
            </a:extLst>
          </p:cNvPr>
          <p:cNvSpPr txBox="1"/>
          <p:nvPr/>
        </p:nvSpPr>
        <p:spPr>
          <a:xfrm>
            <a:off x="1492927" y="4816019"/>
            <a:ext cx="867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Indeksi mogu vrlo brzo postati veliki po pitanju zauzeća memorije.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DEF5-1C4D-44DB-915D-F88A6D94AB42}"/>
              </a:ext>
            </a:extLst>
          </p:cNvPr>
          <p:cNvSpPr txBox="1"/>
          <p:nvPr/>
        </p:nvSpPr>
        <p:spPr>
          <a:xfrm>
            <a:off x="1492927" y="5335875"/>
            <a:ext cx="867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Ipak su veoma isplativi u pogledu povećanja performansi.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airCom DB Full-Text Search">
            <a:extLst>
              <a:ext uri="{FF2B5EF4-FFF2-40B4-BE49-F238E27FC236}">
                <a16:creationId xmlns:a16="http://schemas.microsoft.com/office/drawing/2014/main" id="{90CEBB72-9A1B-4DC4-902A-F4D6D18AE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7851"/>
          <a:stretch/>
        </p:blipFill>
        <p:spPr bwMode="auto">
          <a:xfrm>
            <a:off x="7945120" y="1972205"/>
            <a:ext cx="3671502" cy="258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Ograničenja i nedostaci indeksa kod MySQL-a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2158752" y="2566210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Džoker pretraga (wildcard matching).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47655-8410-414C-BF65-D5A8D3E9C379}"/>
              </a:ext>
            </a:extLst>
          </p:cNvPr>
          <p:cNvSpPr txBox="1"/>
          <p:nvPr/>
        </p:nvSpPr>
        <p:spPr>
          <a:xfrm>
            <a:off x="2158752" y="3626408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Loša statistika i evidencija indeksa.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5F419-CBC4-4659-839A-F024A8B43BF7}"/>
              </a:ext>
            </a:extLst>
          </p:cNvPr>
          <p:cNvSpPr txBox="1"/>
          <p:nvPr/>
        </p:nvSpPr>
        <p:spPr>
          <a:xfrm>
            <a:off x="2158752" y="3096309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Regularni indeksi.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E63C2-A58C-4D32-A095-F4C042DF5B93}"/>
              </a:ext>
            </a:extLst>
          </p:cNvPr>
          <p:cNvSpPr txBox="1"/>
          <p:nvPr/>
        </p:nvSpPr>
        <p:spPr>
          <a:xfrm>
            <a:off x="2158752" y="4156507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Previše podudarnih indeksa.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95CC9-7F1B-4877-8BDF-71A07ADFA668}"/>
              </a:ext>
            </a:extLst>
          </p:cNvPr>
          <p:cNvSpPr txBox="1"/>
          <p:nvPr/>
        </p:nvSpPr>
        <p:spPr>
          <a:xfrm>
            <a:off x="1718568" y="1954681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Postoje slučajevi kada MySQL ne može efikasno koristiti indekse: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50959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MySQL: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B4DE-4396-4F3B-806B-60AFD3FF809A}"/>
              </a:ext>
            </a:extLst>
          </p:cNvPr>
          <p:cNvSpPr txBox="1"/>
          <p:nvPr/>
        </p:nvSpPr>
        <p:spPr>
          <a:xfrm>
            <a:off x="1787764" y="4202771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koristan koncept, za ubrzanje čitanja kod baza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6E60B-11F1-4075-B151-51FA04DEEC07}"/>
              </a:ext>
            </a:extLst>
          </p:cNvPr>
          <p:cNvSpPr txBox="1"/>
          <p:nvPr/>
        </p:nvSpPr>
        <p:spPr>
          <a:xfrm>
            <a:off x="1787764" y="2323530"/>
            <a:ext cx="849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parcijalne i multicolumn indekse.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D1778-0016-4E8A-A7D1-07BC7A6D64C6}"/>
              </a:ext>
            </a:extLst>
          </p:cNvPr>
          <p:cNvSpPr txBox="1"/>
          <p:nvPr/>
        </p:nvSpPr>
        <p:spPr>
          <a:xfrm>
            <a:off x="1509598" y="3734251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Indeksiranje: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5E2C4-EAC6-4DA0-8BED-A3C8F8A5958D}"/>
              </a:ext>
            </a:extLst>
          </p:cNvPr>
          <p:cNvSpPr txBox="1"/>
          <p:nvPr/>
        </p:nvSpPr>
        <p:spPr>
          <a:xfrm>
            <a:off x="1787764" y="4690752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Indeksi žrtvuju performanse upisa zarad performansi čitanja.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787764" y="5216946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Čine drastičnu razliku na vreme čitanja kod velikih tabela.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818244" y="2810922"/>
            <a:ext cx="849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Najčešće korišćeni indeksi su B-stablo i Hash indeksi ali može koristiti i indekse R-stabla.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4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Ime i Prezime</a:t>
            </a:r>
          </a:p>
          <a:p>
            <a:pPr algn="r"/>
            <a:r>
              <a:rPr lang="sr-Latn-RS" sz="1600" i="1" dirty="0"/>
              <a:t>Indeks: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7528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Milan Stanković</a:t>
            </a:r>
          </a:p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 i 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Sistemi za upravljanje bazama podataka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april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0070C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Relacione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Indeksi kod MySQL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rease, loss, performance, report, sales icon - Download on Iconfinder">
            <a:extLst>
              <a:ext uri="{FF2B5EF4-FFF2-40B4-BE49-F238E27FC236}">
                <a16:creationId xmlns:a16="http://schemas.microsoft.com/office/drawing/2014/main" id="{9B4783FD-EC27-48B9-87C9-128692F5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13" y="2033356"/>
            <a:ext cx="2791287" cy="27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890098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Zahtevi za skladištenje podataka se konstantno povećavaju.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A867-4AD5-41E7-9B51-B92FB900F308}"/>
              </a:ext>
            </a:extLst>
          </p:cNvPr>
          <p:cNvSpPr txBox="1"/>
          <p:nvPr/>
        </p:nvSpPr>
        <p:spPr>
          <a:xfrm>
            <a:off x="1377519" y="2442645"/>
            <a:ext cx="762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Kao rezultat se javlja smanjivanje performansi sistema za skladištenje.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AFF3B-AE6F-40BA-B4D9-C2F8307D3391}"/>
              </a:ext>
            </a:extLst>
          </p:cNvPr>
          <p:cNvSpPr txBox="1"/>
          <p:nvPr/>
        </p:nvSpPr>
        <p:spPr>
          <a:xfrm>
            <a:off x="1377519" y="3307360"/>
            <a:ext cx="955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 tog razloga javlja se potreba za nalaženjem rešenja.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1D6E7-19A6-4E3D-BD2D-891AC3EB8FC6}"/>
              </a:ext>
            </a:extLst>
          </p:cNvPr>
          <p:cNvSpPr txBox="1"/>
          <p:nvPr/>
        </p:nvSpPr>
        <p:spPr>
          <a:xfrm>
            <a:off x="1377518" y="4720230"/>
            <a:ext cx="952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Performanse se najviše odnose na odziv i kašnjenje sistema.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6B8A4-9FEA-4F6E-82C3-56BB14ED7C76}"/>
              </a:ext>
            </a:extLst>
          </p:cNvPr>
          <p:cNvSpPr txBox="1"/>
          <p:nvPr/>
        </p:nvSpPr>
        <p:spPr>
          <a:xfrm>
            <a:off x="1377518" y="3859907"/>
            <a:ext cx="704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Rešenje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da se spreči ili smanji uticaj povećanja podataka na performanse.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A59BAE-F2D3-4A77-B0D7-E9303A84FD99}"/>
              </a:ext>
            </a:extLst>
          </p:cNvPr>
          <p:cNvSpPr txBox="1"/>
          <p:nvPr/>
        </p:nvSpPr>
        <p:spPr>
          <a:xfrm rot="1064906">
            <a:off x="9325622" y="2403007"/>
            <a:ext cx="170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PERFORMANSE</a:t>
            </a:r>
          </a:p>
        </p:txBody>
      </p:sp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AC5F52-5A86-460C-83C0-C870A72B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0249" y="2087137"/>
            <a:ext cx="3402667" cy="28179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Relacione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unapred definisane odnose između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D9F55-BAFB-404E-97A0-8132AF299EFB}"/>
              </a:ext>
            </a:extLst>
          </p:cNvPr>
          <p:cNvSpPr txBox="1"/>
          <p:nvPr/>
        </p:nvSpPr>
        <p:spPr>
          <a:xfrm>
            <a:off x="1377518" y="2479663"/>
            <a:ext cx="668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Podaci su predstavljeni u obliku stavki (vrste) tabele.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FFC7B-AF10-42A3-88FC-BE11CF3FEE85}"/>
              </a:ext>
            </a:extLst>
          </p:cNvPr>
          <p:cNvSpPr txBox="1"/>
          <p:nvPr/>
        </p:nvSpPr>
        <p:spPr>
          <a:xfrm>
            <a:off x="1377517" y="3075057"/>
            <a:ext cx="6337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Svaka tabela poseduje svoje atribute koji su predstavljeni u vidu kolone.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680BB-35AE-4263-B76C-C7A7D254ECAF}"/>
              </a:ext>
            </a:extLst>
          </p:cNvPr>
          <p:cNvSpPr txBox="1"/>
          <p:nvPr/>
        </p:nvSpPr>
        <p:spPr>
          <a:xfrm>
            <a:off x="1377516" y="5769716"/>
            <a:ext cx="933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Benefiti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 bolja organizacija, bolje čitanje i analiziranje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2B08D-875F-4571-8D25-3EC43E2F37DF}"/>
              </a:ext>
            </a:extLst>
          </p:cNvPr>
          <p:cNvSpPr txBox="1"/>
          <p:nvPr/>
        </p:nvSpPr>
        <p:spPr>
          <a:xfrm>
            <a:off x="1377518" y="3968903"/>
            <a:ext cx="668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Između zavisnih tabela su definisane relacije koje definišu odnose podataka (entiteta).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E2941-336E-4A77-BE83-7CC6F46DB67A}"/>
              </a:ext>
            </a:extLst>
          </p:cNvPr>
          <p:cNvSpPr txBox="1"/>
          <p:nvPr/>
        </p:nvSpPr>
        <p:spPr>
          <a:xfrm>
            <a:off x="1377516" y="5183082"/>
            <a:ext cx="997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Primena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 u velikim poslovnim sistemima sa strogo definisan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om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strukturom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376CD5-B784-47ED-9064-24D0CB05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0619" y="3673037"/>
            <a:ext cx="3731581" cy="25296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6A39F-9FE9-4528-BD07-FBA74B58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45FE-3654-4264-830F-41BF64475AE2}"/>
              </a:ext>
            </a:extLst>
          </p:cNvPr>
          <p:cNvSpPr txBox="1"/>
          <p:nvPr/>
        </p:nvSpPr>
        <p:spPr>
          <a:xfrm>
            <a:off x="1377517" y="931680"/>
            <a:ext cx="665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Primeri relacionih baza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A35559-8A9E-40C0-BA47-4BEAFD7D25AB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05A89B-C242-419F-BF9B-3EA0EABAF8B1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SSQL – sun_market">
            <a:extLst>
              <a:ext uri="{FF2B5EF4-FFF2-40B4-BE49-F238E27FC236}">
                <a16:creationId xmlns:a16="http://schemas.microsoft.com/office/drawing/2014/main" id="{ACAC5A1A-C04D-4C9E-9B99-9A81526CD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22066" r="20455" b="22514"/>
          <a:stretch/>
        </p:blipFill>
        <p:spPr bwMode="auto">
          <a:xfrm>
            <a:off x="1253229" y="1855010"/>
            <a:ext cx="1970844" cy="17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374E2-218D-493E-8092-B5364339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55" y="2180258"/>
            <a:ext cx="2830959" cy="1054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99F1D-E0F7-42AF-942E-95360842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505" y="2228752"/>
            <a:ext cx="3068345" cy="1052760"/>
          </a:xfrm>
          <a:prstGeom prst="rect">
            <a:avLst/>
          </a:prstGeom>
        </p:spPr>
      </p:pic>
      <p:pic>
        <p:nvPicPr>
          <p:cNvPr id="1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FD9F45E8-5239-4C92-88DB-E9A03D41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02" y="3623734"/>
            <a:ext cx="3176739" cy="2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75642B-0F2F-49AF-BFF5-0724674C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09" y="4346430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5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je relaciona baza podataka otvorenog koda.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CB345-E03D-407F-AA36-B3EDE21DA928}"/>
              </a:ext>
            </a:extLst>
          </p:cNvPr>
          <p:cNvSpPr txBox="1"/>
          <p:nvPr/>
        </p:nvSpPr>
        <p:spPr>
          <a:xfrm>
            <a:off x="1377516" y="243404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višenitni (multi-thread) SQL sistem.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AFF88-5CC4-4D0F-B6C8-C07908F893A6}"/>
              </a:ext>
            </a:extLst>
          </p:cNvPr>
          <p:cNvSpPr txBox="1"/>
          <p:nvPr/>
        </p:nvSpPr>
        <p:spPr>
          <a:xfrm>
            <a:off x="1377516" y="298100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Obezbeđuje korisnički interfejs za pristup bazi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F4C102-8171-4F90-B0B5-3DD180D672B9}"/>
              </a:ext>
            </a:extLst>
          </p:cNvPr>
          <p:cNvSpPr txBox="1"/>
          <p:nvPr/>
        </p:nvSpPr>
        <p:spPr>
          <a:xfrm>
            <a:off x="1377515" y="352796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Jedna od najpopularnijih baza podataka.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CEFEC-B7AA-4ED9-980D-C63A1EAEEF5A}"/>
              </a:ext>
            </a:extLst>
          </p:cNvPr>
          <p:cNvSpPr txBox="1"/>
          <p:nvPr/>
        </p:nvSpPr>
        <p:spPr>
          <a:xfrm>
            <a:off x="1377515" y="407492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Koristi se u različitim vrstama aplikacija.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4833C-B6FA-4BA0-8C55-DBCBF62641D4}"/>
              </a:ext>
            </a:extLst>
          </p:cNvPr>
          <p:cNvSpPr txBox="1"/>
          <p:nvPr/>
        </p:nvSpPr>
        <p:spPr>
          <a:xfrm>
            <a:off x="1377515" y="4620294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Koriste ga: Facebook, Flickr, MediaWiki, Twitter, YouTube idr.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MySQL Logo transparent PNG - StickPNG">
            <a:extLst>
              <a:ext uri="{FF2B5EF4-FFF2-40B4-BE49-F238E27FC236}">
                <a16:creationId xmlns:a16="http://schemas.microsoft.com/office/drawing/2014/main" id="{972D0EB0-0FA4-435A-B018-B0202624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89" y="2206791"/>
            <a:ext cx="2482611" cy="24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4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MySQL prednosti i nedostaci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D8355-2F69-48A1-B05F-3742582A66FD}"/>
              </a:ext>
            </a:extLst>
          </p:cNvPr>
          <p:cNvSpPr txBox="1"/>
          <p:nvPr/>
        </p:nvSpPr>
        <p:spPr>
          <a:xfrm>
            <a:off x="824144" y="1842167"/>
            <a:ext cx="5271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Prednosti: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Smanjeni ukupni troškovi upotrebe i vlasništva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Portabilnost sistema i skladišta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Jednostavna konektivnost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Brz razvoj i stabilnost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Bezbednost podataka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52C87-5A91-4D74-B7AA-00E0E14D2D1E}"/>
              </a:ext>
            </a:extLst>
          </p:cNvPr>
          <p:cNvCxnSpPr>
            <a:cxnSpLocks/>
          </p:cNvCxnSpPr>
          <p:nvPr/>
        </p:nvCxnSpPr>
        <p:spPr>
          <a:xfrm flipH="1">
            <a:off x="6096000" y="1841242"/>
            <a:ext cx="8878" cy="39771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A8AEF-D111-4760-A6E2-5669540C420F}"/>
              </a:ext>
            </a:extLst>
          </p:cNvPr>
          <p:cNvSpPr txBox="1"/>
          <p:nvPr/>
        </p:nvSpPr>
        <p:spPr>
          <a:xfrm>
            <a:off x="6263640" y="1841242"/>
            <a:ext cx="5623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Nedostaci: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Starije verzije ne podržavaju ROLE, COMMIT i procedure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Transakcije nisu efikasne jer su sklone korupciji podataka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 poseduje dobar alat za razvoj i debagiranje</a:t>
            </a:r>
          </a:p>
          <a:p>
            <a:pPr lvl="1"/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Rad sa velikim bazama podataka nije dovoljno efikasan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A4703-D5EC-45BE-985D-DEB5D6487592}"/>
              </a:ext>
            </a:extLst>
          </p:cNvPr>
          <p:cNvSpPr/>
          <p:nvPr/>
        </p:nvSpPr>
        <p:spPr>
          <a:xfrm>
            <a:off x="6675120" y="5181600"/>
            <a:ext cx="4907280" cy="753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Arial" panose="020B0604020202020204" pitchFamily="34" charset="0"/>
                <a:cs typeface="Arial" panose="020B0604020202020204" pitchFamily="34" charset="0"/>
              </a:rPr>
              <a:t>INDEKSIRANJE KOD MySQL-a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(Interna struktura i organizacija indeksa)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Indeksi kod baza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Svrha indeksa je brže pronalaženje podatka u tabeli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FC623-2BEF-4BD6-8052-8B8C0A00C38D}"/>
              </a:ext>
            </a:extLst>
          </p:cNvPr>
          <p:cNvSpPr txBox="1"/>
          <p:nvPr/>
        </p:nvSpPr>
        <p:spPr>
          <a:xfrm>
            <a:off x="1377518" y="2461442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Index pravi kopiju kolone koju indeksira i kasnije koristi tu novu tabelu kako bi povećao brzinu pristupa i pronalaženje podatka.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9611B-653E-4571-BE94-3299E16B3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401" y="3547049"/>
            <a:ext cx="4421076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922</Words>
  <Application>Microsoft Office PowerPoint</Application>
  <PresentationFormat>Widescreen</PresentationFormat>
  <Paragraphs>213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45</cp:revision>
  <dcterms:created xsi:type="dcterms:W3CDTF">2022-01-29T19:21:23Z</dcterms:created>
  <dcterms:modified xsi:type="dcterms:W3CDTF">2022-04-25T21:59:28Z</dcterms:modified>
</cp:coreProperties>
</file>