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6" r:id="rId6"/>
    <p:sldId id="278" r:id="rId7"/>
    <p:sldId id="283" r:id="rId8"/>
    <p:sldId id="284" r:id="rId9"/>
    <p:sldId id="263" r:id="rId10"/>
    <p:sldId id="286" r:id="rId11"/>
    <p:sldId id="290" r:id="rId12"/>
    <p:sldId id="287" r:id="rId13"/>
    <p:sldId id="288" r:id="rId14"/>
    <p:sldId id="289" r:id="rId15"/>
    <p:sldId id="291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D2621"/>
    <a:srgbClr val="C54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32" autoAdjust="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76B5-3D64-4131-818B-989C7B34FBD2}" type="datetimeFigureOut">
              <a:rPr lang="en-US" smtClean="0"/>
              <a:t>23/6/2022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693D-F903-4B76-9459-0679850E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4693D-F903-4B76-9459-0679850E2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03E-0A7C-44B4-8476-07055D2F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A3A-BCC8-4E14-B7C4-9A02E6E7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7FA1-0BCE-4E5C-B926-D7D6984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E046-8B93-441D-9C0D-5135BE4E9CEE}" type="datetime1">
              <a:rPr lang="en-US" smtClean="0"/>
              <a:t>23/6/2022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F264-1D1B-4492-AEDE-C4EA488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109-441D-4914-A260-F1E16598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1F9-376E-4CD3-A899-B27B59F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45C-FF53-4A74-8966-75149D03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016-A8F3-4E84-81C7-F1F5D57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9436-8FFD-46E1-B124-CCEDA1A2A2B8}" type="datetime1">
              <a:rPr lang="en-US" smtClean="0"/>
              <a:t>23/6/2022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3B9D-DCF3-48D5-A549-F3CE3A2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484-1DC0-49D9-B33C-B6F1B1D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2DE1-9104-41FE-A1D5-2460805EC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333-22C6-4BDB-8A24-0FA7C82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FF5D-60BE-41CE-97D1-9D5D9F4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B25A-E170-450E-AF11-58D2D4177B39}" type="datetime1">
              <a:rPr lang="en-US" smtClean="0"/>
              <a:t>23/6/2022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69FD-4F1D-4DA2-A1EC-A7485937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64B2-E0DB-468B-ABAD-0C6E3D1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165-3A26-4D96-B01E-7A03878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4B88-0668-4B5E-B328-16AAD32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A90E-3479-4ABA-B48C-83B54F8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608B-E934-418C-B73D-BC7A4C180616}" type="datetime1">
              <a:rPr lang="en-US" smtClean="0"/>
              <a:t>23/6/2022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AFF6-D8AD-41F2-A176-FCBB51C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0340-3931-494A-9638-98DD27A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1329-B312-42C4-846A-0822E9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8006-EEB1-496E-ACE8-685A428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70F-B683-4D5A-BF49-823BB37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450-4E08-4610-B3AF-4C23ACE08559}" type="datetime1">
              <a:rPr lang="en-US" smtClean="0"/>
              <a:t>23/6/2022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FCB-55BD-43B4-A557-0A3974A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546F-48A8-44B3-B3AC-449025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02E-131A-498D-819B-1CFE964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1A52-695A-4674-9B04-4E21652C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F71-8B75-4FFD-8B30-0901F9D6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BD1-370C-49C6-9F6F-28D9DD2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64D-888C-485A-A757-B72C67D65CC8}" type="datetime1">
              <a:rPr lang="en-US" smtClean="0"/>
              <a:t>23/6/2022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A96F-8D83-46F7-869C-C45A3F4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F09-2546-48AF-89A2-792C5B8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E41-1BB6-4198-A358-0EFE92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4659-9D11-49D5-B17A-EAC229DB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6579-533D-4B3A-BFB5-11132A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F34F-0130-4198-8B59-08E602F6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ABDEE-CF76-4D89-B26F-4B6756F9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15DE-DB98-4DA1-97E0-789CE5B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9D86-1BB4-471E-B932-563519751176}" type="datetime1">
              <a:rPr lang="en-US" smtClean="0"/>
              <a:t>23/6/2022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3DF0-4D6A-4FD1-A3BB-A0F1688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DE5-E9DD-4593-BA2D-6ED12EE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38D-21D0-4943-8C80-9C05CD6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3467-AB81-4D5E-AD85-A959790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DF56-1326-461F-9737-F5B291C187FF}" type="datetime1">
              <a:rPr lang="en-US" smtClean="0"/>
              <a:t>23/6/2022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0278-D435-413E-8790-D524664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2BE7-E5E3-467E-8F55-41B84D0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D601-BB1F-4123-8EE8-772D1C9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1E60-D955-478B-B995-9969A08C0037}" type="datetime1">
              <a:rPr lang="en-US" smtClean="0"/>
              <a:t>23/6/2022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60-BD9D-4506-BADA-F16DD445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D1F6-22BC-46C5-B534-110A920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4C-1278-43CE-9843-4257594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D8B-E035-4250-9D80-A2FAD2ED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02DA-5E9D-48BD-8A85-1EE3F584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9A5E-2E87-4B31-A4AC-69FFCAD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0BA-00CC-4562-A73D-BDF6C94DE02D}" type="datetime1">
              <a:rPr lang="en-US" smtClean="0"/>
              <a:t>23/6/2022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EB2-3B96-4CEA-B377-B28D340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C6B2-A2D2-47C2-BEAF-6E6FA86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48C-7DAB-4009-B858-FD04002D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1CD9-C13A-43B1-9159-670041740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E65C-520D-4776-AD37-DF784D3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A7DC-EAAF-4650-835D-9F1C749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EE6-7F6E-41A7-8E54-1D9F59091A45}" type="datetime1">
              <a:rPr lang="en-US" smtClean="0"/>
              <a:t>23/6/2022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A6AF-64B9-40D8-BE2F-EB8230F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0BB0-0BE0-4AA2-8829-B2FCA11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6BC7-D7A0-4B9A-BAEA-7D4F9C1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2EA0-096C-482E-BC0F-92E222C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C336-76AD-4295-BDA4-43BE5E9D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4E82-6905-43C1-9948-02DD354A7AC5}" type="datetime1">
              <a:rPr lang="en-US" smtClean="0"/>
              <a:t>23/6/2022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83-9398-4F54-8876-B65AFAFE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1102-DC17-454A-BCEE-947E22C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0E67-1E12-4F56-A6A2-FD15D925E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3D52F-A4D5-46B6-84FA-1DCA1D4065C3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46433-DE89-4F1C-A59E-EB561FB2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F99A4-82CE-4481-AC92-94753337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C2BF1-12A3-4746-8DF0-01F66D7CFA14}"/>
              </a:ext>
            </a:extLst>
          </p:cNvPr>
          <p:cNvSpPr txBox="1"/>
          <p:nvPr/>
        </p:nvSpPr>
        <p:spPr>
          <a:xfrm>
            <a:off x="873592" y="2665569"/>
            <a:ext cx="9828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SEMINARSKI RAD - prezentacija</a:t>
            </a:r>
          </a:p>
          <a:p>
            <a:r>
              <a:rPr lang="sr-Latn-R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AZURE 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sr-Latn-R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BAZA PODATAKA KAO SERVIS (DBaaS)</a:t>
            </a:r>
            <a:endParaRPr lang="en-US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Sistemi za upravljanje bazama podataka</a:t>
            </a:r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9F2C-F201-4A3E-A85E-ABA468AD5CF1}"/>
              </a:ext>
            </a:extLst>
          </p:cNvPr>
          <p:cNvSpPr txBox="1"/>
          <p:nvPr/>
        </p:nvSpPr>
        <p:spPr>
          <a:xfrm>
            <a:off x="873592" y="4942073"/>
            <a:ext cx="49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Student: </a:t>
            </a:r>
            <a:r>
              <a:rPr lang="sr-Latn-R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Milan Stanković br. ind. 1407 </a:t>
            </a:r>
          </a:p>
          <a:p>
            <a:r>
              <a:rPr lang="sr-Latn-R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sr-Latn-R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Mentor: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Prof. Doc</a:t>
            </a:r>
            <a:r>
              <a:rPr lang="sr-Latn-RS" sz="16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Aleksandar </a:t>
            </a:r>
            <a:r>
              <a:rPr lang="sr-Latn-R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Stanimirović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2AF2-D1AF-4EA6-BCEF-CDAF49660672}"/>
              </a:ext>
            </a:extLst>
          </p:cNvPr>
          <p:cNvSpPr txBox="1"/>
          <p:nvPr/>
        </p:nvSpPr>
        <p:spPr>
          <a:xfrm>
            <a:off x="9267150" y="616752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Niš, jun 2022. godina</a:t>
            </a:r>
            <a:endParaRPr lang="en-US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CBA0832-A8EE-4FD8-03BE-14F8E7C15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8" t="10662" r="32100" b="47151"/>
          <a:stretch/>
        </p:blipFill>
        <p:spPr bwMode="auto">
          <a:xfrm>
            <a:off x="9257948" y="495094"/>
            <a:ext cx="1122648" cy="8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QL Azure Database is on its way; new pricing and licensing information  announced at WPC - Microsoft SQL Server Blog">
            <a:extLst>
              <a:ext uri="{FF2B5EF4-FFF2-40B4-BE49-F238E27FC236}">
                <a16:creationId xmlns:a16="http://schemas.microsoft.com/office/drawing/2014/main" id="{79DABB66-E631-2A9A-8141-C2D4410F5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t="8796" r="67739"/>
          <a:stretch/>
        </p:blipFill>
        <p:spPr bwMode="auto">
          <a:xfrm>
            <a:off x="10504716" y="401903"/>
            <a:ext cx="993058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SQL na Azure platformi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68A066-8CF7-6ECB-270C-E48A17713CA2}"/>
              </a:ext>
            </a:extLst>
          </p:cNvPr>
          <p:cNvSpPr txBox="1"/>
          <p:nvPr/>
        </p:nvSpPr>
        <p:spPr>
          <a:xfrm>
            <a:off x="1377513" y="2353489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U zavisnosti od rešenja vrši se različita vrsta licenciranja.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51CB6-DCDC-35D5-D8DA-D22ED3FB87E6}"/>
              </a:ext>
            </a:extLst>
          </p:cNvPr>
          <p:cNvSpPr txBox="1"/>
          <p:nvPr/>
        </p:nvSpPr>
        <p:spPr>
          <a:xfrm>
            <a:off x="1377513" y="1764665"/>
            <a:ext cx="1014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Postoji kao Potpuno upravljan DBaaS ili kao Samostalno upravljan u okviru VM servisa.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68EAF-E55C-5E8A-C2C0-E84A338F6847}"/>
              </a:ext>
            </a:extLst>
          </p:cNvPr>
          <p:cNvSpPr txBox="1"/>
          <p:nvPr/>
        </p:nvSpPr>
        <p:spPr>
          <a:xfrm>
            <a:off x="1377513" y="2942313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SQL servis uključuje DMS (Data Migration System).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6400F-7B0B-5B78-9341-1DF46AA4E549}"/>
              </a:ext>
            </a:extLst>
          </p:cNvPr>
          <p:cNvSpPr txBox="1"/>
          <p:nvPr/>
        </p:nvSpPr>
        <p:spPr>
          <a:xfrm>
            <a:off x="1377513" y="3660397"/>
            <a:ext cx="806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U zavisnosti od poslovanja: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Servis opšte namene (pouzdan sa određenim kompromisima, jeftiniji)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Biznis kritičan servis (visoko pouzdani, skuplje cena usluge, bolja tehnička podrška)</a:t>
            </a:r>
          </a:p>
        </p:txBody>
      </p:sp>
    </p:spTree>
    <p:extLst>
      <p:ext uri="{BB962C8B-B14F-4D97-AF65-F5344CB8AC3E}">
        <p14:creationId xmlns:p14="http://schemas.microsoft.com/office/powerpoint/2010/main" val="5983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Kreiranje i upotreba SQL servis baze podataka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68A066-8CF7-6ECB-270C-E48A17713CA2}"/>
              </a:ext>
            </a:extLst>
          </p:cNvPr>
          <p:cNvSpPr txBox="1"/>
          <p:nvPr/>
        </p:nvSpPr>
        <p:spPr>
          <a:xfrm>
            <a:off x="1377513" y="239161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Korisnik vrši konfiguraciju servisa baze, zaštite, licenciranje i plaćanje.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51CB6-DCDC-35D5-D8DA-D22ED3FB87E6}"/>
              </a:ext>
            </a:extLst>
          </p:cNvPr>
          <p:cNvSpPr txBox="1"/>
          <p:nvPr/>
        </p:nvSpPr>
        <p:spPr>
          <a:xfrm>
            <a:off x="1377513" y="1764665"/>
            <a:ext cx="1014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Servis SQL baze podataka se kreira veoma jednostavno putem Azure portala.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6400F-7B0B-5B78-9341-1DF46AA4E549}"/>
              </a:ext>
            </a:extLst>
          </p:cNvPr>
          <p:cNvSpPr txBox="1"/>
          <p:nvPr/>
        </p:nvSpPr>
        <p:spPr>
          <a:xfrm>
            <a:off x="1377513" y="3457582"/>
            <a:ext cx="8065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Karakteristika kod DBaaS jeste da se pristupanje servisu vrši na sličan način kao kod lokalne instance baze podataka.</a:t>
            </a:r>
          </a:p>
          <a:p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Korisnik se putem klijenta može povezati sa bazom podataka i izvršavati upite i zahteve.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Pristup se može vršiti i putem kontrolnog panela baze podataka na Azure portalu.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3DA822-3731-8DDF-60C9-211664507233}"/>
              </a:ext>
            </a:extLst>
          </p:cNvPr>
          <p:cNvCxnSpPr>
            <a:cxnSpLocks/>
          </p:cNvCxnSpPr>
          <p:nvPr/>
        </p:nvCxnSpPr>
        <p:spPr>
          <a:xfrm flipH="1">
            <a:off x="1466735" y="3135944"/>
            <a:ext cx="854601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 kreiranja SQL servis baze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dd to Azure SQL">
            <a:extLst>
              <a:ext uri="{FF2B5EF4-FFF2-40B4-BE49-F238E27FC236}">
                <a16:creationId xmlns:a16="http://schemas.microsoft.com/office/drawing/2014/main" id="{73B35283-1259-75D6-39F8-44B26E23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" r="66141" b="6551"/>
          <a:stretch/>
        </p:blipFill>
        <p:spPr bwMode="auto">
          <a:xfrm>
            <a:off x="1021688" y="2693121"/>
            <a:ext cx="3769995" cy="3417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26429-2CAA-D03A-8342-98AE4C845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 r="17975" b="6846"/>
          <a:stretch/>
        </p:blipFill>
        <p:spPr bwMode="auto">
          <a:xfrm>
            <a:off x="5485132" y="2902450"/>
            <a:ext cx="6239508" cy="3023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L-Shape 5">
            <a:extLst>
              <a:ext uri="{FF2B5EF4-FFF2-40B4-BE49-F238E27FC236}">
                <a16:creationId xmlns:a16="http://schemas.microsoft.com/office/drawing/2014/main" id="{B86608F8-9726-69AB-66C7-EF11C8EC3BA4}"/>
              </a:ext>
            </a:extLst>
          </p:cNvPr>
          <p:cNvSpPr/>
          <p:nvPr/>
        </p:nvSpPr>
        <p:spPr>
          <a:xfrm rot="13549342">
            <a:off x="4896485" y="3529966"/>
            <a:ext cx="487680" cy="48768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770D3-F3CF-8C80-4A1C-9D97E69B0B27}"/>
              </a:ext>
            </a:extLst>
          </p:cNvPr>
          <p:cNvSpPr txBox="1"/>
          <p:nvPr/>
        </p:nvSpPr>
        <p:spPr>
          <a:xfrm>
            <a:off x="7395762" y="2163462"/>
            <a:ext cx="274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Podešavanje resursa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A962-6834-A8DF-BDEC-EB8456C6B736}"/>
              </a:ext>
            </a:extLst>
          </p:cNvPr>
          <p:cNvSpPr txBox="1"/>
          <p:nvPr/>
        </p:nvSpPr>
        <p:spPr>
          <a:xfrm>
            <a:off x="1529917" y="2163462"/>
            <a:ext cx="274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Izbor vrste servisa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 kreiranja SQL servis baze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D770D3-F3CF-8C80-4A1C-9D97E69B0B27}"/>
              </a:ext>
            </a:extLst>
          </p:cNvPr>
          <p:cNvSpPr txBox="1"/>
          <p:nvPr/>
        </p:nvSpPr>
        <p:spPr>
          <a:xfrm>
            <a:off x="1490492" y="3657679"/>
            <a:ext cx="234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Izbor resursa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462070-3E8A-CFEF-DCEC-8CE3E230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41" y="1530315"/>
            <a:ext cx="6018548" cy="1564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BBFE9-C1DB-A83F-2A43-97264ACBA4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40" r="31937"/>
          <a:stretch/>
        </p:blipFill>
        <p:spPr bwMode="auto">
          <a:xfrm>
            <a:off x="6543774" y="3657679"/>
            <a:ext cx="3901041" cy="773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2B0592-8A59-B91D-7EE8-B9287020E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514" y="4959545"/>
            <a:ext cx="5731510" cy="1207770"/>
          </a:xfrm>
          <a:prstGeom prst="rect">
            <a:avLst/>
          </a:prstGeom>
        </p:spPr>
      </p:pic>
      <p:sp>
        <p:nvSpPr>
          <p:cNvPr id="16" name="L-Shape 15">
            <a:extLst>
              <a:ext uri="{FF2B5EF4-FFF2-40B4-BE49-F238E27FC236}">
                <a16:creationId xmlns:a16="http://schemas.microsoft.com/office/drawing/2014/main" id="{B26B424E-6237-8E54-A13E-B4F683F33843}"/>
              </a:ext>
            </a:extLst>
          </p:cNvPr>
          <p:cNvSpPr/>
          <p:nvPr/>
        </p:nvSpPr>
        <p:spPr>
          <a:xfrm rot="18811081">
            <a:off x="8181703" y="4464148"/>
            <a:ext cx="487680" cy="48768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B86608F8-9726-69AB-66C7-EF11C8EC3BA4}"/>
              </a:ext>
            </a:extLst>
          </p:cNvPr>
          <p:cNvSpPr/>
          <p:nvPr/>
        </p:nvSpPr>
        <p:spPr>
          <a:xfrm rot="18811081">
            <a:off x="8181702" y="3072482"/>
            <a:ext cx="487680" cy="48768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DEE10-081E-D7CF-1399-59A3C5D44215}"/>
              </a:ext>
            </a:extLst>
          </p:cNvPr>
          <p:cNvSpPr txBox="1"/>
          <p:nvPr/>
        </p:nvSpPr>
        <p:spPr>
          <a:xfrm>
            <a:off x="1490492" y="1855010"/>
            <a:ext cx="293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Postavljanje imena baze i imena servera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8A339-1E8F-7D08-0EA0-CE67FC5503B8}"/>
              </a:ext>
            </a:extLst>
          </p:cNvPr>
          <p:cNvSpPr txBox="1"/>
          <p:nvPr/>
        </p:nvSpPr>
        <p:spPr>
          <a:xfrm>
            <a:off x="1490492" y="5163320"/>
            <a:ext cx="3137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Podešavanje pristupa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6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Primer kreiranja SQL servis baze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D770D3-F3CF-8C80-4A1C-9D97E69B0B27}"/>
              </a:ext>
            </a:extLst>
          </p:cNvPr>
          <p:cNvSpPr txBox="1"/>
          <p:nvPr/>
        </p:nvSpPr>
        <p:spPr>
          <a:xfrm>
            <a:off x="4290875" y="5500831"/>
            <a:ext cx="179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Pristup bazi podataka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DEE10-081E-D7CF-1399-59A3C5D44215}"/>
              </a:ext>
            </a:extLst>
          </p:cNvPr>
          <p:cNvSpPr txBox="1"/>
          <p:nvPr/>
        </p:nvSpPr>
        <p:spPr>
          <a:xfrm>
            <a:off x="1308820" y="2077924"/>
            <a:ext cx="281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Podešavanje početnog stanja baze podataka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F8CA43-47BB-60B4-27A4-F8B8841F6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22"/>
          <a:stretch/>
        </p:blipFill>
        <p:spPr>
          <a:xfrm>
            <a:off x="529660" y="3240544"/>
            <a:ext cx="4371869" cy="1427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A1750D-939A-A7D1-4A29-390735EF4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79"/>
          <a:stretch/>
        </p:blipFill>
        <p:spPr>
          <a:xfrm>
            <a:off x="6085263" y="1948637"/>
            <a:ext cx="5050673" cy="4011295"/>
          </a:xfrm>
          <a:prstGeom prst="rect">
            <a:avLst/>
          </a:prstGeom>
        </p:spPr>
      </p:pic>
      <p:sp>
        <p:nvSpPr>
          <p:cNvPr id="21" name="L-Shape 20">
            <a:extLst>
              <a:ext uri="{FF2B5EF4-FFF2-40B4-BE49-F238E27FC236}">
                <a16:creationId xmlns:a16="http://schemas.microsoft.com/office/drawing/2014/main" id="{4933BD87-674D-322D-6016-D6C2E0C179D5}"/>
              </a:ext>
            </a:extLst>
          </p:cNvPr>
          <p:cNvSpPr/>
          <p:nvPr/>
        </p:nvSpPr>
        <p:spPr>
          <a:xfrm rot="13549342">
            <a:off x="5083477" y="3557191"/>
            <a:ext cx="487680" cy="48768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635F72-7AA0-4583-9CD3-9057C3917F8C}"/>
              </a:ext>
            </a:extLst>
          </p:cNvPr>
          <p:cNvSpPr txBox="1"/>
          <p:nvPr/>
        </p:nvSpPr>
        <p:spPr>
          <a:xfrm>
            <a:off x="1509598" y="1855010"/>
            <a:ext cx="471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Azure Cloud Servis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5908-F3A9-41DB-8ABC-E49898F3ACDB}"/>
              </a:ext>
            </a:extLst>
          </p:cNvPr>
          <p:cNvSpPr txBox="1"/>
          <p:nvPr/>
        </p:nvSpPr>
        <p:spPr>
          <a:xfrm>
            <a:off x="1776272" y="3878772"/>
            <a:ext cx="3710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Pravi veliku uštedu u poslovanju njegovih korisnika.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D9E0B-CB85-465B-9A28-C43E9C36C209}"/>
              </a:ext>
            </a:extLst>
          </p:cNvPr>
          <p:cNvSpPr txBox="1"/>
          <p:nvPr/>
        </p:nvSpPr>
        <p:spPr>
          <a:xfrm>
            <a:off x="1776272" y="2439144"/>
            <a:ext cx="356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Veoma popularna platforma za računarstvo u oblaku.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8CE41-8BA7-6027-0EA2-2DA59545536D}"/>
              </a:ext>
            </a:extLst>
          </p:cNvPr>
          <p:cNvSpPr txBox="1"/>
          <p:nvPr/>
        </p:nvSpPr>
        <p:spPr>
          <a:xfrm>
            <a:off x="1776272" y="4744368"/>
            <a:ext cx="3831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Veoma je konkurentna sa ostalim cloud provajderima (AWS, Google cloud, … itd.)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329EC4-0D09-1C62-C7F6-B90E0C5CFAD6}"/>
              </a:ext>
            </a:extLst>
          </p:cNvPr>
          <p:cNvSpPr txBox="1"/>
          <p:nvPr/>
        </p:nvSpPr>
        <p:spPr>
          <a:xfrm>
            <a:off x="6418406" y="1855010"/>
            <a:ext cx="373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>
                <a:latin typeface="Arial" panose="020B0604020202020204" pitchFamily="34" charset="0"/>
                <a:cs typeface="Arial" panose="020B0604020202020204" pitchFamily="34" charset="0"/>
              </a:rPr>
              <a:t>Cloud baze podataka i DBaaS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F71E8-7DC9-C31D-FF8E-54B3C8A5EECA}"/>
              </a:ext>
            </a:extLst>
          </p:cNvPr>
          <p:cNvSpPr txBox="1"/>
          <p:nvPr/>
        </p:nvSpPr>
        <p:spPr>
          <a:xfrm>
            <a:off x="1776272" y="3318495"/>
            <a:ext cx="39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Nudi razne vrste skladišta.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1238FE-4D0C-CB24-A50B-CAB0719A0E77}"/>
              </a:ext>
            </a:extLst>
          </p:cNvPr>
          <p:cNvCxnSpPr>
            <a:cxnSpLocks/>
          </p:cNvCxnSpPr>
          <p:nvPr/>
        </p:nvCxnSpPr>
        <p:spPr>
          <a:xfrm>
            <a:off x="6096000" y="2255120"/>
            <a:ext cx="0" cy="29857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2A1A6B-E5CD-BDC6-A951-98F6D9BB6180}"/>
              </a:ext>
            </a:extLst>
          </p:cNvPr>
          <p:cNvSpPr txBox="1"/>
          <p:nvPr/>
        </p:nvSpPr>
        <p:spPr>
          <a:xfrm>
            <a:off x="6826542" y="2382131"/>
            <a:ext cx="4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Ne zahtevaju lokalnu infrastrukturu.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BB0AC-0CDB-8CC4-DEF4-23E71B0DD0D5}"/>
              </a:ext>
            </a:extLst>
          </p:cNvPr>
          <p:cNvSpPr txBox="1"/>
          <p:nvPr/>
        </p:nvSpPr>
        <p:spPr>
          <a:xfrm>
            <a:off x="6826541" y="2918385"/>
            <a:ext cx="437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Vrše smanjenje troškova korisnika.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132BE-D016-4F48-022F-BE2343173CE2}"/>
              </a:ext>
            </a:extLst>
          </p:cNvPr>
          <p:cNvSpPr txBox="1"/>
          <p:nvPr/>
        </p:nvSpPr>
        <p:spPr>
          <a:xfrm>
            <a:off x="6847614" y="3454639"/>
            <a:ext cx="437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Sve obaveze održavanja i ažuriranja se vrše od strane Cloud provajdera.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8F358-54C8-830E-7E37-71802AAF72BB}"/>
              </a:ext>
            </a:extLst>
          </p:cNvPr>
          <p:cNvSpPr txBox="1"/>
          <p:nvPr/>
        </p:nvSpPr>
        <p:spPr>
          <a:xfrm>
            <a:off x="6826541" y="4302884"/>
            <a:ext cx="45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Veoma jednostavne za konfigurisanje.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EE3F8-A626-4C30-9338-28B30C97802D}"/>
              </a:ext>
            </a:extLst>
          </p:cNvPr>
          <p:cNvSpPr txBox="1"/>
          <p:nvPr/>
        </p:nvSpPr>
        <p:spPr>
          <a:xfrm>
            <a:off x="6819621" y="4843353"/>
            <a:ext cx="452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Konekcija sa kreiranom servis bazom podataka je slučna lokalnoj konekciji.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3" grpId="0"/>
      <p:bldP spid="19" grpId="0"/>
      <p:bldP spid="20" grpId="0"/>
      <p:bldP spid="21" grpId="0"/>
      <p:bldP spid="22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089F5-0325-40EA-BCCB-C67AAD7C4EAE}"/>
              </a:ext>
            </a:extLst>
          </p:cNvPr>
          <p:cNvSpPr txBox="1"/>
          <p:nvPr/>
        </p:nvSpPr>
        <p:spPr>
          <a:xfrm>
            <a:off x="3360945" y="604509"/>
            <a:ext cx="355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UNIVERZITET U </a:t>
            </a:r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NIŠU</a:t>
            </a:r>
          </a:p>
          <a:p>
            <a:r>
              <a:rPr lang="sr-Latn-R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ELEKTRONSKI FAKULTET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CED4-CDF0-4307-80F1-C3689A19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401903"/>
            <a:ext cx="1051547" cy="1051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C0DD-C2D2-4EFD-A6DC-DE6E2E02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9" y="171896"/>
            <a:ext cx="1511559" cy="151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4DCCF-9833-4436-852E-7B204A5B8F86}"/>
              </a:ext>
            </a:extLst>
          </p:cNvPr>
          <p:cNvSpPr txBox="1"/>
          <p:nvPr/>
        </p:nvSpPr>
        <p:spPr>
          <a:xfrm>
            <a:off x="2820140" y="2764926"/>
            <a:ext cx="6551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HVALA NA PAŽN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sr-Latn-RS" sz="4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9814E-F41A-46B6-BABD-2DB0860E8FB9}"/>
              </a:ext>
            </a:extLst>
          </p:cNvPr>
          <p:cNvSpPr txBox="1"/>
          <p:nvPr/>
        </p:nvSpPr>
        <p:spPr>
          <a:xfrm>
            <a:off x="4064001" y="4220005"/>
            <a:ext cx="203199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sr-Latn-RS" sz="1600" i="1" dirty="0"/>
              <a:t>Ime i Prezime</a:t>
            </a:r>
          </a:p>
          <a:p>
            <a:pPr algn="r"/>
            <a:r>
              <a:rPr lang="sr-Latn-RS" sz="1600" i="1" dirty="0"/>
              <a:t>Indeks:</a:t>
            </a:r>
          </a:p>
          <a:p>
            <a:pPr algn="r"/>
            <a:r>
              <a:rPr lang="sr-Latn-RS" sz="1600" i="1" dirty="0"/>
              <a:t>Email:</a:t>
            </a:r>
          </a:p>
          <a:p>
            <a:pPr algn="r"/>
            <a:r>
              <a:rPr lang="sr-Latn-RS" sz="1600" i="1" dirty="0"/>
              <a:t>Studijski program:</a:t>
            </a:r>
          </a:p>
          <a:p>
            <a:pPr algn="r"/>
            <a:r>
              <a:rPr lang="sr-Latn-RS" sz="1600" i="1" dirty="0"/>
              <a:t>Modul:</a:t>
            </a:r>
          </a:p>
          <a:p>
            <a:pPr algn="r"/>
            <a:r>
              <a:rPr lang="sr-Latn-RS" sz="1600" i="1" dirty="0"/>
              <a:t>Predmet:</a:t>
            </a:r>
            <a:endParaRPr lang="en-US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69598-D254-4B7F-8CDC-2B4C284A05D1}"/>
              </a:ext>
            </a:extLst>
          </p:cNvPr>
          <p:cNvSpPr txBox="1"/>
          <p:nvPr/>
        </p:nvSpPr>
        <p:spPr>
          <a:xfrm>
            <a:off x="6096000" y="4220005"/>
            <a:ext cx="375285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1600" i="1" dirty="0"/>
              <a:t>Milan Stanković</a:t>
            </a:r>
          </a:p>
          <a:p>
            <a:r>
              <a:rPr lang="sr-Latn-RS" sz="1600" i="1" dirty="0"/>
              <a:t>1407</a:t>
            </a:r>
          </a:p>
          <a:p>
            <a:r>
              <a:rPr lang="en-US" sz="1600" i="1" dirty="0"/>
              <a:t>m</a:t>
            </a:r>
            <a:r>
              <a:rPr lang="sr-Latn-RS" sz="1600" i="1" dirty="0"/>
              <a:t>ilan.mixy.</a:t>
            </a:r>
            <a:r>
              <a:rPr lang="en-US" sz="1600" i="1" dirty="0"/>
              <a:t>s</a:t>
            </a:r>
            <a:r>
              <a:rPr lang="sr-Latn-RS" sz="1600" i="1" dirty="0"/>
              <a:t>tankovic</a:t>
            </a:r>
            <a:r>
              <a:rPr lang="en-US" sz="1600" i="1" dirty="0"/>
              <a:t>@elfak.rs</a:t>
            </a:r>
          </a:p>
          <a:p>
            <a:r>
              <a:rPr lang="sr-Latn-RS" sz="1600" i="1" dirty="0"/>
              <a:t>Računarstvo i Informatika</a:t>
            </a:r>
            <a:endParaRPr lang="en-US" sz="1600" i="1" dirty="0"/>
          </a:p>
          <a:p>
            <a:r>
              <a:rPr lang="sr-Latn-RS" sz="1600" i="1" dirty="0"/>
              <a:t>Bezbednost Računarskih Sistema</a:t>
            </a:r>
          </a:p>
          <a:p>
            <a:r>
              <a:rPr lang="sr-Latn-RS" sz="1600" i="1" dirty="0"/>
              <a:t>Sistemi za upravljanje bazama podataka</a:t>
            </a:r>
            <a:endParaRPr lang="en-US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051D6-4FAB-4512-B3DD-14B984EDBCA9}"/>
              </a:ext>
            </a:extLst>
          </p:cNvPr>
          <p:cNvSpPr txBox="1"/>
          <p:nvPr/>
        </p:nvSpPr>
        <p:spPr>
          <a:xfrm>
            <a:off x="9267150" y="6167527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Niš, jun 2022. godina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BD59C-852B-4B8F-99E8-EFC9B98F95FE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2F038-6E9B-4DCF-89E3-C107408DABA0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2FE79-8AA3-47C0-9AEE-20D7506733F3}"/>
              </a:ext>
            </a:extLst>
          </p:cNvPr>
          <p:cNvSpPr txBox="1"/>
          <p:nvPr/>
        </p:nvSpPr>
        <p:spPr>
          <a:xfrm flipH="1">
            <a:off x="1377518" y="1820353"/>
            <a:ext cx="9436963" cy="3416320"/>
          </a:xfrm>
          <a:prstGeom prst="rect">
            <a:avLst/>
          </a:prstGeom>
          <a:noFill/>
          <a:ln w="57150">
            <a:solidFill>
              <a:srgbClr val="C00000">
                <a:alpha val="4784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Microsoft Azure Cloud platforma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Baza podata kao servis DBaaS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Primer SQL Server baze podataka kao servis</a:t>
            </a: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491722-DCD5-4319-9456-613EED2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EC6797-FD7F-437D-ABF6-3CD740A1A6E2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0B373-DA13-413F-94FB-1719E546B499}"/>
              </a:ext>
            </a:extLst>
          </p:cNvPr>
          <p:cNvSpPr txBox="1"/>
          <p:nvPr/>
        </p:nvSpPr>
        <p:spPr>
          <a:xfrm>
            <a:off x="1377518" y="1890098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platforme su sve popularnije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dana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šnjem poslovanju.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585A9E-83BE-FB70-BE2B-AECE365D9F7E}"/>
              </a:ext>
            </a:extLst>
          </p:cNvPr>
          <p:cNvSpPr txBox="1"/>
          <p:nvPr/>
        </p:nvSpPr>
        <p:spPr>
          <a:xfrm>
            <a:off x="1377518" y="2434041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Sve više se upotrebljavaju servisi koji su zasnovani na Cloudu.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A21530-2EAB-58EB-7995-F2F4696FD40B}"/>
              </a:ext>
            </a:extLst>
          </p:cNvPr>
          <p:cNvSpPr txBox="1"/>
          <p:nvPr/>
        </p:nvSpPr>
        <p:spPr>
          <a:xfrm>
            <a:off x="1377518" y="2977985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Skladištenje podataka je jedana od veoma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popularnih usluga.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BC3E5-D35F-B7BA-6498-2B1D6D76C0B0}"/>
              </a:ext>
            </a:extLst>
          </p:cNvPr>
          <p:cNvSpPr txBox="1"/>
          <p:nvPr/>
        </p:nvSpPr>
        <p:spPr>
          <a:xfrm>
            <a:off x="1377518" y="3521929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podataka kao servis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DBaaS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6DC9-0747-08B6-1EEC-0F08CF771E08}"/>
              </a:ext>
            </a:extLst>
          </p:cNvPr>
          <p:cNvSpPr txBox="1"/>
          <p:nvPr/>
        </p:nvSpPr>
        <p:spPr>
          <a:xfrm>
            <a:off x="1377518" y="4318461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Rezultat: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A1284-88B8-B276-641C-B072ED4A3C28}"/>
              </a:ext>
            </a:extLst>
          </p:cNvPr>
          <p:cNvSpPr txBox="1"/>
          <p:nvPr/>
        </p:nvSpPr>
        <p:spPr>
          <a:xfrm>
            <a:off x="1377518" y="4862900"/>
            <a:ext cx="825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Poslovanje kompanija je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jednostavnije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jeftinije i isplativije.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loud Vector SVG Icon (47) - SVG Repo">
            <a:extLst>
              <a:ext uri="{FF2B5EF4-FFF2-40B4-BE49-F238E27FC236}">
                <a16:creationId xmlns:a16="http://schemas.microsoft.com/office/drawing/2014/main" id="{75B85C84-D8DC-B7CA-3B65-1946C6AC2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1" b="9792"/>
          <a:stretch/>
        </p:blipFill>
        <p:spPr bwMode="auto">
          <a:xfrm>
            <a:off x="8530137" y="2730340"/>
            <a:ext cx="2569827" cy="198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7" y="931680"/>
            <a:ext cx="698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Microsoft Azure Cloud platforma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7" y="1887082"/>
            <a:ext cx="772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Azure je javna platforma koja pruža usluge računarstva u oblaku.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6CBDF-602A-CA3F-DC51-A607C4442F87}"/>
              </a:ext>
            </a:extLst>
          </p:cNvPr>
          <p:cNvSpPr txBox="1"/>
          <p:nvPr/>
        </p:nvSpPr>
        <p:spPr>
          <a:xfrm>
            <a:off x="1377517" y="2457986"/>
            <a:ext cx="74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U osnovi nudi usluge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obliku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servisa kao IaaS, PaaS i SaaS.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B2F0A-D91F-2B45-17AF-E3212319B27E}"/>
              </a:ext>
            </a:extLst>
          </p:cNvPr>
          <p:cNvSpPr txBox="1"/>
          <p:nvPr/>
        </p:nvSpPr>
        <p:spPr>
          <a:xfrm>
            <a:off x="1377517" y="3028890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Obuhvata više od 600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azličitih usluga.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53D7F-1F16-E4A5-02A1-03FABEE41A3D}"/>
              </a:ext>
            </a:extLst>
          </p:cNvPr>
          <p:cNvSpPr txBox="1"/>
          <p:nvPr/>
        </p:nvSpPr>
        <p:spPr>
          <a:xfrm>
            <a:off x="1377517" y="3599794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Podržava različite operativne sisteme i alate za razvoj.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5A0AC-E1DE-B7DF-82F9-D345504AEE3C}"/>
              </a:ext>
            </a:extLst>
          </p:cNvPr>
          <p:cNvSpPr txBox="1"/>
          <p:nvPr/>
        </p:nvSpPr>
        <p:spPr>
          <a:xfrm>
            <a:off x="1377517" y="4170699"/>
            <a:ext cx="573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Obračun naplate po principu „plati dok koristiš“ ili „plati unapred“.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CF631-FD67-8A5A-3DF1-BD2AE158EBFD}"/>
              </a:ext>
            </a:extLst>
          </p:cNvPr>
          <p:cNvSpPr txBox="1"/>
          <p:nvPr/>
        </p:nvSpPr>
        <p:spPr>
          <a:xfrm>
            <a:off x="1377517" y="5049380"/>
            <a:ext cx="674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Azure poseduje oko 715 miliona aktivnih korisnika.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4F8B29-5365-EE00-22F8-50D6702B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10662" r="23656" b="17977"/>
          <a:stretch/>
        </p:blipFill>
        <p:spPr bwMode="auto">
          <a:xfrm>
            <a:off x="8360228" y="2366298"/>
            <a:ext cx="2788227" cy="246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2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4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Bitne karaktersistike Azure cloud-a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5E9EA-8E06-4736-81FD-2C3B51DBF61D}"/>
              </a:ext>
            </a:extLst>
          </p:cNvPr>
          <p:cNvSpPr txBox="1"/>
          <p:nvPr/>
        </p:nvSpPr>
        <p:spPr>
          <a:xfrm>
            <a:off x="1377518" y="188708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Azure nude različite vrste skladištenja podataka: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0600B-5FEF-5A1F-2470-A6B5F2C8D53C}"/>
              </a:ext>
            </a:extLst>
          </p:cNvPr>
          <p:cNvSpPr txBox="1"/>
          <p:nvPr/>
        </p:nvSpPr>
        <p:spPr>
          <a:xfrm>
            <a:off x="1377517" y="245818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46767-A963-78DF-382E-5FBB41DB10AA}"/>
              </a:ext>
            </a:extLst>
          </p:cNvPr>
          <p:cNvSpPr txBox="1"/>
          <p:nvPr/>
        </p:nvSpPr>
        <p:spPr>
          <a:xfrm>
            <a:off x="1377516" y="2827759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SQL baza podataka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36256-739F-FFD6-5CD0-36C3ACCC59F3}"/>
              </a:ext>
            </a:extLst>
          </p:cNvPr>
          <p:cNvSpPr txBox="1"/>
          <p:nvPr/>
        </p:nvSpPr>
        <p:spPr>
          <a:xfrm>
            <a:off x="1377515" y="318756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Document baza podataka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5CFBB-525D-8601-BBE1-540680D72CC0}"/>
              </a:ext>
            </a:extLst>
          </p:cNvPr>
          <p:cNvSpPr txBox="1"/>
          <p:nvPr/>
        </p:nvSpPr>
        <p:spPr>
          <a:xfrm>
            <a:off x="1377515" y="3530334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Redis keš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2C577-79A8-AB6E-5FD6-0FE467D44468}"/>
              </a:ext>
            </a:extLst>
          </p:cNvPr>
          <p:cNvSpPr txBox="1"/>
          <p:nvPr/>
        </p:nvSpPr>
        <p:spPr>
          <a:xfrm>
            <a:off x="1377514" y="4301844"/>
            <a:ext cx="9436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Pored skladištenja postoji veliki broj alata za analitiku i održavanje ovih rešenja.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3A90E-B98E-0DB9-EB36-1B5CA931C0EE}"/>
              </a:ext>
            </a:extLst>
          </p:cNvPr>
          <p:cNvSpPr txBox="1"/>
          <p:nvPr/>
        </p:nvSpPr>
        <p:spPr>
          <a:xfrm>
            <a:off x="1377514" y="4913723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Sve navedene vrste skladišta se nude u obliku servisa.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FEDB-766F-838F-7BBC-04B3CAF5B218}"/>
              </a:ext>
            </a:extLst>
          </p:cNvPr>
          <p:cNvSpPr txBox="1"/>
          <p:nvPr/>
        </p:nvSpPr>
        <p:spPr>
          <a:xfrm>
            <a:off x="1377513" y="5525602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Pojava koncepta DBaaS.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Cloud Icon | IconBros">
            <a:extLst>
              <a:ext uri="{FF2B5EF4-FFF2-40B4-BE49-F238E27FC236}">
                <a16:creationId xmlns:a16="http://schemas.microsoft.com/office/drawing/2014/main" id="{4362206A-D069-B924-DED2-036348B4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178" y="1502618"/>
            <a:ext cx="2360043" cy="236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 in Cheat Sheet icons">
            <a:extLst>
              <a:ext uri="{FF2B5EF4-FFF2-40B4-BE49-F238E27FC236}">
                <a16:creationId xmlns:a16="http://schemas.microsoft.com/office/drawing/2014/main" id="{763E2D35-7EA8-D524-4CB0-B3353D63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25" y="1420139"/>
            <a:ext cx="1322126" cy="132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21D51-D9E9-4F97-8B74-673E721B34EC}"/>
              </a:ext>
            </a:extLst>
          </p:cNvPr>
          <p:cNvSpPr txBox="1"/>
          <p:nvPr/>
        </p:nvSpPr>
        <p:spPr>
          <a:xfrm>
            <a:off x="1377518" y="2705724"/>
            <a:ext cx="825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b="1" dirty="0">
                <a:latin typeface="Arial" panose="020B0604020202020204" pitchFamily="34" charset="0"/>
                <a:cs typeface="Arial" panose="020B0604020202020204" pitchFamily="34" charset="0"/>
              </a:rPr>
              <a:t>DBaaS – BAZA PODATAKA KAO SERVIS</a:t>
            </a:r>
          </a:p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(Data Base as a Service)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355AD5-7E4E-4DEA-84E9-7FF616E86E8F}"/>
              </a:ext>
            </a:extLst>
          </p:cNvPr>
          <p:cNvCxnSpPr>
            <a:cxnSpLocks/>
          </p:cNvCxnSpPr>
          <p:nvPr/>
        </p:nvCxnSpPr>
        <p:spPr>
          <a:xfrm>
            <a:off x="1213651" y="2705724"/>
            <a:ext cx="0" cy="144655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7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DBaaS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CF5908-F3A9-41DB-8ABC-E49898F3ACDB}"/>
              </a:ext>
            </a:extLst>
          </p:cNvPr>
          <p:cNvSpPr txBox="1"/>
          <p:nvPr/>
        </p:nvSpPr>
        <p:spPr>
          <a:xfrm>
            <a:off x="1377518" y="3605367"/>
            <a:ext cx="3204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proširenje standardnih vrsta servisa koje cloud nudi.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D9E0B-CB85-465B-9A28-C43E9C36C209}"/>
              </a:ext>
            </a:extLst>
          </p:cNvPr>
          <p:cNvSpPr txBox="1"/>
          <p:nvPr/>
        </p:nvSpPr>
        <p:spPr>
          <a:xfrm>
            <a:off x="1388616" y="1855010"/>
            <a:ext cx="849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Predstavlja uslugu koja obezbeđuje pristup bazi podataka bez potrebe za podešavanjem infrastrukture, konfiguracije sistema, hardvera i softvera.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F71E8-7DC9-C31D-FF8E-54B3C8A5EECA}"/>
              </a:ext>
            </a:extLst>
          </p:cNvPr>
          <p:cNvSpPr txBox="1"/>
          <p:nvPr/>
        </p:nvSpPr>
        <p:spPr>
          <a:xfrm>
            <a:off x="1377518" y="2728277"/>
            <a:ext cx="8410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Zadatke održavanja i administracije obavlja sama platforma bez intervencije korisnika.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71D603-8FA3-8733-D9CD-5D1BB9E4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15" y="3601544"/>
            <a:ext cx="5781767" cy="21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9AFB5-702B-4B0A-A2EB-E91863D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43DBA-9CEA-49BA-AF3F-DDFF1FEE540B}"/>
              </a:ext>
            </a:extLst>
          </p:cNvPr>
          <p:cNvSpPr txBox="1"/>
          <p:nvPr/>
        </p:nvSpPr>
        <p:spPr>
          <a:xfrm>
            <a:off x="1377518" y="931680"/>
            <a:ext cx="90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Prednosti i nedostaci DBaaS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65684-9B4C-4ABA-ACAC-74700949718C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B7121-F36A-4E02-A78D-4ECE91435A0E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FD0F3E-B458-14E9-EE2F-0C1789F39CAC}"/>
              </a:ext>
            </a:extLst>
          </p:cNvPr>
          <p:cNvSpPr txBox="1"/>
          <p:nvPr/>
        </p:nvSpPr>
        <p:spPr>
          <a:xfrm>
            <a:off x="930194" y="2495233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Smanjeni zahtevi upravljanja.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12F3-2BC7-B51E-E0DB-98B2CC464A93}"/>
              </a:ext>
            </a:extLst>
          </p:cNvPr>
          <p:cNvSpPr txBox="1"/>
          <p:nvPr/>
        </p:nvSpPr>
        <p:spPr>
          <a:xfrm>
            <a:off x="1041060" y="1863597"/>
            <a:ext cx="44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Prednosti: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E6E28-50CB-DEFA-1A4D-1451DB8414A7}"/>
              </a:ext>
            </a:extLst>
          </p:cNvPr>
          <p:cNvSpPr txBox="1"/>
          <p:nvPr/>
        </p:nvSpPr>
        <p:spPr>
          <a:xfrm>
            <a:off x="6500168" y="1838291"/>
            <a:ext cx="224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latin typeface="Arial" panose="020B0604020202020204" pitchFamily="34" charset="0"/>
                <a:cs typeface="Arial" panose="020B0604020202020204" pitchFamily="34" charset="0"/>
              </a:rPr>
              <a:t>Nedostaci: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A59C8D-F5A1-0A94-598F-47134B7C2A3D}"/>
              </a:ext>
            </a:extLst>
          </p:cNvPr>
          <p:cNvCxnSpPr>
            <a:cxnSpLocks/>
          </p:cNvCxnSpPr>
          <p:nvPr/>
        </p:nvCxnSpPr>
        <p:spPr>
          <a:xfrm>
            <a:off x="6133547" y="2324983"/>
            <a:ext cx="0" cy="29857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0FDF45-7DBC-6455-58D4-E823CDAD2623}"/>
              </a:ext>
            </a:extLst>
          </p:cNvPr>
          <p:cNvSpPr txBox="1"/>
          <p:nvPr/>
        </p:nvSpPr>
        <p:spPr>
          <a:xfrm>
            <a:off x="930194" y="3000936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Eliminacija fizičke infrastrukture i resursa.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3B5F5-00D4-3AB7-0DEE-D026E9582301}"/>
              </a:ext>
            </a:extLst>
          </p:cNvPr>
          <p:cNvSpPr txBox="1"/>
          <p:nvPr/>
        </p:nvSpPr>
        <p:spPr>
          <a:xfrm>
            <a:off x="930194" y="3534175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Smanjeni IT troškovi.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9C92B-32E9-74DB-6D83-5E0514FFD7BE}"/>
              </a:ext>
            </a:extLst>
          </p:cNvPr>
          <p:cNvSpPr txBox="1"/>
          <p:nvPr/>
        </p:nvSpPr>
        <p:spPr>
          <a:xfrm>
            <a:off x="930194" y="4067414"/>
            <a:ext cx="508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Povećane uštede – manje potrebe za hardverom, dodatnim osobljem, električnom energijom.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F6612-FAF2-BC18-E1E9-498216DB7136}"/>
              </a:ext>
            </a:extLst>
          </p:cNvPr>
          <p:cNvSpPr txBox="1"/>
          <p:nvPr/>
        </p:nvSpPr>
        <p:spPr>
          <a:xfrm>
            <a:off x="6411678" y="2467903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Nedostatak kontrole na infrastrukturom i servisom.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65F73-1BEE-00FE-5ED1-E2369549BB38}"/>
              </a:ext>
            </a:extLst>
          </p:cNvPr>
          <p:cNvSpPr txBox="1"/>
          <p:nvPr/>
        </p:nvSpPr>
        <p:spPr>
          <a:xfrm>
            <a:off x="6411678" y="3187699"/>
            <a:ext cx="508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Dostupnost usluge zavisi od provajdera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8CADD-458E-719B-1A64-27CCDE55C1F2}"/>
              </a:ext>
            </a:extLst>
          </p:cNvPr>
          <p:cNvSpPr txBox="1"/>
          <p:nvPr/>
        </p:nvSpPr>
        <p:spPr>
          <a:xfrm>
            <a:off x="6411678" y="3732621"/>
            <a:ext cx="50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Bezbednost može biti problem jer je kontroliše dobavljač i vrši direktan uticaj.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8BD4B7-101B-B643-2EAF-3AC9AEC2809B}"/>
              </a:ext>
            </a:extLst>
          </p:cNvPr>
          <p:cNvSpPr txBox="1"/>
          <p:nvPr/>
        </p:nvSpPr>
        <p:spPr>
          <a:xfrm>
            <a:off x="6411678" y="4554542"/>
            <a:ext cx="508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Latencija – kašnjenje, prvenstveno zbog geografske lokacije, posebno se vidi kod velikih količina podataka.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122D-C18F-490C-B3D7-6DDD92FD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576A66-B722-48E9-9243-36926F3988B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F0DD82-1F2E-4BF9-AD13-435029C14AFD}"/>
              </a:ext>
            </a:extLst>
          </p:cNvPr>
          <p:cNvSpPr txBox="1"/>
          <p:nvPr/>
        </p:nvSpPr>
        <p:spPr>
          <a:xfrm>
            <a:off x="1377517" y="931680"/>
            <a:ext cx="70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Azure potpuno upravljana rešenja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5636A5-85F5-4C1C-8D87-6CAE7B67CA93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68A066-8CF7-6ECB-270C-E48A17713CA2}"/>
              </a:ext>
            </a:extLst>
          </p:cNvPr>
          <p:cNvSpPr txBox="1"/>
          <p:nvPr/>
        </p:nvSpPr>
        <p:spPr>
          <a:xfrm>
            <a:off x="1377513" y="2353489"/>
            <a:ext cx="9268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Platforma vrši optimizaciju performansi, ašuriranje softvera i drugih parametra.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51CB6-DCDC-35D5-D8DA-D22ED3FB87E6}"/>
              </a:ext>
            </a:extLst>
          </p:cNvPr>
          <p:cNvSpPr txBox="1"/>
          <p:nvPr/>
        </p:nvSpPr>
        <p:spPr>
          <a:xfrm>
            <a:off x="1377513" y="1764665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DBaaS na Azure platformi predstavlja vrstu potpuno upravljanog rešenja.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68EAF-E55C-5E8A-C2C0-E84A338F6847}"/>
              </a:ext>
            </a:extLst>
          </p:cNvPr>
          <p:cNvSpPr txBox="1"/>
          <p:nvPr/>
        </p:nvSpPr>
        <p:spPr>
          <a:xfrm>
            <a:off x="1377513" y="2942313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Platforma garantuje / obećava dostupnost usluga 99,999% vremena.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AC154-6347-F231-527E-834E58276027}"/>
              </a:ext>
            </a:extLst>
          </p:cNvPr>
          <p:cNvSpPr txBox="1"/>
          <p:nvPr/>
        </p:nvSpPr>
        <p:spPr>
          <a:xfrm>
            <a:off x="1377513" y="3904347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Najpopularnija baza podataka na Azure platformi je SQL Server.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54DBC-1E0D-985C-2E48-84EDD557E339}"/>
              </a:ext>
            </a:extLst>
          </p:cNvPr>
          <p:cNvSpPr txBox="1"/>
          <p:nvPr/>
        </p:nvSpPr>
        <p:spPr>
          <a:xfrm>
            <a:off x="1377513" y="4493171"/>
            <a:ext cx="897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Glavni razlog je jako dobra integracija sa platformom jer se radi o native integraciji od strane Microsoft-a.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BDB6EF-5E53-02CD-7F93-44A05F87BCAD}"/>
              </a:ext>
            </a:extLst>
          </p:cNvPr>
          <p:cNvCxnSpPr>
            <a:cxnSpLocks/>
          </p:cNvCxnSpPr>
          <p:nvPr/>
        </p:nvCxnSpPr>
        <p:spPr>
          <a:xfrm flipH="1">
            <a:off x="1532049" y="3649128"/>
            <a:ext cx="854601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0898A7-E985-4FAE-52DC-F20DDAF5F957}"/>
              </a:ext>
            </a:extLst>
          </p:cNvPr>
          <p:cNvSpPr txBox="1"/>
          <p:nvPr/>
        </p:nvSpPr>
        <p:spPr>
          <a:xfrm>
            <a:off x="1377513" y="5281040"/>
            <a:ext cx="897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Poseduje dobru korisničku podršku.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773</Words>
  <Application>Microsoft Office PowerPoint</Application>
  <PresentationFormat>Widescreen</PresentationFormat>
  <Paragraphs>139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Stankovic</dc:creator>
  <cp:lastModifiedBy>MIlan Stankovic</cp:lastModifiedBy>
  <cp:revision>63</cp:revision>
  <dcterms:created xsi:type="dcterms:W3CDTF">2022-01-29T19:21:23Z</dcterms:created>
  <dcterms:modified xsi:type="dcterms:W3CDTF">2022-06-23T19:23:23Z</dcterms:modified>
</cp:coreProperties>
</file>