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3" r:id="rId2"/>
    <p:sldId id="284" r:id="rId3"/>
    <p:sldId id="265" r:id="rId4"/>
    <p:sldId id="264" r:id="rId5"/>
    <p:sldId id="286" r:id="rId6"/>
    <p:sldId id="281" r:id="rId7"/>
    <p:sldId id="282" r:id="rId8"/>
    <p:sldId id="290" r:id="rId9"/>
    <p:sldId id="291" r:id="rId10"/>
    <p:sldId id="273" r:id="rId11"/>
    <p:sldId id="301" r:id="rId12"/>
    <p:sldId id="303" r:id="rId13"/>
    <p:sldId id="302" r:id="rId14"/>
    <p:sldId id="300" r:id="rId15"/>
    <p:sldId id="299" r:id="rId16"/>
    <p:sldId id="274" r:id="rId17"/>
    <p:sldId id="275" r:id="rId18"/>
    <p:sldId id="278" r:id="rId19"/>
    <p:sldId id="261" r:id="rId20"/>
    <p:sldId id="287" r:id="rId21"/>
    <p:sldId id="259" r:id="rId22"/>
    <p:sldId id="298" r:id="rId23"/>
    <p:sldId id="258" r:id="rId24"/>
    <p:sldId id="262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90126-D00C-4CF5-9EE4-C53F580CD3A0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576AB-3935-40BA-BE1B-4E6E06E66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87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576AB-3935-40BA-BE1B-4E6E06E66B17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16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9C8-6F1C-46BD-936D-5E5CC0BDE42B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29F3-D703-48EC-858A-5E93DAFC74F6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11BA-BCBA-44EE-8120-DDA63010CDB3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24E8-3A56-446D-9DE0-19B6446E2EF9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93D1-232A-4354-95FC-2A245F678C0B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C17A-F1B0-4514-8DF2-E6DA5DE1E623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9300-D914-4B9A-BA09-8448539A6FAE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8477-9E80-41EC-8D6D-143170D11A8E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108-E2BE-4004-AD6A-439CE64194D6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3051-27D5-4B81-923F-BEEC0826B008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34F4-FC49-4BC7-A184-0FA752531903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E4DD-712C-4500-9CF0-FAEBB05171B7}" type="datetime1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842012" y="5450603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June. 17, 2016</a:t>
            </a: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中間発表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19585" y="3332439"/>
            <a:ext cx="623920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浦谷浩輝 （山下・牛山研究室）</a:t>
            </a:r>
            <a:r>
              <a:rPr lang="en-US" altLang="ja-JP" dirty="0"/>
              <a:t>	</a:t>
            </a:r>
            <a:r>
              <a:rPr kumimoji="1" lang="ja-JP" altLang="en-US" dirty="0"/>
              <a:t>宮崎大輝 （酒井研究室）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 algn="r">
              <a:lnSpc>
                <a:spcPct val="150000"/>
              </a:lnSpc>
            </a:pPr>
            <a:r>
              <a:rPr lang="ja-JP" altLang="en-US" dirty="0"/>
              <a:t>担当教員 </a:t>
            </a:r>
            <a:r>
              <a:rPr lang="en-US" altLang="ja-JP" dirty="0"/>
              <a:t>: </a:t>
            </a:r>
            <a:r>
              <a:rPr lang="ja-JP" altLang="en-US" dirty="0"/>
              <a:t>金子助教 船津教授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7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5115687" y="2005411"/>
            <a:ext cx="1724528" cy="1966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719808" y="2043204"/>
            <a:ext cx="3119024" cy="1919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513" y="3154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構造情報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1916" y="2865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左中かっこ 9"/>
          <p:cNvSpPr/>
          <p:nvPr/>
        </p:nvSpPr>
        <p:spPr>
          <a:xfrm>
            <a:off x="1681866" y="2548817"/>
            <a:ext cx="446502" cy="1338288"/>
          </a:xfrm>
          <a:prstGeom prst="leftBrace">
            <a:avLst>
              <a:gd name="adj1" fmla="val 8333"/>
              <a:gd name="adj2" fmla="val 581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16266" y="259720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・分子量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・炭素原子の数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・ベンゼン環の数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・・・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58843" y="2090851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165166" y="2069335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>
            <a:endCxn id="15" idx="1"/>
          </p:cNvCxnSpPr>
          <p:nvPr/>
        </p:nvCxnSpPr>
        <p:spPr>
          <a:xfrm>
            <a:off x="3847591" y="2987032"/>
            <a:ext cx="1268096" cy="18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02954" y="3002804"/>
            <a:ext cx="0" cy="1874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424381" y="4210729"/>
            <a:ext cx="1604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モデリング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494587" y="4876806"/>
            <a:ext cx="1999675" cy="1011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679613" y="5028472"/>
            <a:ext cx="160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 (X)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10394" y="4953166"/>
            <a:ext cx="260924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多数の候補化合物群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err="1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new</a:t>
            </a:r>
            <a:endParaRPr lang="en-US" altLang="ja-JP" baseline="-25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736897" y="5355171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69214" y="5135393"/>
            <a:ext cx="22955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494262" y="5335448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58860" y="987239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回帰予測モデルの構築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97484" y="240338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ドッキング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シミュレーション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911" y="26526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kumimoji="1"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60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3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2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3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28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7890" y="4327152"/>
            <a:ext cx="653345" cy="64807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38108" y="4295830"/>
            <a:ext cx="2356788" cy="16415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94834" y="3993990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多数の化学構造候補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10182" y="4916363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モデルによる候補選択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38" y="5055652"/>
            <a:ext cx="779979" cy="680334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1492291" y="4479701"/>
            <a:ext cx="787759" cy="581683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592" y="5395883"/>
            <a:ext cx="1338663" cy="52334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62388" y="5606863"/>
            <a:ext cx="917639" cy="9102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78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7890" y="4327152"/>
            <a:ext cx="653345" cy="64807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38108" y="4295830"/>
            <a:ext cx="2356788" cy="16415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94834" y="3993990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多数の化学構造候補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10182" y="4916363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モデルによる候補選択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38" y="5055652"/>
            <a:ext cx="779979" cy="680334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1492291" y="4479701"/>
            <a:ext cx="787759" cy="581683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592" y="5395883"/>
            <a:ext cx="1338663" cy="52334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62388" y="5606863"/>
            <a:ext cx="917639" cy="9102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65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7890" y="4327152"/>
            <a:ext cx="653345" cy="64807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0198" y="79121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84002" y="1603901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38108" y="4295830"/>
            <a:ext cx="2356788" cy="16415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94834" y="3993990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多数の化学構造候補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10182" y="4916363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モデルによる候補選択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2" name="図形グループ 2"/>
          <p:cNvGrpSpPr/>
          <p:nvPr/>
        </p:nvGrpSpPr>
        <p:grpSpPr>
          <a:xfrm>
            <a:off x="1338506" y="1490071"/>
            <a:ext cx="970834" cy="785309"/>
            <a:chOff x="722297" y="4627580"/>
            <a:chExt cx="970834" cy="785309"/>
          </a:xfrm>
        </p:grpSpPr>
        <p:sp>
          <p:nvSpPr>
            <p:cNvPr id="36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99" y="1145259"/>
            <a:ext cx="724042" cy="57844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4394744" y="2033410"/>
            <a:ext cx="706610" cy="521763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150" y="1232644"/>
            <a:ext cx="631957" cy="578552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988" y="2077513"/>
            <a:ext cx="711215" cy="372541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38" y="5055652"/>
            <a:ext cx="779979" cy="680334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 rotWithShape="1">
          <a:blip r:embed="rId4"/>
          <a:srcRect l="19618" t="20717"/>
          <a:stretch/>
        </p:blipFill>
        <p:spPr>
          <a:xfrm>
            <a:off x="1492291" y="4479701"/>
            <a:ext cx="787759" cy="581683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592" y="5395883"/>
            <a:ext cx="1338663" cy="52334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62388" y="5606863"/>
            <a:ext cx="917639" cy="9102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67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1" y="1055827"/>
            <a:ext cx="3112988" cy="33450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回帰モデルによる探索の問題点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6340" y="1277019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探索すべき領域であるが、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予測値が低く、探索は行われない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83564" y="1608948"/>
            <a:ext cx="714986" cy="1785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3"/>
          </p:cNvCxnSpPr>
          <p:nvPr/>
        </p:nvCxnSpPr>
        <p:spPr>
          <a:xfrm flipV="1">
            <a:off x="3798550" y="1846258"/>
            <a:ext cx="526024" cy="65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35174" y="1963564"/>
            <a:ext cx="716857" cy="1188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52032" y="2557958"/>
            <a:ext cx="1972542" cy="657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24574" y="3163161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目標値に達していないが、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探索され続けてしまう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3489" y="562853"/>
            <a:ext cx="973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・データ量の大小による予測誤差のために、適切な外挿領域の探索が行われない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・モデル構築に用いた既知データの密度が低いと、予測値の信頼性が低い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47402" y="6088832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148627" y="5857817"/>
            <a:ext cx="430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予測誤差の大きさとデータ密度の考慮</a:t>
            </a:r>
            <a:endParaRPr lang="en-US" altLang="ja-JP" sz="2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予測誤差の大きさの推定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6166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GP(Gaussian Process)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法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60" y="1174376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ある説明変数</a:t>
            </a:r>
            <a:r>
              <a:rPr lang="en-US" altLang="ja-JP" b="1" i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が与えられた時に、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b="1" i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を正規分布に従う確率モデルとする回帰手法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436016" y="1939962"/>
                <a:ext cx="61157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𝒘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𝑇</m:t>
                        </m:r>
                      </m:sup>
                    </m:sSup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ja-JP" b="0" dirty="0">
                  <a:latin typeface="Hiragino Kaku Gothic Pro W6" charset="-128"/>
                  <a:ea typeface="Cambria Math" charset="0"/>
                  <a:cs typeface="Cambria Math" charset="0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非線形関数、</a:t>
                </a:r>
                <a:r>
                  <a:rPr lang="en-US" altLang="ja-JP" b="1" i="1" dirty="0"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回帰パラメタ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)</a:t>
                </a: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・予測誤差の分散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en-US" altLang="ja-JP" baseline="30000" dirty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を求めることが可能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 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・</a:t>
                </a:r>
                <a:r>
                  <a:rPr lang="en-US" altLang="ja-JP" dirty="0">
                    <a:latin typeface="Cambria Math" charset="0"/>
                    <a:ea typeface="Cambria Math" charset="0"/>
                    <a:cs typeface="Cambria Math" charset="0"/>
                  </a:rPr>
                  <a:t> s</a:t>
                </a:r>
                <a:r>
                  <a:rPr lang="en-US" altLang="ja-JP" baseline="30000" dirty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を用いて目的物性達成確率</a:t>
                </a:r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P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を算出　　　　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016" y="1939962"/>
                <a:ext cx="6115777" cy="1754326"/>
              </a:xfrm>
              <a:prstGeom prst="rect">
                <a:avLst/>
              </a:prstGeom>
              <a:blipFill>
                <a:blip r:embed="rId2"/>
                <a:stretch>
                  <a:fillRect t="-2431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21" y="2339348"/>
            <a:ext cx="3785660" cy="362248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33560" y="5149733"/>
            <a:ext cx="436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予測誤差の分散が大きい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のような候補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において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が大きい値をとる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07528" y="6265591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662" y="6050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探索の効率化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026" name="Picture 2" descr="\begin{equation*}&#10;P=\int^{y_2}_{y_1}\frac{1}{\sqrt{2\pi}s}\exp\left[\frac{\left(y-y_{\rm pred}\right)^2}{2s^2}\right]dy&#10;\end{equation*}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8" y="4001903"/>
            <a:ext cx="4587877" cy="8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90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86895" y="2586680"/>
            <a:ext cx="285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方法と結果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84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7270" y="634449"/>
            <a:ext cx="3276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3RZE </a:t>
            </a:r>
            <a:r>
              <a:rPr lang="ja-JP" altLang="en-US" dirty="0"/>
              <a:t>（ヒト　ヒスタミン</a:t>
            </a:r>
            <a:r>
              <a:rPr lang="en-US" altLang="ja-JP" dirty="0"/>
              <a:t>H1</a:t>
            </a:r>
            <a:r>
              <a:rPr lang="ja-JP" altLang="en-US" dirty="0"/>
              <a:t>受容体）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29" y="1112315"/>
            <a:ext cx="5581138" cy="37467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7270" y="5251097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アレルギー症状（花粉症等）などに関与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対象タンパク質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9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42" name="図形グループ 2"/>
          <p:cNvGrpSpPr/>
          <p:nvPr/>
        </p:nvGrpSpPr>
        <p:grpSpPr>
          <a:xfrm>
            <a:off x="639235" y="3073450"/>
            <a:ext cx="970834" cy="785309"/>
            <a:chOff x="722297" y="4627580"/>
            <a:chExt cx="970834" cy="785309"/>
          </a:xfrm>
        </p:grpSpPr>
        <p:sp>
          <p:nvSpPr>
            <p:cNvPr id="43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5" name="図形グループ 33"/>
          <p:cNvGrpSpPr/>
          <p:nvPr/>
        </p:nvGrpSpPr>
        <p:grpSpPr>
          <a:xfrm>
            <a:off x="3498575" y="3183505"/>
            <a:ext cx="694140" cy="565200"/>
            <a:chOff x="1724855" y="4725372"/>
            <a:chExt cx="694140" cy="554838"/>
          </a:xfrm>
        </p:grpSpPr>
        <p:sp>
          <p:nvSpPr>
            <p:cNvPr id="48" name="正方形/長方形 47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1" name="正方形/長方形 50"/>
          <p:cNvSpPr/>
          <p:nvPr/>
        </p:nvSpPr>
        <p:spPr>
          <a:xfrm>
            <a:off x="2900098" y="2520910"/>
            <a:ext cx="1952180" cy="36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医薬品分子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39605" y="2268995"/>
            <a:ext cx="175211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疾患に関与するタンパク質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53" name="図形グループ 2"/>
          <p:cNvGrpSpPr/>
          <p:nvPr/>
        </p:nvGrpSpPr>
        <p:grpSpPr>
          <a:xfrm>
            <a:off x="7082834" y="3073450"/>
            <a:ext cx="970834" cy="785309"/>
            <a:chOff x="722297" y="4627580"/>
            <a:chExt cx="970834" cy="785309"/>
          </a:xfrm>
        </p:grpSpPr>
        <p:sp>
          <p:nvSpPr>
            <p:cNvPr id="54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図形グループ 33"/>
          <p:cNvGrpSpPr/>
          <p:nvPr/>
        </p:nvGrpSpPr>
        <p:grpSpPr>
          <a:xfrm>
            <a:off x="7488789" y="3188685"/>
            <a:ext cx="694140" cy="565200"/>
            <a:chOff x="1724855" y="4725372"/>
            <a:chExt cx="694140" cy="554838"/>
          </a:xfrm>
        </p:grpSpPr>
        <p:sp>
          <p:nvSpPr>
            <p:cNvPr id="57" name="正方形/長方形 56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59" name="直線矢印コネクタ 58"/>
          <p:cNvCxnSpPr/>
          <p:nvPr/>
        </p:nvCxnSpPr>
        <p:spPr>
          <a:xfrm>
            <a:off x="4874004" y="3489821"/>
            <a:ext cx="1610686" cy="83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加算 59"/>
          <p:cNvSpPr/>
          <p:nvPr/>
        </p:nvSpPr>
        <p:spPr>
          <a:xfrm>
            <a:off x="2105832" y="3183504"/>
            <a:ext cx="616723" cy="565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6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2834087" y="160243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81965" y="848878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760580" y="2227323"/>
            <a:ext cx="227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（使用プログラム 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err="1"/>
              <a:t>AutoDock</a:t>
            </a:r>
            <a:r>
              <a:rPr lang="en-US" altLang="ja-JP" sz="1400" dirty="0"/>
              <a:t> </a:t>
            </a:r>
            <a:r>
              <a:rPr lang="en-US" altLang="ja-JP" sz="1400" dirty="0" err="1"/>
              <a:t>Vina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75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28481"/>
            <a:ext cx="32720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結果 </a:t>
            </a:r>
            <a:r>
              <a:rPr lang="en-US" altLang="ja-JP" dirty="0"/>
              <a:t>: </a:t>
            </a:r>
            <a:r>
              <a:rPr lang="ja-JP" altLang="en-US" dirty="0"/>
              <a:t>選んだ構造と結合親和性</a:t>
            </a:r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32549"/>
              </p:ext>
            </p:extLst>
          </p:nvPr>
        </p:nvGraphicFramePr>
        <p:xfrm>
          <a:off x="302746" y="527221"/>
          <a:ext cx="8336690" cy="6236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6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-6.9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-3.1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-5.2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-4.7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-7.3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-6.4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66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-4.6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15" y="928946"/>
            <a:ext cx="1597534" cy="5291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28" y="1511910"/>
            <a:ext cx="2249430" cy="54220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17" y="2100650"/>
            <a:ext cx="567687" cy="56176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004" y="2700667"/>
            <a:ext cx="1236813" cy="5235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107" y="3273840"/>
            <a:ext cx="968273" cy="5196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43" y="3853066"/>
            <a:ext cx="1409827" cy="53492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887" y="4438596"/>
            <a:ext cx="772699" cy="5449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7418" y="5045096"/>
            <a:ext cx="1251495" cy="52198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927" y="5608066"/>
            <a:ext cx="747660" cy="53577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171" y="6221180"/>
            <a:ext cx="750415" cy="52098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47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2834087" y="160243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28464" y="664212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67630" y="848878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23074" y="1025652"/>
            <a:ext cx="2381051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1170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種の構造データ</a:t>
            </a:r>
            <a:r>
              <a:rPr kumimoji="1" lang="en-US" altLang="ja-JP" sz="1600" dirty="0">
                <a:solidFill>
                  <a:srgbClr val="FF0000"/>
                </a:solidFill>
              </a:rPr>
              <a:t>[1]</a:t>
            </a:r>
            <a:r>
              <a:rPr kumimoji="1" lang="ja-JP" altLang="en-US" sz="1600" dirty="0">
                <a:solidFill>
                  <a:srgbClr val="FF0000"/>
                </a:solidFill>
              </a:rPr>
              <a:t>から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10</a:t>
            </a:r>
            <a:r>
              <a:rPr kumimoji="1" lang="ja-JP" altLang="en-US" sz="1600" dirty="0">
                <a:solidFill>
                  <a:srgbClr val="FF0000"/>
                </a:solidFill>
              </a:rPr>
              <a:t>種をランダムに選択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81965" y="848878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少数の化学構造候補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77890" y="459843"/>
            <a:ext cx="2741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709990" y="1843233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585541" y="165856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</a:p>
        </p:txBody>
      </p:sp>
      <p:cxnSp>
        <p:nvCxnSpPr>
          <p:cNvPr id="31" name="直線矢印コネクタ 30"/>
          <p:cNvCxnSpPr>
            <a:stCxn id="25" idx="2"/>
          </p:cNvCxnSpPr>
          <p:nvPr/>
        </p:nvCxnSpPr>
        <p:spPr>
          <a:xfrm flipH="1">
            <a:off x="4388627" y="2875965"/>
            <a:ext cx="1" cy="1531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522531" y="3277805"/>
            <a:ext cx="135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GP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モデル作成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917320" y="444883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751634" y="4671329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38108" y="4295830"/>
            <a:ext cx="2356788" cy="101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データベース中の、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まだ選択されていない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構造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94834" y="4043418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多数の化学構造候補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857839" y="429583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31943" y="4893541"/>
            <a:ext cx="273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候補選択</a:t>
            </a:r>
            <a:endParaRPr lang="en-US" altLang="ja-JP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86787" y="5447618"/>
            <a:ext cx="2051320" cy="12032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5106043" y="5937415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661790" y="5770643"/>
            <a:ext cx="338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661790" y="5738476"/>
            <a:ext cx="3100699" cy="4193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stCxn id="75" idx="0"/>
          </p:cNvCxnSpPr>
          <p:nvPr/>
        </p:nvCxnSpPr>
        <p:spPr>
          <a:xfrm flipV="1">
            <a:off x="7352323" y="4065187"/>
            <a:ext cx="12304" cy="170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 flipV="1">
            <a:off x="4431943" y="4069510"/>
            <a:ext cx="2932684" cy="160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" y="1252878"/>
            <a:ext cx="2141709" cy="143777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645412" y="265859"/>
            <a:ext cx="444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 : </a:t>
            </a:r>
            <a:r>
              <a:rPr lang="en-US" altLang="ja-JP" sz="1400" dirty="0"/>
              <a:t>T. J. </a:t>
            </a:r>
            <a:r>
              <a:rPr lang="en-US" altLang="ja-JP" sz="1400" dirty="0" err="1"/>
              <a:t>Hou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</a:t>
            </a:r>
            <a:r>
              <a:rPr lang="en-US" altLang="ja-JP" sz="1400" dirty="0"/>
              <a:t>., </a:t>
            </a:r>
            <a:r>
              <a:rPr lang="en-US" altLang="ja-JP" sz="1400" i="1" dirty="0"/>
              <a:t>J. Chem. Inf. </a:t>
            </a:r>
            <a:r>
              <a:rPr lang="en-US" altLang="ja-JP" sz="1400" i="1" dirty="0" err="1"/>
              <a:t>Comput</a:t>
            </a:r>
            <a:r>
              <a:rPr lang="en-US" altLang="ja-JP" sz="1400" i="1" dirty="0"/>
              <a:t>. Sci</a:t>
            </a:r>
            <a:r>
              <a:rPr lang="en-US" altLang="ja-JP" sz="1400" dirty="0"/>
              <a:t>. 2004, </a:t>
            </a:r>
            <a:r>
              <a:rPr lang="en-US" altLang="ja-JP" sz="1400" b="1" dirty="0"/>
              <a:t>44</a:t>
            </a:r>
            <a:r>
              <a:rPr lang="en-US" altLang="ja-JP" sz="1400" dirty="0"/>
              <a:t>, 266</a:t>
            </a:r>
            <a:endParaRPr kumimoji="1" lang="ja-JP" altLang="en-US" sz="1400" dirty="0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4374277" y="4859821"/>
            <a:ext cx="4116" cy="587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130189" y="3046240"/>
            <a:ext cx="8741961" cy="37323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83" y="5616355"/>
            <a:ext cx="1263577" cy="884072"/>
          </a:xfrm>
          <a:prstGeom prst="rect">
            <a:avLst/>
          </a:prstGeom>
        </p:spPr>
      </p:pic>
      <p:sp>
        <p:nvSpPr>
          <p:cNvPr id="78" name="テキスト ボックス 77"/>
          <p:cNvSpPr txBox="1"/>
          <p:nvPr/>
        </p:nvSpPr>
        <p:spPr>
          <a:xfrm>
            <a:off x="238108" y="3149940"/>
            <a:ext cx="36792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繰り返す</a:t>
            </a:r>
            <a:endParaRPr lang="en-US" altLang="ja-JP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（モデルによる予測とモデルの改善）</a:t>
            </a:r>
            <a:endParaRPr kumimoji="1" lang="ja-JP" altLang="en-US" dirty="0">
              <a:solidFill>
                <a:srgbClr val="0070C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方法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760580" y="2227323"/>
            <a:ext cx="227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（使用プログラム 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err="1"/>
              <a:t>AutoDock</a:t>
            </a:r>
            <a:r>
              <a:rPr lang="en-US" altLang="ja-JP" sz="1400" dirty="0"/>
              <a:t> </a:t>
            </a:r>
            <a:r>
              <a:rPr lang="en-US" altLang="ja-JP" sz="1400" dirty="0" err="1"/>
              <a:t>Vina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43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0316"/>
              </p:ext>
            </p:extLst>
          </p:nvPr>
        </p:nvGraphicFramePr>
        <p:xfrm>
          <a:off x="144572" y="507832"/>
          <a:ext cx="8336690" cy="2859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25" y="992101"/>
            <a:ext cx="1151845" cy="57200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95" y="1747964"/>
            <a:ext cx="1040016" cy="72765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886" y="2568255"/>
            <a:ext cx="656363" cy="767196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4512"/>
              </p:ext>
            </p:extLst>
          </p:nvPr>
        </p:nvGraphicFramePr>
        <p:xfrm>
          <a:off x="144572" y="3781282"/>
          <a:ext cx="8336690" cy="299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化合物構造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結合エネルギー</a:t>
                      </a:r>
                      <a:r>
                        <a:rPr kumimoji="1" lang="en-US" altLang="ja-JP" baseline="0" dirty="0"/>
                        <a:t> (kcal / </a:t>
                      </a:r>
                      <a:r>
                        <a:rPr kumimoji="1" lang="en-US" altLang="ja-JP" baseline="0" dirty="0" err="1"/>
                        <a:t>mol</a:t>
                      </a:r>
                      <a:r>
                        <a:rPr kumimoji="1" lang="en-US" altLang="ja-JP" baseline="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-9.0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76966" y="3308957"/>
            <a:ext cx="4360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参考値（既知のヒスタミン</a:t>
            </a:r>
            <a:r>
              <a:rPr lang="en-US" altLang="ja-JP" dirty="0"/>
              <a:t>H1</a:t>
            </a:r>
            <a:r>
              <a:rPr lang="ja-JP" altLang="en-US" dirty="0"/>
              <a:t>受容体阻害剤）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26" y="4179685"/>
            <a:ext cx="1845760" cy="78434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02" y="5039192"/>
            <a:ext cx="1014425" cy="7750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08" y="5943278"/>
            <a:ext cx="1245488" cy="80102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40979" y="437282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フェキソフェナジン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0979" y="52767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エピナスチン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0979" y="61591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カルビノキサミン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8238" y="3767"/>
            <a:ext cx="5985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結果 </a:t>
            </a:r>
            <a:r>
              <a:rPr lang="en-US" altLang="ja-JP" dirty="0"/>
              <a:t>: </a:t>
            </a:r>
            <a:r>
              <a:rPr lang="ja-JP" altLang="en-US" dirty="0"/>
              <a:t>回帰モデルにより得られた候補化合物と結合親和性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976" y="112034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サイクル</a:t>
            </a:r>
            <a:r>
              <a:rPr kumimoji="1" lang="ja-JP" altLang="en-US" dirty="0"/>
              <a:t>目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6092" y="198120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lang="ja-JP" altLang="en-US" dirty="0"/>
              <a:t>サイクル</a:t>
            </a:r>
            <a:r>
              <a:rPr kumimoji="1" lang="ja-JP" altLang="en-US" dirty="0"/>
              <a:t>目</a:t>
            </a:r>
            <a:endParaRPr lang="en-US" altLang="ja-JP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6092" y="276379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サイクル</a:t>
            </a:r>
            <a:r>
              <a:rPr kumimoji="1" lang="ja-JP" altLang="en-US" dirty="0"/>
              <a:t>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7839" y="1661021"/>
            <a:ext cx="6056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探索する化合物空間の拡張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学習用データの改善（</a:t>
            </a:r>
            <a:r>
              <a:rPr lang="ja-JP" altLang="en-US" sz="2400" dirty="0"/>
              <a:t>サイクル</a:t>
            </a:r>
            <a:r>
              <a:rPr kumimoji="1" lang="ja-JP" altLang="en-US" sz="2400" dirty="0"/>
              <a:t>数を増やす）</a:t>
            </a:r>
            <a:endParaRPr kumimoji="1" lang="en-US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8238" y="12156"/>
            <a:ext cx="1723549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今後の方針</a:t>
            </a:r>
            <a:endParaRPr lang="en-US" altLang="ja-JP" sz="2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2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71708" y="543264"/>
            <a:ext cx="27590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疾患に関与するタンパク質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4" y="4497159"/>
            <a:ext cx="1927744" cy="156629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6496" y="408896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花粉症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09" y="1512728"/>
            <a:ext cx="1581375" cy="156116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30532" y="110206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インフルエンザ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2602" y="3162786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感染細胞からのインフルエンザウイルスの放出を妨げる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1" y="1664657"/>
            <a:ext cx="1740347" cy="151801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>
            <a:off x="3769692" y="2367704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092566" y="955139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ノイラミニダーゼ阻害剤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タミフル・リレンザなど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786440" y="5530546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23" y="4585632"/>
            <a:ext cx="1853774" cy="148100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092565" y="4042223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受容体拮抗薬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アレジオンなど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282601" y="6050584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ヒスタミンとヒスタミン受容体との結合を妨げる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95311" y="543264"/>
            <a:ext cx="13939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医薬品分子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48053" y="6615285"/>
            <a:ext cx="3165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Protein data bank : </a:t>
            </a:r>
            <a:r>
              <a:rPr lang="ja-JP" altLang="en-US" sz="1200" dirty="0">
                <a:latin typeface="Arial" charset="0"/>
                <a:ea typeface="Arial" charset="0"/>
                <a:cs typeface="Arial" charset="0"/>
              </a:rPr>
              <a:t>http://www.rcsb.org/pdb/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02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医薬品開発の一般的な流れ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5758" y="1451063"/>
            <a:ext cx="7545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基礎研究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14299" y="1451063"/>
            <a:ext cx="13673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薬物標的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探索・同定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55670" y="1451063"/>
            <a:ext cx="1700869" cy="669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30528" y="1451063"/>
            <a:ext cx="17008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パイロット・スケール生産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76868" y="2990251"/>
            <a:ext cx="94245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非臨床試験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54393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32411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新薬申請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10429" y="3139478"/>
            <a:ext cx="8429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承認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8447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商用生産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376868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3474756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5960825" y="1690369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8456744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>
            <a:off x="2471948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590856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6898735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5412183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3942970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30198" y="4629770"/>
            <a:ext cx="39782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・長い年月・莫大な開発費用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開発年数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十数年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成功確率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数万分の一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707782" y="5314957"/>
            <a:ext cx="724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31035" y="4945241"/>
            <a:ext cx="1700869" cy="669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30528" y="5045268"/>
            <a:ext cx="3978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が成否のカギ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99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671201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380760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23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639235" y="2704334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3498575" y="2814389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2900098" y="2260851"/>
            <a:ext cx="1952180" cy="36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候補化合物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9211" y="2304223"/>
            <a:ext cx="150535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29" name="図形グループ 2"/>
          <p:cNvGrpSpPr/>
          <p:nvPr/>
        </p:nvGrpSpPr>
        <p:grpSpPr>
          <a:xfrm>
            <a:off x="7082834" y="2704334"/>
            <a:ext cx="970834" cy="785309"/>
            <a:chOff x="722297" y="4627580"/>
            <a:chExt cx="970834" cy="785309"/>
          </a:xfrm>
        </p:grpSpPr>
        <p:sp>
          <p:nvSpPr>
            <p:cNvPr id="35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" name="図形グループ 33"/>
          <p:cNvGrpSpPr/>
          <p:nvPr/>
        </p:nvGrpSpPr>
        <p:grpSpPr>
          <a:xfrm>
            <a:off x="7488789" y="2819569"/>
            <a:ext cx="694140" cy="565200"/>
            <a:chOff x="1724855" y="4725372"/>
            <a:chExt cx="694140" cy="554838"/>
          </a:xfrm>
        </p:grpSpPr>
        <p:sp>
          <p:nvSpPr>
            <p:cNvPr id="38" name="正方形/長方形 37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" name="直線矢印コネクタ 3"/>
          <p:cNvCxnSpPr/>
          <p:nvPr/>
        </p:nvCxnSpPr>
        <p:spPr>
          <a:xfrm>
            <a:off x="4874004" y="3120705"/>
            <a:ext cx="1610686" cy="83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加算 9"/>
          <p:cNvSpPr/>
          <p:nvPr/>
        </p:nvSpPr>
        <p:spPr>
          <a:xfrm>
            <a:off x="2105832" y="2814388"/>
            <a:ext cx="616723" cy="565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0396" y="1297140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ドッキングシミュレーションとは？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026" name="Picture 2" descr="\begin{equation*}&#10;\Delta H&#10;\end{equation*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76" y="3513812"/>
            <a:ext cx="781313" cy="33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4053413" y="3993160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結合エネルギー （親和性の強さ</a:t>
            </a:r>
            <a:r>
              <a:rPr lang="ja-JP" altLang="en-US" dirty="0"/>
              <a:t>≒活性</a:t>
            </a:r>
            <a:r>
              <a:rPr kumimoji="1" lang="ja-JP" altLang="en-US" dirty="0"/>
              <a:t>）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 flipH="1" flipV="1">
            <a:off x="5611229" y="4499316"/>
            <a:ext cx="3942" cy="7328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356016" y="5383111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計算機シミュレーションにより求める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93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827723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53728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679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827723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53728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40668" y="3088475"/>
            <a:ext cx="65621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ドッキングシミュレーションには計算コストがかかる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→少ないシミュレーション回数で、効率よく探索を行うには？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362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31940" y="3827723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15566" y="453728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37540" y="564522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機械学習による構造活性相関予測</a:t>
            </a:r>
            <a:endParaRPr kumimoji="1" lang="en-US" altLang="ja-JP" sz="2400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十字形 19"/>
          <p:cNvSpPr/>
          <p:nvPr/>
        </p:nvSpPr>
        <p:spPr>
          <a:xfrm>
            <a:off x="4256494" y="5186694"/>
            <a:ext cx="390809" cy="390809"/>
          </a:xfrm>
          <a:prstGeom prst="plus">
            <a:avLst>
              <a:gd name="adj" fmla="val 422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340668" y="3088475"/>
            <a:ext cx="65621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ドッキングシミュレーションには計算コストがかかる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→少ないシミュレーション回数で、効率よく探索を行うには？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45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1384</TotalTime>
  <Words>964</Words>
  <Application>Microsoft Office PowerPoint</Application>
  <PresentationFormat>画面に合わせる (4:3)</PresentationFormat>
  <Paragraphs>299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Hiragino Kaku Gothic Pro W6</vt:lpstr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Hiroki Uratani</cp:lastModifiedBy>
  <cp:revision>159</cp:revision>
  <dcterms:created xsi:type="dcterms:W3CDTF">2016-04-26T08:21:15Z</dcterms:created>
  <dcterms:modified xsi:type="dcterms:W3CDTF">2016-06-16T16:28:04Z</dcterms:modified>
</cp:coreProperties>
</file>