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E3CA-4281-094A-AABB-DF44C54068FB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27CE-4C73-4040-8FF8-2F59BDA7A0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5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0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09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9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0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5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1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76A5-1F44-C641-8966-CDAAA8E8F539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69197" y="573382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酒井研究室　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宮崎</a:t>
            </a:r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大輝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33728" y="4916244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April. 28, 2016</a:t>
            </a: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ディスカッション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回帰分析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77211" y="3606926"/>
            <a:ext cx="7783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目的変数を説明変数の線形関数として近似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43837" y="899636"/>
            <a:ext cx="8695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y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測定が困難な量、物性値、特性など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x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測定が容易な量、物性値、決まっているパラメタ、インデックスなど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64600" y="2640544"/>
            <a:ext cx="8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y</a:t>
            </a: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</a:t>
            </a:r>
            <a:r>
              <a:rPr lang="en-US" altLang="ja-JP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  <a:r>
              <a:rPr lang="en-US" altLang="ja-JP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x</a:t>
            </a: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の関数として予測することを目的とする。</a:t>
            </a:r>
            <a:r>
              <a:rPr lang="en-US" altLang="ja-JP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lang="en-US" altLang="ja-JP" u="sng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7882" y="3506993"/>
            <a:ext cx="8218843" cy="3130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0" y="3009876"/>
            <a:ext cx="21300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線形回帰分析</a:t>
            </a:r>
            <a:endParaRPr lang="en-US" altLang="ja-JP" u="sng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688953" y="4598837"/>
            <a:ext cx="1280160" cy="172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391838" y="4598836"/>
            <a:ext cx="1280160" cy="172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25822" y="527750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22937" y="528062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3065936" y="5443369"/>
            <a:ext cx="32272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/>
              <p:cNvSpPr/>
              <p:nvPr/>
            </p:nvSpPr>
            <p:spPr>
              <a:xfrm>
                <a:off x="3356609" y="5443369"/>
                <a:ext cx="2683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𝑦</m:t>
                      </m:r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=</m:t>
                      </m:r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𝛼</m:t>
                      </m:r>
                      <m:r>
                        <a:rPr lang="en-US" altLang="ja-JP" b="0" i="1" baseline="-25000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1</m:t>
                      </m:r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𝑥</m:t>
                      </m:r>
                      <m:r>
                        <a:rPr lang="en-US" altLang="ja-JP" b="0" i="1" baseline="-25000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1</m:t>
                      </m:r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+</m:t>
                      </m:r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𝛼</m:t>
                      </m:r>
                      <m:r>
                        <a:rPr lang="en-US" altLang="ja-JP" b="0" i="1" baseline="-25000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2</m:t>
                      </m:r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𝑥</m:t>
                      </m:r>
                      <m:r>
                        <a:rPr lang="en-US" altLang="ja-JP" b="0" i="1" baseline="-25000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2</m:t>
                      </m:r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+</m:t>
                      </m:r>
                      <m:r>
                        <a:rPr lang="en-US" altLang="ja-JP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…</m:t>
                      </m:r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+</m:t>
                      </m:r>
                      <m:r>
                        <a:rPr lang="en-US" altLang="ja-JP" b="0" i="1" smtClean="0">
                          <a:latin typeface="Cambria Math" charset="0"/>
                          <a:ea typeface="Hiragino Kaku Gothic Pro W6" charset="-128"/>
                          <a:cs typeface="Hiragino Kaku Gothic Pro W6" charset="-128"/>
                        </a:rPr>
                        <m:t>𝜀</m:t>
                      </m:r>
                    </m:oMath>
                  </m:oMathPara>
                </a14:m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609" y="5443369"/>
                <a:ext cx="268381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52628" y="3608734"/>
            <a:ext cx="778315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0"/>
              </a:lnSpc>
            </a:pP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特徴</a:t>
            </a:r>
            <a:endParaRPr lang="en-US" altLang="ja-JP" u="sng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6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・誤差の小さなモデル式が比較的簡単に得られる。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6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・説明変数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が直接モデル式に組み込まれている。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660"/>
              </a:lnSpc>
            </a:pP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問題点</a:t>
            </a:r>
            <a:endParaRPr lang="en-US" altLang="ja-JP" u="sng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6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・多重共線性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説明変数間の相関により、モデル化の有意性に問題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線形回帰分析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461665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線形重回帰分析</a:t>
            </a:r>
            <a:r>
              <a:rPr kumimoji="1"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(MLR)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90049" y="1161847"/>
                <a:ext cx="7783157" cy="2723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𝑦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𝛼</m:t>
                    </m:r>
                    <m:r>
                      <a:rPr lang="en-US" altLang="ja-JP" b="0" i="1" baseline="-2500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1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𝑥</m:t>
                    </m:r>
                    <m:r>
                      <a:rPr lang="en-US" altLang="ja-JP" b="0" i="1" baseline="-2500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1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+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𝛼</m:t>
                    </m:r>
                    <m:r>
                      <a:rPr lang="en-US" altLang="ja-JP" b="0" i="1" baseline="-2500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2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𝑥</m:t>
                    </m:r>
                    <m:r>
                      <a:rPr lang="en-US" altLang="ja-JP" b="0" i="1" baseline="-2500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2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+</m:t>
                    </m:r>
                    <m:r>
                      <a:rPr lang="en-US" altLang="ja-JP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…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+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𝜀</m:t>
                    </m:r>
                    <m:r>
                      <a:rPr lang="ja-JP" altLang="en-US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⇒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𝜶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𝑿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+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𝜺</m:t>
                    </m:r>
                  </m:oMath>
                </a14:m>
                <a:endParaRPr lang="en-US" altLang="ja-JP" b="1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モデル式の計算基準</a:t>
                </a:r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acc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𝒚</m:t>
                        </m:r>
                      </m:e>
                    </m:acc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𝜶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𝑿</m:t>
                    </m:r>
                  </m:oMath>
                </a14:m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とするとき</a:t>
                </a:r>
                <a:endParaRPr lang="en-US" altLang="ja-JP" b="1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</a:t>
                </a:r>
                <a:r>
                  <a:rPr lang="ja-JP" altLang="en-US" b="1" dirty="0" smtClean="0">
                    <a:ea typeface="Hiragino Kaku Gothic Pro W6" charset="-128"/>
                    <a:cs typeface="Hiragino Kaku Gothic Pro W6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𝐞</m:t>
                    </m:r>
                    <m:r>
                      <a:rPr lang="en-US" altLang="ja-JP" b="1" i="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 =</m:t>
                    </m:r>
                    <m:r>
                      <a:rPr lang="en-US" altLang="ja-JP" b="1" i="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𝐲</m:t>
                    </m:r>
                    <m:r>
                      <a:rPr lang="en-US" altLang="ja-JP" b="1" i="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−</m:t>
                    </m:r>
                    <m:acc>
                      <m:accPr>
                        <m:chr m:val="̂"/>
                        <m:ctrlPr>
                          <a:rPr lang="ja-JP" altLang="en-US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acc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𝒚</m:t>
                        </m:r>
                      </m:e>
                    </m:acc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−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𝜶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𝑿</m:t>
                    </m:r>
                  </m:oMath>
                </a14:m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</a:t>
                </a:r>
                <a:endParaRPr lang="en-US" altLang="ja-JP" b="1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　　　　　　　　　　　の二乗和を最小とする</a:t>
                </a:r>
                <a:endParaRPr lang="en-US" altLang="ja-JP" b="1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endParaRPr lang="en-US" altLang="ja-JP" b="1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9" y="1161847"/>
                <a:ext cx="7783157" cy="2723823"/>
              </a:xfrm>
              <a:prstGeom prst="rect">
                <a:avLst/>
              </a:prstGeom>
              <a:blipFill rotWithShape="0">
                <a:blip r:embed="rId2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>
            <a:off x="785311" y="5970494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947137" y="5751203"/>
            <a:ext cx="320577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主成分回帰分析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6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線形回帰分析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461665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主成分回帰分析</a:t>
            </a:r>
            <a:r>
              <a:rPr kumimoji="1"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(PCR)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90049" y="1161847"/>
                <a:ext cx="7783157" cy="2723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𝜶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𝑻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+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𝜺</m:t>
                    </m:r>
                  </m:oMath>
                </a14:m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</a:t>
                </a:r>
                <a:r>
                  <a:rPr lang="en-US" altLang="ja-JP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>T</a:t>
                </a:r>
                <a:r>
                  <a:rPr lang="en-US" altLang="ja-JP" b="1" i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:</a:t>
                </a:r>
                <a:r>
                  <a:rPr lang="en-US" altLang="ja-JP" b="1" i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主成分</a:t>
                </a:r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(</a:t>
                </a: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説明変数の集約として抽出</a:t>
                </a:r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モデル式の計算基準</a:t>
                </a:r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acc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𝒚</m:t>
                        </m:r>
                      </m:e>
                    </m:acc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𝜶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𝑻</m:t>
                    </m:r>
                  </m:oMath>
                </a14:m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とするとき</a:t>
                </a:r>
                <a:endParaRPr lang="en-US" altLang="ja-JP" b="1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</a:t>
                </a:r>
                <a:r>
                  <a:rPr lang="ja-JP" altLang="en-US" b="1" dirty="0" smtClean="0">
                    <a:ea typeface="Hiragino Kaku Gothic Pro W6" charset="-128"/>
                    <a:cs typeface="Hiragino Kaku Gothic Pro W6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𝐞</m:t>
                    </m:r>
                    <m:r>
                      <a:rPr lang="en-US" altLang="ja-JP" b="1" i="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 =</m:t>
                    </m:r>
                    <m:r>
                      <a:rPr lang="en-US" altLang="ja-JP" b="1" i="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𝐲</m:t>
                    </m:r>
                    <m:r>
                      <a:rPr lang="en-US" altLang="ja-JP" b="1" i="0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−</m:t>
                    </m:r>
                    <m:acc>
                      <m:accPr>
                        <m:chr m:val="̂"/>
                        <m:ctrlPr>
                          <a:rPr lang="ja-JP" altLang="en-US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acc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𝒚</m:t>
                        </m:r>
                      </m:e>
                    </m:acc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−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𝜶</m:t>
                    </m:r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𝑻</m:t>
                    </m:r>
                  </m:oMath>
                </a14:m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</a:t>
                </a:r>
                <a:endParaRPr lang="en-US" altLang="ja-JP" b="1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　　　　　　　　　　　の二乗和を最小とする</a:t>
                </a:r>
                <a:endParaRPr lang="en-US" altLang="ja-JP" b="1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endParaRPr lang="en-US" altLang="ja-JP" b="1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9" y="1161847"/>
                <a:ext cx="7783157" cy="2723823"/>
              </a:xfrm>
              <a:prstGeom prst="rect">
                <a:avLst/>
              </a:prstGeom>
              <a:blipFill rotWithShape="0">
                <a:blip r:embed="rId2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652628" y="3608734"/>
            <a:ext cx="7783157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60"/>
              </a:lnSpc>
            </a:pP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特徴</a:t>
            </a:r>
            <a:endParaRPr lang="en-US" altLang="ja-JP" u="sng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5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主成分を入力変数として、線形回帰式を構築する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5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主成分によって入力変数間の相関関係を捉えることが可能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560"/>
              </a:lnSpc>
            </a:pP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問題点</a:t>
            </a:r>
            <a:endParaRPr lang="en-US" altLang="ja-JP" u="sng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5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主要な主成分が出力変数の推定に寄与するとは限らない</a:t>
            </a:r>
            <a:endParaRPr lang="en-US" altLang="ja-JP" u="sng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5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出力変数との相関が強い変数を入力変数として採用すべき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  <a:p>
            <a:pPr>
              <a:lnSpc>
                <a:spcPts val="2560"/>
              </a:lnSpc>
            </a:pP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85311" y="6078074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947137" y="5858783"/>
            <a:ext cx="479790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Partial Least Squares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回帰法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(PLS)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4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98033" y="1583167"/>
            <a:ext cx="8032968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目的変数と潜在変数（説明変数の線形結合）との内積が最大になるように、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潜在変数を決定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特徴</a:t>
            </a:r>
            <a:endParaRPr lang="en-US" altLang="ja-JP" u="sng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・計量化学において、サンプルサイズに比べて圧倒的に変量が多い場合や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変数間の共線性が高い場合に有用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・回帰分析の精度向上だけでなく、次元削減、関連因子の抽出などの用法も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線形回帰分析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461665"/>
            <a:ext cx="6173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 PLS </a:t>
            </a:r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(Partial Least Squares) 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回帰法</a:t>
            </a:r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1" y="1055827"/>
            <a:ext cx="3112988" cy="33450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回帰モデルによる探索の問題点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6340" y="1277019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探索すべき領域であるが、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予測値が低く、探索は行われない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83564" y="1608948"/>
            <a:ext cx="714986" cy="1785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3"/>
          </p:cNvCxnSpPr>
          <p:nvPr/>
        </p:nvCxnSpPr>
        <p:spPr>
          <a:xfrm flipV="1">
            <a:off x="3798550" y="1846258"/>
            <a:ext cx="526024" cy="65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35174" y="1963564"/>
            <a:ext cx="716857" cy="1188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52032" y="2557958"/>
            <a:ext cx="1972542" cy="657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24574" y="3163161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目標値に達していないが、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探索され続けてしまう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3489" y="562853"/>
            <a:ext cx="973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・データ量の大小による予測誤差のために、適切な外挿領域の探索が行われない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・モデル構築に用いた既知データの密度が低いと、予測値の信頼性が低い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47402" y="6088832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148627" y="5857817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予測誤差の大きさとデータ密度の考慮により効率的な探索が可能</a:t>
            </a:r>
            <a:endParaRPr lang="en-US" altLang="ja-JP" sz="20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予測誤差の大きさの推定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6166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GP(Gaussian Process)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法</a:t>
            </a:r>
            <a:endParaRPr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60" y="1174376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ある説明変数</a:t>
            </a:r>
            <a:r>
              <a:rPr lang="en-US" altLang="ja-JP" b="1" i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が与えられた時に、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b="1" i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を正規分布に従う確率モデルとする回帰手法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436016" y="1939962"/>
                <a:ext cx="704712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𝒘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𝑇</m:t>
                        </m:r>
                      </m:sup>
                    </m:sSup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ja-JP" b="0" dirty="0" smtClean="0">
                  <a:latin typeface="Hiragino Kaku Gothic Pro W6" charset="-128"/>
                  <a:ea typeface="Cambria Math" charset="0"/>
                  <a:cs typeface="Cambria Math" charset="0"/>
                </a:endParaRPr>
              </a:p>
              <a:p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非線形関数、</a:t>
                </a:r>
                <a:r>
                  <a:rPr lang="en-US" altLang="ja-JP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回帰パラメタ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)</a:t>
                </a: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・予測誤差の分散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en-US" altLang="ja-JP" baseline="30000" dirty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を求めることが可能</a:t>
                </a:r>
                <a:endParaRPr lang="en-US" altLang="ja-JP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</a:t>
                </a:r>
                <a:endParaRPr lang="en-US" altLang="ja-JP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・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 s</a:t>
                </a:r>
                <a:r>
                  <a:rPr lang="en-US" altLang="ja-JP" baseline="30000" dirty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を用いて目的物性達成確率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P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を算出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016" y="1939962"/>
                <a:ext cx="7047122" cy="1754326"/>
              </a:xfrm>
              <a:prstGeom prst="rect">
                <a:avLst/>
              </a:prstGeom>
              <a:blipFill rotWithShape="0">
                <a:blip r:embed="rId2"/>
                <a:stretch>
                  <a:fillRect t="-2431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21" y="2339348"/>
            <a:ext cx="3785660" cy="36224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968188" y="4150591"/>
                <a:ext cx="3602268" cy="652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kumimoji="1" lang="bg-BG" altLang="ja-JP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bg-BG" altLang="ja-JP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bg-BG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bg-BG" altLang="ja-JP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𝑦𝑝𝑟𝑒𝑑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charset="0"/>
                        </a:rPr>
                        <m:t>𝑑𝑦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4150591"/>
                <a:ext cx="3602268" cy="6523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433560" y="5149733"/>
            <a:ext cx="436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予測誤差の分散が大きい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のような候補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において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が大きい値をとる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07528" y="6265591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662" y="6050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探索の効率化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9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3196</TotalTime>
  <Words>492</Words>
  <Application>Microsoft Macintosh PowerPoint</Application>
  <PresentationFormat>画面に合わせる (4:3)</PresentationFormat>
  <Paragraphs>99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Cambria Math</vt:lpstr>
      <vt:lpstr>Hiragino Kaku Gothic Pro W6</vt:lpstr>
      <vt:lpstr>ＭＳ Ｐゴシック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宮崎大輝</dc:creator>
  <cp:lastModifiedBy>宮崎大輝</cp:lastModifiedBy>
  <cp:revision>24</cp:revision>
  <dcterms:created xsi:type="dcterms:W3CDTF">2016-04-25T03:30:15Z</dcterms:created>
  <dcterms:modified xsi:type="dcterms:W3CDTF">2016-04-27T08:46:27Z</dcterms:modified>
</cp:coreProperties>
</file>