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76" r:id="rId12"/>
    <p:sldId id="273" r:id="rId13"/>
    <p:sldId id="274" r:id="rId14"/>
    <p:sldId id="275" r:id="rId15"/>
    <p:sldId id="286" r:id="rId16"/>
    <p:sldId id="278" r:id="rId17"/>
    <p:sldId id="261" r:id="rId18"/>
    <p:sldId id="277" r:id="rId19"/>
    <p:sldId id="259" r:id="rId20"/>
    <p:sldId id="258" r:id="rId21"/>
    <p:sldId id="262" r:id="rId2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43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12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8877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489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762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3871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705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2016/6/9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1870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2016/6/9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0560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2016/6/9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4448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2016/6/9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6885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2016/6/9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7701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2016/6/9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9282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6AA30-12CF-4D76-9ACC-AA8D12107436}" type="datetimeFigureOut">
              <a:rPr kumimoji="1" lang="ja-JP" altLang="en-US" smtClean="0"/>
              <a:t>2016/6/9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4553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Relationship Id="rId11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6842012" y="5257657"/>
            <a:ext cx="17812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June. 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2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, 2016</a:t>
            </a:r>
          </a:p>
          <a:p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ディスカッション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(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中間発表練習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) </a:t>
            </a:r>
            <a:endParaRPr kumimoji="1" lang="ja-JP" altLang="en-US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48354" y="1819834"/>
            <a:ext cx="79816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2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ドッキングシミュレーションおよび</a:t>
            </a:r>
            <a:endParaRPr kumimoji="1" lang="en-US" altLang="ja-JP" sz="32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 algn="ctr"/>
            <a:r>
              <a:rPr lang="ja-JP" altLang="en-US" sz="32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機械学習を活用した医薬品化学構造の設計</a:t>
            </a:r>
            <a:endParaRPr kumimoji="1" lang="ja-JP" altLang="en-US" sz="32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089769" y="3469877"/>
            <a:ext cx="350448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37-166711 </a:t>
            </a:r>
            <a:r>
              <a:rPr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宮崎</a:t>
            </a:r>
            <a:r>
              <a:rPr lang="en-US" altLang="ja-JP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大輝</a:t>
            </a:r>
            <a:endParaRPr lang="en-US" altLang="ja-JP" sz="24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kumimoji="1" lang="en-US" altLang="ja-JP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37-166xxx  </a:t>
            </a:r>
            <a:r>
              <a:rPr kumimoji="1"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浦谷</a:t>
            </a:r>
            <a:r>
              <a:rPr kumimoji="1" lang="en-US" altLang="ja-JP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浩</a:t>
            </a:r>
            <a:r>
              <a:rPr kumimoji="1"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樹</a:t>
            </a:r>
            <a:endParaRPr kumimoji="1" lang="en-US" altLang="ja-JP" sz="24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kumimoji="1"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船津研究室</a:t>
            </a:r>
            <a:r>
              <a:rPr kumimoji="1" lang="en-US" altLang="ja-JP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 </a:t>
            </a:r>
            <a:r>
              <a:rPr kumimoji="1"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設計特論</a:t>
            </a:r>
            <a:endParaRPr kumimoji="1" lang="en-US" altLang="ja-JP" sz="24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7078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-132966" y="974316"/>
            <a:ext cx="2723031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疾患の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原因物質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0" y="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リード化合物の探索</a:t>
            </a:r>
            <a:endParaRPr kumimoji="1" lang="en-US" altLang="ja-JP" sz="24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grpSp>
        <p:nvGrpSpPr>
          <p:cNvPr id="13" name="図形グループ 12"/>
          <p:cNvGrpSpPr/>
          <p:nvPr/>
        </p:nvGrpSpPr>
        <p:grpSpPr>
          <a:xfrm>
            <a:off x="754021" y="1366217"/>
            <a:ext cx="970834" cy="785309"/>
            <a:chOff x="893871" y="1581373"/>
            <a:chExt cx="970834" cy="785309"/>
          </a:xfrm>
        </p:grpSpPr>
        <p:sp>
          <p:nvSpPr>
            <p:cNvPr id="7" name="円/楕円 6"/>
            <p:cNvSpPr/>
            <p:nvPr/>
          </p:nvSpPr>
          <p:spPr>
            <a:xfrm>
              <a:off x="893871" y="1581373"/>
              <a:ext cx="785309" cy="78530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1309867" y="1811844"/>
              <a:ext cx="554838" cy="324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" name="図形グループ 14"/>
          <p:cNvGrpSpPr/>
          <p:nvPr/>
        </p:nvGrpSpPr>
        <p:grpSpPr>
          <a:xfrm>
            <a:off x="1906385" y="898259"/>
            <a:ext cx="1998643" cy="1724400"/>
            <a:chOff x="2476538" y="1065435"/>
            <a:chExt cx="1998643" cy="1721224"/>
          </a:xfrm>
        </p:grpSpPr>
        <p:sp>
          <p:nvSpPr>
            <p:cNvPr id="9" name="円/楕円 8"/>
            <p:cNvSpPr/>
            <p:nvPr/>
          </p:nvSpPr>
          <p:spPr>
            <a:xfrm>
              <a:off x="2753957" y="1065435"/>
              <a:ext cx="1721224" cy="17212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2476538" y="1763864"/>
              <a:ext cx="554838" cy="3243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7" name="直線矢印コネクタ 16"/>
          <p:cNvCxnSpPr/>
          <p:nvPr/>
        </p:nvCxnSpPr>
        <p:spPr>
          <a:xfrm>
            <a:off x="1447436" y="1769629"/>
            <a:ext cx="3926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4224701" y="1769629"/>
            <a:ext cx="7560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図形グループ 19"/>
          <p:cNvGrpSpPr/>
          <p:nvPr/>
        </p:nvGrpSpPr>
        <p:grpSpPr>
          <a:xfrm>
            <a:off x="5580163" y="1345739"/>
            <a:ext cx="970834" cy="785309"/>
            <a:chOff x="893871" y="1581373"/>
            <a:chExt cx="970834" cy="785309"/>
          </a:xfrm>
        </p:grpSpPr>
        <p:sp>
          <p:nvSpPr>
            <p:cNvPr id="21" name="円/楕円 20"/>
            <p:cNvSpPr/>
            <p:nvPr/>
          </p:nvSpPr>
          <p:spPr>
            <a:xfrm>
              <a:off x="893871" y="1581373"/>
              <a:ext cx="785309" cy="78530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1309867" y="1811844"/>
              <a:ext cx="554838" cy="324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" name="図形グループ 22"/>
          <p:cNvGrpSpPr/>
          <p:nvPr/>
        </p:nvGrpSpPr>
        <p:grpSpPr>
          <a:xfrm>
            <a:off x="6001004" y="877781"/>
            <a:ext cx="1998643" cy="1724400"/>
            <a:chOff x="2476538" y="1065435"/>
            <a:chExt cx="1998643" cy="1721224"/>
          </a:xfrm>
        </p:grpSpPr>
        <p:sp>
          <p:nvSpPr>
            <p:cNvPr id="24" name="円/楕円 23"/>
            <p:cNvSpPr/>
            <p:nvPr/>
          </p:nvSpPr>
          <p:spPr>
            <a:xfrm>
              <a:off x="2753957" y="1065435"/>
              <a:ext cx="1721224" cy="17212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2476538" y="1763864"/>
              <a:ext cx="554838" cy="3243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8" name="正方形/長方形 27"/>
          <p:cNvSpPr/>
          <p:nvPr/>
        </p:nvSpPr>
        <p:spPr>
          <a:xfrm>
            <a:off x="5698301" y="2599005"/>
            <a:ext cx="2416824" cy="70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細胞の機能低下など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→発症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grpSp>
        <p:nvGrpSpPr>
          <p:cNvPr id="3" name="図形グループ 2"/>
          <p:cNvGrpSpPr/>
          <p:nvPr/>
        </p:nvGrpSpPr>
        <p:grpSpPr>
          <a:xfrm>
            <a:off x="1453821" y="4315603"/>
            <a:ext cx="970834" cy="785309"/>
            <a:chOff x="722297" y="4627580"/>
            <a:chExt cx="970834" cy="785309"/>
          </a:xfrm>
        </p:grpSpPr>
        <p:sp>
          <p:nvSpPr>
            <p:cNvPr id="30" name="円/楕円 29"/>
            <p:cNvSpPr/>
            <p:nvPr/>
          </p:nvSpPr>
          <p:spPr>
            <a:xfrm>
              <a:off x="722297" y="4627580"/>
              <a:ext cx="785309" cy="78530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1138293" y="4858051"/>
              <a:ext cx="554838" cy="324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4" name="図形グループ 33"/>
          <p:cNvGrpSpPr/>
          <p:nvPr/>
        </p:nvGrpSpPr>
        <p:grpSpPr>
          <a:xfrm>
            <a:off x="1859776" y="4430838"/>
            <a:ext cx="694140" cy="565200"/>
            <a:chOff x="1724855" y="4725372"/>
            <a:chExt cx="694140" cy="554838"/>
          </a:xfrm>
        </p:grpSpPr>
        <p:sp>
          <p:nvSpPr>
            <p:cNvPr id="32" name="正方形/長方形 31"/>
            <p:cNvSpPr/>
            <p:nvPr/>
          </p:nvSpPr>
          <p:spPr>
            <a:xfrm>
              <a:off x="1724855" y="4840608"/>
              <a:ext cx="554838" cy="32436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32"/>
            <p:cNvSpPr/>
            <p:nvPr/>
          </p:nvSpPr>
          <p:spPr>
            <a:xfrm rot="5400000">
              <a:off x="1979393" y="4840608"/>
              <a:ext cx="554838" cy="32436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7" name="正方形/長方形 36"/>
          <p:cNvSpPr/>
          <p:nvPr/>
        </p:nvSpPr>
        <p:spPr>
          <a:xfrm>
            <a:off x="549318" y="3890170"/>
            <a:ext cx="2925791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原因</a:t>
            </a:r>
            <a:r>
              <a:rPr lang="ja-JP" altLang="en-US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分子の不活性化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4224701" y="4642405"/>
            <a:ext cx="7560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図形グループ 34"/>
          <p:cNvGrpSpPr/>
          <p:nvPr/>
        </p:nvGrpSpPr>
        <p:grpSpPr>
          <a:xfrm>
            <a:off x="6651574" y="3780205"/>
            <a:ext cx="1998643" cy="1724400"/>
            <a:chOff x="2476538" y="1065435"/>
            <a:chExt cx="1998643" cy="1721224"/>
          </a:xfrm>
        </p:grpSpPr>
        <p:sp>
          <p:nvSpPr>
            <p:cNvPr id="36" name="円/楕円 35"/>
            <p:cNvSpPr/>
            <p:nvPr/>
          </p:nvSpPr>
          <p:spPr>
            <a:xfrm>
              <a:off x="2753957" y="1065435"/>
              <a:ext cx="1721224" cy="17212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2476538" y="1763864"/>
              <a:ext cx="554838" cy="3243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" name="図形グループ 1"/>
          <p:cNvGrpSpPr/>
          <p:nvPr/>
        </p:nvGrpSpPr>
        <p:grpSpPr>
          <a:xfrm rot="1804422">
            <a:off x="5612897" y="3697570"/>
            <a:ext cx="1100095" cy="785309"/>
            <a:chOff x="5477400" y="4006591"/>
            <a:chExt cx="1100095" cy="785309"/>
          </a:xfrm>
        </p:grpSpPr>
        <p:grpSp>
          <p:nvGrpSpPr>
            <p:cNvPr id="39" name="図形グループ 38"/>
            <p:cNvGrpSpPr/>
            <p:nvPr/>
          </p:nvGrpSpPr>
          <p:grpSpPr>
            <a:xfrm>
              <a:off x="5477400" y="4006591"/>
              <a:ext cx="970834" cy="785309"/>
              <a:chOff x="722297" y="4627580"/>
              <a:chExt cx="970834" cy="785309"/>
            </a:xfrm>
          </p:grpSpPr>
          <p:sp>
            <p:nvSpPr>
              <p:cNvPr id="40" name="円/楕円 39"/>
              <p:cNvSpPr/>
              <p:nvPr/>
            </p:nvSpPr>
            <p:spPr>
              <a:xfrm>
                <a:off x="722297" y="4627580"/>
                <a:ext cx="785309" cy="78530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正方形/長方形 40"/>
              <p:cNvSpPr/>
              <p:nvPr/>
            </p:nvSpPr>
            <p:spPr>
              <a:xfrm>
                <a:off x="1138293" y="4858051"/>
                <a:ext cx="554838" cy="3243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2" name="図形グループ 41"/>
            <p:cNvGrpSpPr/>
            <p:nvPr/>
          </p:nvGrpSpPr>
          <p:grpSpPr>
            <a:xfrm>
              <a:off x="5883355" y="4121826"/>
              <a:ext cx="694140" cy="565200"/>
              <a:chOff x="1724855" y="4725372"/>
              <a:chExt cx="694140" cy="554838"/>
            </a:xfrm>
          </p:grpSpPr>
          <p:sp>
            <p:nvSpPr>
              <p:cNvPr id="43" name="正方形/長方形 42"/>
              <p:cNvSpPr/>
              <p:nvPr/>
            </p:nvSpPr>
            <p:spPr>
              <a:xfrm>
                <a:off x="1724855" y="4840608"/>
                <a:ext cx="554838" cy="32436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正方形/長方形 43"/>
              <p:cNvSpPr/>
              <p:nvPr/>
            </p:nvSpPr>
            <p:spPr>
              <a:xfrm rot="5400000">
                <a:off x="1979393" y="4840608"/>
                <a:ext cx="554838" cy="32436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45" name="正方形/長方形 44"/>
          <p:cNvSpPr/>
          <p:nvPr/>
        </p:nvSpPr>
        <p:spPr>
          <a:xfrm>
            <a:off x="5818429" y="5224426"/>
            <a:ext cx="2416824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症状の鎮静、予防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552805" y="6216752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ドッキングシミュレーション</a:t>
            </a:r>
            <a:endParaRPr kumimoji="1" lang="en-US" altLang="ja-JP" sz="24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47" name="直線矢印コネクタ 46"/>
          <p:cNvCxnSpPr/>
          <p:nvPr/>
        </p:nvCxnSpPr>
        <p:spPr>
          <a:xfrm>
            <a:off x="691348" y="6447585"/>
            <a:ext cx="7560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1464041" y="5787932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標的タンパク質と化合物との結合構造及び結合親和性予測</a:t>
            </a:r>
            <a:endParaRPr kumimoji="1"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49" name="直線矢印コネクタ 48"/>
          <p:cNvCxnSpPr/>
          <p:nvPr/>
        </p:nvCxnSpPr>
        <p:spPr>
          <a:xfrm>
            <a:off x="677873" y="5986280"/>
            <a:ext cx="7560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2072511" y="1322147"/>
            <a:ext cx="1952180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細胞、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タンパク質など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6185258" y="1320937"/>
            <a:ext cx="1952180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細胞、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タンパク質など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6811668" y="4192131"/>
            <a:ext cx="1952180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細胞、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タンパク質など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9549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 11"/>
          <p:cNvGraphicFramePr>
            <a:graphicFrameLocks noGrp="1"/>
          </p:cNvGraphicFramePr>
          <p:nvPr>
            <p:extLst/>
          </p:nvPr>
        </p:nvGraphicFramePr>
        <p:xfrm>
          <a:off x="1477327" y="985363"/>
          <a:ext cx="5669278" cy="15479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0172"/>
                <a:gridCol w="840172"/>
                <a:gridCol w="840172"/>
                <a:gridCol w="840172"/>
                <a:gridCol w="840172"/>
                <a:gridCol w="1468418"/>
              </a:tblGrid>
              <a:tr h="77399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399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0" y="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リード化合物の探索</a:t>
            </a:r>
            <a:endParaRPr kumimoji="1" lang="en-US" altLang="ja-JP" sz="24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689414" y="606769"/>
            <a:ext cx="31950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化合物候補データベース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316" y="1056669"/>
            <a:ext cx="779979" cy="68033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893" y="1065586"/>
            <a:ext cx="807194" cy="644878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2398956" y="1076973"/>
            <a:ext cx="653345" cy="64807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7671" y="1078443"/>
            <a:ext cx="760991" cy="61527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 rotWithShape="1">
          <a:blip r:embed="rId6"/>
          <a:srcRect l="19618" t="20717"/>
          <a:stretch/>
        </p:blipFill>
        <p:spPr>
          <a:xfrm>
            <a:off x="4862627" y="1099061"/>
            <a:ext cx="787759" cy="581683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9164" y="1111813"/>
            <a:ext cx="1338663" cy="523346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33008" y="1851398"/>
            <a:ext cx="704532" cy="644994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40668" y="1962115"/>
            <a:ext cx="792895" cy="415326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3316847" y="198511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・・・</a:t>
            </a:r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2309521" y="2781538"/>
            <a:ext cx="40048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低分子有機構造数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&gt;&gt; </a:t>
            </a:r>
            <a:r>
              <a:rPr lang="en-US" altLang="ja-JP" sz="28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10</a:t>
            </a:r>
            <a:r>
              <a:rPr lang="en-US" altLang="ja-JP" sz="2800" baseline="300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60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構造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248616" y="3472686"/>
            <a:ext cx="607661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ドッキングシミュレーション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による全空間探索は不可能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4127294" y="3971247"/>
            <a:ext cx="0" cy="6563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2034413" y="4617474"/>
            <a:ext cx="4185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ドッキングシミュレーション</a:t>
            </a:r>
            <a:endParaRPr kumimoji="1" lang="en-US" altLang="ja-JP" sz="24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kumimoji="1" lang="en-US" altLang="ja-JP" sz="24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885274" y="5731004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u="sng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機械学習による構造活性相関予測</a:t>
            </a:r>
            <a:endParaRPr kumimoji="1" lang="en-US" altLang="ja-JP" sz="2400" u="sng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4" name="十字形 23"/>
          <p:cNvSpPr/>
          <p:nvPr/>
        </p:nvSpPr>
        <p:spPr>
          <a:xfrm>
            <a:off x="3935160" y="5217214"/>
            <a:ext cx="390809" cy="390809"/>
          </a:xfrm>
          <a:prstGeom prst="plus">
            <a:avLst>
              <a:gd name="adj" fmla="val 4226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47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4934455" y="1797424"/>
            <a:ext cx="1724528" cy="19668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538576" y="1835217"/>
            <a:ext cx="3119024" cy="19192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0" y="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リード化合物の探索</a:t>
            </a:r>
            <a:endParaRPr kumimoji="1" lang="en-US" altLang="ja-JP" sz="24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36894" y="650242"/>
            <a:ext cx="69954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定量的構造活性相関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(QSAR)</a:t>
            </a:r>
          </a:p>
          <a:p>
            <a:pPr>
              <a:lnSpc>
                <a:spcPts val="2360"/>
              </a:lnSpc>
            </a:pP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- 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既知のデータベースから作成したモデルにより、活性値を予測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98033" y="1635162"/>
            <a:ext cx="6336253" cy="2205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451823" y="1435107"/>
            <a:ext cx="1604051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データベース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64281" y="24097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構造情報</a:t>
            </a:r>
            <a:endParaRPr kumimoji="1"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390409" y="26576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活性値</a:t>
            </a:r>
            <a:endParaRPr kumimoji="1"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0" name="左中かっこ 9"/>
          <p:cNvSpPr/>
          <p:nvPr/>
        </p:nvSpPr>
        <p:spPr>
          <a:xfrm>
            <a:off x="1500634" y="2340830"/>
            <a:ext cx="446502" cy="1338288"/>
          </a:xfrm>
          <a:prstGeom prst="leftBrace">
            <a:avLst>
              <a:gd name="adj1" fmla="val 8333"/>
              <a:gd name="adj2" fmla="val 1674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635034" y="2389217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・分子量</a:t>
            </a:r>
            <a:endParaRPr kumimoji="1"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・炭素原子の数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kumimoji="1"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・ベンゼン環の数</a:t>
            </a:r>
            <a:endParaRPr kumimoji="1"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・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    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・・・</a:t>
            </a:r>
            <a:endParaRPr kumimoji="1"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77611" y="1882864"/>
            <a:ext cx="1604051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X : 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説明変数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4983934" y="1861348"/>
            <a:ext cx="1604051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y : 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目的変数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16" name="直線矢印コネクタ 15"/>
          <p:cNvCxnSpPr>
            <a:endCxn id="15" idx="1"/>
          </p:cNvCxnSpPr>
          <p:nvPr/>
        </p:nvCxnSpPr>
        <p:spPr>
          <a:xfrm>
            <a:off x="3666359" y="2779045"/>
            <a:ext cx="1268096" cy="180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4321722" y="2794817"/>
            <a:ext cx="0" cy="18740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4243149" y="4002742"/>
            <a:ext cx="16040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モデリング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3313355" y="4668819"/>
            <a:ext cx="1999675" cy="10112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3498381" y="4820485"/>
            <a:ext cx="160405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回帰モデル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 algn="ctr">
              <a:lnSpc>
                <a:spcPts val="2360"/>
              </a:lnSpc>
            </a:pP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y = f (X)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1134352" y="4745179"/>
            <a:ext cx="1604051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新規データ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lang="en-US" altLang="ja-JP" dirty="0" err="1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X</a:t>
            </a:r>
            <a:r>
              <a:rPr lang="en-US" altLang="ja-JP" baseline="-25000" dirty="0" err="1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new</a:t>
            </a:r>
            <a:endParaRPr lang="en-US" altLang="ja-JP" baseline="-250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27" name="直線矢印コネクタ 26"/>
          <p:cNvCxnSpPr/>
          <p:nvPr/>
        </p:nvCxnSpPr>
        <p:spPr>
          <a:xfrm>
            <a:off x="2555665" y="5147184"/>
            <a:ext cx="7560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6069118" y="4916648"/>
            <a:ext cx="2295545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y (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予測活性値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)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5313030" y="5127461"/>
            <a:ext cx="7560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2330661" y="5992224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機械学習による回帰予測モデルの構築</a:t>
            </a:r>
            <a:endParaRPr kumimoji="1" lang="en-US" altLang="ja-JP" sz="24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32" name="直線矢印コネクタ 31"/>
          <p:cNvCxnSpPr/>
          <p:nvPr/>
        </p:nvCxnSpPr>
        <p:spPr>
          <a:xfrm>
            <a:off x="1469204" y="6223057"/>
            <a:ext cx="7560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60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図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201" y="1055827"/>
            <a:ext cx="3112988" cy="3345097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0" y="0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回帰モデルによる探索の問題点</a:t>
            </a:r>
            <a:endParaRPr kumimoji="1" lang="en-US" altLang="ja-JP" sz="24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326340" y="1277019"/>
            <a:ext cx="36471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データ量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: 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小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予測誤差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: 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大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探索すべき領域であるが、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予測値が低く、探索は行われない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083564" y="1608948"/>
            <a:ext cx="714986" cy="17850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/>
          <p:cNvCxnSpPr>
            <a:stCxn id="8" idx="3"/>
          </p:cNvCxnSpPr>
          <p:nvPr/>
        </p:nvCxnSpPr>
        <p:spPr>
          <a:xfrm flipV="1">
            <a:off x="3798550" y="1846258"/>
            <a:ext cx="526024" cy="6552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1635174" y="1963564"/>
            <a:ext cx="716857" cy="11887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/>
          <p:cNvCxnSpPr/>
          <p:nvPr/>
        </p:nvCxnSpPr>
        <p:spPr>
          <a:xfrm>
            <a:off x="2352032" y="2557958"/>
            <a:ext cx="1972542" cy="657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4324574" y="3163161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データ量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: 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大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予測誤差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: 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小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目標値に達していないが、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探索され続けてしまう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33489" y="562853"/>
            <a:ext cx="973567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・データ量の大小による予測誤差のために、適切な外挿領域の探索が行われない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・モデル構築に用いた既知データの密度が低いと、予測値の信頼性が低い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25" name="直線矢印コネクタ 24"/>
          <p:cNvCxnSpPr/>
          <p:nvPr/>
        </p:nvCxnSpPr>
        <p:spPr>
          <a:xfrm>
            <a:off x="347402" y="6088832"/>
            <a:ext cx="6606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1148627" y="5857817"/>
            <a:ext cx="7622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予測誤差の大きさとデータ密度の考慮により効率的な探索が可能</a:t>
            </a:r>
            <a:endParaRPr lang="en-US" altLang="ja-JP" sz="20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277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予測誤差の大きさの推定</a:t>
            </a:r>
            <a:endParaRPr kumimoji="1" lang="en-US" altLang="ja-JP" sz="24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0" y="461665"/>
            <a:ext cx="4365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- GP(Gaussian Process)</a:t>
            </a:r>
            <a:r>
              <a:rPr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法</a:t>
            </a:r>
            <a:endParaRPr lang="ja-JP" altLang="en-US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33560" y="1174376"/>
            <a:ext cx="5945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ある説明変数</a:t>
            </a:r>
            <a:r>
              <a:rPr lang="en-US" altLang="ja-JP" b="1" i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x 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が与えられた時に、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目的変数</a:t>
            </a:r>
            <a:r>
              <a:rPr lang="en-US" altLang="ja-JP" b="1" i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y 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を正規分布に従う確率モデルとする回帰手法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-436016" y="1939962"/>
                <a:ext cx="7047122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 smtClean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           </a:t>
                </a:r>
                <a:r>
                  <a:rPr lang="ja-JP" altLang="en-US" dirty="0" smtClean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モデル式</a:t>
                </a:r>
                <a:r>
                  <a:rPr lang="en-US" altLang="ja-JP" dirty="0" smtClean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 : 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charset="0"/>
                        <a:ea typeface="Hiragino Kaku Gothic Pro W6" charset="-128"/>
                        <a:cs typeface="Hiragino Kaku Gothic Pro W6" charset="-128"/>
                      </a:rPr>
                      <m:t>𝒚</m:t>
                    </m:r>
                    <m:r>
                      <a:rPr lang="en-US" altLang="ja-JP" b="0" i="1" smtClean="0">
                        <a:latin typeface="Cambria Math" charset="0"/>
                        <a:ea typeface="Hiragino Kaku Gothic Pro W6" charset="-128"/>
                        <a:cs typeface="Hiragino Kaku Gothic Pro W6" charset="-128"/>
                      </a:rPr>
                      <m:t>=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charset="0"/>
                            <a:ea typeface="Hiragino Kaku Gothic Pro W6" charset="-128"/>
                            <a:cs typeface="Hiragino Kaku Gothic Pro W6" charset="-128"/>
                          </a:rPr>
                        </m:ctrlPr>
                      </m:sSupPr>
                      <m:e>
                        <m:r>
                          <a:rPr lang="en-US" altLang="ja-JP" b="1" i="1" smtClean="0">
                            <a:latin typeface="Cambria Math" charset="0"/>
                            <a:ea typeface="Hiragino Kaku Gothic Pro W6" charset="-128"/>
                            <a:cs typeface="Hiragino Kaku Gothic Pro W6" charset="-128"/>
                          </a:rPr>
                          <m:t>𝒘</m:t>
                        </m:r>
                      </m:e>
                      <m:sup>
                        <m:r>
                          <a:rPr lang="en-US" altLang="ja-JP" b="0" i="1" smtClean="0">
                            <a:latin typeface="Cambria Math" charset="0"/>
                            <a:ea typeface="Hiragino Kaku Gothic Pro W6" charset="-128"/>
                            <a:cs typeface="Hiragino Kaku Gothic Pro W6" charset="-128"/>
                          </a:rPr>
                          <m:t>𝑇</m:t>
                        </m:r>
                      </m:sup>
                    </m:sSup>
                    <m:r>
                      <a:rPr lang="en-US" altLang="ja-JP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𝜑</m:t>
                    </m:r>
                    <m:d>
                      <m:dPr>
                        <m:ctrlPr>
                          <a:rPr lang="en-US" altLang="ja-JP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ja-JP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𝒙</m:t>
                        </m:r>
                      </m:e>
                    </m:d>
                  </m:oMath>
                </a14:m>
                <a:endParaRPr lang="en-US" altLang="ja-JP" b="0" dirty="0" smtClean="0">
                  <a:latin typeface="Hiragino Kaku Gothic Pro W6" charset="-128"/>
                  <a:ea typeface="Cambria Math" charset="0"/>
                  <a:cs typeface="Cambria Math" charset="0"/>
                </a:endParaRPr>
              </a:p>
              <a:p>
                <a:r>
                  <a:rPr lang="en-US" altLang="ja-JP" dirty="0" smtClean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           (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𝜑</m:t>
                    </m:r>
                  </m:oMath>
                </a14:m>
                <a:r>
                  <a:rPr lang="en-US" altLang="ja-JP" dirty="0" smtClean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 : </a:t>
                </a:r>
                <a:r>
                  <a:rPr lang="ja-JP" altLang="en-US" dirty="0" smtClean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非線形関数、</a:t>
                </a:r>
                <a:r>
                  <a:rPr lang="en-US" altLang="ja-JP" b="1" i="1" dirty="0" smtClean="0">
                    <a:latin typeface="Cambria Math" charset="0"/>
                    <a:ea typeface="Cambria Math" charset="0"/>
                    <a:cs typeface="Cambria Math" charset="0"/>
                  </a:rPr>
                  <a:t>w </a:t>
                </a:r>
                <a:r>
                  <a:rPr lang="en-US" altLang="ja-JP" dirty="0" smtClean="0">
                    <a:latin typeface="Cambria Math" charset="0"/>
                    <a:ea typeface="Cambria Math" charset="0"/>
                    <a:cs typeface="Cambria Math" charset="0"/>
                  </a:rPr>
                  <a:t>: </a:t>
                </a:r>
                <a:r>
                  <a:rPr lang="ja-JP" altLang="en-US" dirty="0" smtClean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回帰パラメタ</a:t>
                </a:r>
                <a:r>
                  <a:rPr lang="en-US" altLang="ja-JP" dirty="0" smtClean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)</a:t>
                </a:r>
              </a:p>
              <a:p>
                <a:endParaRPr lang="en-US" altLang="ja-JP" dirty="0">
                  <a:latin typeface="Hiragino Kaku Gothic Pro W6" charset="-128"/>
                  <a:ea typeface="Hiragino Kaku Gothic Pro W6" charset="-128"/>
                  <a:cs typeface="Hiragino Kaku Gothic Pro W6" charset="-128"/>
                </a:endParaRPr>
              </a:p>
              <a:p>
                <a:r>
                  <a:rPr lang="ja-JP" altLang="en-US" dirty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　</a:t>
                </a:r>
                <a:r>
                  <a:rPr lang="ja-JP" altLang="en-US" dirty="0" smtClean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　　　・予測誤差の分散</a:t>
                </a:r>
                <a:r>
                  <a:rPr lang="en-US" altLang="ja-JP" dirty="0" smtClean="0">
                    <a:latin typeface="Cambria Math" charset="0"/>
                    <a:ea typeface="Cambria Math" charset="0"/>
                    <a:cs typeface="Cambria Math" charset="0"/>
                  </a:rPr>
                  <a:t>s</a:t>
                </a:r>
                <a:r>
                  <a:rPr lang="en-US" altLang="ja-JP" baseline="30000" dirty="0" smtClean="0">
                    <a:latin typeface="Cambria Math" charset="0"/>
                    <a:ea typeface="Cambria Math" charset="0"/>
                    <a:cs typeface="Cambria Math" charset="0"/>
                  </a:rPr>
                  <a:t>2</a:t>
                </a:r>
                <a:r>
                  <a:rPr lang="ja-JP" altLang="en-US" dirty="0" smtClean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を求めることが可能</a:t>
                </a:r>
                <a:endParaRPr lang="en-US" altLang="ja-JP" dirty="0" smtClean="0">
                  <a:latin typeface="Hiragino Kaku Gothic Pro W6" charset="-128"/>
                  <a:ea typeface="Hiragino Kaku Gothic Pro W6" charset="-128"/>
                  <a:cs typeface="Hiragino Kaku Gothic Pro W6" charset="-128"/>
                </a:endParaRPr>
              </a:p>
              <a:p>
                <a:r>
                  <a:rPr lang="ja-JP" altLang="en-US" dirty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　</a:t>
                </a:r>
                <a:r>
                  <a:rPr lang="ja-JP" altLang="en-US" dirty="0" smtClean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　　　</a:t>
                </a:r>
                <a:endParaRPr lang="en-US" altLang="ja-JP" dirty="0" smtClean="0">
                  <a:latin typeface="Hiragino Kaku Gothic Pro W6" charset="-128"/>
                  <a:ea typeface="Hiragino Kaku Gothic Pro W6" charset="-128"/>
                  <a:cs typeface="Hiragino Kaku Gothic Pro W6" charset="-128"/>
                </a:endParaRPr>
              </a:p>
              <a:p>
                <a:r>
                  <a:rPr lang="en-US" altLang="ja-JP" dirty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 </a:t>
                </a:r>
                <a:r>
                  <a:rPr lang="en-US" altLang="ja-JP" dirty="0" smtClean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           </a:t>
                </a:r>
                <a:r>
                  <a:rPr lang="ja-JP" altLang="en-US" dirty="0" smtClean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・</a:t>
                </a:r>
                <a:r>
                  <a:rPr lang="en-US" altLang="ja-JP" dirty="0" smtClean="0">
                    <a:latin typeface="Cambria Math" charset="0"/>
                    <a:ea typeface="Cambria Math" charset="0"/>
                    <a:cs typeface="Cambria Math" charset="0"/>
                  </a:rPr>
                  <a:t> s</a:t>
                </a:r>
                <a:r>
                  <a:rPr lang="en-US" altLang="ja-JP" baseline="30000" dirty="0" smtClean="0">
                    <a:latin typeface="Cambria Math" charset="0"/>
                    <a:ea typeface="Cambria Math" charset="0"/>
                    <a:cs typeface="Cambria Math" charset="0"/>
                  </a:rPr>
                  <a:t>2</a:t>
                </a:r>
                <a:r>
                  <a:rPr lang="ja-JP" altLang="en-US" dirty="0" smtClean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を用いて目的物性達成確率</a:t>
                </a:r>
                <a:r>
                  <a:rPr lang="en-US" altLang="ja-JP" dirty="0" smtClean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P</a:t>
                </a:r>
                <a:r>
                  <a:rPr lang="ja-JP" altLang="en-US" dirty="0" smtClean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を算出</a:t>
                </a:r>
                <a:r>
                  <a:rPr lang="ja-JP" altLang="en-US" dirty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　</a:t>
                </a:r>
                <a:r>
                  <a:rPr lang="ja-JP" altLang="en-US" dirty="0" smtClean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　　　　　　　</a:t>
                </a:r>
                <a:endParaRPr lang="en-US" altLang="ja-JP" dirty="0">
                  <a:latin typeface="Hiragino Kaku Gothic Pro W6" charset="-128"/>
                  <a:ea typeface="Hiragino Kaku Gothic Pro W6" charset="-128"/>
                  <a:cs typeface="Hiragino Kaku Gothic Pro W6" charset="-128"/>
                </a:endParaRPr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36016" y="1939962"/>
                <a:ext cx="7047122" cy="1754326"/>
              </a:xfrm>
              <a:prstGeom prst="rect">
                <a:avLst/>
              </a:prstGeom>
              <a:blipFill rotWithShape="0">
                <a:blip r:embed="rId2"/>
                <a:stretch>
                  <a:fillRect t="-2431" b="-45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221" y="2339348"/>
            <a:ext cx="3785660" cy="36224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968188" y="4150591"/>
                <a:ext cx="3602268" cy="6523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charset="0"/>
                        </a:rPr>
                        <m:t>𝑃</m:t>
                      </m:r>
                      <m:r>
                        <a:rPr kumimoji="1" lang="en-US" altLang="ja-JP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trlPr>
                            <a:rPr kumimoji="1" lang="is-IS" altLang="ja-JP" b="0" i="1" smtClean="0">
                              <a:latin typeface="Cambria Math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kumimoji="1" lang="bg-BG" altLang="ja-JP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kumimoji="1" lang="bg-BG" altLang="ja-JP" b="0" i="1" smtClean="0">
                                      <a:latin typeface="Cambria Math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  <m:r>
                                    <a:rPr lang="en-US" altLang="ja-JP" b="0" i="1" smtClean="0">
                                      <a:latin typeface="Cambria Math" charset="0"/>
                                    </a:rPr>
                                    <m:t>𝜋</m:t>
                                  </m:r>
                                </m:e>
                              </m:rad>
                              <m:r>
                                <a:rPr kumimoji="1" lang="en-US" altLang="ja-JP" b="0" i="1" smtClean="0">
                                  <a:latin typeface="Cambria Math" charset="0"/>
                                </a:rPr>
                                <m:t>𝑠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latin typeface="Cambria Math" charset="0"/>
                            </a:rPr>
                            <m:t>𝑒𝑥𝑝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bg-BG" altLang="ja-JP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kumimoji="1" lang="bg-BG" altLang="ja-JP" b="0" i="1" smtClean="0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charset="0"/>
                                        </a:rPr>
                                        <m:t>(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charset="0"/>
                                        </a:rPr>
                                        <m:t>𝑦𝑝𝑟𝑒𝑑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kumimoji="1" lang="en-US" altLang="ja-JP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kumimoji="1" lang="en-US" altLang="ja-JP" b="0" i="1" smtClean="0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kumimoji="1" lang="en-US" altLang="ja-JP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nary>
                      <m:r>
                        <a:rPr kumimoji="1" lang="en-US" altLang="ja-JP" b="0" i="1" smtClean="0">
                          <a:latin typeface="Cambria Math" charset="0"/>
                        </a:rPr>
                        <m:t>𝑑𝑦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88" y="4150591"/>
                <a:ext cx="3602268" cy="65235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/>
          <p:cNvSpPr txBox="1"/>
          <p:nvPr/>
        </p:nvSpPr>
        <p:spPr>
          <a:xfrm>
            <a:off x="433560" y="5149733"/>
            <a:ext cx="43604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予測誤差の分散が大きい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x</a:t>
            </a:r>
            <a:r>
              <a:rPr lang="en-US" altLang="ja-JP" baseline="-250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2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のような候補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において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P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が大きい値をとる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14" name="直線矢印コネクタ 13"/>
          <p:cNvCxnSpPr/>
          <p:nvPr/>
        </p:nvCxnSpPr>
        <p:spPr>
          <a:xfrm>
            <a:off x="307528" y="6265591"/>
            <a:ext cx="6606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1199662" y="605051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探索の効率化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890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 11"/>
          <p:cNvGraphicFramePr>
            <a:graphicFrameLocks noGrp="1"/>
          </p:cNvGraphicFramePr>
          <p:nvPr>
            <p:extLst/>
          </p:nvPr>
        </p:nvGraphicFramePr>
        <p:xfrm>
          <a:off x="1477327" y="985363"/>
          <a:ext cx="5669278" cy="15479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0172"/>
                <a:gridCol w="840172"/>
                <a:gridCol w="840172"/>
                <a:gridCol w="840172"/>
                <a:gridCol w="840172"/>
                <a:gridCol w="1468418"/>
              </a:tblGrid>
              <a:tr h="77399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399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0" y="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リード化合物の探索</a:t>
            </a:r>
            <a:endParaRPr kumimoji="1" lang="en-US" altLang="ja-JP" sz="24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689414" y="606769"/>
            <a:ext cx="31950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化合物候補データベース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316" y="1056669"/>
            <a:ext cx="779979" cy="68033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893" y="1065586"/>
            <a:ext cx="807194" cy="644878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2398956" y="1076973"/>
            <a:ext cx="653345" cy="64807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7671" y="1078443"/>
            <a:ext cx="760991" cy="61527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 rotWithShape="1">
          <a:blip r:embed="rId6"/>
          <a:srcRect l="19618" t="20717"/>
          <a:stretch/>
        </p:blipFill>
        <p:spPr>
          <a:xfrm>
            <a:off x="4862627" y="1099061"/>
            <a:ext cx="787759" cy="581683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9164" y="1111813"/>
            <a:ext cx="1338663" cy="523346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33008" y="1851398"/>
            <a:ext cx="704532" cy="644994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40668" y="1962115"/>
            <a:ext cx="792895" cy="415326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3316847" y="198511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・・・</a:t>
            </a:r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2467030" y="2657496"/>
            <a:ext cx="36898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低分子有機構造数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&gt;&gt; 10</a:t>
            </a:r>
            <a:r>
              <a:rPr lang="en-US" altLang="ja-JP" baseline="300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60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構造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293964" y="3596162"/>
            <a:ext cx="40934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実験及びドッキングシミュレーションによる全空間探索は不可能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4590663" y="4367487"/>
            <a:ext cx="0" cy="6563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/>
          <p:cNvSpPr/>
          <p:nvPr/>
        </p:nvSpPr>
        <p:spPr>
          <a:xfrm>
            <a:off x="4808662" y="3585407"/>
            <a:ext cx="40487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機械学習による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構造活性相関モデルの精度は不安定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574289" y="5077046"/>
            <a:ext cx="4185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ドッキングシミュレーション</a:t>
            </a:r>
            <a:endParaRPr kumimoji="1" lang="en-US" altLang="ja-JP" sz="24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kumimoji="1" lang="en-US" altLang="ja-JP" sz="24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302087" y="6047893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機械学習による構造活性相関予測</a:t>
            </a:r>
            <a:endParaRPr kumimoji="1" lang="en-US" altLang="ja-JP" sz="24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4" name="十字形 23"/>
          <p:cNvSpPr/>
          <p:nvPr/>
        </p:nvSpPr>
        <p:spPr>
          <a:xfrm>
            <a:off x="4321041" y="5589366"/>
            <a:ext cx="390809" cy="390809"/>
          </a:xfrm>
          <a:prstGeom prst="plus">
            <a:avLst>
              <a:gd name="adj" fmla="val 4226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1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286895" y="2586680"/>
            <a:ext cx="2850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方法と結果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2484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87270" y="634449"/>
            <a:ext cx="327685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3RZE </a:t>
            </a:r>
            <a:r>
              <a:rPr lang="ja-JP" altLang="en-US" dirty="0"/>
              <a:t>（ヒト　ヒスタミン</a:t>
            </a:r>
            <a:r>
              <a:rPr lang="en-US" altLang="ja-JP" dirty="0"/>
              <a:t>H1</a:t>
            </a:r>
            <a:r>
              <a:rPr lang="ja-JP" altLang="en-US" dirty="0"/>
              <a:t>受容体）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329" y="1112315"/>
            <a:ext cx="5581138" cy="3746728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687270" y="5251097"/>
            <a:ext cx="4079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アレルギー症状（花粉症等）などに関与</a:t>
            </a:r>
            <a:endParaRPr kumimoji="1" lang="en-US" altLang="ja-JP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0" y="0"/>
            <a:ext cx="2165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対象タンパク質</a:t>
            </a:r>
            <a:endParaRPr kumimoji="1" lang="en-US" altLang="ja-JP" sz="24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492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/>
          <p:cNvSpPr/>
          <p:nvPr/>
        </p:nvSpPr>
        <p:spPr>
          <a:xfrm>
            <a:off x="528464" y="664212"/>
            <a:ext cx="7720327" cy="22117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967630" y="848878"/>
            <a:ext cx="18162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標的タンパク質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3377134" y="1025652"/>
            <a:ext cx="2226991" cy="16530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FF0000"/>
                </a:solidFill>
              </a:rPr>
              <a:t>1170</a:t>
            </a:r>
            <a:r>
              <a:rPr kumimoji="1" lang="ja-JP" altLang="en-US" sz="1600" dirty="0" smtClean="0">
                <a:solidFill>
                  <a:srgbClr val="FF0000"/>
                </a:solidFill>
              </a:rPr>
              <a:t>種の構造データ</a:t>
            </a:r>
            <a:r>
              <a:rPr kumimoji="1" lang="en-US" altLang="ja-JP" sz="1600" dirty="0" smtClean="0">
                <a:solidFill>
                  <a:srgbClr val="FF0000"/>
                </a:solidFill>
              </a:rPr>
              <a:t>[1]</a:t>
            </a:r>
            <a:r>
              <a:rPr kumimoji="1" lang="ja-JP" altLang="en-US" sz="1600" dirty="0" smtClean="0">
                <a:solidFill>
                  <a:srgbClr val="FF0000"/>
                </a:solidFill>
              </a:rPr>
              <a:t>から</a:t>
            </a:r>
            <a:endParaRPr kumimoji="1" lang="en-US" altLang="ja-JP" sz="1600" dirty="0" smtClean="0">
              <a:solidFill>
                <a:srgbClr val="FF0000"/>
              </a:solidFill>
            </a:endParaRPr>
          </a:p>
          <a:p>
            <a:pPr algn="ctr"/>
            <a:r>
              <a:rPr kumimoji="1" lang="en-US" altLang="ja-JP" sz="1600" dirty="0" smtClean="0">
                <a:solidFill>
                  <a:srgbClr val="FF0000"/>
                </a:solidFill>
              </a:rPr>
              <a:t>10</a:t>
            </a:r>
            <a:r>
              <a:rPr kumimoji="1" lang="ja-JP" altLang="en-US" sz="1600" dirty="0" smtClean="0">
                <a:solidFill>
                  <a:srgbClr val="FF0000"/>
                </a:solidFill>
              </a:rPr>
              <a:t>種をランダムに選択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726809" y="848878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化学構造候補</a:t>
            </a:r>
            <a:endParaRPr kumimoji="1" lang="ja-JP" altLang="en-US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677890" y="459843"/>
            <a:ext cx="274126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ja-JP" altLang="en-US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ドッキングシミュレーション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26" name="直線矢印コネクタ 25"/>
          <p:cNvCxnSpPr/>
          <p:nvPr/>
        </p:nvCxnSpPr>
        <p:spPr>
          <a:xfrm>
            <a:off x="5709990" y="1843233"/>
            <a:ext cx="6606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2906427" y="1603901"/>
            <a:ext cx="4154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＋</a:t>
            </a:r>
            <a:endParaRPr kumimoji="1" lang="ja-JP" altLang="en-US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585541" y="1658567"/>
            <a:ext cx="133882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結合親和性</a:t>
            </a:r>
            <a:endParaRPr kumimoji="1" lang="ja-JP" altLang="en-US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31" name="直線矢印コネクタ 30"/>
          <p:cNvCxnSpPr>
            <a:stCxn id="25" idx="2"/>
          </p:cNvCxnSpPr>
          <p:nvPr/>
        </p:nvCxnSpPr>
        <p:spPr>
          <a:xfrm flipH="1">
            <a:off x="4388627" y="2875965"/>
            <a:ext cx="1" cy="15312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4522531" y="3277805"/>
            <a:ext cx="1350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GP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による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モデル作成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3917320" y="4448835"/>
            <a:ext cx="16733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y = f(X)</a:t>
            </a:r>
          </a:p>
        </p:txBody>
      </p:sp>
      <p:cxnSp>
        <p:nvCxnSpPr>
          <p:cNvPr id="35" name="直線矢印コネクタ 34"/>
          <p:cNvCxnSpPr/>
          <p:nvPr/>
        </p:nvCxnSpPr>
        <p:spPr>
          <a:xfrm>
            <a:off x="2751634" y="4671329"/>
            <a:ext cx="9196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>
            <a:off x="475640" y="4295830"/>
            <a:ext cx="2119256" cy="10170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tx1"/>
                </a:solidFill>
              </a:rPr>
              <a:t>データベース中の、</a:t>
            </a:r>
            <a:endParaRPr lang="en-US" altLang="ja-JP" sz="16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chemeClr val="tx1"/>
                </a:solidFill>
              </a:rPr>
              <a:t>まだ選択されていない構造</a:t>
            </a:r>
            <a:endParaRPr lang="en-US" altLang="ja-JP" sz="1600" dirty="0" smtClean="0">
              <a:solidFill>
                <a:schemeClr val="tx1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739680" y="4068132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化学構造候補</a:t>
            </a:r>
            <a:endParaRPr kumimoji="1" lang="ja-JP" altLang="en-US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2857839" y="4295830"/>
            <a:ext cx="16733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入力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4429917" y="4802155"/>
            <a:ext cx="27325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結合親和性の予測値</a:t>
            </a:r>
            <a:r>
              <a:rPr lang="en-US" altLang="ja-JP" dirty="0" smtClean="0">
                <a:solidFill>
                  <a:srgbClr val="FF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y</a:t>
            </a:r>
            <a:r>
              <a:rPr lang="ja-JP" altLang="en-US" dirty="0" smtClean="0">
                <a:solidFill>
                  <a:srgbClr val="FF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が最大となる候補</a:t>
            </a:r>
            <a:endParaRPr lang="en-US" altLang="ja-JP" dirty="0" smtClean="0">
              <a:solidFill>
                <a:srgbClr val="FF000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2986787" y="5447618"/>
            <a:ext cx="2051320" cy="12032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3" name="直線矢印コネクタ 72"/>
          <p:cNvCxnSpPr/>
          <p:nvPr/>
        </p:nvCxnSpPr>
        <p:spPr>
          <a:xfrm>
            <a:off x="5106043" y="5937415"/>
            <a:ext cx="52175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正方形/長方形 74"/>
          <p:cNvSpPr/>
          <p:nvPr/>
        </p:nvSpPr>
        <p:spPr>
          <a:xfrm>
            <a:off x="5661790" y="5770643"/>
            <a:ext cx="33810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再度ドッキングシミュレーション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5661790" y="5738476"/>
            <a:ext cx="3100699" cy="4193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7" name="直線コネクタ 56"/>
          <p:cNvCxnSpPr>
            <a:stCxn id="75" idx="0"/>
          </p:cNvCxnSpPr>
          <p:nvPr/>
        </p:nvCxnSpPr>
        <p:spPr>
          <a:xfrm flipV="1">
            <a:off x="7352323" y="4065187"/>
            <a:ext cx="12304" cy="17054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 flipH="1" flipV="1">
            <a:off x="4431943" y="4069510"/>
            <a:ext cx="2932684" cy="16096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図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509" y="1252878"/>
            <a:ext cx="2141709" cy="1437772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4645412" y="265859"/>
            <a:ext cx="4446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[1] : </a:t>
            </a:r>
            <a:r>
              <a:rPr lang="en-US" altLang="ja-JP" sz="1400" dirty="0"/>
              <a:t>T. J. </a:t>
            </a:r>
            <a:r>
              <a:rPr lang="en-US" altLang="ja-JP" sz="1400" dirty="0" err="1"/>
              <a:t>Hou</a:t>
            </a:r>
            <a:r>
              <a:rPr lang="en-US" altLang="ja-JP" sz="1400" dirty="0"/>
              <a:t> </a:t>
            </a:r>
            <a:r>
              <a:rPr lang="en-US" altLang="ja-JP" sz="1400" i="1" dirty="0"/>
              <a:t>et al</a:t>
            </a:r>
            <a:r>
              <a:rPr lang="en-US" altLang="ja-JP" sz="1400" dirty="0"/>
              <a:t>., </a:t>
            </a:r>
            <a:r>
              <a:rPr lang="en-US" altLang="ja-JP" sz="1400" i="1" dirty="0"/>
              <a:t>J. Chem. Inf. </a:t>
            </a:r>
            <a:r>
              <a:rPr lang="en-US" altLang="ja-JP" sz="1400" i="1" dirty="0" err="1"/>
              <a:t>Comput</a:t>
            </a:r>
            <a:r>
              <a:rPr lang="en-US" altLang="ja-JP" sz="1400" i="1" dirty="0"/>
              <a:t>. Sci</a:t>
            </a:r>
            <a:r>
              <a:rPr lang="en-US" altLang="ja-JP" sz="1400" dirty="0"/>
              <a:t>. 2004, </a:t>
            </a:r>
            <a:r>
              <a:rPr lang="en-US" altLang="ja-JP" sz="1400" b="1" dirty="0"/>
              <a:t>44</a:t>
            </a:r>
            <a:r>
              <a:rPr lang="en-US" altLang="ja-JP" sz="1400" dirty="0"/>
              <a:t>, 266</a:t>
            </a:r>
            <a:endParaRPr kumimoji="1" lang="ja-JP" altLang="en-US" sz="1400" dirty="0"/>
          </a:p>
        </p:txBody>
      </p:sp>
      <p:cxnSp>
        <p:nvCxnSpPr>
          <p:cNvPr id="65" name="直線矢印コネクタ 64"/>
          <p:cNvCxnSpPr/>
          <p:nvPr/>
        </p:nvCxnSpPr>
        <p:spPr>
          <a:xfrm>
            <a:off x="4374277" y="4859821"/>
            <a:ext cx="4116" cy="5876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正方形/長方形 71"/>
          <p:cNvSpPr/>
          <p:nvPr/>
        </p:nvSpPr>
        <p:spPr>
          <a:xfrm>
            <a:off x="130189" y="3046240"/>
            <a:ext cx="8741961" cy="373235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7" name="図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583" y="5616355"/>
            <a:ext cx="1263577" cy="884072"/>
          </a:xfrm>
          <a:prstGeom prst="rect">
            <a:avLst/>
          </a:prstGeom>
        </p:spPr>
      </p:pic>
      <p:sp>
        <p:nvSpPr>
          <p:cNvPr id="78" name="テキスト ボックス 77"/>
          <p:cNvSpPr txBox="1"/>
          <p:nvPr/>
        </p:nvSpPr>
        <p:spPr>
          <a:xfrm>
            <a:off x="238108" y="3149940"/>
            <a:ext cx="367921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00B05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繰り返す</a:t>
            </a:r>
            <a:endParaRPr lang="en-US" altLang="ja-JP" dirty="0" smtClean="0">
              <a:solidFill>
                <a:srgbClr val="00B05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 smtClean="0">
                <a:solidFill>
                  <a:srgbClr val="00B05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（モデルによる予測とモデルの改善）</a:t>
            </a:r>
            <a:endParaRPr kumimoji="1" lang="ja-JP" altLang="en-US" dirty="0">
              <a:solidFill>
                <a:srgbClr val="00B05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0" y="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方法</a:t>
            </a:r>
            <a:endParaRPr kumimoji="1" lang="en-US" altLang="ja-JP" sz="24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096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0" y="28481"/>
            <a:ext cx="327205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 smtClean="0"/>
              <a:t>結果 </a:t>
            </a:r>
            <a:r>
              <a:rPr lang="en-US" altLang="ja-JP" dirty="0" smtClean="0"/>
              <a:t>: </a:t>
            </a:r>
            <a:r>
              <a:rPr lang="ja-JP" altLang="en-US" dirty="0" smtClean="0"/>
              <a:t>選んだ構造と結合親和性</a:t>
            </a:r>
            <a:endParaRPr lang="en-US" altLang="ja-JP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632549"/>
              </p:ext>
            </p:extLst>
          </p:nvPr>
        </p:nvGraphicFramePr>
        <p:xfrm>
          <a:off x="302746" y="527221"/>
          <a:ext cx="8336690" cy="62360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683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683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936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化合物構造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結合エネルギー</a:t>
                      </a:r>
                      <a:r>
                        <a:rPr kumimoji="1" lang="en-US" altLang="ja-JP" baseline="0" dirty="0"/>
                        <a:t> (kcal / </a:t>
                      </a:r>
                      <a:r>
                        <a:rPr kumimoji="1" lang="en-US" altLang="ja-JP" baseline="0" dirty="0" err="1"/>
                        <a:t>mol</a:t>
                      </a:r>
                      <a:r>
                        <a:rPr kumimoji="1" lang="en-US" altLang="ja-JP" baseline="0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8566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-6.9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8566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-5.5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8566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-3.1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8566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-6.0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8566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-5.2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8566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-4.4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8566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-4.7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8566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-7.3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58566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-6.4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58566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-4.6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215" y="928946"/>
            <a:ext cx="1597534" cy="529167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228" y="1511910"/>
            <a:ext cx="2249430" cy="542208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1617" y="2100650"/>
            <a:ext cx="567687" cy="561761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6004" y="2700667"/>
            <a:ext cx="1236813" cy="523584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5107" y="3273840"/>
            <a:ext cx="968273" cy="519685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6743" y="3853066"/>
            <a:ext cx="1409827" cy="534926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00887" y="4438596"/>
            <a:ext cx="772699" cy="544969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77418" y="5045096"/>
            <a:ext cx="1251495" cy="521980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25927" y="5608066"/>
            <a:ext cx="747660" cy="535778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23171" y="6221180"/>
            <a:ext cx="750415" cy="52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47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医薬品の開発</a:t>
            </a:r>
            <a:endParaRPr kumimoji="1" lang="en-US" altLang="ja-JP" sz="24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36894" y="650242"/>
            <a:ext cx="39782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60"/>
              </a:lnSpc>
            </a:pPr>
            <a:r>
              <a:rPr lang="ja-JP" altLang="en-US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医薬品開発の一般的な流れ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85758" y="1451063"/>
            <a:ext cx="75455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基礎研究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914299" y="1451063"/>
            <a:ext cx="136738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薬物標的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探索・同定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055670" y="1451063"/>
            <a:ext cx="1700869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リード化合物探索・最適化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530528" y="1451063"/>
            <a:ext cx="170086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パイロット・スケール生産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376868" y="2990251"/>
            <a:ext cx="94245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非臨床試験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954393" y="2985590"/>
            <a:ext cx="84295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臨床試験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4432411" y="2985590"/>
            <a:ext cx="84295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新薬申請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5910429" y="3139478"/>
            <a:ext cx="84295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承認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7388447" y="2985590"/>
            <a:ext cx="84295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商用生産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5" name="右矢印 14"/>
          <p:cNvSpPr/>
          <p:nvPr/>
        </p:nvSpPr>
        <p:spPr>
          <a:xfrm>
            <a:off x="1376868" y="1688952"/>
            <a:ext cx="344356" cy="29045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矢印 15"/>
          <p:cNvSpPr/>
          <p:nvPr/>
        </p:nvSpPr>
        <p:spPr>
          <a:xfrm>
            <a:off x="3474756" y="1688952"/>
            <a:ext cx="344356" cy="29045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右矢印 16"/>
          <p:cNvSpPr/>
          <p:nvPr/>
        </p:nvSpPr>
        <p:spPr>
          <a:xfrm>
            <a:off x="5960825" y="1690369"/>
            <a:ext cx="344356" cy="29045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右矢印 17"/>
          <p:cNvSpPr/>
          <p:nvPr/>
        </p:nvSpPr>
        <p:spPr>
          <a:xfrm>
            <a:off x="8456744" y="1688952"/>
            <a:ext cx="344356" cy="29045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右矢印 18"/>
          <p:cNvSpPr/>
          <p:nvPr/>
        </p:nvSpPr>
        <p:spPr>
          <a:xfrm>
            <a:off x="2471948" y="3249131"/>
            <a:ext cx="344356" cy="29045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右矢印 19"/>
          <p:cNvSpPr/>
          <p:nvPr/>
        </p:nvSpPr>
        <p:spPr>
          <a:xfrm>
            <a:off x="590856" y="3249131"/>
            <a:ext cx="344356" cy="29045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右矢印 20"/>
          <p:cNvSpPr/>
          <p:nvPr/>
        </p:nvSpPr>
        <p:spPr>
          <a:xfrm>
            <a:off x="6898735" y="3194304"/>
            <a:ext cx="344356" cy="29045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右矢印 21"/>
          <p:cNvSpPr/>
          <p:nvPr/>
        </p:nvSpPr>
        <p:spPr>
          <a:xfrm>
            <a:off x="5412183" y="3194304"/>
            <a:ext cx="344356" cy="29045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右矢印 22"/>
          <p:cNvSpPr/>
          <p:nvPr/>
        </p:nvSpPr>
        <p:spPr>
          <a:xfrm>
            <a:off x="3942970" y="3249131"/>
            <a:ext cx="344356" cy="29045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330198" y="4629770"/>
            <a:ext cx="3978254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・長い年月・莫大な開発費用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>
              <a:lnSpc>
                <a:spcPct val="15000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- 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開発年数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: 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十数年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- 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成功確率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: 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数万分の一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26" name="直線矢印コネクタ 25"/>
          <p:cNvCxnSpPr/>
          <p:nvPr/>
        </p:nvCxnSpPr>
        <p:spPr>
          <a:xfrm>
            <a:off x="3707782" y="5314957"/>
            <a:ext cx="7246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4631035" y="4945241"/>
            <a:ext cx="1700869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リード化合物探索・最適化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6530528" y="5045268"/>
            <a:ext cx="397825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が成否のカギ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995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60316"/>
              </p:ext>
            </p:extLst>
          </p:nvPr>
        </p:nvGraphicFramePr>
        <p:xfrm>
          <a:off x="144572" y="507832"/>
          <a:ext cx="8336690" cy="28590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683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683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4631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化合物構造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結合エネルギー</a:t>
                      </a:r>
                      <a:r>
                        <a:rPr kumimoji="1" lang="en-US" altLang="ja-JP" baseline="0" dirty="0"/>
                        <a:t> (kcal / </a:t>
                      </a:r>
                      <a:r>
                        <a:rPr kumimoji="1" lang="en-US" altLang="ja-JP" baseline="0" dirty="0" err="1"/>
                        <a:t>mol</a:t>
                      </a:r>
                      <a:r>
                        <a:rPr kumimoji="1" lang="en-US" altLang="ja-JP" baseline="0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3111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2400" dirty="0"/>
                    </a:p>
                    <a:p>
                      <a:pPr algn="ctr"/>
                      <a:r>
                        <a:rPr kumimoji="1" lang="en-US" altLang="ja-JP" sz="2400" dirty="0"/>
                        <a:t>-8.0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3111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2400" dirty="0"/>
                    </a:p>
                    <a:p>
                      <a:pPr algn="ctr"/>
                      <a:r>
                        <a:rPr kumimoji="1" lang="en-US" altLang="ja-JP" sz="2400" dirty="0"/>
                        <a:t>-8.6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3111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2400" dirty="0"/>
                    </a:p>
                    <a:p>
                      <a:pPr algn="ctr"/>
                      <a:r>
                        <a:rPr kumimoji="1" lang="en-US" altLang="ja-JP" sz="2400" dirty="0"/>
                        <a:t>-7.9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9" name="図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638" y="992101"/>
            <a:ext cx="1151845" cy="572004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308" y="1747964"/>
            <a:ext cx="1040016" cy="727656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5099" y="2568255"/>
            <a:ext cx="656363" cy="767196"/>
          </a:xfrm>
          <a:prstGeom prst="rect">
            <a:avLst/>
          </a:prstGeom>
        </p:spPr>
      </p:pic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254512"/>
              </p:ext>
            </p:extLst>
          </p:nvPr>
        </p:nvGraphicFramePr>
        <p:xfrm>
          <a:off x="144572" y="3781282"/>
          <a:ext cx="8336690" cy="2999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683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683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3911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化合物構造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結合エネルギー</a:t>
                      </a:r>
                      <a:r>
                        <a:rPr kumimoji="1" lang="en-US" altLang="ja-JP" baseline="0" dirty="0"/>
                        <a:t> (kcal / </a:t>
                      </a:r>
                      <a:r>
                        <a:rPr kumimoji="1" lang="en-US" altLang="ja-JP" baseline="0" dirty="0" err="1"/>
                        <a:t>mol</a:t>
                      </a:r>
                      <a:r>
                        <a:rPr kumimoji="1" lang="en-US" altLang="ja-JP" baseline="0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7778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2400" dirty="0"/>
                    </a:p>
                    <a:p>
                      <a:pPr algn="ctr"/>
                      <a:r>
                        <a:rPr kumimoji="1" lang="en-US" altLang="ja-JP" sz="2400" dirty="0"/>
                        <a:t>-9.9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7778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2400" dirty="0"/>
                    </a:p>
                    <a:p>
                      <a:pPr algn="ctr"/>
                      <a:r>
                        <a:rPr kumimoji="1" lang="en-US" altLang="ja-JP" sz="2400" dirty="0"/>
                        <a:t>-5.4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7778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2400" dirty="0"/>
                    </a:p>
                    <a:p>
                      <a:pPr algn="ctr"/>
                      <a:r>
                        <a:rPr kumimoji="1" lang="en-US" altLang="ja-JP" sz="2400" dirty="0"/>
                        <a:t>-9.0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テキスト ボックス 10"/>
          <p:cNvSpPr txBox="1"/>
          <p:nvPr/>
        </p:nvSpPr>
        <p:spPr>
          <a:xfrm>
            <a:off x="176966" y="3308957"/>
            <a:ext cx="436048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参考値（既知のヒスタミン</a:t>
            </a:r>
            <a:r>
              <a:rPr lang="en-US" altLang="ja-JP" dirty="0"/>
              <a:t>H1</a:t>
            </a:r>
            <a:r>
              <a:rPr lang="ja-JP" altLang="en-US" dirty="0"/>
              <a:t>受容体阻害剤）</a:t>
            </a:r>
            <a:endParaRPr lang="en-US" altLang="ja-JP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526" y="4179685"/>
            <a:ext cx="1845760" cy="784341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302" y="5039192"/>
            <a:ext cx="1014425" cy="775066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108" y="5943278"/>
            <a:ext cx="1245488" cy="801020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340979" y="4372824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フェキソフェナジン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40979" y="5276745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エピナスチン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40979" y="6159122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カルビノキサミン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-8238" y="3767"/>
            <a:ext cx="416011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 smtClean="0"/>
              <a:t>結果 </a:t>
            </a:r>
            <a:r>
              <a:rPr lang="en-US" altLang="ja-JP" dirty="0" smtClean="0"/>
              <a:t>: </a:t>
            </a:r>
            <a:r>
              <a:rPr lang="ja-JP" altLang="en-US" dirty="0" smtClean="0"/>
              <a:t>得られた候補化合物と結合親和性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9642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1048624" y="1182848"/>
            <a:ext cx="6538970" cy="875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/>
              <a:t>探索する化合物空間の拡張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dirty="0"/>
              <a:t>学習用データの改善（ドッキングシミュレーション回数を増やす）</a:t>
            </a:r>
            <a:endParaRPr kumimoji="1" lang="en-US" altLang="ja-JP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-8238" y="3767"/>
            <a:ext cx="133882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今後</a:t>
            </a:r>
            <a:r>
              <a:rPr lang="ja-JP" altLang="en-US" dirty="0" smtClean="0"/>
              <a:t>の</a:t>
            </a:r>
            <a:r>
              <a:rPr lang="ja-JP" altLang="en-US" dirty="0"/>
              <a:t>方針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4029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医薬品の開発</a:t>
            </a:r>
            <a:endParaRPr kumimoji="1" lang="en-US" altLang="ja-JP" sz="24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940156" y="543264"/>
            <a:ext cx="2759005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疾患</a:t>
            </a:r>
            <a:r>
              <a:rPr lang="ja-JP" altLang="en-US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の原因タンパク質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624" y="4018986"/>
            <a:ext cx="1927744" cy="1566292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546496" y="3610789"/>
            <a:ext cx="39782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花粉症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: 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ヒスタミン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H1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受容体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809" y="1512728"/>
            <a:ext cx="1581375" cy="1561166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330532" y="1102064"/>
            <a:ext cx="39782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60"/>
              </a:lnSpc>
            </a:pPr>
            <a:r>
              <a:rPr lang="ja-JP" altLang="en-US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インフルエンザ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: 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ノイラミニダーゼ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282602" y="3162786"/>
            <a:ext cx="63048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感染細胞からのインフルエンザウイルスの放出を妨げる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5311" y="1664657"/>
            <a:ext cx="1740347" cy="1518012"/>
          </a:xfrm>
          <a:prstGeom prst="rect">
            <a:avLst/>
          </a:prstGeom>
        </p:spPr>
      </p:pic>
      <p:cxnSp>
        <p:nvCxnSpPr>
          <p:cNvPr id="13" name="直線矢印コネクタ 12"/>
          <p:cNvCxnSpPr/>
          <p:nvPr/>
        </p:nvCxnSpPr>
        <p:spPr>
          <a:xfrm flipH="1">
            <a:off x="3769692" y="2367704"/>
            <a:ext cx="9371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5092566" y="955139"/>
            <a:ext cx="55383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ノイラミニダーゼ阻害剤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</a:p>
          <a:p>
            <a:pPr>
              <a:lnSpc>
                <a:spcPts val="2360"/>
              </a:lnSpc>
            </a:pP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(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タミフル・リレンザなど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)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16" name="直線矢印コネクタ 15"/>
          <p:cNvCxnSpPr/>
          <p:nvPr/>
        </p:nvCxnSpPr>
        <p:spPr>
          <a:xfrm flipH="1">
            <a:off x="3786440" y="5052373"/>
            <a:ext cx="9371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図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5623" y="4107459"/>
            <a:ext cx="1853774" cy="1481004"/>
          </a:xfrm>
          <a:prstGeom prst="rect">
            <a:avLst/>
          </a:prstGeom>
        </p:spPr>
      </p:pic>
      <p:sp>
        <p:nvSpPr>
          <p:cNvPr id="18" name="正方形/長方形 17"/>
          <p:cNvSpPr/>
          <p:nvPr/>
        </p:nvSpPr>
        <p:spPr>
          <a:xfrm>
            <a:off x="5092565" y="3505327"/>
            <a:ext cx="55383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ヒスタミン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H1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受容体拮抗薬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>
              <a:lnSpc>
                <a:spcPts val="2360"/>
              </a:lnSpc>
            </a:pP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(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アレジオンなど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)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1282601" y="5572411"/>
            <a:ext cx="63048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60"/>
              </a:lnSpc>
            </a:pPr>
            <a:r>
              <a:rPr lang="ja-JP" altLang="en-US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ヒスタミンとヒスタミン受容体との結合を妨げる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5695311" y="543264"/>
            <a:ext cx="13939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薬物化合物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1979942" y="6093848"/>
            <a:ext cx="63048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60"/>
              </a:lnSpc>
            </a:pPr>
            <a:r>
              <a:rPr lang="ja-JP" altLang="en-US" sz="20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薬物の開発へ繋がる出発点となるリード化合物の探索</a:t>
            </a:r>
            <a:endParaRPr lang="en-US" altLang="ja-JP" sz="20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769407" y="6304661"/>
            <a:ext cx="11590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/>
          <p:cNvSpPr/>
          <p:nvPr/>
        </p:nvSpPr>
        <p:spPr>
          <a:xfrm>
            <a:off x="6048053" y="6615285"/>
            <a:ext cx="31658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 smtClean="0">
                <a:latin typeface="Arial" charset="0"/>
                <a:ea typeface="Arial" charset="0"/>
                <a:cs typeface="Arial" charset="0"/>
              </a:rPr>
              <a:t>Protein data bank : </a:t>
            </a:r>
            <a:r>
              <a:rPr lang="ja-JP" altLang="en-US" sz="1200" dirty="0" smtClean="0">
                <a:latin typeface="Arial" charset="0"/>
                <a:ea typeface="Arial" charset="0"/>
                <a:cs typeface="Arial" charset="0"/>
              </a:rPr>
              <a:t>http</a:t>
            </a:r>
            <a:r>
              <a:rPr lang="ja-JP" altLang="en-US" sz="1200" dirty="0">
                <a:latin typeface="Arial" charset="0"/>
                <a:ea typeface="Arial" charset="0"/>
                <a:cs typeface="Arial" charset="0"/>
              </a:rPr>
              <a:t>://www.rcsb.org/pdb</a:t>
            </a:r>
            <a:r>
              <a:rPr lang="ja-JP" altLang="en-US" sz="1200" dirty="0" smtClean="0">
                <a:latin typeface="Arial" charset="0"/>
                <a:ea typeface="Arial" charset="0"/>
                <a:cs typeface="Arial" charset="0"/>
              </a:rPr>
              <a:t>/</a:t>
            </a:r>
            <a:endParaRPr lang="ja-JP" altLang="en-US" sz="12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02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0" y="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リード化合物の探索</a:t>
            </a:r>
            <a:endParaRPr kumimoji="1" lang="en-US" altLang="ja-JP" sz="24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grpSp>
        <p:nvGrpSpPr>
          <p:cNvPr id="13" name="図形グループ 12"/>
          <p:cNvGrpSpPr/>
          <p:nvPr/>
        </p:nvGrpSpPr>
        <p:grpSpPr>
          <a:xfrm>
            <a:off x="754021" y="1366217"/>
            <a:ext cx="970834" cy="785309"/>
            <a:chOff x="893871" y="1581373"/>
            <a:chExt cx="970834" cy="785309"/>
          </a:xfrm>
        </p:grpSpPr>
        <p:sp>
          <p:nvSpPr>
            <p:cNvPr id="7" name="円/楕円 6"/>
            <p:cNvSpPr/>
            <p:nvPr/>
          </p:nvSpPr>
          <p:spPr>
            <a:xfrm>
              <a:off x="893871" y="1581373"/>
              <a:ext cx="785309" cy="78530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1309867" y="1811844"/>
              <a:ext cx="554838" cy="324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" name="図形グループ 14"/>
          <p:cNvGrpSpPr/>
          <p:nvPr/>
        </p:nvGrpSpPr>
        <p:grpSpPr>
          <a:xfrm>
            <a:off x="1906385" y="898259"/>
            <a:ext cx="1998643" cy="1724400"/>
            <a:chOff x="2476538" y="1065435"/>
            <a:chExt cx="1998643" cy="1721224"/>
          </a:xfrm>
        </p:grpSpPr>
        <p:sp>
          <p:nvSpPr>
            <p:cNvPr id="9" name="円/楕円 8"/>
            <p:cNvSpPr/>
            <p:nvPr/>
          </p:nvSpPr>
          <p:spPr>
            <a:xfrm>
              <a:off x="2753957" y="1065435"/>
              <a:ext cx="1721224" cy="17212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2476538" y="1763864"/>
              <a:ext cx="554838" cy="3243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7" name="直線矢印コネクタ 16"/>
          <p:cNvCxnSpPr/>
          <p:nvPr/>
        </p:nvCxnSpPr>
        <p:spPr>
          <a:xfrm>
            <a:off x="1447436" y="1769629"/>
            <a:ext cx="3926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2072511" y="1322147"/>
            <a:ext cx="1952180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細胞、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タンパク質など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-132966" y="974316"/>
            <a:ext cx="2723031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疾患の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原因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物質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47459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0" y="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リード化合物の探索</a:t>
            </a:r>
            <a:endParaRPr kumimoji="1" lang="en-US" altLang="ja-JP" sz="24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grpSp>
        <p:nvGrpSpPr>
          <p:cNvPr id="13" name="図形グループ 12"/>
          <p:cNvGrpSpPr/>
          <p:nvPr/>
        </p:nvGrpSpPr>
        <p:grpSpPr>
          <a:xfrm>
            <a:off x="754021" y="1366217"/>
            <a:ext cx="970834" cy="785309"/>
            <a:chOff x="893871" y="1581373"/>
            <a:chExt cx="970834" cy="785309"/>
          </a:xfrm>
        </p:grpSpPr>
        <p:sp>
          <p:nvSpPr>
            <p:cNvPr id="7" name="円/楕円 6"/>
            <p:cNvSpPr/>
            <p:nvPr/>
          </p:nvSpPr>
          <p:spPr>
            <a:xfrm>
              <a:off x="893871" y="1581373"/>
              <a:ext cx="785309" cy="78530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1309867" y="1811844"/>
              <a:ext cx="554838" cy="324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" name="図形グループ 14"/>
          <p:cNvGrpSpPr/>
          <p:nvPr/>
        </p:nvGrpSpPr>
        <p:grpSpPr>
          <a:xfrm>
            <a:off x="1906385" y="898259"/>
            <a:ext cx="1998643" cy="1724400"/>
            <a:chOff x="2476538" y="1065435"/>
            <a:chExt cx="1998643" cy="1721224"/>
          </a:xfrm>
        </p:grpSpPr>
        <p:sp>
          <p:nvSpPr>
            <p:cNvPr id="9" name="円/楕円 8"/>
            <p:cNvSpPr/>
            <p:nvPr/>
          </p:nvSpPr>
          <p:spPr>
            <a:xfrm>
              <a:off x="2753957" y="1065435"/>
              <a:ext cx="1721224" cy="17212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2476538" y="1763864"/>
              <a:ext cx="554838" cy="3243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7" name="直線矢印コネクタ 16"/>
          <p:cNvCxnSpPr/>
          <p:nvPr/>
        </p:nvCxnSpPr>
        <p:spPr>
          <a:xfrm>
            <a:off x="1447436" y="1769629"/>
            <a:ext cx="3926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4224701" y="1769629"/>
            <a:ext cx="7560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図形グループ 19"/>
          <p:cNvGrpSpPr/>
          <p:nvPr/>
        </p:nvGrpSpPr>
        <p:grpSpPr>
          <a:xfrm>
            <a:off x="5580163" y="1345739"/>
            <a:ext cx="970834" cy="785309"/>
            <a:chOff x="893871" y="1581373"/>
            <a:chExt cx="970834" cy="785309"/>
          </a:xfrm>
        </p:grpSpPr>
        <p:sp>
          <p:nvSpPr>
            <p:cNvPr id="21" name="円/楕円 20"/>
            <p:cNvSpPr/>
            <p:nvPr/>
          </p:nvSpPr>
          <p:spPr>
            <a:xfrm>
              <a:off x="893871" y="1581373"/>
              <a:ext cx="785309" cy="78530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1309867" y="1811844"/>
              <a:ext cx="554838" cy="324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" name="図形グループ 22"/>
          <p:cNvGrpSpPr/>
          <p:nvPr/>
        </p:nvGrpSpPr>
        <p:grpSpPr>
          <a:xfrm>
            <a:off x="6001004" y="877781"/>
            <a:ext cx="1998643" cy="1724400"/>
            <a:chOff x="2476538" y="1065435"/>
            <a:chExt cx="1998643" cy="1721224"/>
          </a:xfrm>
        </p:grpSpPr>
        <p:sp>
          <p:nvSpPr>
            <p:cNvPr id="24" name="円/楕円 23"/>
            <p:cNvSpPr/>
            <p:nvPr/>
          </p:nvSpPr>
          <p:spPr>
            <a:xfrm>
              <a:off x="2753957" y="1065435"/>
              <a:ext cx="1721224" cy="17212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2476538" y="1763864"/>
              <a:ext cx="554838" cy="3243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8" name="正方形/長方形 27"/>
          <p:cNvSpPr/>
          <p:nvPr/>
        </p:nvSpPr>
        <p:spPr>
          <a:xfrm>
            <a:off x="5698301" y="2599005"/>
            <a:ext cx="2416824" cy="70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細胞の機能低下など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→発症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-132966" y="974316"/>
            <a:ext cx="2723031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疾患の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原因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物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質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2072511" y="1322147"/>
            <a:ext cx="1952180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細胞、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タンパク質など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6185258" y="1320937"/>
            <a:ext cx="1952180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細胞、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タンパク質など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7880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0" y="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リード化合物の探索</a:t>
            </a:r>
            <a:endParaRPr kumimoji="1" lang="en-US" altLang="ja-JP" sz="24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grpSp>
        <p:nvGrpSpPr>
          <p:cNvPr id="13" name="図形グループ 12"/>
          <p:cNvGrpSpPr/>
          <p:nvPr/>
        </p:nvGrpSpPr>
        <p:grpSpPr>
          <a:xfrm>
            <a:off x="754021" y="1366217"/>
            <a:ext cx="970834" cy="785309"/>
            <a:chOff x="893871" y="1581373"/>
            <a:chExt cx="970834" cy="785309"/>
          </a:xfrm>
        </p:grpSpPr>
        <p:sp>
          <p:nvSpPr>
            <p:cNvPr id="7" name="円/楕円 6"/>
            <p:cNvSpPr/>
            <p:nvPr/>
          </p:nvSpPr>
          <p:spPr>
            <a:xfrm>
              <a:off x="893871" y="1581373"/>
              <a:ext cx="785309" cy="78530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1309867" y="1811844"/>
              <a:ext cx="554838" cy="324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" name="図形グループ 14"/>
          <p:cNvGrpSpPr/>
          <p:nvPr/>
        </p:nvGrpSpPr>
        <p:grpSpPr>
          <a:xfrm>
            <a:off x="1906385" y="898259"/>
            <a:ext cx="1998643" cy="1724400"/>
            <a:chOff x="2476538" y="1065435"/>
            <a:chExt cx="1998643" cy="1721224"/>
          </a:xfrm>
        </p:grpSpPr>
        <p:sp>
          <p:nvSpPr>
            <p:cNvPr id="9" name="円/楕円 8"/>
            <p:cNvSpPr/>
            <p:nvPr/>
          </p:nvSpPr>
          <p:spPr>
            <a:xfrm>
              <a:off x="2753957" y="1065435"/>
              <a:ext cx="1721224" cy="17212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2476538" y="1763864"/>
              <a:ext cx="554838" cy="3243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7" name="直線矢印コネクタ 16"/>
          <p:cNvCxnSpPr/>
          <p:nvPr/>
        </p:nvCxnSpPr>
        <p:spPr>
          <a:xfrm>
            <a:off x="1447436" y="1769629"/>
            <a:ext cx="3926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4224701" y="1769629"/>
            <a:ext cx="7560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図形グループ 19"/>
          <p:cNvGrpSpPr/>
          <p:nvPr/>
        </p:nvGrpSpPr>
        <p:grpSpPr>
          <a:xfrm>
            <a:off x="5580163" y="1345739"/>
            <a:ext cx="970834" cy="785309"/>
            <a:chOff x="893871" y="1581373"/>
            <a:chExt cx="970834" cy="785309"/>
          </a:xfrm>
        </p:grpSpPr>
        <p:sp>
          <p:nvSpPr>
            <p:cNvPr id="21" name="円/楕円 20"/>
            <p:cNvSpPr/>
            <p:nvPr/>
          </p:nvSpPr>
          <p:spPr>
            <a:xfrm>
              <a:off x="893871" y="1581373"/>
              <a:ext cx="785309" cy="78530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1309867" y="1811844"/>
              <a:ext cx="554838" cy="324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" name="図形グループ 22"/>
          <p:cNvGrpSpPr/>
          <p:nvPr/>
        </p:nvGrpSpPr>
        <p:grpSpPr>
          <a:xfrm>
            <a:off x="6001004" y="877781"/>
            <a:ext cx="1998643" cy="1724400"/>
            <a:chOff x="2476538" y="1065435"/>
            <a:chExt cx="1998643" cy="1721224"/>
          </a:xfrm>
        </p:grpSpPr>
        <p:sp>
          <p:nvSpPr>
            <p:cNvPr id="24" name="円/楕円 23"/>
            <p:cNvSpPr/>
            <p:nvPr/>
          </p:nvSpPr>
          <p:spPr>
            <a:xfrm>
              <a:off x="2753957" y="1065435"/>
              <a:ext cx="1721224" cy="17212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2476538" y="1763864"/>
              <a:ext cx="554838" cy="3243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8" name="正方形/長方形 27"/>
          <p:cNvSpPr/>
          <p:nvPr/>
        </p:nvSpPr>
        <p:spPr>
          <a:xfrm>
            <a:off x="5698301" y="2599005"/>
            <a:ext cx="2416824" cy="70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細胞の機能低下など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→発症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grpSp>
        <p:nvGrpSpPr>
          <p:cNvPr id="3" name="図形グループ 2"/>
          <p:cNvGrpSpPr/>
          <p:nvPr/>
        </p:nvGrpSpPr>
        <p:grpSpPr>
          <a:xfrm>
            <a:off x="754021" y="4320783"/>
            <a:ext cx="970834" cy="785309"/>
            <a:chOff x="722297" y="4627580"/>
            <a:chExt cx="970834" cy="785309"/>
          </a:xfrm>
        </p:grpSpPr>
        <p:sp>
          <p:nvSpPr>
            <p:cNvPr id="30" name="円/楕円 29"/>
            <p:cNvSpPr/>
            <p:nvPr/>
          </p:nvSpPr>
          <p:spPr>
            <a:xfrm>
              <a:off x="722297" y="4627580"/>
              <a:ext cx="785309" cy="78530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1138293" y="4858051"/>
              <a:ext cx="554838" cy="324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4" name="図形グループ 33"/>
          <p:cNvGrpSpPr/>
          <p:nvPr/>
        </p:nvGrpSpPr>
        <p:grpSpPr>
          <a:xfrm>
            <a:off x="2870998" y="4430838"/>
            <a:ext cx="694140" cy="565200"/>
            <a:chOff x="1724855" y="4725372"/>
            <a:chExt cx="694140" cy="554838"/>
          </a:xfrm>
        </p:grpSpPr>
        <p:sp>
          <p:nvSpPr>
            <p:cNvPr id="32" name="正方形/長方形 31"/>
            <p:cNvSpPr/>
            <p:nvPr/>
          </p:nvSpPr>
          <p:spPr>
            <a:xfrm>
              <a:off x="1724855" y="4840608"/>
              <a:ext cx="554838" cy="32436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32"/>
            <p:cNvSpPr/>
            <p:nvPr/>
          </p:nvSpPr>
          <p:spPr>
            <a:xfrm rot="5400000">
              <a:off x="1979393" y="4840608"/>
              <a:ext cx="554838" cy="32436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6" name="正方形/長方形 45"/>
          <p:cNvSpPr/>
          <p:nvPr/>
        </p:nvSpPr>
        <p:spPr>
          <a:xfrm>
            <a:off x="2272521" y="3877300"/>
            <a:ext cx="1952180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リード化合物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-132966" y="974316"/>
            <a:ext cx="2723031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疾患の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原因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物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質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-132966" y="3877300"/>
            <a:ext cx="2723031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疾患の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原因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物質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2072511" y="1322147"/>
            <a:ext cx="1952180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細胞、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タンパク質など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6185258" y="1320937"/>
            <a:ext cx="1952180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細胞、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タンパク質など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7479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0" y="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リード化合物の探索</a:t>
            </a:r>
            <a:endParaRPr kumimoji="1" lang="en-US" altLang="ja-JP" sz="24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grpSp>
        <p:nvGrpSpPr>
          <p:cNvPr id="13" name="図形グループ 12"/>
          <p:cNvGrpSpPr/>
          <p:nvPr/>
        </p:nvGrpSpPr>
        <p:grpSpPr>
          <a:xfrm>
            <a:off x="754021" y="1366217"/>
            <a:ext cx="970834" cy="785309"/>
            <a:chOff x="893871" y="1581373"/>
            <a:chExt cx="970834" cy="785309"/>
          </a:xfrm>
        </p:grpSpPr>
        <p:sp>
          <p:nvSpPr>
            <p:cNvPr id="7" name="円/楕円 6"/>
            <p:cNvSpPr/>
            <p:nvPr/>
          </p:nvSpPr>
          <p:spPr>
            <a:xfrm>
              <a:off x="893871" y="1581373"/>
              <a:ext cx="785309" cy="78530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1309867" y="1811844"/>
              <a:ext cx="554838" cy="324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" name="図形グループ 14"/>
          <p:cNvGrpSpPr/>
          <p:nvPr/>
        </p:nvGrpSpPr>
        <p:grpSpPr>
          <a:xfrm>
            <a:off x="1906385" y="898259"/>
            <a:ext cx="1998643" cy="1724400"/>
            <a:chOff x="2476538" y="1065435"/>
            <a:chExt cx="1998643" cy="1721224"/>
          </a:xfrm>
        </p:grpSpPr>
        <p:sp>
          <p:nvSpPr>
            <p:cNvPr id="9" name="円/楕円 8"/>
            <p:cNvSpPr/>
            <p:nvPr/>
          </p:nvSpPr>
          <p:spPr>
            <a:xfrm>
              <a:off x="2753957" y="1065435"/>
              <a:ext cx="1721224" cy="17212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2476538" y="1763864"/>
              <a:ext cx="554838" cy="3243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7" name="直線矢印コネクタ 16"/>
          <p:cNvCxnSpPr/>
          <p:nvPr/>
        </p:nvCxnSpPr>
        <p:spPr>
          <a:xfrm>
            <a:off x="1447436" y="1769629"/>
            <a:ext cx="3926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4224701" y="1769629"/>
            <a:ext cx="7560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図形グループ 19"/>
          <p:cNvGrpSpPr/>
          <p:nvPr/>
        </p:nvGrpSpPr>
        <p:grpSpPr>
          <a:xfrm>
            <a:off x="5580163" y="1345739"/>
            <a:ext cx="970834" cy="785309"/>
            <a:chOff x="893871" y="1581373"/>
            <a:chExt cx="970834" cy="785309"/>
          </a:xfrm>
        </p:grpSpPr>
        <p:sp>
          <p:nvSpPr>
            <p:cNvPr id="21" name="円/楕円 20"/>
            <p:cNvSpPr/>
            <p:nvPr/>
          </p:nvSpPr>
          <p:spPr>
            <a:xfrm>
              <a:off x="893871" y="1581373"/>
              <a:ext cx="785309" cy="78530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1309867" y="1811844"/>
              <a:ext cx="554838" cy="324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" name="図形グループ 22"/>
          <p:cNvGrpSpPr/>
          <p:nvPr/>
        </p:nvGrpSpPr>
        <p:grpSpPr>
          <a:xfrm>
            <a:off x="6001004" y="877781"/>
            <a:ext cx="1998643" cy="1724400"/>
            <a:chOff x="2476538" y="1065435"/>
            <a:chExt cx="1998643" cy="1721224"/>
          </a:xfrm>
        </p:grpSpPr>
        <p:sp>
          <p:nvSpPr>
            <p:cNvPr id="24" name="円/楕円 23"/>
            <p:cNvSpPr/>
            <p:nvPr/>
          </p:nvSpPr>
          <p:spPr>
            <a:xfrm>
              <a:off x="2753957" y="1065435"/>
              <a:ext cx="1721224" cy="17212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2476538" y="1763864"/>
              <a:ext cx="554838" cy="3243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8" name="正方形/長方形 27"/>
          <p:cNvSpPr/>
          <p:nvPr/>
        </p:nvSpPr>
        <p:spPr>
          <a:xfrm>
            <a:off x="5698301" y="2599005"/>
            <a:ext cx="2416824" cy="70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細胞の機能低下など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→発症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grpSp>
        <p:nvGrpSpPr>
          <p:cNvPr id="3" name="図形グループ 2"/>
          <p:cNvGrpSpPr/>
          <p:nvPr/>
        </p:nvGrpSpPr>
        <p:grpSpPr>
          <a:xfrm>
            <a:off x="1453821" y="4315603"/>
            <a:ext cx="970834" cy="785309"/>
            <a:chOff x="722297" y="4627580"/>
            <a:chExt cx="970834" cy="785309"/>
          </a:xfrm>
        </p:grpSpPr>
        <p:sp>
          <p:nvSpPr>
            <p:cNvPr id="30" name="円/楕円 29"/>
            <p:cNvSpPr/>
            <p:nvPr/>
          </p:nvSpPr>
          <p:spPr>
            <a:xfrm>
              <a:off x="722297" y="4627580"/>
              <a:ext cx="785309" cy="78530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1138293" y="4858051"/>
              <a:ext cx="554838" cy="324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4" name="図形グループ 33"/>
          <p:cNvGrpSpPr/>
          <p:nvPr/>
        </p:nvGrpSpPr>
        <p:grpSpPr>
          <a:xfrm>
            <a:off x="1859776" y="4430838"/>
            <a:ext cx="694140" cy="565200"/>
            <a:chOff x="1724855" y="4725372"/>
            <a:chExt cx="694140" cy="554838"/>
          </a:xfrm>
        </p:grpSpPr>
        <p:sp>
          <p:nvSpPr>
            <p:cNvPr id="32" name="正方形/長方形 31"/>
            <p:cNvSpPr/>
            <p:nvPr/>
          </p:nvSpPr>
          <p:spPr>
            <a:xfrm>
              <a:off x="1724855" y="4840608"/>
              <a:ext cx="554838" cy="32436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32"/>
            <p:cNvSpPr/>
            <p:nvPr/>
          </p:nvSpPr>
          <p:spPr>
            <a:xfrm rot="5400000">
              <a:off x="1979393" y="4840608"/>
              <a:ext cx="554838" cy="32436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7" name="正方形/長方形 36"/>
          <p:cNvSpPr/>
          <p:nvPr/>
        </p:nvSpPr>
        <p:spPr>
          <a:xfrm>
            <a:off x="549318" y="3890170"/>
            <a:ext cx="2925791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原因</a:t>
            </a:r>
            <a:r>
              <a:rPr lang="ja-JP" altLang="en-US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分子の不活性化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-132966" y="974316"/>
            <a:ext cx="2723031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疾患の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原因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物質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2072511" y="1322147"/>
            <a:ext cx="1952180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細胞、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タンパク質など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6185258" y="1320937"/>
            <a:ext cx="1952180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細胞、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タンパク質など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3167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-132966" y="974316"/>
            <a:ext cx="2723031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疾患の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原因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物質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0" y="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リード化合物の探索</a:t>
            </a:r>
            <a:endParaRPr kumimoji="1" lang="en-US" altLang="ja-JP" sz="24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grpSp>
        <p:nvGrpSpPr>
          <p:cNvPr id="13" name="図形グループ 12"/>
          <p:cNvGrpSpPr/>
          <p:nvPr/>
        </p:nvGrpSpPr>
        <p:grpSpPr>
          <a:xfrm>
            <a:off x="754021" y="1366217"/>
            <a:ext cx="970834" cy="785309"/>
            <a:chOff x="893871" y="1581373"/>
            <a:chExt cx="970834" cy="785309"/>
          </a:xfrm>
        </p:grpSpPr>
        <p:sp>
          <p:nvSpPr>
            <p:cNvPr id="7" name="円/楕円 6"/>
            <p:cNvSpPr/>
            <p:nvPr/>
          </p:nvSpPr>
          <p:spPr>
            <a:xfrm>
              <a:off x="893871" y="1581373"/>
              <a:ext cx="785309" cy="78530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1309867" y="1811844"/>
              <a:ext cx="554838" cy="324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" name="図形グループ 14"/>
          <p:cNvGrpSpPr/>
          <p:nvPr/>
        </p:nvGrpSpPr>
        <p:grpSpPr>
          <a:xfrm>
            <a:off x="1906385" y="898259"/>
            <a:ext cx="1998643" cy="1724400"/>
            <a:chOff x="2476538" y="1065435"/>
            <a:chExt cx="1998643" cy="1721224"/>
          </a:xfrm>
        </p:grpSpPr>
        <p:sp>
          <p:nvSpPr>
            <p:cNvPr id="9" name="円/楕円 8"/>
            <p:cNvSpPr/>
            <p:nvPr/>
          </p:nvSpPr>
          <p:spPr>
            <a:xfrm>
              <a:off x="2753957" y="1065435"/>
              <a:ext cx="1721224" cy="17212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2476538" y="1763864"/>
              <a:ext cx="554838" cy="3243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7" name="直線矢印コネクタ 16"/>
          <p:cNvCxnSpPr/>
          <p:nvPr/>
        </p:nvCxnSpPr>
        <p:spPr>
          <a:xfrm>
            <a:off x="1447436" y="1769629"/>
            <a:ext cx="3926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4224701" y="1769629"/>
            <a:ext cx="7560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図形グループ 19"/>
          <p:cNvGrpSpPr/>
          <p:nvPr/>
        </p:nvGrpSpPr>
        <p:grpSpPr>
          <a:xfrm>
            <a:off x="5580163" y="1345739"/>
            <a:ext cx="970834" cy="785309"/>
            <a:chOff x="893871" y="1581373"/>
            <a:chExt cx="970834" cy="785309"/>
          </a:xfrm>
        </p:grpSpPr>
        <p:sp>
          <p:nvSpPr>
            <p:cNvPr id="21" name="円/楕円 20"/>
            <p:cNvSpPr/>
            <p:nvPr/>
          </p:nvSpPr>
          <p:spPr>
            <a:xfrm>
              <a:off x="893871" y="1581373"/>
              <a:ext cx="785309" cy="78530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1309867" y="1811844"/>
              <a:ext cx="554838" cy="324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" name="図形グループ 22"/>
          <p:cNvGrpSpPr/>
          <p:nvPr/>
        </p:nvGrpSpPr>
        <p:grpSpPr>
          <a:xfrm>
            <a:off x="6001004" y="877781"/>
            <a:ext cx="1998643" cy="1724400"/>
            <a:chOff x="2476538" y="1065435"/>
            <a:chExt cx="1998643" cy="1721224"/>
          </a:xfrm>
        </p:grpSpPr>
        <p:sp>
          <p:nvSpPr>
            <p:cNvPr id="24" name="円/楕円 23"/>
            <p:cNvSpPr/>
            <p:nvPr/>
          </p:nvSpPr>
          <p:spPr>
            <a:xfrm>
              <a:off x="2753957" y="1065435"/>
              <a:ext cx="1721224" cy="17212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2476538" y="1763864"/>
              <a:ext cx="554838" cy="3243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8" name="正方形/長方形 27"/>
          <p:cNvSpPr/>
          <p:nvPr/>
        </p:nvSpPr>
        <p:spPr>
          <a:xfrm>
            <a:off x="5698301" y="2599005"/>
            <a:ext cx="2416824" cy="70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細胞の機能低下など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→発症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grpSp>
        <p:nvGrpSpPr>
          <p:cNvPr id="3" name="図形グループ 2"/>
          <p:cNvGrpSpPr/>
          <p:nvPr/>
        </p:nvGrpSpPr>
        <p:grpSpPr>
          <a:xfrm>
            <a:off x="1453821" y="4315603"/>
            <a:ext cx="970834" cy="785309"/>
            <a:chOff x="722297" y="4627580"/>
            <a:chExt cx="970834" cy="785309"/>
          </a:xfrm>
        </p:grpSpPr>
        <p:sp>
          <p:nvSpPr>
            <p:cNvPr id="30" name="円/楕円 29"/>
            <p:cNvSpPr/>
            <p:nvPr/>
          </p:nvSpPr>
          <p:spPr>
            <a:xfrm>
              <a:off x="722297" y="4627580"/>
              <a:ext cx="785309" cy="78530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1138293" y="4858051"/>
              <a:ext cx="554838" cy="324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4" name="図形グループ 33"/>
          <p:cNvGrpSpPr/>
          <p:nvPr/>
        </p:nvGrpSpPr>
        <p:grpSpPr>
          <a:xfrm>
            <a:off x="1859776" y="4430838"/>
            <a:ext cx="694140" cy="565200"/>
            <a:chOff x="1724855" y="4725372"/>
            <a:chExt cx="694140" cy="554838"/>
          </a:xfrm>
        </p:grpSpPr>
        <p:sp>
          <p:nvSpPr>
            <p:cNvPr id="32" name="正方形/長方形 31"/>
            <p:cNvSpPr/>
            <p:nvPr/>
          </p:nvSpPr>
          <p:spPr>
            <a:xfrm>
              <a:off x="1724855" y="4840608"/>
              <a:ext cx="554838" cy="32436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32"/>
            <p:cNvSpPr/>
            <p:nvPr/>
          </p:nvSpPr>
          <p:spPr>
            <a:xfrm rot="5400000">
              <a:off x="1979393" y="4840608"/>
              <a:ext cx="554838" cy="32436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7" name="正方形/長方形 36"/>
          <p:cNvSpPr/>
          <p:nvPr/>
        </p:nvSpPr>
        <p:spPr>
          <a:xfrm>
            <a:off x="549318" y="3890170"/>
            <a:ext cx="2925791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原因</a:t>
            </a:r>
            <a:r>
              <a:rPr lang="ja-JP" altLang="en-US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分子の不活性化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4224701" y="4642405"/>
            <a:ext cx="7560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図形グループ 34"/>
          <p:cNvGrpSpPr/>
          <p:nvPr/>
        </p:nvGrpSpPr>
        <p:grpSpPr>
          <a:xfrm>
            <a:off x="6651574" y="3780205"/>
            <a:ext cx="1998643" cy="1724400"/>
            <a:chOff x="2476538" y="1065435"/>
            <a:chExt cx="1998643" cy="1721224"/>
          </a:xfrm>
        </p:grpSpPr>
        <p:sp>
          <p:nvSpPr>
            <p:cNvPr id="36" name="円/楕円 35"/>
            <p:cNvSpPr/>
            <p:nvPr/>
          </p:nvSpPr>
          <p:spPr>
            <a:xfrm>
              <a:off x="2753957" y="1065435"/>
              <a:ext cx="1721224" cy="17212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2476538" y="1763864"/>
              <a:ext cx="554838" cy="3243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" name="図形グループ 1"/>
          <p:cNvGrpSpPr/>
          <p:nvPr/>
        </p:nvGrpSpPr>
        <p:grpSpPr>
          <a:xfrm rot="1804422">
            <a:off x="5612897" y="3697570"/>
            <a:ext cx="1100095" cy="785309"/>
            <a:chOff x="5477400" y="4006591"/>
            <a:chExt cx="1100095" cy="785309"/>
          </a:xfrm>
        </p:grpSpPr>
        <p:grpSp>
          <p:nvGrpSpPr>
            <p:cNvPr id="39" name="図形グループ 38"/>
            <p:cNvGrpSpPr/>
            <p:nvPr/>
          </p:nvGrpSpPr>
          <p:grpSpPr>
            <a:xfrm>
              <a:off x="5477400" y="4006591"/>
              <a:ext cx="970834" cy="785309"/>
              <a:chOff x="722297" y="4627580"/>
              <a:chExt cx="970834" cy="785309"/>
            </a:xfrm>
          </p:grpSpPr>
          <p:sp>
            <p:nvSpPr>
              <p:cNvPr id="40" name="円/楕円 39"/>
              <p:cNvSpPr/>
              <p:nvPr/>
            </p:nvSpPr>
            <p:spPr>
              <a:xfrm>
                <a:off x="722297" y="4627580"/>
                <a:ext cx="785309" cy="78530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正方形/長方形 40"/>
              <p:cNvSpPr/>
              <p:nvPr/>
            </p:nvSpPr>
            <p:spPr>
              <a:xfrm>
                <a:off x="1138293" y="4858051"/>
                <a:ext cx="554838" cy="3243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2" name="図形グループ 41"/>
            <p:cNvGrpSpPr/>
            <p:nvPr/>
          </p:nvGrpSpPr>
          <p:grpSpPr>
            <a:xfrm>
              <a:off x="5883355" y="4121826"/>
              <a:ext cx="694140" cy="565200"/>
              <a:chOff x="1724855" y="4725372"/>
              <a:chExt cx="694140" cy="554838"/>
            </a:xfrm>
          </p:grpSpPr>
          <p:sp>
            <p:nvSpPr>
              <p:cNvPr id="43" name="正方形/長方形 42"/>
              <p:cNvSpPr/>
              <p:nvPr/>
            </p:nvSpPr>
            <p:spPr>
              <a:xfrm>
                <a:off x="1724855" y="4840608"/>
                <a:ext cx="554838" cy="32436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正方形/長方形 43"/>
              <p:cNvSpPr/>
              <p:nvPr/>
            </p:nvSpPr>
            <p:spPr>
              <a:xfrm rot="5400000">
                <a:off x="1979393" y="4840608"/>
                <a:ext cx="554838" cy="32436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45" name="正方形/長方形 44"/>
          <p:cNvSpPr/>
          <p:nvPr/>
        </p:nvSpPr>
        <p:spPr>
          <a:xfrm>
            <a:off x="5818429" y="5224426"/>
            <a:ext cx="2416824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症状の鎮静、予防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2072511" y="1322147"/>
            <a:ext cx="1952180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細胞、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タンパク質など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6185258" y="1320937"/>
            <a:ext cx="1952180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細胞、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タンパク質など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6811668" y="4192131"/>
            <a:ext cx="1952180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細胞、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タンパク質など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0100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-132966" y="974316"/>
            <a:ext cx="2723031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疾患の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原因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物質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0" y="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リード化合物の探索</a:t>
            </a:r>
            <a:endParaRPr kumimoji="1" lang="en-US" altLang="ja-JP" sz="24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grpSp>
        <p:nvGrpSpPr>
          <p:cNvPr id="13" name="図形グループ 12"/>
          <p:cNvGrpSpPr/>
          <p:nvPr/>
        </p:nvGrpSpPr>
        <p:grpSpPr>
          <a:xfrm>
            <a:off x="754021" y="1366217"/>
            <a:ext cx="970834" cy="785309"/>
            <a:chOff x="893871" y="1581373"/>
            <a:chExt cx="970834" cy="785309"/>
          </a:xfrm>
        </p:grpSpPr>
        <p:sp>
          <p:nvSpPr>
            <p:cNvPr id="7" name="円/楕円 6"/>
            <p:cNvSpPr/>
            <p:nvPr/>
          </p:nvSpPr>
          <p:spPr>
            <a:xfrm>
              <a:off x="893871" y="1581373"/>
              <a:ext cx="785309" cy="78530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1309867" y="1811844"/>
              <a:ext cx="554838" cy="324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" name="図形グループ 14"/>
          <p:cNvGrpSpPr/>
          <p:nvPr/>
        </p:nvGrpSpPr>
        <p:grpSpPr>
          <a:xfrm>
            <a:off x="1906385" y="898259"/>
            <a:ext cx="1998643" cy="1724400"/>
            <a:chOff x="2476538" y="1065435"/>
            <a:chExt cx="1998643" cy="1721224"/>
          </a:xfrm>
        </p:grpSpPr>
        <p:sp>
          <p:nvSpPr>
            <p:cNvPr id="9" name="円/楕円 8"/>
            <p:cNvSpPr/>
            <p:nvPr/>
          </p:nvSpPr>
          <p:spPr>
            <a:xfrm>
              <a:off x="2753957" y="1065435"/>
              <a:ext cx="1721224" cy="17212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2476538" y="1763864"/>
              <a:ext cx="554838" cy="3243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7" name="直線矢印コネクタ 16"/>
          <p:cNvCxnSpPr/>
          <p:nvPr/>
        </p:nvCxnSpPr>
        <p:spPr>
          <a:xfrm>
            <a:off x="1447436" y="1769629"/>
            <a:ext cx="3926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4224701" y="1769629"/>
            <a:ext cx="7560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図形グループ 19"/>
          <p:cNvGrpSpPr/>
          <p:nvPr/>
        </p:nvGrpSpPr>
        <p:grpSpPr>
          <a:xfrm>
            <a:off x="5580163" y="1345739"/>
            <a:ext cx="970834" cy="785309"/>
            <a:chOff x="893871" y="1581373"/>
            <a:chExt cx="970834" cy="785309"/>
          </a:xfrm>
        </p:grpSpPr>
        <p:sp>
          <p:nvSpPr>
            <p:cNvPr id="21" name="円/楕円 20"/>
            <p:cNvSpPr/>
            <p:nvPr/>
          </p:nvSpPr>
          <p:spPr>
            <a:xfrm>
              <a:off x="893871" y="1581373"/>
              <a:ext cx="785309" cy="78530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1309867" y="1811844"/>
              <a:ext cx="554838" cy="324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" name="図形グループ 22"/>
          <p:cNvGrpSpPr/>
          <p:nvPr/>
        </p:nvGrpSpPr>
        <p:grpSpPr>
          <a:xfrm>
            <a:off x="6001004" y="877781"/>
            <a:ext cx="1998643" cy="1724400"/>
            <a:chOff x="2476538" y="1065435"/>
            <a:chExt cx="1998643" cy="1721224"/>
          </a:xfrm>
        </p:grpSpPr>
        <p:sp>
          <p:nvSpPr>
            <p:cNvPr id="24" name="円/楕円 23"/>
            <p:cNvSpPr/>
            <p:nvPr/>
          </p:nvSpPr>
          <p:spPr>
            <a:xfrm>
              <a:off x="2753957" y="1065435"/>
              <a:ext cx="1721224" cy="17212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2476538" y="1763864"/>
              <a:ext cx="554838" cy="3243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8" name="正方形/長方形 27"/>
          <p:cNvSpPr/>
          <p:nvPr/>
        </p:nvSpPr>
        <p:spPr>
          <a:xfrm>
            <a:off x="5698301" y="2599005"/>
            <a:ext cx="2416824" cy="70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細胞の機能低下など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→発症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grpSp>
        <p:nvGrpSpPr>
          <p:cNvPr id="3" name="図形グループ 2"/>
          <p:cNvGrpSpPr/>
          <p:nvPr/>
        </p:nvGrpSpPr>
        <p:grpSpPr>
          <a:xfrm>
            <a:off x="1453821" y="4315603"/>
            <a:ext cx="970834" cy="785309"/>
            <a:chOff x="722297" y="4627580"/>
            <a:chExt cx="970834" cy="785309"/>
          </a:xfrm>
        </p:grpSpPr>
        <p:sp>
          <p:nvSpPr>
            <p:cNvPr id="30" name="円/楕円 29"/>
            <p:cNvSpPr/>
            <p:nvPr/>
          </p:nvSpPr>
          <p:spPr>
            <a:xfrm>
              <a:off x="722297" y="4627580"/>
              <a:ext cx="785309" cy="78530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1138293" y="4858051"/>
              <a:ext cx="554838" cy="324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4" name="図形グループ 33"/>
          <p:cNvGrpSpPr/>
          <p:nvPr/>
        </p:nvGrpSpPr>
        <p:grpSpPr>
          <a:xfrm>
            <a:off x="1859776" y="4430838"/>
            <a:ext cx="694140" cy="565200"/>
            <a:chOff x="1724855" y="4725372"/>
            <a:chExt cx="694140" cy="554838"/>
          </a:xfrm>
        </p:grpSpPr>
        <p:sp>
          <p:nvSpPr>
            <p:cNvPr id="32" name="正方形/長方形 31"/>
            <p:cNvSpPr/>
            <p:nvPr/>
          </p:nvSpPr>
          <p:spPr>
            <a:xfrm>
              <a:off x="1724855" y="4840608"/>
              <a:ext cx="554838" cy="32436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32"/>
            <p:cNvSpPr/>
            <p:nvPr/>
          </p:nvSpPr>
          <p:spPr>
            <a:xfrm rot="5400000">
              <a:off x="1979393" y="4840608"/>
              <a:ext cx="554838" cy="32436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7" name="正方形/長方形 36"/>
          <p:cNvSpPr/>
          <p:nvPr/>
        </p:nvSpPr>
        <p:spPr>
          <a:xfrm>
            <a:off x="549318" y="3890170"/>
            <a:ext cx="2925791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原因</a:t>
            </a:r>
            <a:r>
              <a:rPr lang="ja-JP" altLang="en-US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分子の不活性化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4224701" y="4642405"/>
            <a:ext cx="7560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図形グループ 34"/>
          <p:cNvGrpSpPr/>
          <p:nvPr/>
        </p:nvGrpSpPr>
        <p:grpSpPr>
          <a:xfrm>
            <a:off x="6651574" y="3780205"/>
            <a:ext cx="1998643" cy="1724400"/>
            <a:chOff x="2476538" y="1065435"/>
            <a:chExt cx="1998643" cy="1721224"/>
          </a:xfrm>
        </p:grpSpPr>
        <p:sp>
          <p:nvSpPr>
            <p:cNvPr id="36" name="円/楕円 35"/>
            <p:cNvSpPr/>
            <p:nvPr/>
          </p:nvSpPr>
          <p:spPr>
            <a:xfrm>
              <a:off x="2753957" y="1065435"/>
              <a:ext cx="1721224" cy="17212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2476538" y="1763864"/>
              <a:ext cx="554838" cy="3243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" name="図形グループ 1"/>
          <p:cNvGrpSpPr/>
          <p:nvPr/>
        </p:nvGrpSpPr>
        <p:grpSpPr>
          <a:xfrm rot="1804422">
            <a:off x="5612897" y="3697570"/>
            <a:ext cx="1100095" cy="785309"/>
            <a:chOff x="5477400" y="4006591"/>
            <a:chExt cx="1100095" cy="785309"/>
          </a:xfrm>
        </p:grpSpPr>
        <p:grpSp>
          <p:nvGrpSpPr>
            <p:cNvPr id="39" name="図形グループ 38"/>
            <p:cNvGrpSpPr/>
            <p:nvPr/>
          </p:nvGrpSpPr>
          <p:grpSpPr>
            <a:xfrm>
              <a:off x="5477400" y="4006591"/>
              <a:ext cx="970834" cy="785309"/>
              <a:chOff x="722297" y="4627580"/>
              <a:chExt cx="970834" cy="785309"/>
            </a:xfrm>
          </p:grpSpPr>
          <p:sp>
            <p:nvSpPr>
              <p:cNvPr id="40" name="円/楕円 39"/>
              <p:cNvSpPr/>
              <p:nvPr/>
            </p:nvSpPr>
            <p:spPr>
              <a:xfrm>
                <a:off x="722297" y="4627580"/>
                <a:ext cx="785309" cy="78530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正方形/長方形 40"/>
              <p:cNvSpPr/>
              <p:nvPr/>
            </p:nvSpPr>
            <p:spPr>
              <a:xfrm>
                <a:off x="1138293" y="4858051"/>
                <a:ext cx="554838" cy="3243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2" name="図形グループ 41"/>
            <p:cNvGrpSpPr/>
            <p:nvPr/>
          </p:nvGrpSpPr>
          <p:grpSpPr>
            <a:xfrm>
              <a:off x="5883355" y="4121826"/>
              <a:ext cx="694140" cy="565200"/>
              <a:chOff x="1724855" y="4725372"/>
              <a:chExt cx="694140" cy="554838"/>
            </a:xfrm>
          </p:grpSpPr>
          <p:sp>
            <p:nvSpPr>
              <p:cNvPr id="43" name="正方形/長方形 42"/>
              <p:cNvSpPr/>
              <p:nvPr/>
            </p:nvSpPr>
            <p:spPr>
              <a:xfrm>
                <a:off x="1724855" y="4840608"/>
                <a:ext cx="554838" cy="32436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正方形/長方形 43"/>
              <p:cNvSpPr/>
              <p:nvPr/>
            </p:nvSpPr>
            <p:spPr>
              <a:xfrm rot="5400000">
                <a:off x="1979393" y="4840608"/>
                <a:ext cx="554838" cy="32436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45" name="正方形/長方形 44"/>
          <p:cNvSpPr/>
          <p:nvPr/>
        </p:nvSpPr>
        <p:spPr>
          <a:xfrm>
            <a:off x="5818429" y="5224426"/>
            <a:ext cx="2416824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症状の鎮静、予防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464041" y="5787932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標的タンパク質と化合物との結合構造及び結合親和性予測</a:t>
            </a:r>
            <a:endParaRPr kumimoji="1"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49" name="直線矢印コネクタ 48"/>
          <p:cNvCxnSpPr/>
          <p:nvPr/>
        </p:nvCxnSpPr>
        <p:spPr>
          <a:xfrm>
            <a:off x="677873" y="5986280"/>
            <a:ext cx="7560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/>
          <p:cNvSpPr/>
          <p:nvPr/>
        </p:nvSpPr>
        <p:spPr>
          <a:xfrm>
            <a:off x="2072511" y="1322147"/>
            <a:ext cx="1952180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細胞、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タンパク質など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6185258" y="1320937"/>
            <a:ext cx="1952180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細胞、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タンパク質など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6811668" y="4192131"/>
            <a:ext cx="1952180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細胞、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タンパク質など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677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915</TotalTime>
  <Words>944</Words>
  <Application>Microsoft Macintosh PowerPoint</Application>
  <PresentationFormat>画面に合わせる (4:3)</PresentationFormat>
  <Paragraphs>261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8" baseType="lpstr">
      <vt:lpstr>Calibri</vt:lpstr>
      <vt:lpstr>Calibri Light</vt:lpstr>
      <vt:lpstr>Cambria Math</vt:lpstr>
      <vt:lpstr>Hiragino Kaku Gothic Pro W6</vt:lpstr>
      <vt:lpstr>ＭＳ Ｐゴシック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uratani</dc:creator>
  <cp:lastModifiedBy>宮崎大輝</cp:lastModifiedBy>
  <cp:revision>105</cp:revision>
  <dcterms:created xsi:type="dcterms:W3CDTF">2016-04-26T08:21:15Z</dcterms:created>
  <dcterms:modified xsi:type="dcterms:W3CDTF">2016-06-09T04:41:52Z</dcterms:modified>
</cp:coreProperties>
</file>