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6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8" y="172995"/>
            <a:ext cx="240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線形</a:t>
            </a:r>
            <a:r>
              <a:rPr kumimoji="1" lang="ja-JP" altLang="en-US" dirty="0" smtClean="0"/>
              <a:t>回帰分析（</a:t>
            </a:r>
            <a:r>
              <a:rPr lang="en-US" altLang="ja-JP" dirty="0" smtClean="0"/>
              <a:t>PLS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9438" y="1624263"/>
            <a:ext cx="757611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分光スペクトルなどの化学データ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・説明変数間の相関が大きい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・サンプルサイズに比べて変量が多い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予測精度を高めるため、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互いに相関がなく、目的変数をよく説明する少数の</a:t>
            </a:r>
            <a:r>
              <a:rPr lang="ja-JP" altLang="en-US" dirty="0"/>
              <a:t>スコア</a:t>
            </a:r>
            <a:r>
              <a:rPr lang="ja-JP" altLang="en-US" dirty="0" smtClean="0"/>
              <a:t>によって回帰したい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0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フローチャート: 処理 67"/>
          <p:cNvSpPr/>
          <p:nvPr/>
        </p:nvSpPr>
        <p:spPr>
          <a:xfrm>
            <a:off x="3574727" y="483736"/>
            <a:ext cx="2637503" cy="62357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/>
                </a:solidFill>
              </a:rPr>
              <a:t>サンプル        </a:t>
            </a:r>
            <a:r>
              <a:rPr lang="en-US" altLang="ja-JP" dirty="0" smtClean="0">
                <a:solidFill>
                  <a:schemeClr val="tx1"/>
                </a:solidFill>
              </a:rPr>
              <a:t>,   </a:t>
            </a:r>
            <a:r>
              <a:rPr lang="ja-JP" altLang="en-US" dirty="0" smtClean="0">
                <a:solidFill>
                  <a:schemeClr val="tx1"/>
                </a:solidFill>
              </a:rPr>
              <a:t>             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3" name="フローチャート: 処理 22"/>
          <p:cNvSpPr/>
          <p:nvPr/>
        </p:nvSpPr>
        <p:spPr>
          <a:xfrm>
            <a:off x="2637122" y="3139376"/>
            <a:ext cx="4490324" cy="62357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/>
                </a:solidFill>
              </a:rPr>
              <a:t>回帰残差               と              を計算               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2636285" y="2188868"/>
            <a:ext cx="4490324" cy="62357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/>
                </a:solidFill>
              </a:rPr>
              <a:t>      を            に回帰し、モデル             を構築               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7" name="フローチャート: 処理 16"/>
          <p:cNvSpPr/>
          <p:nvPr/>
        </p:nvSpPr>
        <p:spPr>
          <a:xfrm>
            <a:off x="1406811" y="1330696"/>
            <a:ext cx="6962198" cy="62357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/>
                </a:solidFill>
              </a:rPr>
              <a:t>説明変数         と目的変数        から重み             とスコア            を計算                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flipH="1">
            <a:off x="202238" y="172995"/>
            <a:ext cx="240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線形</a:t>
            </a:r>
            <a:r>
              <a:rPr kumimoji="1" lang="ja-JP" altLang="en-US" dirty="0" smtClean="0"/>
              <a:t>回帰分析（</a:t>
            </a:r>
            <a:r>
              <a:rPr lang="en-US" altLang="ja-JP" dirty="0" smtClean="0"/>
              <a:t>PLS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028" name="Picture 4" descr="\begin{equation*}&#10;{\bf X}_n&#10;\end{equation*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26" y="1591339"/>
            <a:ext cx="366667" cy="2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begin{equation*}&#10;{\bf y}_n&#10;\end{equation*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16" y="1621607"/>
            <a:ext cx="300000" cy="1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begin{equation*}&#10;w_{n+1}&#10;\end{equation*}&#10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28" y="1645671"/>
            <a:ext cx="593333" cy="19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\begin{equation*}&#10;t_{n+1}&#10;\end{equation*}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58" y="1585671"/>
            <a:ext cx="500000" cy="2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\begin{equation*}&#10;{\bf X}_{n+1}&#10;\end{equation*}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68" y="3379630"/>
            <a:ext cx="633333" cy="2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\begin{equation*}&#10;{\bf y}_{n+1}&#10;\end{equation*}&#10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01" y="3416555"/>
            <a:ext cx="566667" cy="2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\begin{equation*}&#10;{\bf P}_k&#10;\end{equation*}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92" y="6013397"/>
            <a:ext cx="326667" cy="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\begin{equation*}&#10;{\bf y}_n&#10;\end{equation*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19" y="2454461"/>
            <a:ext cx="300000" cy="1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\begin{equation*}&#10;\hat{{\bf y}}_{n+1}}&#10;\end{equation*}&#10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80" y="2393122"/>
            <a:ext cx="566667" cy="2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\begin{equation*}&#10;t_{n+1}&#10;\end{equation*}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58" y="2447932"/>
            <a:ext cx="500000" cy="24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コネクタ 23"/>
          <p:cNvCxnSpPr>
            <a:stCxn id="17" idx="2"/>
            <a:endCxn id="19" idx="0"/>
          </p:cNvCxnSpPr>
          <p:nvPr/>
        </p:nvCxnSpPr>
        <p:spPr>
          <a:xfrm flipH="1">
            <a:off x="4881447" y="1954267"/>
            <a:ext cx="6463" cy="234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2"/>
            <a:endCxn id="23" idx="0"/>
          </p:cNvCxnSpPr>
          <p:nvPr/>
        </p:nvCxnSpPr>
        <p:spPr>
          <a:xfrm>
            <a:off x="4881447" y="2812439"/>
            <a:ext cx="837" cy="326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45" idx="1"/>
          </p:cNvCxnSpPr>
          <p:nvPr/>
        </p:nvCxnSpPr>
        <p:spPr>
          <a:xfrm rot="10800000">
            <a:off x="661732" y="1708487"/>
            <a:ext cx="2385520" cy="298024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57167" y="1697273"/>
            <a:ext cx="606144" cy="11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3" idx="2"/>
            <a:endCxn id="45" idx="0"/>
          </p:cNvCxnSpPr>
          <p:nvPr/>
        </p:nvCxnSpPr>
        <p:spPr>
          <a:xfrm>
            <a:off x="4882284" y="3762947"/>
            <a:ext cx="11231" cy="401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判断 44"/>
          <p:cNvSpPr/>
          <p:nvPr/>
        </p:nvSpPr>
        <p:spPr>
          <a:xfrm>
            <a:off x="3047252" y="4164706"/>
            <a:ext cx="3692525" cy="10480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必要成分数      に到達</a:t>
            </a:r>
            <a:r>
              <a:rPr kumimoji="1" lang="ja-JP" altLang="en-US" dirty="0" smtClean="0">
                <a:solidFill>
                  <a:schemeClr val="tx1"/>
                </a:solidFill>
              </a:rPr>
              <a:t>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56" name="Picture 32" descr="\begin{equation*}&#10;k&#10;\end{equation*}&#10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705" y="4476564"/>
            <a:ext cx="133333" cy="1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1551794" y="431939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947980" y="5236254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45" idx="2"/>
          </p:cNvCxnSpPr>
          <p:nvPr/>
        </p:nvCxnSpPr>
        <p:spPr>
          <a:xfrm flipH="1">
            <a:off x="4893514" y="5212756"/>
            <a:ext cx="1" cy="513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\begin{equation*}&#10;{\bf b}={\bf W}_k ({\bf P}_k {\bf W}_k)^{-1} {\bf q}&#10;\end{equation*}&#10;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47" y="5792920"/>
            <a:ext cx="2500000" cy="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\begin{equation*}&#10;{\bf y}={\bf X}{\bf b} + {\rm const.}&#10;\end{equation*}&#10;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55" y="6221845"/>
            <a:ext cx="1973334" cy="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6470824" y="5948731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        ,      : </a:t>
            </a:r>
            <a:r>
              <a:rPr kumimoji="1" lang="ja-JP" altLang="en-US" dirty="0" smtClean="0"/>
              <a:t>ローディング</a:t>
            </a:r>
            <a:endParaRPr kumimoji="1" lang="ja-JP" altLang="en-US" dirty="0"/>
          </a:p>
        </p:txBody>
      </p:sp>
      <p:pic>
        <p:nvPicPr>
          <p:cNvPr id="1062" name="Picture 38" descr="\begin{equation*}&#10;{\bf X}_0&#10;\end{equation*}&#10;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78" y="724010"/>
            <a:ext cx="333333" cy="2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\begin{equation*}&#10;{\bf y}_0&#10;\end{equation*}&#10;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76" y="757342"/>
            <a:ext cx="266666" cy="18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直線コネクタ 68"/>
          <p:cNvCxnSpPr>
            <a:stCxn id="68" idx="2"/>
            <a:endCxn id="17" idx="0"/>
          </p:cNvCxnSpPr>
          <p:nvPr/>
        </p:nvCxnSpPr>
        <p:spPr>
          <a:xfrm flipH="1">
            <a:off x="4887910" y="1107307"/>
            <a:ext cx="5569" cy="223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Picture 42" descr="\begin{equation*}&#10;{\bf q}&#10;\end{equation*}&#10;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799" y="6061365"/>
            <a:ext cx="16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8" y="172995"/>
            <a:ext cx="240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非線形回帰分析（</a:t>
            </a:r>
            <a:r>
              <a:rPr lang="en-US" altLang="ja-JP" dirty="0" smtClean="0"/>
              <a:t>GP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028" name="Picture 4" descr="\begin{equation*}&#10;\varphi({\bf x})&#10;\end{equation*}&#10;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38" y="2354026"/>
            <a:ext cx="546914" cy="2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87833" y="2289465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入力    の非線形関数　ベクトル</a:t>
            </a:r>
            <a:endParaRPr kumimoji="1" lang="en-US" altLang="ja-JP" dirty="0" smtClean="0"/>
          </a:p>
        </p:txBody>
      </p:sp>
      <p:pic>
        <p:nvPicPr>
          <p:cNvPr id="1030" name="Picture 6" descr="\begin{equation*}&#10;{\bf x}&#10;\end{equation*}&#10;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23" y="2434958"/>
            <a:ext cx="167513" cy="1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begin{equation*}&#10;{\bf w}&#10;\end{equation*}&#10;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6" y="2831884"/>
            <a:ext cx="219082" cy="1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891949" y="2689005"/>
            <a:ext cx="476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ja-JP" altLang="en-US" dirty="0"/>
              <a:t>重</a:t>
            </a:r>
            <a:r>
              <a:rPr lang="ja-JP" altLang="en-US" dirty="0" smtClean="0"/>
              <a:t>み</a:t>
            </a:r>
            <a:r>
              <a:rPr kumimoji="1" lang="ja-JP" altLang="en-US" dirty="0" smtClean="0"/>
              <a:t>（ガウス分布を持つ確率変数）　ベクトル</a:t>
            </a:r>
            <a:endParaRPr kumimoji="1" lang="en-US" altLang="ja-JP" dirty="0" smtClean="0"/>
          </a:p>
        </p:txBody>
      </p:sp>
      <p:pic>
        <p:nvPicPr>
          <p:cNvPr id="1034" name="Picture 10" descr="\begin{equation*}&#10;p(w_i)=\frac{1}{\sqrt{2\pi\alpha^{-1}}}\exp\left(-\frac{w_i^2}{2\alpha^{-1}}\right)&#10;\end{equation*}&#10;&#10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189" y="2831884"/>
            <a:ext cx="3131272" cy="5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\begin{equation*}&#10;y_{\rm pred}({\bf x})={\bf w}^{\rm T}\varphi({\bf x})&#10;\end{equation*}&#10;&#10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5" y="1350479"/>
            <a:ext cx="3019547" cy="4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矢印 6"/>
          <p:cNvSpPr/>
          <p:nvPr/>
        </p:nvSpPr>
        <p:spPr>
          <a:xfrm>
            <a:off x="4024753" y="3504587"/>
            <a:ext cx="568411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8" name="Picture 14" descr="\begin{equation*}&#10;y_{\rm pred}({\bf x})&#10;\end{equation*}&#10;&#10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64" y="4573361"/>
            <a:ext cx="1078410" cy="3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begin{equation*}&#10;m({\bf x})&#10;\end{equation*}&#10;&#10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67" y="4621813"/>
            <a:ext cx="648038" cy="3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2411831" y="4568385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平均              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分散                のガウス分布に従う</a:t>
            </a:r>
            <a:endParaRPr kumimoji="1" lang="en-US" altLang="ja-JP" dirty="0" smtClean="0"/>
          </a:p>
        </p:txBody>
      </p:sp>
      <p:pic>
        <p:nvPicPr>
          <p:cNvPr id="1042" name="Picture 18" descr="\begin{equation*}&#10;s^2({\bf x})&#10;\end{equation*}&#10;&#10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810" y="4591992"/>
            <a:ext cx="688374" cy="3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85836" y="791418"/>
            <a:ext cx="3723122" cy="36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目的</a:t>
            </a:r>
            <a:r>
              <a:rPr lang="ja-JP" altLang="en-US" dirty="0"/>
              <a:t>変数</a:t>
            </a:r>
            <a:r>
              <a:rPr lang="ja-JP" altLang="en-US" dirty="0" smtClean="0"/>
              <a:t>を確率変数として予測する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06369" y="25141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事前分布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59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8" y="172995"/>
            <a:ext cx="240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非線形回帰分析（</a:t>
            </a:r>
            <a:r>
              <a:rPr lang="en-US" altLang="ja-JP" dirty="0" smtClean="0"/>
              <a:t>GP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2050" name="Picture 2" descr="\begin{equation*}&#10;m({\bf x})={\bf k}^{\rm T}{\bf C}_{\rm N}^{-1}{\bf y}&#10;\end{equation*}&#10;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5" y="803190"/>
            <a:ext cx="2068310" cy="34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\begin{equation*}&#10;s^2({\bf x})=K({\bf x}, {\bf x})+\beta^{-1}-{\bf k}^{\rm T}{\bf C}_{\rm N}^{-1}{\bf k}&#10;\end{equation*}&#10;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5" y="1348257"/>
            <a:ext cx="4275910" cy="3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\begin{equation*}&#10;{\bf C}_{\rm N}=&#10;\begin{pmatrix}&#10;K({\bf x}_1, {\bf x}_1) &amp; \cdots &amp; K({\bf x}_1, {\bf x}_N) \\&#10;\vdots &amp; \ddots &amp; \\&#10;K({\bf x}_N, {\bf x}_1) &amp; &amp; K({\bf x}_N, {\bf x}_N)&#10;\end{pmatrix}&#10;+ \beta^{-1}{\bf E}_N&#10;\end{equation*}&#10;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77" y="2138841"/>
            <a:ext cx="5026935" cy="97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\begin{equation*}&#10;K({\bf x}_n, {\bf x}_m)=\alpha^{-1}\varphi({\bf x}_n)\varphi({\bf x}_m)&#10;\end{equation*}&#10;&#10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5" y="3559718"/>
            <a:ext cx="4222407" cy="3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5090985" y="355971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カーネル関数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9522" y="4980594"/>
            <a:ext cx="8191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尤度関数（＝回帰モデルのもとで、目的変数が実測値をとる確率）の最大化により、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カーネル関数に含まれるパラメーターを決定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522" y="4286172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カーネル関数が定まれば、目的変数の確率分布も定まる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34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8" y="172995"/>
            <a:ext cx="240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非線形回帰分析（</a:t>
            </a:r>
            <a:r>
              <a:rPr lang="en-US" altLang="ja-JP" dirty="0" smtClean="0"/>
              <a:t>GP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0789" y="7743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目的物性達成確率</a:t>
            </a:r>
            <a:endParaRPr kumimoji="1" lang="ja-JP" altLang="en-US" dirty="0"/>
          </a:p>
        </p:txBody>
      </p:sp>
      <p:pic>
        <p:nvPicPr>
          <p:cNvPr id="14" name="Picture 14" descr="\begin{equation*}&#10;y_{\rm pred}({\bf x})&#10;\end{equation*}&#10;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5" y="1484172"/>
            <a:ext cx="1078410" cy="3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\begin{equation*}&#10;m({\bf x})&#10;\end{equation*}&#10;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84" y="1532624"/>
            <a:ext cx="648038" cy="3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69278" y="147919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は</a:t>
            </a:r>
            <a:r>
              <a:rPr kumimoji="1" lang="ja-JP" altLang="en-US" dirty="0" smtClean="0"/>
              <a:t>平均              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分散                のガウス分布に従う</a:t>
            </a:r>
            <a:endParaRPr kumimoji="1" lang="en-US" altLang="ja-JP" dirty="0" smtClean="0"/>
          </a:p>
        </p:txBody>
      </p:sp>
      <p:pic>
        <p:nvPicPr>
          <p:cNvPr id="18" name="Picture 18" descr="\begin{equation*}&#10;s^2({\bf x})&#10;\end{equation*}&#10;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27" y="1502803"/>
            <a:ext cx="688374" cy="3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下矢印 18"/>
          <p:cNvSpPr/>
          <p:nvPr/>
        </p:nvSpPr>
        <p:spPr>
          <a:xfrm>
            <a:off x="3698603" y="2095917"/>
            <a:ext cx="568411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6" name="Picture 4" descr="\begin{equation*}&#10;y_1\leq y \leq y_2&#10;\end{equation*}&#10;&#10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06" y="2951582"/>
            <a:ext cx="1511821" cy="25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3925006" y="287913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となる確率       は    </a:t>
            </a:r>
            <a:endParaRPr kumimoji="1" lang="ja-JP" altLang="en-US" dirty="0"/>
          </a:p>
        </p:txBody>
      </p:sp>
      <p:pic>
        <p:nvPicPr>
          <p:cNvPr id="3078" name="Picture 6" descr="\begin{equation*}&#10;P&#10;\end{equation*}&#10;&#10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07" y="2951582"/>
            <a:ext cx="223726" cy="2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begin{equation*}&#10;P=\int^{y_2}_{y_1}\frac{1}{\sqrt{2\pi}s}\exp\left\{-\frac{(y-y_{\rm pred})^2}{2s^2}\right\}dy&#10;\end{equation*}&#10;&#10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21" y="3478058"/>
            <a:ext cx="5090173" cy="75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202238" y="172995"/>
            <a:ext cx="240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実験計画法</a:t>
            </a:r>
            <a:endParaRPr kumimoji="1" lang="ja-JP" altLang="en-US" dirty="0"/>
          </a:p>
        </p:txBody>
      </p:sp>
      <p:sp>
        <p:nvSpPr>
          <p:cNvPr id="2" name="フローチャート: 処理 1"/>
          <p:cNvSpPr/>
          <p:nvPr/>
        </p:nvSpPr>
        <p:spPr>
          <a:xfrm>
            <a:off x="4369241" y="1066301"/>
            <a:ext cx="3270424" cy="94164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/>
                </a:solidFill>
              </a:rPr>
              <a:t>訓練データ（     と、対応する    の実測値）から回帰モデル構築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 descr="\begin{equation*}&#10;{\bf x}&#10;\end{equation*}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84" y="1278629"/>
            <a:ext cx="174723" cy="15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\begin{equation*}&#10;y&#10;\end{equation*}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23" y="1262153"/>
            <a:ext cx="163838" cy="2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: 処理 7"/>
          <p:cNvSpPr/>
          <p:nvPr/>
        </p:nvSpPr>
        <p:spPr>
          <a:xfrm>
            <a:off x="3973825" y="2734463"/>
            <a:ext cx="4091019" cy="94164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>
                <a:solidFill>
                  <a:schemeClr val="tx1"/>
                </a:solidFill>
              </a:rPr>
              <a:t>評価（     およびデータ密度        から決定）が最も高い     を選択し、実験を行う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" name="フローチャート: 判断 5"/>
          <p:cNvSpPr/>
          <p:nvPr/>
        </p:nvSpPr>
        <p:spPr>
          <a:xfrm>
            <a:off x="4171534" y="4421630"/>
            <a:ext cx="3692525" cy="116153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目的物性達成？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2" idx="2"/>
            <a:endCxn id="8" idx="0"/>
          </p:cNvCxnSpPr>
          <p:nvPr/>
        </p:nvCxnSpPr>
        <p:spPr>
          <a:xfrm>
            <a:off x="6004453" y="2007946"/>
            <a:ext cx="14882" cy="726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8" idx="2"/>
            <a:endCxn id="6" idx="0"/>
          </p:cNvCxnSpPr>
          <p:nvPr/>
        </p:nvCxnSpPr>
        <p:spPr>
          <a:xfrm flipH="1">
            <a:off x="6017797" y="3676108"/>
            <a:ext cx="1538" cy="745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6" idx="1"/>
          </p:cNvCxnSpPr>
          <p:nvPr/>
        </p:nvCxnSpPr>
        <p:spPr>
          <a:xfrm rot="10800000">
            <a:off x="2795816" y="1612531"/>
            <a:ext cx="1375719" cy="338986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355991" y="45616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795815" y="1612531"/>
            <a:ext cx="1499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</p:cNvCxnSpPr>
          <p:nvPr/>
        </p:nvCxnSpPr>
        <p:spPr>
          <a:xfrm flipH="1">
            <a:off x="6017796" y="5583164"/>
            <a:ext cx="1" cy="745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040532" y="572800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17366" y="63458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完了</a:t>
            </a:r>
            <a:endParaRPr kumimoji="1" lang="ja-JP" altLang="en-US" dirty="0"/>
          </a:p>
        </p:txBody>
      </p:sp>
      <p:pic>
        <p:nvPicPr>
          <p:cNvPr id="31" name="Picture 4" descr="\begin{equation*}&#10;y&#10;\end{equation*}&#10;&#10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3" y="730823"/>
            <a:ext cx="140040" cy="22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527081" y="65600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の目的値を達成する    を知りたい</a:t>
            </a:r>
            <a:endParaRPr kumimoji="1" lang="ja-JP" altLang="en-US" dirty="0"/>
          </a:p>
        </p:txBody>
      </p:sp>
      <p:pic>
        <p:nvPicPr>
          <p:cNvPr id="33" name="Picture 2" descr="\begin{equation*}&#10;{\bf x}&#10;\end{equation*}&#10;&#10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66" y="786467"/>
            <a:ext cx="168650" cy="14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\begin{equation*}&#10;P&#10;\end{equation*}&#10;&#10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49" y="2914635"/>
            <a:ext cx="176928" cy="1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begin{equation*}&#10;DD&#10;\end{equation*}&#10;&#10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05" y="2952589"/>
            <a:ext cx="367607" cy="1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\begin{equation*}&#10;{\bf x}&#10;\end{equation*}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37" y="3347183"/>
            <a:ext cx="181613" cy="1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255</Words>
  <Application>Microsoft Office PowerPoint</Application>
  <PresentationFormat>画面に合わせる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30</cp:revision>
  <dcterms:created xsi:type="dcterms:W3CDTF">2016-04-26T08:21:15Z</dcterms:created>
  <dcterms:modified xsi:type="dcterms:W3CDTF">2016-04-27T11:53:22Z</dcterms:modified>
</cp:coreProperties>
</file>