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61" r:id="rId17"/>
    <p:sldId id="277" r:id="rId18"/>
    <p:sldId id="259" r:id="rId19"/>
    <p:sldId id="258" r:id="rId20"/>
    <p:sldId id="262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8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AA30-12CF-4D76-9ACC-AA8D12107436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842012" y="5257657"/>
            <a:ext cx="1781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June. 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, 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2016</a:t>
            </a: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ディスカッション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中間発表練習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 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8354" y="1819834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ドッキングシミュレーションおよび</a:t>
            </a:r>
            <a:endParaRPr kumimoji="1" lang="en-US" altLang="ja-JP" sz="32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/>
            <a:r>
              <a:rPr lang="ja-JP" altLang="en-US" sz="32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機械学習を活用した医薬品化学構造の設計</a:t>
            </a:r>
            <a:endParaRPr kumimoji="1" lang="ja-JP" altLang="en-US" sz="32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07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2040237" y="156957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62945" y="1538338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453821" y="431560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1859776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549318" y="3890170"/>
            <a:ext cx="292579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分子の不活性化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224701" y="4642405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図形グループ 34"/>
          <p:cNvGrpSpPr/>
          <p:nvPr/>
        </p:nvGrpSpPr>
        <p:grpSpPr>
          <a:xfrm>
            <a:off x="6651574" y="3780205"/>
            <a:ext cx="1998643" cy="1724400"/>
            <a:chOff x="2476538" y="1065435"/>
            <a:chExt cx="1998643" cy="1721224"/>
          </a:xfrm>
        </p:grpSpPr>
        <p:sp>
          <p:nvSpPr>
            <p:cNvPr id="36" name="円/楕円 35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図形グループ 1"/>
          <p:cNvGrpSpPr/>
          <p:nvPr/>
        </p:nvGrpSpPr>
        <p:grpSpPr>
          <a:xfrm rot="1804422">
            <a:off x="5612897" y="3697570"/>
            <a:ext cx="1100095" cy="785309"/>
            <a:chOff x="5477400" y="4006591"/>
            <a:chExt cx="1100095" cy="785309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477400" y="4006591"/>
              <a:ext cx="970834" cy="785309"/>
              <a:chOff x="722297" y="4627580"/>
              <a:chExt cx="970834" cy="785309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722297" y="4627580"/>
                <a:ext cx="785309" cy="78530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1138293" y="4858051"/>
                <a:ext cx="554838" cy="324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" name="図形グループ 41"/>
            <p:cNvGrpSpPr/>
            <p:nvPr/>
          </p:nvGrpSpPr>
          <p:grpSpPr>
            <a:xfrm>
              <a:off x="5883355" y="4121826"/>
              <a:ext cx="694140" cy="565200"/>
              <a:chOff x="1724855" y="4725372"/>
              <a:chExt cx="694140" cy="554838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724855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 rot="5400000">
                <a:off x="1979393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5" name="正方形/長方形 44"/>
          <p:cNvSpPr/>
          <p:nvPr/>
        </p:nvSpPr>
        <p:spPr>
          <a:xfrm>
            <a:off x="5818429" y="5224426"/>
            <a:ext cx="241682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症状の鎮静、予防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552805" y="621675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91348" y="6447585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464041" y="578793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標的タンパク質と化合物との結合構造及び結合親和性予測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77873" y="5986280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6818580" y="444370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66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4934455" y="1797424"/>
            <a:ext cx="1724528" cy="19668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38576" y="1835217"/>
            <a:ext cx="3119024" cy="1919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6894" y="650242"/>
            <a:ext cx="6995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定量的構造活性相関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(QSAR)</a:t>
            </a:r>
          </a:p>
          <a:p>
            <a:pPr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-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既知のデータベースから作成したモデルにより、活性値を予測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8033" y="1635162"/>
            <a:ext cx="6336253" cy="2205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1823" y="1435107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281" y="2409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構造情報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0409" y="26576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活性値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左中かっこ 9"/>
          <p:cNvSpPr/>
          <p:nvPr/>
        </p:nvSpPr>
        <p:spPr>
          <a:xfrm>
            <a:off x="1500634" y="2340830"/>
            <a:ext cx="446502" cy="1338288"/>
          </a:xfrm>
          <a:prstGeom prst="leftBrace">
            <a:avLst>
              <a:gd name="adj1" fmla="val 8333"/>
              <a:gd name="adj2" fmla="val 167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35034" y="2389217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・分子量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・炭素原子の数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・ベンゼン環の数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・・・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7611" y="1882864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説明変数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983934" y="1861348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6" name="直線矢印コネクタ 15"/>
          <p:cNvCxnSpPr>
            <a:endCxn id="15" idx="1"/>
          </p:cNvCxnSpPr>
          <p:nvPr/>
        </p:nvCxnSpPr>
        <p:spPr>
          <a:xfrm>
            <a:off x="3666359" y="2779045"/>
            <a:ext cx="1268096" cy="18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321722" y="2794817"/>
            <a:ext cx="0" cy="1874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243149" y="4002742"/>
            <a:ext cx="1604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モデリング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13355" y="4668819"/>
            <a:ext cx="1999675" cy="1011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498381" y="4820485"/>
            <a:ext cx="1604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 (X)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34352" y="4745179"/>
            <a:ext cx="160405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新規データ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new</a:t>
            </a:r>
            <a:endParaRPr lang="en-US" altLang="ja-JP" baseline="-250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2555665" y="5147184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069118" y="4916648"/>
            <a:ext cx="229554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予測活性値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313030" y="5127461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330661" y="5992224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機械学習による回帰予測モデルの構築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469204" y="6223057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01" y="1055827"/>
            <a:ext cx="3112988" cy="334509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回帰モデルによる探索の問題点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26340" y="1277019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探索すべき領域であるが、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予測値が低く、探索は行われない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083564" y="1608948"/>
            <a:ext cx="714986" cy="1785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8" idx="3"/>
          </p:cNvCxnSpPr>
          <p:nvPr/>
        </p:nvCxnSpPr>
        <p:spPr>
          <a:xfrm flipV="1">
            <a:off x="3798550" y="1846258"/>
            <a:ext cx="526024" cy="655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635174" y="1963564"/>
            <a:ext cx="716857" cy="11887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2352032" y="2557958"/>
            <a:ext cx="1972542" cy="657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324574" y="3163161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目標値に達していないが、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探索され続けてしまう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3489" y="562853"/>
            <a:ext cx="9735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・データ量の大小による予測誤差のために、適切な外挿領域の探索が行われない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・モデル構築に用いた既知データの密度が低いと、予測値の信頼性が低い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47402" y="6088832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148627" y="5857817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予測誤差の大きさとデータ密度の考慮により効率的な探索が可能</a:t>
            </a:r>
            <a:endParaRPr lang="en-US" altLang="ja-JP" sz="20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7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予測誤差の大きさの推定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461665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GP(Gaussian Process)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法</a:t>
            </a:r>
            <a:endParaRPr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60" y="1174376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ある説明変数</a:t>
            </a:r>
            <a:r>
              <a:rPr lang="en-US" altLang="ja-JP" b="1" i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が与えられた時に、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r>
              <a:rPr lang="en-US" altLang="ja-JP" b="1" i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を正規分布に従う確率モデルとする回帰手法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-436016" y="1939962"/>
                <a:ext cx="704712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モデル式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𝒚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𝒘</m:t>
                        </m:r>
                      </m:e>
                      <m:sup>
                        <m:r>
                          <a:rPr lang="en-US" altLang="ja-JP" b="0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𝑇</m:t>
                        </m:r>
                      </m:sup>
                    </m:sSup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ja-JP" b="0" dirty="0" smtClean="0">
                  <a:latin typeface="Hiragino Kaku Gothic Pro W6" charset="-128"/>
                  <a:ea typeface="Cambria Math" charset="0"/>
                  <a:cs typeface="Cambria Math" charset="0"/>
                </a:endParaRPr>
              </a:p>
              <a:p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</m:oMath>
                </a14:m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非線形関数、</a:t>
                </a:r>
                <a:r>
                  <a:rPr lang="en-US" altLang="ja-JP" b="1" i="1" dirty="0" smtClean="0">
                    <a:latin typeface="Cambria Math" charset="0"/>
                    <a:ea typeface="Cambria Math" charset="0"/>
                    <a:cs typeface="Cambria Math" charset="0"/>
                  </a:rPr>
                  <a:t>w </a:t>
                </a:r>
                <a:r>
                  <a:rPr lang="en-US" altLang="ja-JP" dirty="0" smtClean="0">
                    <a:latin typeface="Cambria Math" charset="0"/>
                    <a:ea typeface="Cambria Math" charset="0"/>
                    <a:cs typeface="Cambria Math" charset="0"/>
                  </a:rPr>
                  <a:t>: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回帰パラメタ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)</a:t>
                </a:r>
              </a:p>
              <a:p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・予測誤差の分散</a:t>
                </a:r>
                <a:r>
                  <a:rPr lang="en-US" altLang="ja-JP" dirty="0" smtClean="0">
                    <a:latin typeface="Cambria Math" charset="0"/>
                    <a:ea typeface="Cambria Math" charset="0"/>
                    <a:cs typeface="Cambria Math" charset="0"/>
                  </a:rPr>
                  <a:t>s</a:t>
                </a:r>
                <a:r>
                  <a:rPr lang="en-US" altLang="ja-JP" baseline="30000" dirty="0" smtClean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を求めることが可能</a:t>
                </a:r>
                <a:endParaRPr lang="en-US" altLang="ja-JP" dirty="0" smtClean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</a:t>
                </a:r>
                <a:endParaRPr lang="en-US" altLang="ja-JP" dirty="0" smtClean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・</a:t>
                </a:r>
                <a:r>
                  <a:rPr lang="en-US" altLang="ja-JP" dirty="0" smtClean="0">
                    <a:latin typeface="Cambria Math" charset="0"/>
                    <a:ea typeface="Cambria Math" charset="0"/>
                    <a:cs typeface="Cambria Math" charset="0"/>
                  </a:rPr>
                  <a:t> s</a:t>
                </a:r>
                <a:r>
                  <a:rPr lang="en-US" altLang="ja-JP" baseline="30000" dirty="0" smtClean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を用いて目的物性達成確率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P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を算出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　　　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6016" y="1939962"/>
                <a:ext cx="7047122" cy="1754326"/>
              </a:xfrm>
              <a:prstGeom prst="rect">
                <a:avLst/>
              </a:prstGeom>
              <a:blipFill rotWithShape="0">
                <a:blip r:embed="rId2"/>
                <a:stretch>
                  <a:fillRect t="-2431" b="-4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21" y="2339348"/>
            <a:ext cx="3785660" cy="3622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968188" y="4150591"/>
                <a:ext cx="3602268" cy="652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kumimoji="1" lang="bg-BG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bg-BG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𝑠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bg-BG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bg-BG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𝑦𝑝𝑟𝑒𝑑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charset="0"/>
                        </a:rPr>
                        <m:t>𝑑𝑦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4150591"/>
                <a:ext cx="3602268" cy="6523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433560" y="5149733"/>
            <a:ext cx="4360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予測誤差の分散が大きい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のような候補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において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が大きい値をとる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07528" y="6265591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199662" y="60505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探索の効率化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9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/>
                <a:gridCol w="840172"/>
                <a:gridCol w="840172"/>
                <a:gridCol w="840172"/>
                <a:gridCol w="840172"/>
                <a:gridCol w="1468418"/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・・・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467030" y="2657496"/>
            <a:ext cx="3689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低分子有機構造数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&gt;&gt; 10</a:t>
            </a:r>
            <a:r>
              <a:rPr lang="en-US" altLang="ja-JP" baseline="30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60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93964" y="3596162"/>
            <a:ext cx="40934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実験及びドッキングシミュレーションによる全空間探索は不可能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90663" y="4367487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4808662" y="3585407"/>
            <a:ext cx="40487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構造活性相関モデルの精度は不安定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74289" y="5077046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02087" y="604789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機械学習による構造活性相関予測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十字形 23"/>
          <p:cNvSpPr/>
          <p:nvPr/>
        </p:nvSpPr>
        <p:spPr>
          <a:xfrm>
            <a:off x="4321041" y="5589366"/>
            <a:ext cx="390809" cy="390809"/>
          </a:xfrm>
          <a:prstGeom prst="plus">
            <a:avLst>
              <a:gd name="adj" fmla="val 4226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86895" y="2586680"/>
            <a:ext cx="285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方法と結果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48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7270" y="634449"/>
            <a:ext cx="32768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3RZE </a:t>
            </a:r>
            <a:r>
              <a:rPr lang="ja-JP" altLang="en-US" dirty="0"/>
              <a:t>（ヒト　ヒスタミン</a:t>
            </a:r>
            <a:r>
              <a:rPr lang="en-US" altLang="ja-JP" dirty="0"/>
              <a:t>H1</a:t>
            </a:r>
            <a:r>
              <a:rPr lang="ja-JP" altLang="en-US" dirty="0"/>
              <a:t>受容体）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29" y="1112315"/>
            <a:ext cx="5581138" cy="374672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7270" y="5251097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アレルギー症状（花粉症等）などに関与</a:t>
            </a:r>
            <a:endParaRPr kumimoji="1"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対象タンパク質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49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77134" y="1025652"/>
            <a:ext cx="222699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1170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種の構造データ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[1]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から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10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種をランダムに選択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26809" y="84887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6427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</a:t>
            </a: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親和性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GP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による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モデル作成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475640" y="4295830"/>
            <a:ext cx="2119256" cy="1017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データベース中の、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まだ選択されていない構造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39680" y="406813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29917" y="4802155"/>
            <a:ext cx="2732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結合親和性の予測値</a:t>
            </a:r>
            <a:r>
              <a:rPr lang="en-US" altLang="ja-JP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</a:t>
            </a:r>
            <a:r>
              <a:rPr lang="ja-JP" altLang="en-US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が最大となる候補</a:t>
            </a:r>
            <a:endParaRPr lang="en-US" altLang="ja-JP" dirty="0" smtClean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5106043" y="5937415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661790" y="5770643"/>
            <a:ext cx="338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661790" y="5738476"/>
            <a:ext cx="3100699" cy="419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75" idx="0"/>
          </p:cNvCxnSpPr>
          <p:nvPr/>
        </p:nvCxnSpPr>
        <p:spPr>
          <a:xfrm flipV="1">
            <a:off x="7352323" y="4065187"/>
            <a:ext cx="12304" cy="1705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 flipV="1">
            <a:off x="4431943" y="4069510"/>
            <a:ext cx="2932684" cy="1609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9" y="1252878"/>
            <a:ext cx="2141709" cy="143777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645412" y="265859"/>
            <a:ext cx="444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[1] : </a:t>
            </a:r>
            <a:r>
              <a:rPr lang="en-US" altLang="ja-JP" sz="1400" dirty="0"/>
              <a:t>T. J. </a:t>
            </a:r>
            <a:r>
              <a:rPr lang="en-US" altLang="ja-JP" sz="1400" dirty="0" err="1"/>
              <a:t>Hou</a:t>
            </a:r>
            <a:r>
              <a:rPr lang="en-US" altLang="ja-JP" sz="1400" dirty="0"/>
              <a:t> </a:t>
            </a:r>
            <a:r>
              <a:rPr lang="en-US" altLang="ja-JP" sz="1400" i="1" dirty="0"/>
              <a:t>et al</a:t>
            </a:r>
            <a:r>
              <a:rPr lang="en-US" altLang="ja-JP" sz="1400" dirty="0"/>
              <a:t>., </a:t>
            </a:r>
            <a:r>
              <a:rPr lang="en-US" altLang="ja-JP" sz="1400" i="1" dirty="0"/>
              <a:t>J. Chem. Inf. </a:t>
            </a:r>
            <a:r>
              <a:rPr lang="en-US" altLang="ja-JP" sz="1400" i="1" dirty="0" err="1"/>
              <a:t>Comput</a:t>
            </a:r>
            <a:r>
              <a:rPr lang="en-US" altLang="ja-JP" sz="1400" i="1" dirty="0"/>
              <a:t>. Sci</a:t>
            </a:r>
            <a:r>
              <a:rPr lang="en-US" altLang="ja-JP" sz="1400" dirty="0"/>
              <a:t>. 2004, </a:t>
            </a:r>
            <a:r>
              <a:rPr lang="en-US" altLang="ja-JP" sz="1400" b="1" dirty="0"/>
              <a:t>44</a:t>
            </a:r>
            <a:r>
              <a:rPr lang="en-US" altLang="ja-JP" sz="1400" dirty="0"/>
              <a:t>, 266</a:t>
            </a:r>
            <a:endParaRPr kumimoji="1" lang="ja-JP" altLang="en-US" sz="1400" dirty="0"/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130189" y="3046240"/>
            <a:ext cx="8741961" cy="37323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83" y="5616355"/>
            <a:ext cx="1263577" cy="884072"/>
          </a:xfrm>
          <a:prstGeom prst="rect">
            <a:avLst/>
          </a:prstGeom>
        </p:spPr>
      </p:pic>
      <p:sp>
        <p:nvSpPr>
          <p:cNvPr id="78" name="テキスト ボックス 77"/>
          <p:cNvSpPr txBox="1"/>
          <p:nvPr/>
        </p:nvSpPr>
        <p:spPr>
          <a:xfrm>
            <a:off x="238108" y="3149940"/>
            <a:ext cx="36792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B05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繰り返す</a:t>
            </a:r>
            <a:endParaRPr lang="en-US" altLang="ja-JP" dirty="0" smtClean="0">
              <a:solidFill>
                <a:srgbClr val="00B05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solidFill>
                  <a:srgbClr val="00B05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（モデルによる予測とモデルの改善）</a:t>
            </a:r>
            <a:endParaRPr kumimoji="1" lang="ja-JP" altLang="en-US" dirty="0">
              <a:solidFill>
                <a:srgbClr val="00B05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方法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9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28481"/>
            <a:ext cx="32720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結果 </a:t>
            </a:r>
            <a:r>
              <a:rPr lang="en-US" altLang="ja-JP" dirty="0" smtClean="0"/>
              <a:t>: </a:t>
            </a:r>
            <a:r>
              <a:rPr lang="ja-JP" altLang="en-US" dirty="0" smtClean="0"/>
              <a:t>選んだ構造と結合親和性</a:t>
            </a:r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32549"/>
              </p:ext>
            </p:extLst>
          </p:nvPr>
        </p:nvGraphicFramePr>
        <p:xfrm>
          <a:off x="302746" y="527221"/>
          <a:ext cx="8336690" cy="6236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36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-6.9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-5.5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-3.1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-5.2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-4.7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-7.3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-4.6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15" y="928946"/>
            <a:ext cx="1597534" cy="52916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28" y="1511910"/>
            <a:ext cx="2249430" cy="54220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617" y="2100650"/>
            <a:ext cx="567687" cy="56176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004" y="2700667"/>
            <a:ext cx="1236813" cy="52358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107" y="3273840"/>
            <a:ext cx="968273" cy="51968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743" y="3853066"/>
            <a:ext cx="1409827" cy="53492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0887" y="4438596"/>
            <a:ext cx="772699" cy="54496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7418" y="5045096"/>
            <a:ext cx="1251495" cy="52198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927" y="5608066"/>
            <a:ext cx="747660" cy="53577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3171" y="6221180"/>
            <a:ext cx="750415" cy="5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0316"/>
              </p:ext>
            </p:extLst>
          </p:nvPr>
        </p:nvGraphicFramePr>
        <p:xfrm>
          <a:off x="144572" y="507832"/>
          <a:ext cx="8336690" cy="2859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3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38" y="992101"/>
            <a:ext cx="1151845" cy="572004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08" y="1747964"/>
            <a:ext cx="1040016" cy="72765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099" y="2568255"/>
            <a:ext cx="656363" cy="767196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54512"/>
              </p:ext>
            </p:extLst>
          </p:nvPr>
        </p:nvGraphicFramePr>
        <p:xfrm>
          <a:off x="144572" y="3781282"/>
          <a:ext cx="8336690" cy="299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91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76966" y="3308957"/>
            <a:ext cx="43604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参考値（既知のヒスタミン</a:t>
            </a:r>
            <a:r>
              <a:rPr lang="en-US" altLang="ja-JP" dirty="0"/>
              <a:t>H1</a:t>
            </a:r>
            <a:r>
              <a:rPr lang="ja-JP" altLang="en-US" dirty="0"/>
              <a:t>受容体阻害剤）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26" y="4179685"/>
            <a:ext cx="1845760" cy="78434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02" y="5039192"/>
            <a:ext cx="1014425" cy="77506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08" y="5943278"/>
            <a:ext cx="1245488" cy="80102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40979" y="437282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フェキソフェナジン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0979" y="52767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エピナスチン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0979" y="615912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カルビノキサミン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8238" y="3767"/>
            <a:ext cx="41601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結果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得られた候補化合物と結合親和性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64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6894" y="650242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医薬品開発の一般的な流れ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5758" y="1451063"/>
            <a:ext cx="7545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基礎研究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14299" y="1451063"/>
            <a:ext cx="13673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薬物標的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探索・同定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55670" y="1451063"/>
            <a:ext cx="17008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リード化合物探索・最適化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530528" y="1451063"/>
            <a:ext cx="170086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パイロット・スケール生産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76868" y="2990251"/>
            <a:ext cx="94245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非臨床試験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54393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臨床試験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32411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新薬申請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910429" y="3139478"/>
            <a:ext cx="8429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承認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88447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商用生産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1376868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3474756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5960825" y="1690369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8456744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2471948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590856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6898735" y="3194304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5412183" y="3194304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3942970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30198" y="4629770"/>
            <a:ext cx="397825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・長い年月・莫大な開発費用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開発年数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十数年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成功確率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数万分の一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707782" y="5314957"/>
            <a:ext cx="724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631035" y="4945241"/>
            <a:ext cx="17008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リード化合物探索・最適化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530528" y="5045268"/>
            <a:ext cx="3978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が成否のカギ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9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048624" y="1182848"/>
            <a:ext cx="6538970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探索する化合物空間の拡張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学習用データの改善（ドッキングシミュレーション回数を増やす）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8238" y="3767"/>
            <a:ext cx="13388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方針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02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40156" y="543264"/>
            <a:ext cx="275900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24" y="4018986"/>
            <a:ext cx="1927744" cy="156629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46496" y="3610789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花粉症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H1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受容体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09" y="1512728"/>
            <a:ext cx="1581375" cy="156116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30532" y="1102064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インフルエンザ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ノイラミニダーゼ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82602" y="3162786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感染細胞からのインフルエンザウイルスの放出を妨げる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311" y="1664657"/>
            <a:ext cx="1740347" cy="1518012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>
            <a:off x="3769692" y="2367704"/>
            <a:ext cx="9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092566" y="955139"/>
            <a:ext cx="5538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ノイラミニダーゼ阻害剤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</a:p>
          <a:p>
            <a:pPr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タミフル・リレンザなど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3786440" y="5052373"/>
            <a:ext cx="9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623" y="4107459"/>
            <a:ext cx="1853774" cy="1481004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092565" y="3505327"/>
            <a:ext cx="5538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H1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受容体拮抗薬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アレジオンなど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282601" y="5572411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ヒスタミンとヒスタミン受容体との結合を妨げる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95311" y="543264"/>
            <a:ext cx="13939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薬物化合物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979942" y="6093848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z="2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薬物の開発へ繋がる出発点となるリード化合物の探索</a:t>
            </a:r>
            <a:endParaRPr lang="en-US" altLang="ja-JP" sz="20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9407" y="6304661"/>
            <a:ext cx="1159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6048053" y="6615285"/>
            <a:ext cx="31658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Arial" charset="0"/>
                <a:ea typeface="Arial" charset="0"/>
                <a:cs typeface="Arial" charset="0"/>
              </a:rPr>
              <a:t>Protein data bank : </a:t>
            </a:r>
            <a:r>
              <a:rPr lang="ja-JP" altLang="en-US" sz="1200" dirty="0" smtClean="0"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ja-JP" altLang="en-US" sz="1200" dirty="0">
                <a:latin typeface="Arial" charset="0"/>
                <a:ea typeface="Arial" charset="0"/>
                <a:cs typeface="Arial" charset="0"/>
              </a:rPr>
              <a:t>://www.rcsb.org/pdb</a:t>
            </a:r>
            <a:r>
              <a:rPr lang="ja-JP" altLang="en-US" sz="1200" dirty="0" smtClean="0">
                <a:latin typeface="Arial" charset="0"/>
                <a:ea typeface="Arial" charset="0"/>
                <a:cs typeface="Arial" charset="0"/>
              </a:rPr>
              <a:t>/</a:t>
            </a:r>
            <a:endParaRPr lang="ja-JP" alt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040237" y="156957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8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2040237" y="156957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62945" y="1538338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53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2040237" y="156957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62945" y="1538338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754021" y="432078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2870998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2272521" y="3877300"/>
            <a:ext cx="195218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-132966" y="3877300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7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2040237" y="156957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62945" y="1538338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453821" y="431560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1859776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549318" y="3890170"/>
            <a:ext cx="292579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分子の不活性化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9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2040237" y="156957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62945" y="1538338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453821" y="431560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1859776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549318" y="3890170"/>
            <a:ext cx="292579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分子の不活性化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224701" y="4642405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図形グループ 34"/>
          <p:cNvGrpSpPr/>
          <p:nvPr/>
        </p:nvGrpSpPr>
        <p:grpSpPr>
          <a:xfrm>
            <a:off x="6651574" y="3780205"/>
            <a:ext cx="1998643" cy="1724400"/>
            <a:chOff x="2476538" y="1065435"/>
            <a:chExt cx="1998643" cy="1721224"/>
          </a:xfrm>
        </p:grpSpPr>
        <p:sp>
          <p:nvSpPr>
            <p:cNvPr id="36" name="円/楕円 35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図形グループ 1"/>
          <p:cNvGrpSpPr/>
          <p:nvPr/>
        </p:nvGrpSpPr>
        <p:grpSpPr>
          <a:xfrm rot="1804422">
            <a:off x="5612897" y="3697570"/>
            <a:ext cx="1100095" cy="785309"/>
            <a:chOff x="5477400" y="4006591"/>
            <a:chExt cx="1100095" cy="785309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477400" y="4006591"/>
              <a:ext cx="970834" cy="785309"/>
              <a:chOff x="722297" y="4627580"/>
              <a:chExt cx="970834" cy="785309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722297" y="4627580"/>
                <a:ext cx="785309" cy="78530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1138293" y="4858051"/>
                <a:ext cx="554838" cy="324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" name="図形グループ 41"/>
            <p:cNvGrpSpPr/>
            <p:nvPr/>
          </p:nvGrpSpPr>
          <p:grpSpPr>
            <a:xfrm>
              <a:off x="5883355" y="4121826"/>
              <a:ext cx="694140" cy="565200"/>
              <a:chOff x="1724855" y="4725372"/>
              <a:chExt cx="694140" cy="554838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724855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 rot="5400000">
                <a:off x="1979393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5" name="正方形/長方形 44"/>
          <p:cNvSpPr/>
          <p:nvPr/>
        </p:nvSpPr>
        <p:spPr>
          <a:xfrm>
            <a:off x="5818429" y="5224426"/>
            <a:ext cx="241682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症状の鎮静、予防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818580" y="444370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7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2040237" y="156957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62945" y="1538338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453821" y="431560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1859776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549318" y="3890170"/>
            <a:ext cx="292579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分子の不活性化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224701" y="4642405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図形グループ 34"/>
          <p:cNvGrpSpPr/>
          <p:nvPr/>
        </p:nvGrpSpPr>
        <p:grpSpPr>
          <a:xfrm>
            <a:off x="6651574" y="3780205"/>
            <a:ext cx="1998643" cy="1724400"/>
            <a:chOff x="2476538" y="1065435"/>
            <a:chExt cx="1998643" cy="1721224"/>
          </a:xfrm>
        </p:grpSpPr>
        <p:sp>
          <p:nvSpPr>
            <p:cNvPr id="36" name="円/楕円 35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図形グループ 1"/>
          <p:cNvGrpSpPr/>
          <p:nvPr/>
        </p:nvGrpSpPr>
        <p:grpSpPr>
          <a:xfrm rot="1804422">
            <a:off x="5612897" y="3697570"/>
            <a:ext cx="1100095" cy="785309"/>
            <a:chOff x="5477400" y="4006591"/>
            <a:chExt cx="1100095" cy="785309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477400" y="4006591"/>
              <a:ext cx="970834" cy="785309"/>
              <a:chOff x="722297" y="4627580"/>
              <a:chExt cx="970834" cy="785309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722297" y="4627580"/>
                <a:ext cx="785309" cy="78530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1138293" y="4858051"/>
                <a:ext cx="554838" cy="324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" name="図形グループ 41"/>
            <p:cNvGrpSpPr/>
            <p:nvPr/>
          </p:nvGrpSpPr>
          <p:grpSpPr>
            <a:xfrm>
              <a:off x="5883355" y="4121826"/>
              <a:ext cx="694140" cy="565200"/>
              <a:chOff x="1724855" y="4725372"/>
              <a:chExt cx="694140" cy="554838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724855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 rot="5400000">
                <a:off x="1979393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5" name="正方形/長方形 44"/>
          <p:cNvSpPr/>
          <p:nvPr/>
        </p:nvSpPr>
        <p:spPr>
          <a:xfrm>
            <a:off x="5818429" y="5224426"/>
            <a:ext cx="241682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症状の鎮静、予防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464041" y="578793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標的タンパク質と化合物との結合構造及び結合親和性予測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77873" y="5986280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6818580" y="444370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1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</TotalTime>
  <Words>838</Words>
  <Application>Microsoft Office PowerPoint</Application>
  <PresentationFormat>画面に合わせる (4:3)</PresentationFormat>
  <Paragraphs>234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Hiragino Kaku Gothic Pro W6</vt:lpstr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uratani</dc:creator>
  <cp:lastModifiedBy>uratani</cp:lastModifiedBy>
  <cp:revision>103</cp:revision>
  <dcterms:created xsi:type="dcterms:W3CDTF">2016-04-26T08:21:15Z</dcterms:created>
  <dcterms:modified xsi:type="dcterms:W3CDTF">2016-06-02T04:30:17Z</dcterms:modified>
</cp:coreProperties>
</file>