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9" r:id="rId4"/>
    <p:sldId id="258" r:id="rId5"/>
    <p:sldId id="262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87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89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6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8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05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87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56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44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88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70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28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AA30-12CF-4D76-9ACC-AA8D12107436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55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87270" y="634449"/>
            <a:ext cx="418415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タンパク</a:t>
            </a:r>
            <a:r>
              <a:rPr lang="ja-JP" altLang="en-US" dirty="0"/>
              <a:t>：</a:t>
            </a:r>
            <a:r>
              <a:rPr lang="en-US" altLang="ja-JP" dirty="0"/>
              <a:t>3RZE </a:t>
            </a:r>
            <a:r>
              <a:rPr lang="ja-JP" altLang="en-US" dirty="0"/>
              <a:t>（ヒト　ヒスタミン</a:t>
            </a:r>
            <a:r>
              <a:rPr lang="en-US" altLang="ja-JP" dirty="0"/>
              <a:t>H1</a:t>
            </a:r>
            <a:r>
              <a:rPr lang="ja-JP" altLang="en-US" dirty="0"/>
              <a:t>受容体）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29" y="1112315"/>
            <a:ext cx="5581138" cy="374672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87270" y="5251097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アレルギー症状（花粉症等）などに関与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492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80474" y="236814"/>
            <a:ext cx="49616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　　ドッキングシミュレーションと</a:t>
            </a:r>
            <a:r>
              <a:rPr lang="en-US" altLang="ja-JP" dirty="0"/>
              <a:t>GP</a:t>
            </a:r>
            <a:r>
              <a:rPr lang="ja-JP" altLang="en-US" dirty="0"/>
              <a:t>による候補抽出</a:t>
            </a:r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00790" y="1415565"/>
            <a:ext cx="8513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sz="1600" dirty="0"/>
              <a:t>化合物構造</a:t>
            </a:r>
            <a:r>
              <a:rPr lang="en-US" altLang="ja-JP" sz="1600" dirty="0"/>
              <a:t>1170</a:t>
            </a:r>
            <a:r>
              <a:rPr lang="ja-JP" altLang="en-US" sz="1600" dirty="0"/>
              <a:t>種のセット（</a:t>
            </a:r>
            <a:r>
              <a:rPr lang="en-US" altLang="ja-JP" sz="1600" dirty="0"/>
              <a:t>T. J. </a:t>
            </a:r>
            <a:r>
              <a:rPr lang="en-US" altLang="ja-JP" sz="1600" dirty="0" err="1"/>
              <a:t>Hou</a:t>
            </a:r>
            <a:r>
              <a:rPr lang="en-US" altLang="ja-JP" sz="1600" dirty="0"/>
              <a:t> </a:t>
            </a:r>
            <a:r>
              <a:rPr lang="en-US" altLang="ja-JP" sz="1600" i="1" dirty="0"/>
              <a:t>et al</a:t>
            </a:r>
            <a:r>
              <a:rPr lang="en-US" altLang="ja-JP" sz="1600" dirty="0"/>
              <a:t>., </a:t>
            </a:r>
            <a:r>
              <a:rPr lang="en-US" altLang="ja-JP" sz="1600" i="1" dirty="0"/>
              <a:t>J. Chem. Inf. </a:t>
            </a:r>
            <a:r>
              <a:rPr lang="en-US" altLang="ja-JP" sz="1600" i="1" dirty="0" err="1"/>
              <a:t>Comput</a:t>
            </a:r>
            <a:r>
              <a:rPr lang="en-US" altLang="ja-JP" sz="1600" i="1" dirty="0"/>
              <a:t>. Sci</a:t>
            </a:r>
            <a:r>
              <a:rPr lang="en-US" altLang="ja-JP" sz="1600" dirty="0"/>
              <a:t>. 2004, </a:t>
            </a:r>
            <a:r>
              <a:rPr lang="en-US" altLang="ja-JP" sz="1600" b="1" dirty="0"/>
              <a:t>44</a:t>
            </a:r>
            <a:r>
              <a:rPr lang="en-US" altLang="ja-JP" sz="1600" dirty="0"/>
              <a:t>, 266</a:t>
            </a:r>
            <a:r>
              <a:rPr lang="ja-JP" altLang="en-US" sz="1600" dirty="0"/>
              <a:t>）を用意</a:t>
            </a:r>
            <a:endParaRPr lang="en-US" altLang="ja-JP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ja-JP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sz="1600" dirty="0"/>
              <a:t>化合物群から</a:t>
            </a:r>
            <a:r>
              <a:rPr lang="en-US" altLang="ja-JP" sz="1600" dirty="0"/>
              <a:t>10</a:t>
            </a:r>
            <a:r>
              <a:rPr lang="ja-JP" altLang="en-US" sz="1600" dirty="0"/>
              <a:t>種をランダムに選び、ドッキングシミュレーションによりタンパクとの結合エネルギーを計算（これを学習用データとする）</a:t>
            </a:r>
            <a:endParaRPr lang="en-US" altLang="ja-JP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ja-JP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sz="1600" dirty="0"/>
              <a:t>化合物の構造記述子を</a:t>
            </a:r>
            <a:r>
              <a:rPr lang="en-US" altLang="ja-JP" sz="1600" dirty="0"/>
              <a:t>X</a:t>
            </a:r>
            <a:r>
              <a:rPr lang="ja-JP" altLang="en-US" sz="1600" dirty="0"/>
              <a:t>（説明変数）、結合エネルギーを</a:t>
            </a:r>
            <a:r>
              <a:rPr lang="en-US" altLang="ja-JP" sz="1600" dirty="0"/>
              <a:t>y</a:t>
            </a:r>
            <a:r>
              <a:rPr lang="ja-JP" altLang="en-US" sz="1600" dirty="0"/>
              <a:t>（被説明変数）として、</a:t>
            </a:r>
            <a:r>
              <a:rPr lang="en-US" altLang="ja-JP" sz="1600" dirty="0"/>
              <a:t>GP</a:t>
            </a:r>
            <a:r>
              <a:rPr lang="ja-JP" altLang="en-US" sz="1600" dirty="0"/>
              <a:t>により残りの化合物セットから結合エネルギー予測値が最大となる候補を抽出</a:t>
            </a:r>
            <a:endParaRPr lang="en-US" altLang="ja-JP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ja-JP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sz="1600" dirty="0"/>
              <a:t>得られた候補に対してドッキングシミュレーションを行い、候補の構造記述子を</a:t>
            </a:r>
            <a:r>
              <a:rPr lang="en-US" altLang="ja-JP" sz="1600" dirty="0"/>
              <a:t>X</a:t>
            </a:r>
            <a:r>
              <a:rPr lang="ja-JP" altLang="en-US" sz="1600" dirty="0"/>
              <a:t>に、結合エネルギー計算値を</a:t>
            </a:r>
            <a:r>
              <a:rPr lang="en-US" altLang="ja-JP" sz="1600" dirty="0"/>
              <a:t>y</a:t>
            </a:r>
            <a:r>
              <a:rPr lang="ja-JP" altLang="en-US" sz="1600" dirty="0"/>
              <a:t>にそれぞれ追加（学習用データを改善）</a:t>
            </a:r>
            <a:endParaRPr lang="en-US" altLang="ja-JP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ja-JP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sz="1600" dirty="0"/>
              <a:t>3-4</a:t>
            </a:r>
            <a:r>
              <a:rPr lang="ja-JP" altLang="en-US" sz="1600" dirty="0"/>
              <a:t>を繰り返す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48312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73176" y="0"/>
            <a:ext cx="1265090" cy="460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初期データ</a:t>
            </a:r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32549"/>
              </p:ext>
            </p:extLst>
          </p:nvPr>
        </p:nvGraphicFramePr>
        <p:xfrm>
          <a:off x="302746" y="527221"/>
          <a:ext cx="8336690" cy="6236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8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36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化合物構造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結合エネルギー</a:t>
                      </a:r>
                      <a:r>
                        <a:rPr kumimoji="1" lang="en-US" altLang="ja-JP" baseline="0" dirty="0"/>
                        <a:t> (kcal / </a:t>
                      </a:r>
                      <a:r>
                        <a:rPr kumimoji="1" lang="en-US" altLang="ja-JP" baseline="0" dirty="0" err="1"/>
                        <a:t>mol</a:t>
                      </a:r>
                      <a:r>
                        <a:rPr kumimoji="1" lang="en-US" altLang="ja-JP" baseline="0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-6.9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-5.5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-3.1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-6.0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-5.2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-4.4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-4.7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-7.3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-6.4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-4.6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15" y="928946"/>
            <a:ext cx="1597534" cy="52916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28" y="1511910"/>
            <a:ext cx="2249430" cy="54220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617" y="2100650"/>
            <a:ext cx="567687" cy="56176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004" y="2700667"/>
            <a:ext cx="1236813" cy="52358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107" y="3273840"/>
            <a:ext cx="968273" cy="519685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743" y="3853066"/>
            <a:ext cx="1409827" cy="53492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0887" y="4438596"/>
            <a:ext cx="772699" cy="54496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7418" y="5045096"/>
            <a:ext cx="1251495" cy="52198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5927" y="5608066"/>
            <a:ext cx="747660" cy="53577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3171" y="6221180"/>
            <a:ext cx="750415" cy="5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7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44572" y="0"/>
            <a:ext cx="2199641" cy="460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得られた候補化合物</a:t>
            </a:r>
            <a:endParaRPr lang="en-US" altLang="ja-JP" dirty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0316"/>
              </p:ext>
            </p:extLst>
          </p:nvPr>
        </p:nvGraphicFramePr>
        <p:xfrm>
          <a:off x="144572" y="507832"/>
          <a:ext cx="8336690" cy="2859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8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1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化合物構造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結合エネルギー</a:t>
                      </a:r>
                      <a:r>
                        <a:rPr kumimoji="1" lang="en-US" altLang="ja-JP" baseline="0" dirty="0"/>
                        <a:t> (kcal / </a:t>
                      </a:r>
                      <a:r>
                        <a:rPr kumimoji="1" lang="en-US" altLang="ja-JP" baseline="0" dirty="0" err="1"/>
                        <a:t>mol</a:t>
                      </a:r>
                      <a:r>
                        <a:rPr kumimoji="1" lang="en-US" altLang="ja-JP" baseline="0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638" y="992101"/>
            <a:ext cx="1151845" cy="572004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308" y="1747964"/>
            <a:ext cx="1040016" cy="72765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099" y="2568255"/>
            <a:ext cx="656363" cy="767196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54512"/>
              </p:ext>
            </p:extLst>
          </p:nvPr>
        </p:nvGraphicFramePr>
        <p:xfrm>
          <a:off x="144572" y="3781282"/>
          <a:ext cx="8336690" cy="2999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8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91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化合物構造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結合エネルギー</a:t>
                      </a:r>
                      <a:r>
                        <a:rPr kumimoji="1" lang="en-US" altLang="ja-JP" baseline="0" dirty="0"/>
                        <a:t> (kcal / </a:t>
                      </a:r>
                      <a:r>
                        <a:rPr kumimoji="1" lang="en-US" altLang="ja-JP" baseline="0" dirty="0" err="1"/>
                        <a:t>mol</a:t>
                      </a:r>
                      <a:r>
                        <a:rPr kumimoji="1" lang="en-US" altLang="ja-JP" baseline="0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176966" y="3308957"/>
            <a:ext cx="43604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参考値（既知のヒスタミン</a:t>
            </a:r>
            <a:r>
              <a:rPr lang="en-US" altLang="ja-JP" dirty="0"/>
              <a:t>H1</a:t>
            </a:r>
            <a:r>
              <a:rPr lang="ja-JP" altLang="en-US" dirty="0"/>
              <a:t>受容体阻害剤）</a:t>
            </a:r>
            <a:endParaRPr lang="en-US" altLang="ja-JP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526" y="4179685"/>
            <a:ext cx="1845760" cy="78434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302" y="5039192"/>
            <a:ext cx="1014425" cy="77506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08" y="5943278"/>
            <a:ext cx="1245488" cy="80102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40979" y="4372824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フェキソフェナジン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0979" y="527674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エピナスチン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0979" y="6159122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カルビノキサミン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642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337519" y="218114"/>
            <a:ext cx="13388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今後の方針</a:t>
            </a:r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8624" y="1182848"/>
            <a:ext cx="6538970" cy="875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探索する化合物空間の拡張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学習用データの改善（ドッキングシミュレーション回数を増やす）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029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833</TotalTime>
  <Words>243</Words>
  <Application>Microsoft Office PowerPoint</Application>
  <PresentationFormat>画面に合わせる (4:3)</PresentationFormat>
  <Paragraphs>63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uratani</dc:creator>
  <cp:lastModifiedBy>Hiroki Uratani</cp:lastModifiedBy>
  <cp:revision>87</cp:revision>
  <dcterms:created xsi:type="dcterms:W3CDTF">2016-04-26T08:21:15Z</dcterms:created>
  <dcterms:modified xsi:type="dcterms:W3CDTF">2016-06-01T12:21:37Z</dcterms:modified>
</cp:coreProperties>
</file>