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4" r:id="rId3"/>
    <p:sldId id="265" r:id="rId4"/>
    <p:sldId id="264" r:id="rId5"/>
    <p:sldId id="280" r:id="rId6"/>
    <p:sldId id="286" r:id="rId7"/>
    <p:sldId id="281" r:id="rId8"/>
    <p:sldId id="282" r:id="rId9"/>
    <p:sldId id="283" r:id="rId10"/>
    <p:sldId id="285" r:id="rId11"/>
    <p:sldId id="273" r:id="rId12"/>
    <p:sldId id="289" r:id="rId13"/>
    <p:sldId id="274" r:id="rId14"/>
    <p:sldId id="275" r:id="rId15"/>
    <p:sldId id="278" r:id="rId16"/>
    <p:sldId id="261" r:id="rId17"/>
    <p:sldId id="277" r:id="rId18"/>
    <p:sldId id="259" r:id="rId19"/>
    <p:sldId id="288" r:id="rId20"/>
    <p:sldId id="287" r:id="rId21"/>
    <p:sldId id="258" r:id="rId22"/>
    <p:sldId id="262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842012" y="5450603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June. 17, 2016</a:t>
            </a: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中間発表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19585" y="3332439"/>
            <a:ext cx="62392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浦谷浩輝 （山下・牛山研究室）</a:t>
            </a:r>
            <a:r>
              <a:rPr lang="en-US" altLang="ja-JP" dirty="0"/>
              <a:t>	</a:t>
            </a:r>
            <a:r>
              <a:rPr kumimoji="1" lang="ja-JP" altLang="en-US" dirty="0"/>
              <a:t>宮崎大輝 （酒井研究室）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 algn="r">
              <a:lnSpc>
                <a:spcPct val="150000"/>
              </a:lnSpc>
            </a:pPr>
            <a:r>
              <a:rPr lang="ja-JP" altLang="en-US" dirty="0"/>
              <a:t>担当教員 </a:t>
            </a:r>
            <a:r>
              <a:rPr lang="en-US" altLang="ja-JP" dirty="0"/>
              <a:t>: </a:t>
            </a:r>
            <a:r>
              <a:rPr lang="ja-JP" altLang="en-US" dirty="0"/>
              <a:t>金子助教 船津教授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7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351089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37540" y="564522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十字形 16"/>
          <p:cNvSpPr/>
          <p:nvPr/>
        </p:nvSpPr>
        <p:spPr>
          <a:xfrm>
            <a:off x="4256494" y="5186694"/>
            <a:ext cx="390809" cy="390809"/>
          </a:xfrm>
          <a:prstGeom prst="plus">
            <a:avLst>
              <a:gd name="adj" fmla="val 422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340668" y="3088475"/>
            <a:ext cx="6562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ドッキングシミュレーションによる全空間探索は計算量的に不可能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9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934455" y="1403141"/>
            <a:ext cx="1724528" cy="1966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8576" y="1440934"/>
            <a:ext cx="3119024" cy="1919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8033" y="1240879"/>
            <a:ext cx="6336253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1823" y="1040824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281" y="2015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構造情報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80684" y="22633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1500634" y="1946547"/>
            <a:ext cx="446502" cy="1338288"/>
          </a:xfrm>
          <a:prstGeom prst="leftBrace">
            <a:avLst>
              <a:gd name="adj1" fmla="val 8333"/>
              <a:gd name="adj2" fmla="val 16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5034" y="199493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・分子量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・炭素原子の数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・ベンゼン環の数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7611" y="1488581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983934" y="1467065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>
            <a:endCxn id="15" idx="1"/>
          </p:cNvCxnSpPr>
          <p:nvPr/>
        </p:nvCxnSpPr>
        <p:spPr>
          <a:xfrm>
            <a:off x="3666359" y="2384762"/>
            <a:ext cx="1268096" cy="18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321722" y="2400534"/>
            <a:ext cx="0" cy="187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243149" y="3608459"/>
            <a:ext cx="1604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モデリング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3355" y="4274536"/>
            <a:ext cx="1999675" cy="101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498381" y="4426202"/>
            <a:ext cx="160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 (X)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134352" y="4350896"/>
            <a:ext cx="160405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新規データ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</a:t>
            </a:r>
            <a:endParaRPr lang="en-US" altLang="ja-JP" baseline="-25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555665" y="4752901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69118" y="4522365"/>
            <a:ext cx="22955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313030" y="4733178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330661" y="5597941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機械学習による回帰予測モデルの構築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469204" y="5828774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75640" y="4295830"/>
            <a:ext cx="2119256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9680" y="406813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66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</a:t>
            </a:r>
            <a:endParaRPr lang="en-US" altLang="ja-JP" sz="2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77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・予測誤差の分散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　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blipFill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P=\int^{y_2}_{y_1}\frac{1}{\sqrt{2\pi}s}\exp\left[\frac{\left(y-y_{\rm pred}\right)^2}{2s^2}\right]dy&#10;\end{equation*}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8" y="4001903"/>
            <a:ext cx="4587877" cy="8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0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86895" y="2586680"/>
            <a:ext cx="285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方法と結果</a:t>
            </a:r>
          </a:p>
        </p:txBody>
      </p:sp>
    </p:spTree>
    <p:extLst>
      <p:ext uri="{BB962C8B-B14F-4D97-AF65-F5344CB8AC3E}">
        <p14:creationId xmlns:p14="http://schemas.microsoft.com/office/powerpoint/2010/main" val="372484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270" y="634449"/>
            <a:ext cx="3276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3RZE </a:t>
            </a:r>
            <a:r>
              <a:rPr lang="ja-JP" altLang="en-US" dirty="0"/>
              <a:t>（ヒト　ヒスタミン</a:t>
            </a:r>
            <a:r>
              <a:rPr lang="en-US" altLang="ja-JP" dirty="0"/>
              <a:t>H1</a:t>
            </a:r>
            <a:r>
              <a:rPr lang="ja-JP" altLang="en-US" dirty="0"/>
              <a:t>受容体）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9" y="1112315"/>
            <a:ext cx="5581138" cy="37467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7270" y="5251097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アレルギー症状（花粉症等）などに関与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対象タンパク質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92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760580" y="2227323"/>
            <a:ext cx="22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（使用プログラム 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 smtClean="0"/>
              <a:t>AutoDock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Vina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096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28481"/>
            <a:ext cx="32720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/>
              <a:t>選んだ構造と結合親和性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2549"/>
              </p:ext>
            </p:extLst>
          </p:nvPr>
        </p:nvGraphicFramePr>
        <p:xfrm>
          <a:off x="302746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-3.1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-4.7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-4.6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5" y="928946"/>
            <a:ext cx="1597534" cy="5291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8" y="1511910"/>
            <a:ext cx="2249430" cy="5422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7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04" y="2700667"/>
            <a:ext cx="1236813" cy="5235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107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43" y="3853066"/>
            <a:ext cx="1409827" cy="5349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887" y="4438596"/>
            <a:ext cx="772699" cy="544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18" y="5045096"/>
            <a:ext cx="1251495" cy="5219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927" y="5608066"/>
            <a:ext cx="747660" cy="53577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171" y="6221180"/>
            <a:ext cx="750415" cy="5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60580" y="2227323"/>
            <a:ext cx="22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（使用プログラム 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 smtClean="0"/>
              <a:t>AutoDock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Vina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325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42" name="図形グループ 2"/>
          <p:cNvGrpSpPr/>
          <p:nvPr/>
        </p:nvGrpSpPr>
        <p:grpSpPr>
          <a:xfrm>
            <a:off x="639235" y="3073450"/>
            <a:ext cx="970834" cy="785309"/>
            <a:chOff x="722297" y="4627580"/>
            <a:chExt cx="970834" cy="785309"/>
          </a:xfrm>
        </p:grpSpPr>
        <p:sp>
          <p:nvSpPr>
            <p:cNvPr id="43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図形グループ 33"/>
          <p:cNvGrpSpPr/>
          <p:nvPr/>
        </p:nvGrpSpPr>
        <p:grpSpPr>
          <a:xfrm>
            <a:off x="3498575" y="3183505"/>
            <a:ext cx="694140" cy="565200"/>
            <a:chOff x="1724855" y="4725372"/>
            <a:chExt cx="694140" cy="554838"/>
          </a:xfrm>
        </p:grpSpPr>
        <p:sp>
          <p:nvSpPr>
            <p:cNvPr id="48" name="正方形/長方形 4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2900098" y="2520910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39605" y="2268995"/>
            <a:ext cx="175211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53" name="図形グループ 2"/>
          <p:cNvGrpSpPr/>
          <p:nvPr/>
        </p:nvGrpSpPr>
        <p:grpSpPr>
          <a:xfrm>
            <a:off x="7082834" y="3073450"/>
            <a:ext cx="970834" cy="785309"/>
            <a:chOff x="722297" y="4627580"/>
            <a:chExt cx="970834" cy="785309"/>
          </a:xfrm>
        </p:grpSpPr>
        <p:sp>
          <p:nvSpPr>
            <p:cNvPr id="54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図形グループ 33"/>
          <p:cNvGrpSpPr/>
          <p:nvPr/>
        </p:nvGrpSpPr>
        <p:grpSpPr>
          <a:xfrm>
            <a:off x="7488789" y="3188685"/>
            <a:ext cx="694140" cy="565200"/>
            <a:chOff x="1724855" y="4725372"/>
            <a:chExt cx="694140" cy="554838"/>
          </a:xfrm>
        </p:grpSpPr>
        <p:sp>
          <p:nvSpPr>
            <p:cNvPr id="57" name="正方形/長方形 56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9" name="直線矢印コネクタ 58"/>
          <p:cNvCxnSpPr/>
          <p:nvPr/>
        </p:nvCxnSpPr>
        <p:spPr>
          <a:xfrm>
            <a:off x="4874004" y="3489821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加算 59"/>
          <p:cNvSpPr/>
          <p:nvPr/>
        </p:nvSpPr>
        <p:spPr>
          <a:xfrm>
            <a:off x="2105832" y="3183504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77134" y="1025652"/>
            <a:ext cx="222699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6809" y="84887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6427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75640" y="4295830"/>
            <a:ext cx="2119256" cy="101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データベース中の、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まだ選択されていない構造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9680" y="406813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29917" y="4802155"/>
            <a:ext cx="273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結合親和性の予測値</a:t>
            </a:r>
            <a:r>
              <a:rPr lang="en-US" altLang="ja-JP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が最大となる候補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83" y="5616355"/>
            <a:ext cx="1263577" cy="884072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60580" y="2227323"/>
            <a:ext cx="22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（使用プログラム </a:t>
            </a:r>
            <a:r>
              <a:rPr lang="en-US" altLang="ja-JP" sz="1400" dirty="0" smtClean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 smtClean="0"/>
              <a:t>AutoDock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Vina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275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0316"/>
              </p:ext>
            </p:extLst>
          </p:nvPr>
        </p:nvGraphicFramePr>
        <p:xfrm>
          <a:off x="144572" y="507832"/>
          <a:ext cx="8336690" cy="285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3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38" y="992101"/>
            <a:ext cx="1151845" cy="57200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8" y="1747964"/>
            <a:ext cx="1040016" cy="72765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99" y="2568255"/>
            <a:ext cx="656363" cy="76719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4512"/>
              </p:ext>
            </p:extLst>
          </p:nvPr>
        </p:nvGraphicFramePr>
        <p:xfrm>
          <a:off x="144572" y="3781282"/>
          <a:ext cx="8336690" cy="299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91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76966" y="3308957"/>
            <a:ext cx="4360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参考値（既知のヒスタミン</a:t>
            </a:r>
            <a:r>
              <a:rPr lang="en-US" altLang="ja-JP" dirty="0"/>
              <a:t>H1</a:t>
            </a:r>
            <a:r>
              <a:rPr lang="ja-JP" altLang="en-US" dirty="0"/>
              <a:t>受容体阻害剤）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26" y="4179685"/>
            <a:ext cx="1845760" cy="78434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02" y="5039192"/>
            <a:ext cx="1014425" cy="7750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5943278"/>
            <a:ext cx="1245488" cy="80102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0979" y="43728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フェキソフェナジン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979" y="52767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エピナスチン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79" y="6159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カルビノキサミン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8238" y="3767"/>
            <a:ext cx="41601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/>
              <a:t>得られた候補化合物と結合親和性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7839" y="1652632"/>
            <a:ext cx="8573181" cy="113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探索する化合物空間の拡張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学習用データの改善（ドッキングシミュレーション回数を増やす）</a:t>
            </a:r>
            <a:endParaRPr kumimoji="1"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8238" y="3767"/>
            <a:ext cx="1723549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今後の方針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2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71708" y="543264"/>
            <a:ext cx="27590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4" y="4497159"/>
            <a:ext cx="1927744" cy="15662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6496" y="408896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花粉症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9" y="1512728"/>
            <a:ext cx="1581375" cy="15611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0532" y="110206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インフルエンザ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2602" y="3162786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感染細胞からのインフルエンザウイルスの放出を妨げる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1" y="1664657"/>
            <a:ext cx="1740347" cy="151801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3769692" y="2367704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092566" y="955139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ノイラミニダーゼ阻害剤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タミフル・リレンザなど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786440" y="5530546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23" y="4585632"/>
            <a:ext cx="1853774" cy="148100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092565" y="4042223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受容体拮抗薬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アレジオンなど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282601" y="6050584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ヒスタミンとヒスタミン受容体との結合を妨げる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95311" y="543264"/>
            <a:ext cx="13939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48053" y="6615285"/>
            <a:ext cx="3165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Protein data bank : 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http://www.rcsb.org/pdb/</a:t>
            </a:r>
          </a:p>
        </p:txBody>
      </p:sp>
    </p:spTree>
    <p:extLst>
      <p:ext uri="{BB962C8B-B14F-4D97-AF65-F5344CB8AC3E}">
        <p14:creationId xmlns:p14="http://schemas.microsoft.com/office/powerpoint/2010/main" val="36930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医薬品開発の一般的な流れ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758" y="1451063"/>
            <a:ext cx="7545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基礎研究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4299" y="1451063"/>
            <a:ext cx="13673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薬物標的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探索・同定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55670" y="1451063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30528" y="1451063"/>
            <a:ext cx="17008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パイロット・スケール生産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6868" y="2990251"/>
            <a:ext cx="9424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非臨床試験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54393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2411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新薬申請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0429" y="3139478"/>
            <a:ext cx="842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承認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8447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商用生産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376868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3474756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960825" y="1690369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456744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471948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90856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898735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5412183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942970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30198" y="4629770"/>
            <a:ext cx="39782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・長い年月・莫大な開発費用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開発年数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十数年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成功確率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数万分の一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707782" y="5314957"/>
            <a:ext cx="724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31035" y="4945241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30528" y="5045268"/>
            <a:ext cx="397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が成否のカギ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23961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23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639235" y="2704334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3498575" y="2814389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2900098" y="2260851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候補化合物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9211" y="2304223"/>
            <a:ext cx="15053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29" name="図形グループ 2"/>
          <p:cNvGrpSpPr/>
          <p:nvPr/>
        </p:nvGrpSpPr>
        <p:grpSpPr>
          <a:xfrm>
            <a:off x="7082834" y="2704334"/>
            <a:ext cx="970834" cy="785309"/>
            <a:chOff x="722297" y="4627580"/>
            <a:chExt cx="970834" cy="785309"/>
          </a:xfrm>
        </p:grpSpPr>
        <p:sp>
          <p:nvSpPr>
            <p:cNvPr id="35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図形グループ 33"/>
          <p:cNvGrpSpPr/>
          <p:nvPr/>
        </p:nvGrpSpPr>
        <p:grpSpPr>
          <a:xfrm>
            <a:off x="7488789" y="2819569"/>
            <a:ext cx="694140" cy="565200"/>
            <a:chOff x="1724855" y="4725372"/>
            <a:chExt cx="694140" cy="554838"/>
          </a:xfrm>
        </p:grpSpPr>
        <p:sp>
          <p:nvSpPr>
            <p:cNvPr id="38" name="正方形/長方形 3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4874004" y="3120705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加算 9"/>
          <p:cNvSpPr/>
          <p:nvPr/>
        </p:nvSpPr>
        <p:spPr>
          <a:xfrm>
            <a:off x="2105832" y="2814388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0396" y="1297140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ドッキングシミュレーションとは？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\Delta H&#10;\end{equation*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76" y="3513812"/>
            <a:ext cx="781313" cy="3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053413" y="3993160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結合エネルギー （親和性の強さ</a:t>
            </a:r>
            <a:r>
              <a:rPr lang="ja-JP" altLang="en-US" dirty="0"/>
              <a:t>≒活性</a:t>
            </a:r>
            <a:r>
              <a:rPr kumimoji="1" lang="ja-JP" altLang="en-US" dirty="0"/>
              <a:t>）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5611229" y="4499316"/>
            <a:ext cx="3942" cy="73280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356016" y="5383111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計算機シミュレーションにより求める</a:t>
            </a:r>
            <a:endParaRPr kumimoji="1" lang="en-US" altLang="ja-JP" sz="24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93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7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351089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340668" y="3088475"/>
            <a:ext cx="6562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ドッキングシミュレーションによる全空間探索は計算量的に不可能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54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869</Words>
  <Application>Microsoft Office PowerPoint</Application>
  <PresentationFormat>画面に合わせる (4:3)</PresentationFormat>
  <Paragraphs>240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Hiragino Kaku Gothic Pro W6</vt:lpstr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133</cp:revision>
  <dcterms:created xsi:type="dcterms:W3CDTF">2016-04-26T08:21:15Z</dcterms:created>
  <dcterms:modified xsi:type="dcterms:W3CDTF">2016-06-10T04:30:57Z</dcterms:modified>
</cp:coreProperties>
</file>