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5E3CA-4281-094A-AABB-DF44C54068FB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527CE-4C73-4040-8FF8-2F59BDA7A0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55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05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09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59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6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3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69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0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0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35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11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72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E76A5-1F44-C641-8966-CDAAA8E8F539}" type="datetimeFigureOut">
              <a:rPr kumimoji="1" lang="ja-JP" altLang="en-US" smtClean="0"/>
              <a:t>2016/5/11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2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169197" y="5733825"/>
            <a:ext cx="367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酒井研究室　</a:t>
            </a:r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宮崎</a:t>
            </a:r>
            <a:r>
              <a:rPr lang="en-US" altLang="ja-JP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大輝</a:t>
            </a:r>
            <a:endParaRPr kumimoji="1"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33728" y="4916244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May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. 12, 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2016</a:t>
            </a: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ディスカッション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8354" y="1819834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ドッキングシミュレーションおよび</a:t>
            </a:r>
            <a:endParaRPr kumimoji="1" lang="en-US" altLang="ja-JP" sz="32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/>
            <a:r>
              <a:rPr lang="ja-JP" altLang="en-US" sz="32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機械学習を活用した医薬品化学構造の設計</a:t>
            </a:r>
            <a:endParaRPr kumimoji="1" lang="ja-JP" altLang="en-US" sz="32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380180" y="746597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リード化合物設計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9346" y="931263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44" y="1325143"/>
            <a:ext cx="2011680" cy="131361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227" y="1261541"/>
            <a:ext cx="470103" cy="66407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318" y="1338833"/>
            <a:ext cx="568278" cy="54854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285" y="1948300"/>
            <a:ext cx="731898" cy="698412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4880964" y="19471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ja-JP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…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3302596" y="1108037"/>
            <a:ext cx="2119256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78525" y="931263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44985" y="561931"/>
            <a:ext cx="319998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561706" y="1925618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758143" y="1686286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7257" y="1740952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295959" y="3140212"/>
            <a:ext cx="5579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説明変数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X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：標的タンパク質の構造記述子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273565" y="3583831"/>
            <a:ext cx="3332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目的変数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y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：結合親和性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4095174" y="3121511"/>
            <a:ext cx="0" cy="1335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457083" y="3402818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回帰モデル化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596090" y="453222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f(X)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603350" y="4753714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905724" y="45813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ja-JP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…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327356" y="3742223"/>
            <a:ext cx="2119256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03285" y="3565449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709555" y="437821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4875504" y="4753714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4981709" y="437821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出力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879481" y="4519849"/>
            <a:ext cx="12843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(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予測値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1376226" y="5885060"/>
            <a:ext cx="13819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endCxn id="47" idx="2"/>
          </p:cNvCxnSpPr>
          <p:nvPr/>
        </p:nvCxnSpPr>
        <p:spPr>
          <a:xfrm flipV="1">
            <a:off x="1386984" y="5395262"/>
            <a:ext cx="0" cy="5005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239239" y="6028237"/>
            <a:ext cx="3332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の予測値を元に選択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842" y="2019594"/>
            <a:ext cx="774252" cy="482741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39" y="3911611"/>
            <a:ext cx="470103" cy="664077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330" y="3988903"/>
            <a:ext cx="568278" cy="548546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97" y="4598370"/>
            <a:ext cx="731898" cy="698412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854" y="4669664"/>
            <a:ext cx="774252" cy="482741"/>
          </a:xfrm>
          <a:prstGeom prst="rect">
            <a:avLst/>
          </a:prstGeom>
        </p:spPr>
      </p:pic>
      <p:sp>
        <p:nvSpPr>
          <p:cNvPr id="66" name="テキスト ボックス 65"/>
          <p:cNvSpPr txBox="1"/>
          <p:nvPr/>
        </p:nvSpPr>
        <p:spPr>
          <a:xfrm>
            <a:off x="4359206" y="59621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ja-JP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…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2780838" y="5123046"/>
            <a:ext cx="2119256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056767" y="494627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9" name="図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21" y="5292434"/>
            <a:ext cx="470103" cy="664077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5336" y="6050487"/>
            <a:ext cx="774252" cy="482741"/>
          </a:xfrm>
          <a:prstGeom prst="rect">
            <a:avLst/>
          </a:prstGeom>
        </p:spPr>
      </p:pic>
      <p:cxnSp>
        <p:nvCxnSpPr>
          <p:cNvPr id="73" name="直線矢印コネクタ 72"/>
          <p:cNvCxnSpPr/>
          <p:nvPr/>
        </p:nvCxnSpPr>
        <p:spPr>
          <a:xfrm>
            <a:off x="4900094" y="5885060"/>
            <a:ext cx="521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441658" y="5700394"/>
            <a:ext cx="3796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再度ドッキングシミュレーション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91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構造記述子の抽出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26650" y="1132084"/>
            <a:ext cx="19324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</a:t>
            </a:r>
            <a:r>
              <a:rPr lang="ja-JP" altLang="en-US" u="sng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実験計画法</a:t>
            </a:r>
            <a:endParaRPr lang="en-US" altLang="ja-JP" u="sng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11322" y="1501416"/>
            <a:ext cx="836373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ー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ある実験結果に対して影響している因子とその水準を変化させデータを得る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因子：構造記述子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(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分子量、ベンゼン環の数など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 )</a:t>
            </a:r>
          </a:p>
          <a:p>
            <a:pPr>
              <a:lnSpc>
                <a:spcPts val="2360"/>
              </a:lnSpc>
            </a:pP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因子数の多いシミュレーションに対し、過飽和実験計画法を用いることにより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少ない回数で効率よくシミュレーションを行うことが可能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6650" y="3698595"/>
            <a:ext cx="30620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</a:t>
            </a:r>
            <a:r>
              <a:rPr lang="ja-JP" altLang="en-US" u="sng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寄与率による選定</a:t>
            </a:r>
            <a:endParaRPr lang="en-US" altLang="ja-JP" u="sng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11322" y="4067927"/>
            <a:ext cx="8363736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ー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回帰モデルにおける各説明変数の寄与率を算出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その寄与率に基づき最適化に用いる因子を決定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946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112455" y="1775012"/>
            <a:ext cx="1094245" cy="272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構造記述子の抽出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5134" y="691020"/>
            <a:ext cx="19324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・逆解析</a:t>
            </a:r>
            <a:endParaRPr lang="en-US" altLang="ja-JP" u="sng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149398" y="2900749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f(X)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3141231" y="2408547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443605" y="22361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ja-JP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…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865237" y="1397056"/>
            <a:ext cx="2119256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41166" y="122028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247436" y="2033048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5413385" y="2408547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519590" y="2033048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出力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17362" y="2174682"/>
            <a:ext cx="12843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(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予測値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20" y="1566444"/>
            <a:ext cx="470103" cy="664077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211" y="1643736"/>
            <a:ext cx="568278" cy="548546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78" y="2253203"/>
            <a:ext cx="731898" cy="698412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735" y="2324497"/>
            <a:ext cx="774252" cy="482741"/>
          </a:xfrm>
          <a:prstGeom prst="rect">
            <a:avLst/>
          </a:prstGeom>
        </p:spPr>
      </p:pic>
      <p:cxnSp>
        <p:nvCxnSpPr>
          <p:cNvPr id="25" name="直線矢印コネクタ 24"/>
          <p:cNvCxnSpPr/>
          <p:nvPr/>
        </p:nvCxnSpPr>
        <p:spPr>
          <a:xfrm flipH="1">
            <a:off x="3500862" y="3905653"/>
            <a:ext cx="23784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114751" y="3671790"/>
            <a:ext cx="22076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(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目的範囲物性値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24271" y="3696634"/>
            <a:ext cx="27574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目的に適した説明因子</a:t>
            </a:r>
            <a:r>
              <a:rPr kumimoji="1"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X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220516" y="3952480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逆解析</a:t>
            </a:r>
            <a:endParaRPr kumimoji="1" lang="ja-JP" altLang="en-US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70481" y="4778487"/>
            <a:ext cx="826380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逆解析により得られた構造がモデル式構築時に用いたトレーニングデータと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かけ離れた構造である場合、適切な予測ができない可能性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533534" y="5852787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473610" y="5581437"/>
            <a:ext cx="730841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適用範囲</a:t>
            </a:r>
            <a:r>
              <a:rPr kumimoji="1"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(AD) </a:t>
            </a:r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を適切に定める必要性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e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x.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各記述子の範囲、入力サンプルとトレーニングデータとの距離</a:t>
            </a:r>
            <a:r>
              <a:rPr lang="is-I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…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19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97" y="1167213"/>
            <a:ext cx="4069785" cy="437335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0" y="0"/>
            <a:ext cx="431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逆解析における適用範囲</a:t>
            </a:r>
            <a:r>
              <a:rPr lang="en-US" altLang="ja-JP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(AD)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814821" y="1167213"/>
            <a:ext cx="1498993" cy="446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22475" y="1497688"/>
            <a:ext cx="4878259" cy="424731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MLR</a:t>
            </a:r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により得られた条件付き確率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p(</a:t>
            </a:r>
            <a:r>
              <a:rPr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y|X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と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GMMs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により得られた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周辺確率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p(X)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を用い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条件付き確率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p(</a:t>
            </a:r>
            <a:r>
              <a:rPr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X|y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を得る。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p(</a:t>
            </a:r>
            <a:r>
              <a:rPr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X|y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に従い逆解析を行うことで、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説明変数が確率密度変数として得られる。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予測に適した構造記述子を密度分布として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見積もることができる。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59397" y="746597"/>
            <a:ext cx="2388198" cy="34381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48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97" y="1167213"/>
            <a:ext cx="4069785" cy="437335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814821" y="1167213"/>
            <a:ext cx="1689606" cy="446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59397" y="4303059"/>
            <a:ext cx="2388198" cy="1333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948" y="1778498"/>
            <a:ext cx="1520164" cy="87524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488" y="494321"/>
            <a:ext cx="1464086" cy="114723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488" y="1641553"/>
            <a:ext cx="1535793" cy="975285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5085051" y="2031455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86014" y="2469078"/>
            <a:ext cx="415498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01281" y="2048320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916260" y="2048320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s-I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…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57604" y="4335715"/>
            <a:ext cx="5702202" cy="16312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トレーニングデータセット内の分子フラグメントを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エレメントとして、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Canonical construction </a:t>
            </a:r>
          </a:p>
          <a:p>
            <a:pPr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path method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によって、重複なく構造を生成する。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AD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を考慮したのと同等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0" y="0"/>
            <a:ext cx="431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逆解析における適用範囲</a:t>
            </a:r>
            <a:r>
              <a:rPr lang="en-US" altLang="ja-JP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(AD)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376317" y="2513064"/>
            <a:ext cx="167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逆解析から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得られた構造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765488" y="3291610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エレメント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9191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3461</TotalTime>
  <Words>351</Words>
  <Application>Microsoft Macintosh PowerPoint</Application>
  <PresentationFormat>画面に合わせる (4:3)</PresentationFormat>
  <Paragraphs>77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Hiragino Kaku Gothic Pro W6</vt:lpstr>
      <vt:lpstr>ＭＳ Ｐゴシック</vt:lpstr>
      <vt:lpstr>Yu Gothic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宮崎大輝</dc:creator>
  <cp:lastModifiedBy>宮崎大輝</cp:lastModifiedBy>
  <cp:revision>45</cp:revision>
  <dcterms:created xsi:type="dcterms:W3CDTF">2016-04-25T03:30:15Z</dcterms:created>
  <dcterms:modified xsi:type="dcterms:W3CDTF">2016-05-11T13:23:18Z</dcterms:modified>
</cp:coreProperties>
</file>