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68" r:id="rId3"/>
    <p:sldId id="264"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6"/>
    <p:restoredTop sz="94613"/>
  </p:normalViewPr>
  <p:slideViewPr>
    <p:cSldViewPr snapToGrid="0" snapToObjects="1">
      <p:cViewPr varScale="1">
        <p:scale>
          <a:sx n="112" d="100"/>
          <a:sy n="112" d="100"/>
        </p:scale>
        <p:origin x="20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5E3CA-4281-094A-AABB-DF44C54068FB}" type="datetimeFigureOut">
              <a:rPr kumimoji="1" lang="ja-JP" altLang="en-US" smtClean="0"/>
              <a:t>2016/5/18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527CE-4C73-4040-8FF8-2F59BDA7A035}" type="slidenum">
              <a:rPr kumimoji="1" lang="ja-JP" altLang="en-US" smtClean="0"/>
              <a:t>‹#›</a:t>
            </a:fld>
            <a:endParaRPr kumimoji="1" lang="ja-JP" altLang="en-US"/>
          </a:p>
        </p:txBody>
      </p:sp>
    </p:spTree>
    <p:extLst>
      <p:ext uri="{BB962C8B-B14F-4D97-AF65-F5344CB8AC3E}">
        <p14:creationId xmlns:p14="http://schemas.microsoft.com/office/powerpoint/2010/main" val="10775579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1512053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100309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122259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190716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342735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79669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45590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17680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165235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2057110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7EE76A5-1F44-C641-8966-CDAAA8E8F539}" type="datetimeFigureOut">
              <a:rPr kumimoji="1" lang="ja-JP" altLang="en-US" smtClean="0"/>
              <a:t>2016/5/18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15107218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E76A5-1F44-C641-8966-CDAAA8E8F539}" type="datetimeFigureOut">
              <a:rPr kumimoji="1" lang="ja-JP" altLang="en-US" smtClean="0"/>
              <a:t>2016/5/18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08EEA-5A4A-8944-A739-CC79A6F93840}" type="slidenum">
              <a:rPr kumimoji="1" lang="ja-JP" altLang="en-US" smtClean="0"/>
              <a:t>‹#›</a:t>
            </a:fld>
            <a:endParaRPr kumimoji="1" lang="ja-JP" altLang="en-US"/>
          </a:p>
        </p:txBody>
      </p:sp>
    </p:spTree>
    <p:extLst>
      <p:ext uri="{BB962C8B-B14F-4D97-AF65-F5344CB8AC3E}">
        <p14:creationId xmlns:p14="http://schemas.microsoft.com/office/powerpoint/2010/main" val="4198248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169197" y="5733825"/>
            <a:ext cx="3672800" cy="461665"/>
          </a:xfrm>
          <a:prstGeom prst="rect">
            <a:avLst/>
          </a:prstGeom>
          <a:noFill/>
        </p:spPr>
        <p:txBody>
          <a:bodyPr wrap="none" rtlCol="0">
            <a:spAutoFit/>
          </a:bodyPr>
          <a:lstStyle/>
          <a:p>
            <a:r>
              <a:rPr kumimoji="1" lang="ja-JP" altLang="en-US" sz="2400" dirty="0" smtClean="0">
                <a:latin typeface="Hiragino Kaku Gothic Pro W6" charset="-128"/>
                <a:ea typeface="Hiragino Kaku Gothic Pro W6" charset="-128"/>
                <a:cs typeface="Hiragino Kaku Gothic Pro W6" charset="-128"/>
              </a:rPr>
              <a:t>酒井研究室　</a:t>
            </a:r>
            <a:r>
              <a:rPr lang="ja-JP" altLang="en-US" sz="2400" dirty="0">
                <a:latin typeface="Hiragino Kaku Gothic Pro W6" charset="-128"/>
                <a:ea typeface="Hiragino Kaku Gothic Pro W6" charset="-128"/>
                <a:cs typeface="Hiragino Kaku Gothic Pro W6" charset="-128"/>
              </a:rPr>
              <a:t>　</a:t>
            </a:r>
            <a:r>
              <a:rPr lang="ja-JP" altLang="en-US" sz="2400" dirty="0" smtClean="0">
                <a:latin typeface="Hiragino Kaku Gothic Pro W6" charset="-128"/>
                <a:ea typeface="Hiragino Kaku Gothic Pro W6" charset="-128"/>
                <a:cs typeface="Hiragino Kaku Gothic Pro W6" charset="-128"/>
              </a:rPr>
              <a:t>宮崎</a:t>
            </a:r>
            <a:r>
              <a:rPr lang="en-US" altLang="ja-JP" sz="2400" dirty="0">
                <a:latin typeface="Hiragino Kaku Gothic Pro W6" charset="-128"/>
                <a:ea typeface="Hiragino Kaku Gothic Pro W6" charset="-128"/>
                <a:cs typeface="Hiragino Kaku Gothic Pro W6" charset="-128"/>
              </a:rPr>
              <a:t> </a:t>
            </a:r>
            <a:r>
              <a:rPr lang="ja-JP" altLang="en-US" sz="2400" dirty="0" smtClean="0">
                <a:latin typeface="Hiragino Kaku Gothic Pro W6" charset="-128"/>
                <a:ea typeface="Hiragino Kaku Gothic Pro W6" charset="-128"/>
                <a:cs typeface="Hiragino Kaku Gothic Pro W6" charset="-128"/>
              </a:rPr>
              <a:t>大輝</a:t>
            </a:r>
            <a:endParaRPr kumimoji="1" lang="ja-JP" altLang="en-US" sz="2400" dirty="0">
              <a:latin typeface="Hiragino Kaku Gothic Pro W6" charset="-128"/>
              <a:ea typeface="Hiragino Kaku Gothic Pro W6" charset="-128"/>
              <a:cs typeface="Hiragino Kaku Gothic Pro W6" charset="-128"/>
            </a:endParaRPr>
          </a:p>
        </p:txBody>
      </p:sp>
      <p:sp>
        <p:nvSpPr>
          <p:cNvPr id="6" name="テキスト ボックス 5"/>
          <p:cNvSpPr txBox="1"/>
          <p:nvPr/>
        </p:nvSpPr>
        <p:spPr>
          <a:xfrm>
            <a:off x="6733728" y="4916244"/>
            <a:ext cx="2108269" cy="646331"/>
          </a:xfrm>
          <a:prstGeom prst="rect">
            <a:avLst/>
          </a:prstGeom>
          <a:noFill/>
        </p:spPr>
        <p:txBody>
          <a:bodyPr wrap="none" rtlCol="0">
            <a:spAutoFit/>
          </a:bodyPr>
          <a:lstStyle/>
          <a:p>
            <a:r>
              <a:rPr lang="en-US" altLang="ja-JP" dirty="0" smtClean="0">
                <a:latin typeface="Hiragino Kaku Gothic Pro W6" charset="-128"/>
                <a:ea typeface="Hiragino Kaku Gothic Pro W6" charset="-128"/>
                <a:cs typeface="Hiragino Kaku Gothic Pro W6" charset="-128"/>
              </a:rPr>
              <a:t>May. 12, 2016</a:t>
            </a:r>
          </a:p>
          <a:p>
            <a:r>
              <a:rPr lang="ja-JP" altLang="en-US" dirty="0" smtClean="0">
                <a:latin typeface="Hiragino Kaku Gothic Pro W6" charset="-128"/>
                <a:ea typeface="Hiragino Kaku Gothic Pro W6" charset="-128"/>
                <a:cs typeface="Hiragino Kaku Gothic Pro W6" charset="-128"/>
              </a:rPr>
              <a:t>ディスカッション</a:t>
            </a:r>
            <a:r>
              <a:rPr lang="en-US" altLang="ja-JP" dirty="0" smtClean="0">
                <a:latin typeface="Hiragino Kaku Gothic Pro W6" charset="-128"/>
                <a:ea typeface="Hiragino Kaku Gothic Pro W6" charset="-128"/>
                <a:cs typeface="Hiragino Kaku Gothic Pro W6" charset="-128"/>
              </a:rPr>
              <a:t> </a:t>
            </a:r>
            <a:endParaRPr kumimoji="1" lang="ja-JP" altLang="en-US" dirty="0">
              <a:latin typeface="Hiragino Kaku Gothic Pro W6" charset="-128"/>
              <a:ea typeface="Hiragino Kaku Gothic Pro W6" charset="-128"/>
              <a:cs typeface="Hiragino Kaku Gothic Pro W6" charset="-128"/>
            </a:endParaRPr>
          </a:p>
        </p:txBody>
      </p:sp>
      <p:sp>
        <p:nvSpPr>
          <p:cNvPr id="7" name="テキスト ボックス 6"/>
          <p:cNvSpPr txBox="1"/>
          <p:nvPr/>
        </p:nvSpPr>
        <p:spPr>
          <a:xfrm>
            <a:off x="548354" y="1819834"/>
            <a:ext cx="7981672" cy="1077218"/>
          </a:xfrm>
          <a:prstGeom prst="rect">
            <a:avLst/>
          </a:prstGeom>
          <a:noFill/>
        </p:spPr>
        <p:txBody>
          <a:bodyPr wrap="none" rtlCol="0">
            <a:spAutoFit/>
          </a:bodyPr>
          <a:lstStyle/>
          <a:p>
            <a:pPr algn="ctr"/>
            <a:r>
              <a:rPr kumimoji="1" lang="ja-JP" altLang="en-US" sz="3200" dirty="0" smtClean="0">
                <a:latin typeface="Hiragino Kaku Gothic Pro W6" charset="-128"/>
                <a:ea typeface="Hiragino Kaku Gothic Pro W6" charset="-128"/>
                <a:cs typeface="Hiragino Kaku Gothic Pro W6" charset="-128"/>
              </a:rPr>
              <a:t>ドッキングシミュレーションおよび</a:t>
            </a:r>
            <a:endParaRPr kumimoji="1" lang="en-US" altLang="ja-JP" sz="3200" dirty="0" smtClean="0">
              <a:latin typeface="Hiragino Kaku Gothic Pro W6" charset="-128"/>
              <a:ea typeface="Hiragino Kaku Gothic Pro W6" charset="-128"/>
              <a:cs typeface="Hiragino Kaku Gothic Pro W6" charset="-128"/>
            </a:endParaRPr>
          </a:p>
          <a:p>
            <a:pPr algn="ctr"/>
            <a:r>
              <a:rPr lang="ja-JP" altLang="en-US" sz="3200" dirty="0" smtClean="0">
                <a:latin typeface="Hiragino Kaku Gothic Pro W6" charset="-128"/>
                <a:ea typeface="Hiragino Kaku Gothic Pro W6" charset="-128"/>
                <a:cs typeface="Hiragino Kaku Gothic Pro W6" charset="-128"/>
              </a:rPr>
              <a:t>機械学習を活用した医薬品化学構造の設計</a:t>
            </a:r>
            <a:endParaRPr kumimoji="1" lang="ja-JP" altLang="en-US" sz="3200" dirty="0">
              <a:latin typeface="Hiragino Kaku Gothic Pro W6" charset="-128"/>
              <a:ea typeface="Hiragino Kaku Gothic Pro W6" charset="-128"/>
              <a:cs typeface="Hiragino Kaku Gothic Pro W6" charset="-128"/>
            </a:endParaRPr>
          </a:p>
        </p:txBody>
      </p:sp>
    </p:spTree>
    <p:extLst>
      <p:ext uri="{BB962C8B-B14F-4D97-AF65-F5344CB8AC3E}">
        <p14:creationId xmlns:p14="http://schemas.microsoft.com/office/powerpoint/2010/main" val="1839593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646878" cy="461665"/>
          </a:xfrm>
          <a:prstGeom prst="rect">
            <a:avLst/>
          </a:prstGeom>
          <a:noFill/>
        </p:spPr>
        <p:txBody>
          <a:bodyPr wrap="none" rtlCol="0">
            <a:spAutoFit/>
          </a:bodyPr>
          <a:lstStyle/>
          <a:p>
            <a:r>
              <a:rPr lang="ja-JP" altLang="en-US" sz="2400" dirty="0" smtClean="0">
                <a:latin typeface="Hiragino Kaku Gothic Pro W6" charset="-128"/>
                <a:ea typeface="Hiragino Kaku Gothic Pro W6" charset="-128"/>
                <a:cs typeface="Hiragino Kaku Gothic Pro W6" charset="-128"/>
              </a:rPr>
              <a:t>リード化合物設計</a:t>
            </a:r>
            <a:endParaRPr kumimoji="1" lang="en-US" altLang="ja-JP" sz="2400" dirty="0" smtClean="0">
              <a:latin typeface="Hiragino Kaku Gothic Pro W6" charset="-128"/>
              <a:ea typeface="Hiragino Kaku Gothic Pro W6" charset="-128"/>
              <a:cs typeface="Hiragino Kaku Gothic Pro W6" charset="-128"/>
            </a:endParaRPr>
          </a:p>
        </p:txBody>
      </p:sp>
      <p:sp>
        <p:nvSpPr>
          <p:cNvPr id="5" name="正方形/長方形 4"/>
          <p:cNvSpPr/>
          <p:nvPr/>
        </p:nvSpPr>
        <p:spPr>
          <a:xfrm>
            <a:off x="348584" y="767195"/>
            <a:ext cx="8440414" cy="923330"/>
          </a:xfrm>
          <a:prstGeom prst="rect">
            <a:avLst/>
          </a:prstGeom>
        </p:spPr>
        <p:txBody>
          <a:bodyPr wrap="square">
            <a:spAutoFit/>
          </a:bodyPr>
          <a:lstStyle/>
          <a:p>
            <a:r>
              <a:rPr lang="ja-JP" altLang="en-US" dirty="0" smtClean="0">
                <a:latin typeface="Hiragino Kaku Gothic Pro W6" charset="-128"/>
                <a:ea typeface="Hiragino Kaku Gothic Pro W6" charset="-128"/>
                <a:cs typeface="Hiragino Kaku Gothic Pro W6" charset="-128"/>
              </a:rPr>
              <a:t>求められること：ドッキングシミュレーションの回数を最低限に</a:t>
            </a:r>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r>
              <a:rPr lang="ja-JP" altLang="en-US" dirty="0" smtClean="0">
                <a:latin typeface="Hiragino Kaku Gothic Pro W6" charset="-128"/>
                <a:ea typeface="Hiragino Kaku Gothic Pro W6" charset="-128"/>
                <a:cs typeface="Hiragino Kaku Gothic Pro W6" charset="-128"/>
              </a:rPr>
              <a:t>　</a:t>
            </a:r>
            <a:r>
              <a:rPr lang="ja-JP" altLang="en-US" dirty="0" smtClean="0">
                <a:latin typeface="Hiragino Kaku Gothic Pro W6" charset="-128"/>
                <a:ea typeface="Hiragino Kaku Gothic Pro W6" charset="-128"/>
                <a:cs typeface="Hiragino Kaku Gothic Pro W6" charset="-128"/>
              </a:rPr>
              <a:t>　　　</a:t>
            </a:r>
            <a:endParaRPr lang="en-US" altLang="ja-JP" dirty="0">
              <a:latin typeface="Hiragino Kaku Gothic Pro W6" charset="-128"/>
              <a:ea typeface="Hiragino Kaku Gothic Pro W6" charset="-128"/>
              <a:cs typeface="Hiragino Kaku Gothic Pro W6" charset="-128"/>
            </a:endParaRPr>
          </a:p>
        </p:txBody>
      </p:sp>
      <p:sp>
        <p:nvSpPr>
          <p:cNvPr id="6" name="テキスト ボックス 5"/>
          <p:cNvSpPr txBox="1"/>
          <p:nvPr/>
        </p:nvSpPr>
        <p:spPr>
          <a:xfrm>
            <a:off x="3015400" y="2025824"/>
            <a:ext cx="2544286" cy="923330"/>
          </a:xfrm>
          <a:prstGeom prst="rect">
            <a:avLst/>
          </a:prstGeom>
          <a:noFill/>
        </p:spPr>
        <p:txBody>
          <a:bodyPr wrap="none" rtlCol="0">
            <a:spAutoFit/>
          </a:bodyPr>
          <a:lstStyle/>
          <a:p>
            <a:r>
              <a:rPr lang="ja-JP" altLang="en-US" dirty="0" smtClean="0">
                <a:latin typeface="Hiragino Kaku Gothic Pro W6" charset="-128"/>
                <a:ea typeface="Hiragino Kaku Gothic Pro W6" charset="-128"/>
                <a:cs typeface="Hiragino Kaku Gothic Pro W6" charset="-128"/>
              </a:rPr>
              <a:t>説明変数</a:t>
            </a:r>
            <a:r>
              <a:rPr lang="en-US" altLang="ja-JP" dirty="0" smtClean="0">
                <a:latin typeface="Hiragino Kaku Gothic Pro W6" charset="-128"/>
                <a:ea typeface="Hiragino Kaku Gothic Pro W6" charset="-128"/>
                <a:cs typeface="Hiragino Kaku Gothic Pro W6" charset="-128"/>
              </a:rPr>
              <a:t>x :</a:t>
            </a:r>
            <a:r>
              <a:rPr lang="ja-JP" altLang="en-US" dirty="0" smtClean="0">
                <a:latin typeface="Hiragino Kaku Gothic Pro W6" charset="-128"/>
                <a:ea typeface="Hiragino Kaku Gothic Pro W6" charset="-128"/>
                <a:cs typeface="Hiragino Kaku Gothic Pro W6" charset="-128"/>
              </a:rPr>
              <a:t>構造記述子</a:t>
            </a:r>
            <a:endParaRPr lang="en-US" altLang="ja-JP" dirty="0">
              <a:latin typeface="Hiragino Kaku Gothic Pro W6" charset="-128"/>
              <a:ea typeface="Hiragino Kaku Gothic Pro W6" charset="-128"/>
              <a:cs typeface="Hiragino Kaku Gothic Pro W6" charset="-128"/>
            </a:endParaRPr>
          </a:p>
          <a:p>
            <a:r>
              <a:rPr lang="ja-JP" altLang="en-US" dirty="0" smtClean="0">
                <a:latin typeface="Hiragino Kaku Gothic Pro W6" charset="-128"/>
                <a:ea typeface="Hiragino Kaku Gothic Pro W6" charset="-128"/>
                <a:cs typeface="Hiragino Kaku Gothic Pro W6" charset="-128"/>
              </a:rPr>
              <a:t>目的変数</a:t>
            </a:r>
            <a:r>
              <a:rPr lang="en-US" altLang="ja-JP" dirty="0" smtClean="0">
                <a:latin typeface="Hiragino Kaku Gothic Pro W6" charset="-128"/>
                <a:ea typeface="Hiragino Kaku Gothic Pro W6" charset="-128"/>
                <a:cs typeface="Hiragino Kaku Gothic Pro W6" charset="-128"/>
              </a:rPr>
              <a:t>y : </a:t>
            </a:r>
            <a:r>
              <a:rPr lang="ja-JP" altLang="en-US" dirty="0" smtClean="0">
                <a:latin typeface="Hiragino Kaku Gothic Pro W6" charset="-128"/>
                <a:ea typeface="Hiragino Kaku Gothic Pro W6" charset="-128"/>
                <a:cs typeface="Hiragino Kaku Gothic Pro W6" charset="-128"/>
              </a:rPr>
              <a:t>親和性</a:t>
            </a:r>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p:txBody>
      </p:sp>
      <p:sp>
        <p:nvSpPr>
          <p:cNvPr id="7" name="正方形/長方形 6"/>
          <p:cNvSpPr/>
          <p:nvPr/>
        </p:nvSpPr>
        <p:spPr>
          <a:xfrm>
            <a:off x="2924063" y="1867299"/>
            <a:ext cx="2635623" cy="9050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118558" y="1690525"/>
            <a:ext cx="2262158" cy="369332"/>
          </a:xfrm>
          <a:prstGeom prst="rect">
            <a:avLst/>
          </a:prstGeom>
          <a:solidFill>
            <a:schemeClr val="bg1"/>
          </a:solidFill>
        </p:spPr>
        <p:txBody>
          <a:bodyPr wrap="none" rtlCol="0">
            <a:spAutoFit/>
          </a:bodyPr>
          <a:lstStyle/>
          <a:p>
            <a:r>
              <a:rPr lang="ja-JP" altLang="en-US" dirty="0" smtClean="0">
                <a:latin typeface="Hiragino Kaku Gothic Pro W6" charset="-128"/>
                <a:ea typeface="Hiragino Kaku Gothic Pro W6" charset="-128"/>
                <a:cs typeface="Hiragino Kaku Gothic Pro W6" charset="-128"/>
              </a:rPr>
              <a:t>トレーニングデータ</a:t>
            </a:r>
            <a:endParaRPr kumimoji="1" lang="ja-JP" altLang="en-US" dirty="0">
              <a:latin typeface="Hiragino Kaku Gothic Pro W6" charset="-128"/>
              <a:ea typeface="Hiragino Kaku Gothic Pro W6" charset="-128"/>
              <a:cs typeface="Hiragino Kaku Gothic Pro W6" charset="-128"/>
            </a:endParaRPr>
          </a:p>
        </p:txBody>
      </p:sp>
      <p:sp>
        <p:nvSpPr>
          <p:cNvPr id="13" name="正方形/長方形 12"/>
          <p:cNvSpPr/>
          <p:nvPr/>
        </p:nvSpPr>
        <p:spPr>
          <a:xfrm>
            <a:off x="1457294" y="2883623"/>
            <a:ext cx="8440414" cy="646331"/>
          </a:xfrm>
          <a:prstGeom prst="rect">
            <a:avLst/>
          </a:prstGeom>
        </p:spPr>
        <p:txBody>
          <a:bodyPr wrap="square">
            <a:spAutoFit/>
          </a:bodyPr>
          <a:lstStyle/>
          <a:p>
            <a:r>
              <a:rPr lang="ja-JP" altLang="en-US" smtClean="0">
                <a:latin typeface="Hiragino Kaku Gothic Pro W6" charset="-128"/>
                <a:ea typeface="Hiragino Kaku Gothic Pro W6" charset="-128"/>
                <a:cs typeface="Hiragino Kaku Gothic Pro W6" charset="-128"/>
              </a:rPr>
              <a:t>トレーニングデータの大きさもなるべく小さくしたい</a:t>
            </a:r>
            <a:endParaRPr lang="en-US" altLang="ja-JP" dirty="0">
              <a:latin typeface="Hiragino Kaku Gothic Pro W6" charset="-128"/>
              <a:ea typeface="Hiragino Kaku Gothic Pro W6" charset="-128"/>
              <a:cs typeface="Hiragino Kaku Gothic Pro W6" charset="-128"/>
            </a:endParaRPr>
          </a:p>
          <a:p>
            <a:r>
              <a:rPr lang="ja-JP" altLang="en-US" dirty="0" smtClean="0">
                <a:latin typeface="Hiragino Kaku Gothic Pro W6" charset="-128"/>
                <a:ea typeface="Hiragino Kaku Gothic Pro W6" charset="-128"/>
                <a:cs typeface="Hiragino Kaku Gothic Pro W6" charset="-128"/>
              </a:rPr>
              <a:t>　</a:t>
            </a:r>
            <a:r>
              <a:rPr lang="ja-JP" altLang="en-US" dirty="0" smtClean="0">
                <a:latin typeface="Hiragino Kaku Gothic Pro W6" charset="-128"/>
                <a:ea typeface="Hiragino Kaku Gothic Pro W6" charset="-128"/>
                <a:cs typeface="Hiragino Kaku Gothic Pro W6" charset="-128"/>
              </a:rPr>
              <a:t>　　　</a:t>
            </a:r>
            <a:endParaRPr lang="en-US" altLang="ja-JP" dirty="0">
              <a:latin typeface="Hiragino Kaku Gothic Pro W6" charset="-128"/>
              <a:ea typeface="Hiragino Kaku Gothic Pro W6" charset="-128"/>
              <a:cs typeface="Hiragino Kaku Gothic Pro W6" charset="-128"/>
            </a:endParaRPr>
          </a:p>
        </p:txBody>
      </p:sp>
      <p:cxnSp>
        <p:nvCxnSpPr>
          <p:cNvPr id="14" name="直線矢印コネクタ 13"/>
          <p:cNvCxnSpPr/>
          <p:nvPr/>
        </p:nvCxnSpPr>
        <p:spPr>
          <a:xfrm>
            <a:off x="4233678" y="3303024"/>
            <a:ext cx="8196" cy="654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262984" y="4058210"/>
            <a:ext cx="8440414" cy="369332"/>
          </a:xfrm>
          <a:prstGeom prst="rect">
            <a:avLst/>
          </a:prstGeom>
        </p:spPr>
        <p:txBody>
          <a:bodyPr wrap="square">
            <a:spAutoFit/>
          </a:bodyPr>
          <a:lstStyle/>
          <a:p>
            <a:r>
              <a:rPr lang="ja-JP" altLang="en-US" smtClean="0">
                <a:latin typeface="Hiragino Kaku Gothic Pro W6" charset="-128"/>
                <a:ea typeface="Hiragino Kaku Gothic Pro W6" charset="-128"/>
                <a:cs typeface="Hiragino Kaku Gothic Pro W6" charset="-128"/>
              </a:rPr>
              <a:t>少ないトレーニングデータで精度の良い物性予測モデル</a:t>
            </a:r>
            <a:endParaRPr lang="en-US" altLang="ja-JP" dirty="0">
              <a:latin typeface="Hiragino Kaku Gothic Pro W6" charset="-128"/>
              <a:ea typeface="Hiragino Kaku Gothic Pro W6" charset="-128"/>
              <a:cs typeface="Hiragino Kaku Gothic Pro W6" charset="-128"/>
            </a:endParaRPr>
          </a:p>
        </p:txBody>
      </p:sp>
      <p:cxnSp>
        <p:nvCxnSpPr>
          <p:cNvPr id="18" name="直線矢印コネクタ 17"/>
          <p:cNvCxnSpPr/>
          <p:nvPr/>
        </p:nvCxnSpPr>
        <p:spPr>
          <a:xfrm>
            <a:off x="4225482" y="4502730"/>
            <a:ext cx="8196" cy="654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2459619" y="5232480"/>
            <a:ext cx="8440414" cy="369332"/>
          </a:xfrm>
          <a:prstGeom prst="rect">
            <a:avLst/>
          </a:prstGeom>
        </p:spPr>
        <p:txBody>
          <a:bodyPr wrap="square">
            <a:spAutoFit/>
          </a:bodyPr>
          <a:lstStyle/>
          <a:p>
            <a:r>
              <a:rPr lang="ja-JP" altLang="en-US" smtClean="0">
                <a:latin typeface="Hiragino Kaku Gothic Pro W6" charset="-128"/>
                <a:ea typeface="Hiragino Kaku Gothic Pro W6" charset="-128"/>
                <a:cs typeface="Hiragino Kaku Gothic Pro W6" charset="-128"/>
              </a:rPr>
              <a:t>データ密度と目標達成確率を考慮に</a:t>
            </a:r>
            <a:endParaRPr lang="en-US" altLang="ja-JP" dirty="0">
              <a:latin typeface="Hiragino Kaku Gothic Pro W6" charset="-128"/>
              <a:ea typeface="Hiragino Kaku Gothic Pro W6" charset="-128"/>
              <a:cs typeface="Hiragino Kaku Gothic Pro W6" charset="-128"/>
            </a:endParaRPr>
          </a:p>
        </p:txBody>
      </p:sp>
    </p:spTree>
    <p:extLst>
      <p:ext uri="{BB962C8B-B14F-4D97-AF65-F5344CB8AC3E}">
        <p14:creationId xmlns:p14="http://schemas.microsoft.com/office/powerpoint/2010/main" val="137857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725700" cy="461665"/>
          </a:xfrm>
          <a:prstGeom prst="rect">
            <a:avLst/>
          </a:prstGeom>
          <a:noFill/>
        </p:spPr>
        <p:txBody>
          <a:bodyPr wrap="none" rtlCol="0">
            <a:spAutoFit/>
          </a:bodyPr>
          <a:lstStyle/>
          <a:p>
            <a:r>
              <a:rPr lang="en-US" altLang="ja-JP" sz="2400" dirty="0" smtClean="0">
                <a:latin typeface="Hiragino Kaku Gothic Pro W6" charset="-128"/>
                <a:ea typeface="Hiragino Kaku Gothic Pro W6" charset="-128"/>
                <a:cs typeface="Hiragino Kaku Gothic Pro W6" charset="-128"/>
              </a:rPr>
              <a:t>GP</a:t>
            </a:r>
            <a:r>
              <a:rPr lang="ja-JP" altLang="en-US" sz="2400" dirty="0" smtClean="0">
                <a:latin typeface="Hiragino Kaku Gothic Pro W6" charset="-128"/>
                <a:ea typeface="Hiragino Kaku Gothic Pro W6" charset="-128"/>
                <a:cs typeface="Hiragino Kaku Gothic Pro W6" charset="-128"/>
              </a:rPr>
              <a:t>法を用いた予測</a:t>
            </a:r>
            <a:r>
              <a:rPr kumimoji="1" lang="ja-JP" altLang="en-US" sz="2400" dirty="0" smtClean="0">
                <a:latin typeface="Hiragino Kaku Gothic Pro W6" charset="-128"/>
                <a:ea typeface="Hiragino Kaku Gothic Pro W6" charset="-128"/>
                <a:cs typeface="Hiragino Kaku Gothic Pro W6" charset="-128"/>
              </a:rPr>
              <a:t>モデル</a:t>
            </a:r>
            <a:endParaRPr kumimoji="1" lang="en-US" altLang="ja-JP" sz="2400" dirty="0" smtClean="0">
              <a:latin typeface="Hiragino Kaku Gothic Pro W6" charset="-128"/>
              <a:ea typeface="Hiragino Kaku Gothic Pro W6" charset="-128"/>
              <a:cs typeface="Hiragino Kaku Gothic Pro W6" charset="-128"/>
            </a:endParaRPr>
          </a:p>
        </p:txBody>
      </p:sp>
      <p:sp>
        <p:nvSpPr>
          <p:cNvPr id="9" name="正方形/長方形 8"/>
          <p:cNvSpPr/>
          <p:nvPr/>
        </p:nvSpPr>
        <p:spPr>
          <a:xfrm>
            <a:off x="348584" y="1098665"/>
            <a:ext cx="8440414" cy="6740307"/>
          </a:xfrm>
          <a:prstGeom prst="rect">
            <a:avLst/>
          </a:prstGeom>
        </p:spPr>
        <p:txBody>
          <a:bodyPr wrap="square">
            <a:spAutoFit/>
          </a:bodyPr>
          <a:lstStyle/>
          <a:p>
            <a:r>
              <a:rPr lang="ja-JP" altLang="en-US" dirty="0" smtClean="0">
                <a:latin typeface="Hiragino Kaku Gothic Pro W6" charset="-128"/>
                <a:ea typeface="Hiragino Kaku Gothic Pro W6" charset="-128"/>
                <a:cs typeface="Hiragino Kaku Gothic Pro W6" charset="-128"/>
              </a:rPr>
              <a:t>・｛・構造記述子：水溶解度｝の組み合わせのデータから９点を抽出</a:t>
            </a:r>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r>
              <a:rPr lang="ja-JP" altLang="en-US" dirty="0" smtClean="0">
                <a:latin typeface="Hiragino Kaku Gothic Pro W6" charset="-128"/>
                <a:ea typeface="Hiragino Kaku Gothic Pro W6" charset="-128"/>
                <a:cs typeface="Hiragino Kaku Gothic Pro W6" charset="-128"/>
              </a:rPr>
              <a:t>・この９点をトレーニングデータとして水溶解度予測モデルを構築</a:t>
            </a:r>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r>
              <a:rPr lang="ja-JP" altLang="en-US" dirty="0" smtClean="0">
                <a:latin typeface="Hiragino Kaku Gothic Pro W6" charset="-128"/>
                <a:ea typeface="Hiragino Kaku Gothic Pro W6" charset="-128"/>
                <a:cs typeface="Hiragino Kaku Gothic Pro W6" charset="-128"/>
              </a:rPr>
              <a:t>・これに対しテストデータとして５構造を選択</a:t>
            </a:r>
            <a:endParaRPr lang="en-US" altLang="ja-JP" dirty="0" smtClean="0">
              <a:latin typeface="Hiragino Kaku Gothic Pro W6" charset="-128"/>
              <a:ea typeface="Hiragino Kaku Gothic Pro W6" charset="-128"/>
              <a:cs typeface="Hiragino Kaku Gothic Pro W6" charset="-128"/>
            </a:endParaRPr>
          </a:p>
          <a:p>
            <a:endParaRPr lang="en-US" altLang="ja-JP" dirty="0" smtClean="0">
              <a:latin typeface="Hiragino Kaku Gothic Pro W6" charset="-128"/>
              <a:ea typeface="Hiragino Kaku Gothic Pro W6" charset="-128"/>
              <a:cs typeface="Hiragino Kaku Gothic Pro W6" charset="-128"/>
            </a:endParaRPr>
          </a:p>
          <a:p>
            <a:r>
              <a:rPr lang="en-US" altLang="ja-JP" dirty="0" smtClean="0">
                <a:latin typeface="Hiragino Kaku Gothic Pro W6" charset="-128"/>
                <a:ea typeface="Hiragino Kaku Gothic Pro W6" charset="-128"/>
                <a:cs typeface="Hiragino Kaku Gothic Pro W6" charset="-128"/>
              </a:rPr>
              <a:t>NC(c(cccc1)c1O</a:t>
            </a:r>
            <a:r>
              <a:rPr lang="en-US" altLang="ja-JP" dirty="0">
                <a:latin typeface="Hiragino Kaku Gothic Pro W6" charset="-128"/>
                <a:ea typeface="Hiragino Kaku Gothic Pro W6" charset="-128"/>
                <a:cs typeface="Hiragino Kaku Gothic Pro W6" charset="-128"/>
              </a:rPr>
              <a:t>)=</a:t>
            </a:r>
            <a:r>
              <a:rPr lang="en-US" altLang="ja-JP" dirty="0" smtClean="0">
                <a:latin typeface="Hiragino Kaku Gothic Pro W6" charset="-128"/>
                <a:ea typeface="Hiragino Kaku Gothic Pro W6" charset="-128"/>
                <a:cs typeface="Hiragino Kaku Gothic Pro W6" charset="-128"/>
              </a:rPr>
              <a:t>O                              </a:t>
            </a:r>
            <a:r>
              <a:rPr lang="ja-JP" altLang="en-US" dirty="0" smtClean="0">
                <a:latin typeface="Hiragino Kaku Gothic Pro W6" charset="-128"/>
                <a:ea typeface="Hiragino Kaku Gothic Pro W6" charset="-128"/>
                <a:cs typeface="Hiragino Kaku Gothic Pro W6" charset="-128"/>
              </a:rPr>
              <a:t>：</a:t>
            </a:r>
            <a:r>
              <a:rPr lang="en-US" altLang="ja-JP" dirty="0" smtClean="0">
                <a:latin typeface="Hiragino Kaku Gothic Pro W6" charset="-128"/>
                <a:ea typeface="Hiragino Kaku Gothic Pro W6" charset="-128"/>
                <a:cs typeface="Hiragino Kaku Gothic Pro W6" charset="-128"/>
              </a:rPr>
              <a:t>-1.52</a:t>
            </a:r>
          </a:p>
          <a:p>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r>
              <a:rPr lang="ja-JP" altLang="en-US" dirty="0" smtClean="0">
                <a:latin typeface="Hiragino Kaku Gothic Pro W6" charset="-128"/>
                <a:ea typeface="Hiragino Kaku Gothic Pro W6" charset="-128"/>
                <a:cs typeface="Hiragino Kaku Gothic Pro W6" charset="-128"/>
              </a:rPr>
              <a:t>・パラメタを変化させ構造記述子から予測された水溶解度と実際のデータを比較</a:t>
            </a:r>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r>
              <a:rPr lang="en-US" altLang="ja-JP" dirty="0" err="1" smtClean="0">
                <a:latin typeface="Hiragino Kaku Gothic Pro W6" charset="-128"/>
                <a:ea typeface="Hiragino Kaku Gothic Pro W6" charset="-128"/>
                <a:cs typeface="Hiragino Kaku Gothic Pro W6" charset="-128"/>
              </a:rPr>
              <a:t>PEIOPT.py</a:t>
            </a:r>
            <a:r>
              <a:rPr lang="ja-JP" altLang="en-US" dirty="0" smtClean="0">
                <a:latin typeface="Hiragino Kaku Gothic Pro W6" charset="-128"/>
                <a:ea typeface="Hiragino Kaku Gothic Pro W6" charset="-128"/>
                <a:cs typeface="Hiragino Kaku Gothic Pro W6" charset="-128"/>
              </a:rPr>
              <a:t>で</a:t>
            </a:r>
            <a:r>
              <a:rPr lang="en-US" altLang="ja-JP" dirty="0" smtClean="0">
                <a:latin typeface="Hiragino Kaku Gothic Pro W6" charset="-128"/>
                <a:ea typeface="Hiragino Kaku Gothic Pro W6" charset="-128"/>
                <a:cs typeface="Hiragino Kaku Gothic Pro W6" charset="-128"/>
              </a:rPr>
              <a:t>error</a:t>
            </a:r>
            <a:r>
              <a:rPr lang="is-IS" altLang="ja-JP" dirty="0" smtClean="0">
                <a:latin typeface="Hiragino Kaku Gothic Pro W6" charset="-128"/>
                <a:ea typeface="Hiragino Kaku Gothic Pro W6" charset="-128"/>
                <a:cs typeface="Hiragino Kaku Gothic Pro W6" charset="-128"/>
              </a:rPr>
              <a:t>…</a:t>
            </a:r>
          </a:p>
          <a:p>
            <a:endParaRPr lang="is-IS" altLang="ja-JP" dirty="0">
              <a:latin typeface="Hiragino Kaku Gothic Pro W6" charset="-128"/>
              <a:ea typeface="Hiragino Kaku Gothic Pro W6" charset="-128"/>
              <a:cs typeface="Hiragino Kaku Gothic Pro W6" charset="-128"/>
            </a:endParaRPr>
          </a:p>
          <a:p>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endParaRPr lang="en-US" altLang="ja-JP" dirty="0" smtClean="0">
              <a:latin typeface="Hiragino Kaku Gothic Pro W6" charset="-128"/>
              <a:ea typeface="Hiragino Kaku Gothic Pro W6" charset="-128"/>
              <a:cs typeface="Hiragino Kaku Gothic Pro W6" charset="-128"/>
            </a:endParaRPr>
          </a:p>
          <a:p>
            <a:endParaRPr lang="en-US" altLang="ja-JP" dirty="0" smtClean="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endParaRPr lang="en-US" altLang="ja-JP" dirty="0">
              <a:latin typeface="Hiragino Kaku Gothic Pro W6" charset="-128"/>
              <a:ea typeface="Hiragino Kaku Gothic Pro W6" charset="-128"/>
              <a:cs typeface="Hiragino Kaku Gothic Pro W6" charset="-128"/>
            </a:endParaRPr>
          </a:p>
          <a:p>
            <a:r>
              <a:rPr lang="ja-JP" altLang="en-US" dirty="0" smtClean="0">
                <a:latin typeface="Hiragino Kaku Gothic Pro W6" charset="-128"/>
                <a:ea typeface="Hiragino Kaku Gothic Pro W6" charset="-128"/>
                <a:cs typeface="Hiragino Kaku Gothic Pro W6" charset="-128"/>
              </a:rPr>
              <a:t>　</a:t>
            </a:r>
            <a:r>
              <a:rPr lang="ja-JP" altLang="en-US" dirty="0" smtClean="0">
                <a:latin typeface="Hiragino Kaku Gothic Pro W6" charset="-128"/>
                <a:ea typeface="Hiragino Kaku Gothic Pro W6" charset="-128"/>
                <a:cs typeface="Hiragino Kaku Gothic Pro W6" charset="-128"/>
              </a:rPr>
              <a:t>　　　</a:t>
            </a:r>
            <a:endParaRPr lang="en-US" altLang="ja-JP" dirty="0">
              <a:latin typeface="Hiragino Kaku Gothic Pro W6" charset="-128"/>
              <a:ea typeface="Hiragino Kaku Gothic Pro W6" charset="-128"/>
              <a:cs typeface="Hiragino Kaku Gothic Pro W6" charset="-128"/>
            </a:endParaRPr>
          </a:p>
        </p:txBody>
      </p:sp>
      <p:sp>
        <p:nvSpPr>
          <p:cNvPr id="10" name="正方形/長方形 9"/>
          <p:cNvSpPr/>
          <p:nvPr/>
        </p:nvSpPr>
        <p:spPr>
          <a:xfrm>
            <a:off x="348584" y="623784"/>
            <a:ext cx="8440414" cy="369332"/>
          </a:xfrm>
          <a:prstGeom prst="rect">
            <a:avLst/>
          </a:prstGeom>
        </p:spPr>
        <p:txBody>
          <a:bodyPr wrap="square">
            <a:spAutoFit/>
          </a:bodyPr>
          <a:lstStyle/>
          <a:p>
            <a:r>
              <a:rPr lang="ja-JP" altLang="en-US" u="sng" dirty="0" smtClean="0">
                <a:latin typeface="Hiragino Kaku Gothic Pro W6" charset="-128"/>
                <a:ea typeface="Hiragino Kaku Gothic Pro W6" charset="-128"/>
                <a:cs typeface="Hiragino Kaku Gothic Pro W6" charset="-128"/>
              </a:rPr>
              <a:t>予測性能の確認</a:t>
            </a:r>
            <a:r>
              <a:rPr lang="ja-JP" altLang="en-US" dirty="0" smtClean="0">
                <a:latin typeface="Hiragino Kaku Gothic Pro W6" charset="-128"/>
                <a:ea typeface="Hiragino Kaku Gothic Pro W6" charset="-128"/>
                <a:cs typeface="Hiragino Kaku Gothic Pro W6" charset="-128"/>
              </a:rPr>
              <a:t>　</a:t>
            </a:r>
            <a:r>
              <a:rPr lang="ja-JP" altLang="en-US" dirty="0" smtClean="0">
                <a:latin typeface="Hiragino Kaku Gothic Pro W6" charset="-128"/>
                <a:ea typeface="Hiragino Kaku Gothic Pro W6" charset="-128"/>
                <a:cs typeface="Hiragino Kaku Gothic Pro W6" charset="-128"/>
              </a:rPr>
              <a:t>　　　</a:t>
            </a:r>
            <a:endParaRPr lang="en-US" altLang="ja-JP" dirty="0">
              <a:latin typeface="Hiragino Kaku Gothic Pro W6" charset="-128"/>
              <a:ea typeface="Hiragino Kaku Gothic Pro W6" charset="-128"/>
              <a:cs typeface="Hiragino Kaku Gothic Pro W6" charset="-128"/>
            </a:endParaRPr>
          </a:p>
        </p:txBody>
      </p:sp>
      <p:sp>
        <p:nvSpPr>
          <p:cNvPr id="3" name="正方形/長方形 2"/>
          <p:cNvSpPr/>
          <p:nvPr/>
        </p:nvSpPr>
        <p:spPr>
          <a:xfrm>
            <a:off x="348584" y="3797841"/>
            <a:ext cx="6172200" cy="369332"/>
          </a:xfrm>
          <a:prstGeom prst="rect">
            <a:avLst/>
          </a:prstGeom>
        </p:spPr>
        <p:txBody>
          <a:bodyPr wrap="square">
            <a:spAutoFit/>
          </a:bodyPr>
          <a:lstStyle/>
          <a:p>
            <a:r>
              <a:rPr lang="en-US" altLang="ja-JP">
                <a:latin typeface="Hiragino Kaku Gothic Pro W6" charset="-128"/>
                <a:ea typeface="Hiragino Kaku Gothic Pro W6" charset="-128"/>
                <a:cs typeface="Hiragino Kaku Gothic Pro W6" charset="-128"/>
              </a:rPr>
              <a:t>OCc1cccnc1                                           : 0.96</a:t>
            </a:r>
            <a:endParaRPr lang="en-US" altLang="ja-JP" dirty="0">
              <a:latin typeface="Hiragino Kaku Gothic Pro W6" charset="-128"/>
              <a:ea typeface="Hiragino Kaku Gothic Pro W6" charset="-128"/>
              <a:cs typeface="Hiragino Kaku Gothic Pro W6" charset="-128"/>
            </a:endParaRPr>
          </a:p>
        </p:txBody>
      </p:sp>
      <p:sp>
        <p:nvSpPr>
          <p:cNvPr id="11" name="正方形/長方形 10"/>
          <p:cNvSpPr/>
          <p:nvPr/>
        </p:nvSpPr>
        <p:spPr>
          <a:xfrm>
            <a:off x="333728" y="3059177"/>
            <a:ext cx="6502998" cy="369332"/>
          </a:xfrm>
          <a:prstGeom prst="rect">
            <a:avLst/>
          </a:prstGeom>
        </p:spPr>
        <p:txBody>
          <a:bodyPr wrap="square">
            <a:spAutoFit/>
          </a:bodyPr>
          <a:lstStyle/>
          <a:p>
            <a:r>
              <a:rPr lang="en-US" altLang="ja-JP" dirty="0" err="1">
                <a:latin typeface="Hiragino Kaku Gothic Pro W6" charset="-128"/>
                <a:ea typeface="Hiragino Kaku Gothic Pro W6" charset="-128"/>
                <a:cs typeface="Hiragino Kaku Gothic Pro W6" charset="-128"/>
              </a:rPr>
              <a:t>BrCCCl</a:t>
            </a:r>
            <a:r>
              <a:rPr lang="en-US" altLang="ja-JP" dirty="0">
                <a:latin typeface="Hiragino Kaku Gothic Pro W6" charset="-128"/>
                <a:ea typeface="Hiragino Kaku Gothic Pro W6" charset="-128"/>
                <a:cs typeface="Hiragino Kaku Gothic Pro W6" charset="-128"/>
              </a:rPr>
              <a:t>                                                    : -1.32</a:t>
            </a:r>
          </a:p>
        </p:txBody>
      </p:sp>
      <p:sp>
        <p:nvSpPr>
          <p:cNvPr id="12" name="正方形/長方形 11"/>
          <p:cNvSpPr/>
          <p:nvPr/>
        </p:nvSpPr>
        <p:spPr>
          <a:xfrm>
            <a:off x="348584" y="3439939"/>
            <a:ext cx="6240780" cy="369332"/>
          </a:xfrm>
          <a:prstGeom prst="rect">
            <a:avLst/>
          </a:prstGeom>
        </p:spPr>
        <p:txBody>
          <a:bodyPr wrap="square">
            <a:spAutoFit/>
          </a:bodyPr>
          <a:lstStyle/>
          <a:p>
            <a:r>
              <a:rPr lang="en-US" altLang="ja-JP" dirty="0" smtClean="0">
                <a:latin typeface="Hiragino Kaku Gothic Pro W6" charset="-128"/>
                <a:ea typeface="Hiragino Kaku Gothic Pro W6" charset="-128"/>
                <a:cs typeface="Hiragino Kaku Gothic Pro W6" charset="-128"/>
              </a:rPr>
              <a:t>CCNc1nc(N(CC)CC)</a:t>
            </a:r>
            <a:r>
              <a:rPr lang="en-US" altLang="ja-JP" dirty="0" err="1" smtClean="0">
                <a:latin typeface="Hiragino Kaku Gothic Pro W6" charset="-128"/>
                <a:ea typeface="Hiragino Kaku Gothic Pro W6" charset="-128"/>
                <a:cs typeface="Hiragino Kaku Gothic Pro W6" charset="-128"/>
              </a:rPr>
              <a:t>nc</a:t>
            </a:r>
            <a:r>
              <a:rPr lang="en-US" altLang="ja-JP" dirty="0" smtClean="0">
                <a:latin typeface="Hiragino Kaku Gothic Pro W6" charset="-128"/>
                <a:ea typeface="Hiragino Kaku Gothic Pro W6" charset="-128"/>
                <a:cs typeface="Hiragino Kaku Gothic Pro W6" charset="-128"/>
              </a:rPr>
              <a:t>(Cl)n1                  </a:t>
            </a:r>
            <a:r>
              <a:rPr lang="en-US" altLang="ja-JP" dirty="0">
                <a:latin typeface="Hiragino Kaku Gothic Pro W6" charset="-128"/>
                <a:ea typeface="Hiragino Kaku Gothic Pro W6" charset="-128"/>
                <a:cs typeface="Hiragino Kaku Gothic Pro W6" charset="-128"/>
              </a:rPr>
              <a:t>: -4.06</a:t>
            </a:r>
          </a:p>
        </p:txBody>
      </p:sp>
      <p:sp>
        <p:nvSpPr>
          <p:cNvPr id="13" name="正方形/長方形 12"/>
          <p:cNvSpPr/>
          <p:nvPr/>
        </p:nvSpPr>
        <p:spPr>
          <a:xfrm>
            <a:off x="382634" y="4121453"/>
            <a:ext cx="6995160" cy="369332"/>
          </a:xfrm>
          <a:prstGeom prst="rect">
            <a:avLst/>
          </a:prstGeom>
        </p:spPr>
        <p:txBody>
          <a:bodyPr wrap="square">
            <a:spAutoFit/>
          </a:bodyPr>
          <a:lstStyle/>
          <a:p>
            <a:r>
              <a:rPr lang="en-US" altLang="ja-JP" dirty="0">
                <a:latin typeface="Hiragino Kaku Gothic Pro W6" charset="-128"/>
                <a:ea typeface="Hiragino Kaku Gothic Pro W6" charset="-128"/>
                <a:cs typeface="Hiragino Kaku Gothic Pro W6" charset="-128"/>
              </a:rPr>
              <a:t>c1(c2nc(cccc4)c4cc2)</a:t>
            </a:r>
            <a:r>
              <a:rPr lang="en-US" altLang="ja-JP" dirty="0" err="1">
                <a:latin typeface="Hiragino Kaku Gothic Pro W6" charset="-128"/>
                <a:ea typeface="Hiragino Kaku Gothic Pro W6" charset="-128"/>
                <a:cs typeface="Hiragino Kaku Gothic Pro W6" charset="-128"/>
              </a:rPr>
              <a:t>nc</a:t>
            </a:r>
            <a:r>
              <a:rPr lang="en-US" altLang="ja-JP" dirty="0">
                <a:latin typeface="Hiragino Kaku Gothic Pro W6" charset="-128"/>
                <a:ea typeface="Hiragino Kaku Gothic Pro W6" charset="-128"/>
                <a:cs typeface="Hiragino Kaku Gothic Pro W6" charset="-128"/>
              </a:rPr>
              <a:t>(cccc3)c3cc1 : -5.4</a:t>
            </a:r>
          </a:p>
        </p:txBody>
      </p:sp>
      <p:pic>
        <p:nvPicPr>
          <p:cNvPr id="14" name="図 13"/>
          <p:cNvPicPr>
            <a:picLocks noChangeAspect="1"/>
          </p:cNvPicPr>
          <p:nvPr/>
        </p:nvPicPr>
        <p:blipFill rotWithShape="1">
          <a:blip r:embed="rId2"/>
          <a:srcRect t="17519"/>
          <a:stretch/>
        </p:blipFill>
        <p:spPr>
          <a:xfrm>
            <a:off x="206341" y="5646419"/>
            <a:ext cx="8724900" cy="942751"/>
          </a:xfrm>
          <a:prstGeom prst="rect">
            <a:avLst/>
          </a:prstGeom>
        </p:spPr>
      </p:pic>
    </p:spTree>
    <p:extLst>
      <p:ext uri="{BB962C8B-B14F-4D97-AF65-F5344CB8AC3E}">
        <p14:creationId xmlns:p14="http://schemas.microsoft.com/office/powerpoint/2010/main" val="1879469899"/>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ホワイ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3484</TotalTime>
  <Words>163</Words>
  <Application>Microsoft Macintosh PowerPoint</Application>
  <PresentationFormat>画面に合わせる (4:3)</PresentationFormat>
  <Paragraphs>46</Paragraphs>
  <Slides>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vt:i4>
      </vt:variant>
    </vt:vector>
  </HeadingPairs>
  <TitlesOfParts>
    <vt:vector size="10" baseType="lpstr">
      <vt:lpstr>Calibri</vt:lpstr>
      <vt:lpstr>Calibri Light</vt:lpstr>
      <vt:lpstr>Hiragino Kaku Gothic Pro W6</vt:lpstr>
      <vt:lpstr>ＭＳ Ｐゴシック</vt:lpstr>
      <vt:lpstr>Yu Gothic</vt:lpstr>
      <vt:lpstr>Arial</vt:lpstr>
      <vt:lpstr>ホワイト</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宮崎大輝</dc:creator>
  <cp:lastModifiedBy>宮崎大輝</cp:lastModifiedBy>
  <cp:revision>48</cp:revision>
  <dcterms:created xsi:type="dcterms:W3CDTF">2016-04-25T03:30:15Z</dcterms:created>
  <dcterms:modified xsi:type="dcterms:W3CDTF">2016-05-18T14:54:56Z</dcterms:modified>
</cp:coreProperties>
</file>