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79" r:id="rId3"/>
    <p:sldId id="268" r:id="rId4"/>
    <p:sldId id="270" r:id="rId5"/>
    <p:sldId id="274" r:id="rId6"/>
    <p:sldId id="272" r:id="rId7"/>
    <p:sldId id="275" r:id="rId8"/>
    <p:sldId id="276" r:id="rId9"/>
    <p:sldId id="277" r:id="rId10"/>
    <p:sldId id="278" r:id="rId11"/>
    <p:sldId id="269" r:id="rId12"/>
    <p:sldId id="284" r:id="rId13"/>
    <p:sldId id="285" r:id="rId14"/>
    <p:sldId id="286" r:id="rId15"/>
    <p:sldId id="259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5E3CA-4281-094A-AABB-DF44C54068FB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527CE-4C73-4040-8FF8-2F59BDA7A0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55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05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09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59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3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69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0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0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35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11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7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76A5-1F44-C641-8966-CDAAA8E8F539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2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169197" y="5733825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酒井研究室　</a:t>
            </a:r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宮崎</a:t>
            </a:r>
            <a:r>
              <a:rPr lang="en-US" altLang="ja-JP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大輝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33728" y="4776394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June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. 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, 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2016</a:t>
            </a: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ディスカッション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中間発表練習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8354" y="1819834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ドッキングシミュレーションおよび</a:t>
            </a:r>
            <a:endParaRPr kumimoji="1" lang="en-US" altLang="ja-JP" sz="32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/>
            <a:r>
              <a:rPr lang="ja-JP" altLang="en-US" sz="32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機械学習を活用した医薬品化学構造の設計</a:t>
            </a:r>
            <a:endParaRPr kumimoji="1" lang="ja-JP" altLang="en-US" sz="32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224701" y="176962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図形グループ 19"/>
          <p:cNvGrpSpPr/>
          <p:nvPr/>
        </p:nvGrpSpPr>
        <p:grpSpPr>
          <a:xfrm>
            <a:off x="5580163" y="1345739"/>
            <a:ext cx="970834" cy="785309"/>
            <a:chOff x="893871" y="1581373"/>
            <a:chExt cx="970834" cy="785309"/>
          </a:xfrm>
        </p:grpSpPr>
        <p:sp>
          <p:nvSpPr>
            <p:cNvPr id="21" name="円/楕円 20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6001004" y="877781"/>
            <a:ext cx="1998643" cy="1724400"/>
            <a:chOff x="2476538" y="1065435"/>
            <a:chExt cx="1998643" cy="1721224"/>
          </a:xfrm>
        </p:grpSpPr>
        <p:sp>
          <p:nvSpPr>
            <p:cNvPr id="24" name="円/楕円 23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正方形/長方形 25"/>
          <p:cNvSpPr/>
          <p:nvPr/>
        </p:nvSpPr>
        <p:spPr>
          <a:xfrm>
            <a:off x="2040237" y="156957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62945" y="1538338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698301" y="2599005"/>
            <a:ext cx="241682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細胞の機能低下など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→発症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1453821" y="4315603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1859776" y="4430838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549318" y="3890170"/>
            <a:ext cx="292579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分子の不活性化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224701" y="4642405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図形グループ 34"/>
          <p:cNvGrpSpPr/>
          <p:nvPr/>
        </p:nvGrpSpPr>
        <p:grpSpPr>
          <a:xfrm>
            <a:off x="6651574" y="3780205"/>
            <a:ext cx="1998643" cy="1724400"/>
            <a:chOff x="2476538" y="1065435"/>
            <a:chExt cx="1998643" cy="1721224"/>
          </a:xfrm>
        </p:grpSpPr>
        <p:sp>
          <p:nvSpPr>
            <p:cNvPr id="36" name="円/楕円 35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図形グループ 1"/>
          <p:cNvGrpSpPr/>
          <p:nvPr/>
        </p:nvGrpSpPr>
        <p:grpSpPr>
          <a:xfrm rot="1804422">
            <a:off x="5612897" y="3697570"/>
            <a:ext cx="1100095" cy="785309"/>
            <a:chOff x="5477400" y="4006591"/>
            <a:chExt cx="1100095" cy="785309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477400" y="4006591"/>
              <a:ext cx="970834" cy="785309"/>
              <a:chOff x="722297" y="4627580"/>
              <a:chExt cx="970834" cy="785309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722297" y="4627580"/>
                <a:ext cx="785309" cy="78530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1138293" y="4858051"/>
                <a:ext cx="554838" cy="3243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" name="図形グループ 41"/>
            <p:cNvGrpSpPr/>
            <p:nvPr/>
          </p:nvGrpSpPr>
          <p:grpSpPr>
            <a:xfrm>
              <a:off x="5883355" y="4121826"/>
              <a:ext cx="694140" cy="565200"/>
              <a:chOff x="1724855" y="4725372"/>
              <a:chExt cx="694140" cy="554838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724855" y="4840608"/>
                <a:ext cx="554838" cy="32436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 rot="5400000">
                <a:off x="1979393" y="4840608"/>
                <a:ext cx="554838" cy="32436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5" name="正方形/長方形 44"/>
          <p:cNvSpPr/>
          <p:nvPr/>
        </p:nvSpPr>
        <p:spPr>
          <a:xfrm>
            <a:off x="5818429" y="5224426"/>
            <a:ext cx="241682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症状の鎮静、予防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552805" y="621675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691348" y="6447585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464041" y="578793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標的タンパク質と化合物との結合構造及び結合親和性予測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677873" y="5986280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6818580" y="444370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047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4934455" y="1797424"/>
            <a:ext cx="1724528" cy="19668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38576" y="1835217"/>
            <a:ext cx="3119024" cy="1919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6894" y="650242"/>
            <a:ext cx="69954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定量的構造活性相関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(QSAR)</a:t>
            </a:r>
          </a:p>
          <a:p>
            <a:pPr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-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既知のデータベースから作成したモデルにより、活性値を予測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8033" y="1635162"/>
            <a:ext cx="6336253" cy="2205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1823" y="1435107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281" y="2409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構造情報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0409" y="26576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活性値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左中かっこ 9"/>
          <p:cNvSpPr/>
          <p:nvPr/>
        </p:nvSpPr>
        <p:spPr>
          <a:xfrm>
            <a:off x="1500634" y="2340830"/>
            <a:ext cx="446502" cy="1338288"/>
          </a:xfrm>
          <a:prstGeom prst="leftBrace">
            <a:avLst>
              <a:gd name="adj1" fmla="val 8333"/>
              <a:gd name="adj2" fmla="val 167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35034" y="2389217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・分子量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・炭素原子の数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・ベンゼン環の数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・・・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7611" y="1882864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説明変数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983934" y="1861348"/>
            <a:ext cx="16040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6" name="直線矢印コネクタ 15"/>
          <p:cNvCxnSpPr>
            <a:endCxn id="15" idx="1"/>
          </p:cNvCxnSpPr>
          <p:nvPr/>
        </p:nvCxnSpPr>
        <p:spPr>
          <a:xfrm>
            <a:off x="3666359" y="2779045"/>
            <a:ext cx="1268096" cy="18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321722" y="2794817"/>
            <a:ext cx="0" cy="1874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243149" y="4002742"/>
            <a:ext cx="1604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モデリング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313355" y="4668819"/>
            <a:ext cx="1999675" cy="1011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498381" y="4820485"/>
            <a:ext cx="1604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 (X)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34352" y="4745179"/>
            <a:ext cx="160405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新規データ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en-US" altLang="ja-JP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</a:t>
            </a:r>
            <a:r>
              <a:rPr lang="en-US" altLang="ja-JP" baseline="-25000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new</a:t>
            </a:r>
            <a:endParaRPr lang="en-US" altLang="ja-JP" baseline="-250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2555665" y="5147184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069118" y="4916648"/>
            <a:ext cx="229554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予測活性値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313030" y="5127461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330661" y="5992224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機械学習による回帰予測モデルの構築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1469204" y="6223057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04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01" y="1055827"/>
            <a:ext cx="3112988" cy="334509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回帰モデルによる探索の問題点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26340" y="1277019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データ量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小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探索すべき領域であるが、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予測値が低く、探索は行われない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083564" y="1608948"/>
            <a:ext cx="714986" cy="17850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8" idx="3"/>
          </p:cNvCxnSpPr>
          <p:nvPr/>
        </p:nvCxnSpPr>
        <p:spPr>
          <a:xfrm flipV="1">
            <a:off x="3798550" y="1846258"/>
            <a:ext cx="526024" cy="655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635174" y="1963564"/>
            <a:ext cx="716857" cy="11887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2352032" y="2557958"/>
            <a:ext cx="1972542" cy="657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324574" y="3163161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データ量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小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目標値に達していないが、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探索され続けてしまう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3489" y="562853"/>
            <a:ext cx="97356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・データ量の大小による予測誤差のために、適切な外挿領域の探索が行われない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・モデル構築に用いた既知データの密度が低いと、予測値の信頼性が低い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347402" y="6088832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148627" y="5857817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予測誤差の大きさとデータ密度の考慮により効率的な探索が可能</a:t>
            </a:r>
            <a:endParaRPr lang="en-US" altLang="ja-JP" sz="20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423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予測誤差の大きさの推定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461665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GP(Gaussian Process)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法</a:t>
            </a:r>
            <a:endParaRPr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560" y="1174376"/>
            <a:ext cx="594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ある説明変数</a:t>
            </a:r>
            <a:r>
              <a:rPr lang="en-US" altLang="ja-JP" b="1" i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が与えられた時に、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r>
              <a:rPr lang="en-US" altLang="ja-JP" b="1" i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を正規分布に従う確率モデルとする回帰手法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-436016" y="1939962"/>
                <a:ext cx="704712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モデル式</a:t>
                </a:r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𝒚</m:t>
                    </m:r>
                    <m:r>
                      <a:rPr lang="en-US" altLang="ja-JP" b="0" i="1" smtClean="0">
                        <a:latin typeface="Cambria Math" charset="0"/>
                        <a:ea typeface="Hiragino Kaku Gothic Pro W6" charset="-128"/>
                        <a:cs typeface="Hiragino Kaku Gothic Pro W6" charset="-128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𝒘</m:t>
                        </m:r>
                      </m:e>
                      <m:sup>
                        <m:r>
                          <a:rPr lang="en-US" altLang="ja-JP" b="0" i="1" smtClean="0">
                            <a:latin typeface="Cambria Math" charset="0"/>
                            <a:ea typeface="Hiragino Kaku Gothic Pro W6" charset="-128"/>
                            <a:cs typeface="Hiragino Kaku Gothic Pro W6" charset="-128"/>
                          </a:rPr>
                          <m:t>𝑇</m:t>
                        </m:r>
                      </m:sup>
                    </m:sSup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d>
                      <m:dPr>
                        <m:ctrlP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ja-JP" b="0" dirty="0" smtClean="0">
                  <a:latin typeface="Hiragino Kaku Gothic Pro W6" charset="-128"/>
                  <a:ea typeface="Cambria Math" charset="0"/>
                  <a:cs typeface="Cambria Math" charset="0"/>
                </a:endParaRPr>
              </a:p>
              <a:p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</m:oMath>
                </a14:m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: 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非線形関数、</a:t>
                </a:r>
                <a:r>
                  <a:rPr lang="en-US" altLang="ja-JP" b="1" i="1" dirty="0" smtClean="0">
                    <a:latin typeface="Cambria Math" charset="0"/>
                    <a:ea typeface="Cambria Math" charset="0"/>
                    <a:cs typeface="Cambria Math" charset="0"/>
                  </a:rPr>
                  <a:t>w </a:t>
                </a:r>
                <a:r>
                  <a:rPr lang="en-US" altLang="ja-JP" dirty="0" smtClean="0">
                    <a:latin typeface="Cambria Math" charset="0"/>
                    <a:ea typeface="Cambria Math" charset="0"/>
                    <a:cs typeface="Cambria Math" charset="0"/>
                  </a:rPr>
                  <a:t>: 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回帰パラメタ</a:t>
                </a:r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)</a:t>
                </a:r>
              </a:p>
              <a:p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・予測誤差の分散</a:t>
                </a:r>
                <a:r>
                  <a:rPr lang="en-US" altLang="ja-JP" dirty="0" smtClean="0">
                    <a:latin typeface="Cambria Math" charset="0"/>
                    <a:ea typeface="Cambria Math" charset="0"/>
                    <a:cs typeface="Cambria Math" charset="0"/>
                  </a:rPr>
                  <a:t>s</a:t>
                </a:r>
                <a:r>
                  <a:rPr lang="en-US" altLang="ja-JP" baseline="30000" dirty="0" smtClean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を求めることが可能</a:t>
                </a:r>
                <a:endParaRPr lang="en-US" altLang="ja-JP" dirty="0" smtClean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</a:t>
                </a:r>
                <a:endParaRPr lang="en-US" altLang="ja-JP" dirty="0" smtClean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  <a:p>
                <a:r>
                  <a:rPr lang="en-US" altLang="ja-JP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</a:t>
                </a:r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           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・</a:t>
                </a:r>
                <a:r>
                  <a:rPr lang="en-US" altLang="ja-JP" dirty="0" smtClean="0">
                    <a:latin typeface="Cambria Math" charset="0"/>
                    <a:ea typeface="Cambria Math" charset="0"/>
                    <a:cs typeface="Cambria Math" charset="0"/>
                  </a:rPr>
                  <a:t> s</a:t>
                </a:r>
                <a:r>
                  <a:rPr lang="en-US" altLang="ja-JP" baseline="30000" dirty="0" smtClean="0">
                    <a:latin typeface="Cambria Math" charset="0"/>
                    <a:ea typeface="Cambria Math" charset="0"/>
                    <a:cs typeface="Cambria Math" charset="0"/>
                  </a:rPr>
                  <a:t>2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を用いて目的物性達成確率</a:t>
                </a:r>
                <a:r>
                  <a:rPr lang="en-US" altLang="ja-JP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P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を算出</a:t>
                </a:r>
                <a:r>
                  <a:rPr lang="ja-JP" altLang="en-US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</a:t>
                </a:r>
                <a:r>
                  <a:rPr lang="ja-JP" altLang="en-US" dirty="0" smtClean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　　　　　　　</a:t>
                </a:r>
                <a:endParaRPr lang="en-US" altLang="ja-JP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6016" y="1939962"/>
                <a:ext cx="7047122" cy="1754326"/>
              </a:xfrm>
              <a:prstGeom prst="rect">
                <a:avLst/>
              </a:prstGeom>
              <a:blipFill rotWithShape="0">
                <a:blip r:embed="rId2"/>
                <a:stretch>
                  <a:fillRect t="-2431" b="-4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21" y="2339348"/>
            <a:ext cx="3785660" cy="3622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968188" y="4150591"/>
                <a:ext cx="3602268" cy="652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ja-JP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b="0" i="1" smtClean="0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kumimoji="1" lang="bg-BG" altLang="ja-JP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bg-BG" altLang="ja-JP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𝑠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bg-BG" altLang="ja-JP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bg-BG" altLang="ja-JP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𝑦𝑝𝑟𝑒𝑑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charset="0"/>
                        </a:rPr>
                        <m:t>𝑑𝑦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4150591"/>
                <a:ext cx="3602268" cy="6523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433560" y="5149733"/>
            <a:ext cx="4360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予測誤差の分散が大きい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</a:t>
            </a:r>
            <a:r>
              <a:rPr lang="en-US" altLang="ja-JP" baseline="-25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のような候補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において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P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が大きい値をとる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307528" y="6265591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199662" y="60505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探索の効率化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19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3098"/>
              </p:ext>
            </p:extLst>
          </p:nvPr>
        </p:nvGraphicFramePr>
        <p:xfrm>
          <a:off x="1477327" y="985363"/>
          <a:ext cx="5669278" cy="1547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172"/>
                <a:gridCol w="840172"/>
                <a:gridCol w="840172"/>
                <a:gridCol w="840172"/>
                <a:gridCol w="840172"/>
                <a:gridCol w="1468418"/>
              </a:tblGrid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99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89414" y="606769"/>
            <a:ext cx="3195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化合物候補データベース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16" y="1056669"/>
            <a:ext cx="779979" cy="68033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93" y="1065586"/>
            <a:ext cx="807194" cy="64487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398956" y="1076973"/>
            <a:ext cx="653345" cy="6480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71" y="1078443"/>
            <a:ext cx="760991" cy="6152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l="19618" t="20717"/>
          <a:stretch/>
        </p:blipFill>
        <p:spPr>
          <a:xfrm>
            <a:off x="4862627" y="1099061"/>
            <a:ext cx="787759" cy="5816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164" y="1111813"/>
            <a:ext cx="1338663" cy="5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8" y="1851398"/>
            <a:ext cx="704532" cy="6449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0668" y="1962115"/>
            <a:ext cx="792895" cy="41532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16847" y="1985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・・・</a:t>
            </a:r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467030" y="2657496"/>
            <a:ext cx="3689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低分子有機構造数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&gt;&gt; 10</a:t>
            </a:r>
            <a:r>
              <a:rPr lang="en-US" altLang="ja-JP" baseline="30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60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93964" y="3596162"/>
            <a:ext cx="40934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実験及びドッキングシミュレーションによる全空間探索は不可能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90663" y="4367487"/>
            <a:ext cx="0" cy="656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4808662" y="3585407"/>
            <a:ext cx="40487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機械学習による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構造活性相関モデルの精度は不安定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74289" y="5077046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02087" y="604789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機械学習による構造活性相関予測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4" name="十字形 23"/>
          <p:cNvSpPr/>
          <p:nvPr/>
        </p:nvSpPr>
        <p:spPr>
          <a:xfrm>
            <a:off x="4321041" y="5589366"/>
            <a:ext cx="390809" cy="390809"/>
          </a:xfrm>
          <a:prstGeom prst="plus">
            <a:avLst>
              <a:gd name="adj" fmla="val 4226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1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380180" y="746597"/>
            <a:ext cx="7720327" cy="2211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リード化合物設計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9346" y="931263"/>
            <a:ext cx="1816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964" y="19471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ja-JP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…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3302596" y="1108037"/>
            <a:ext cx="2119256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78525" y="931263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44985" y="561931"/>
            <a:ext cx="319998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561706" y="1925618"/>
            <a:ext cx="6606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758143" y="1686286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＋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7257" y="1740952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結合親和性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295959" y="3140212"/>
            <a:ext cx="5579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説明変数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X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：標的タンパク質の構造記述子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273565" y="3583831"/>
            <a:ext cx="333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目的変数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y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：結合親和性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4095174" y="3121511"/>
            <a:ext cx="0" cy="1335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457083" y="3402818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回帰モデル化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596090" y="453222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= f(X)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603350" y="4753714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905724" y="45813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ja-JP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…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327356" y="3742223"/>
            <a:ext cx="2119256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03285" y="3565449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709555" y="437821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入力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4875504" y="4753714"/>
            <a:ext cx="9196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981709" y="4378215"/>
            <a:ext cx="1673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出力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879481" y="4519849"/>
            <a:ext cx="12843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 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376226" y="5885060"/>
            <a:ext cx="13819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endCxn id="47" idx="2"/>
          </p:cNvCxnSpPr>
          <p:nvPr/>
        </p:nvCxnSpPr>
        <p:spPr>
          <a:xfrm flipV="1">
            <a:off x="1386984" y="5395262"/>
            <a:ext cx="0" cy="500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239239" y="6028237"/>
            <a:ext cx="333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の予測値を元に選択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359206" y="59621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ja-JP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…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2780838" y="5123046"/>
            <a:ext cx="2119256" cy="1653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056767" y="494627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化学構造候補</a:t>
            </a:r>
            <a:endParaRPr kumimoji="1" lang="ja-JP" altLang="en-US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4900094" y="5885060"/>
            <a:ext cx="521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441658" y="5700394"/>
            <a:ext cx="3796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再度ドッキングシミュレーション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38" y="1289125"/>
            <a:ext cx="1753116" cy="1424407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634" y="1984889"/>
            <a:ext cx="779979" cy="680334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296" y="1240850"/>
            <a:ext cx="836475" cy="66827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333863" y="1302232"/>
            <a:ext cx="584696" cy="57998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9017" y="2028958"/>
            <a:ext cx="760991" cy="615270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360" y="5247268"/>
            <a:ext cx="836475" cy="668271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8081" y="6035376"/>
            <a:ext cx="760991" cy="615270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9" y="4607201"/>
            <a:ext cx="779979" cy="680334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31" y="3863162"/>
            <a:ext cx="836475" cy="668271"/>
          </a:xfrm>
          <a:prstGeom prst="rect">
            <a:avLst/>
          </a:prstGeom>
        </p:spPr>
      </p:pic>
      <p:pic>
        <p:nvPicPr>
          <p:cNvPr id="74" name="図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1346098" y="3924544"/>
            <a:ext cx="584696" cy="579981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252" y="4651270"/>
            <a:ext cx="760991" cy="6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医薬品の開発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6894" y="650242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医薬品開発の一般的な流れ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5758" y="1451063"/>
            <a:ext cx="7545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基礎研究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14299" y="1451063"/>
            <a:ext cx="13673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薬物標的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探索・同定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055670" y="1451063"/>
            <a:ext cx="1700869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リード化合物探索・最適化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530528" y="1451063"/>
            <a:ext cx="170086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パイロット・スケール生産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76868" y="2990251"/>
            <a:ext cx="94245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非臨床試験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54393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臨床試験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432411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新薬申請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910429" y="3139478"/>
            <a:ext cx="8429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承認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388447" y="2985590"/>
            <a:ext cx="8429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商用生産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1376868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3474756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5960825" y="1690369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8456744" y="1688952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2471948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590856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6898735" y="3194304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>
            <a:off x="5412183" y="3194304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3942970" y="3249131"/>
            <a:ext cx="344356" cy="290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30198" y="4629770"/>
            <a:ext cx="397825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・長い年月・莫大な開発費用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開発年数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十数年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成功確率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数万分の一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3707782" y="5314957"/>
            <a:ext cx="7246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631035" y="4945241"/>
            <a:ext cx="1700869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リード化合物探索・最適化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530528" y="5045268"/>
            <a:ext cx="3978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が成否のカギ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011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医薬品の開発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40156" y="543264"/>
            <a:ext cx="275900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24" y="4018986"/>
            <a:ext cx="1927744" cy="156629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46496" y="3610789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花粉症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H1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受容体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09" y="1512728"/>
            <a:ext cx="1581375" cy="1561166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30532" y="1102064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インフルエンザ</a:t>
            </a: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ノイラミニダーゼ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282602" y="3162786"/>
            <a:ext cx="6304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感染細胞からのインフルエンザウイルスの放出を妨げる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311" y="1664657"/>
            <a:ext cx="1740347" cy="1518012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H="1">
            <a:off x="3769692" y="2367704"/>
            <a:ext cx="9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092566" y="955139"/>
            <a:ext cx="5538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ノイラミニダーゼ阻害剤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</a:p>
          <a:p>
            <a:pPr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タミフル・リレンザなど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3786440" y="5052373"/>
            <a:ext cx="937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623" y="4107459"/>
            <a:ext cx="1853774" cy="1481004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5092565" y="3505327"/>
            <a:ext cx="5538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H1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受容体拮抗薬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アレジオンなど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282601" y="5572411"/>
            <a:ext cx="6304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ヒスタミンとヒスタミン受容体との結合を妨げる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95311" y="543264"/>
            <a:ext cx="13939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薬物化合物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979942" y="6093848"/>
            <a:ext cx="6304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z="20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薬物の開発へ繋がる出発点となるリード化合物の探索</a:t>
            </a:r>
            <a:endParaRPr lang="en-US" altLang="ja-JP" sz="20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69407" y="6304661"/>
            <a:ext cx="1159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6048053" y="6615285"/>
            <a:ext cx="31658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Arial" charset="0"/>
                <a:ea typeface="Arial" charset="0"/>
                <a:cs typeface="Arial" charset="0"/>
              </a:rPr>
              <a:t>Protein data bank : </a:t>
            </a:r>
            <a:r>
              <a:rPr lang="ja-JP" altLang="en-US" sz="1200" dirty="0" smtClean="0"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ja-JP" altLang="en-US" sz="1200" dirty="0">
                <a:latin typeface="Arial" charset="0"/>
                <a:ea typeface="Arial" charset="0"/>
                <a:cs typeface="Arial" charset="0"/>
              </a:rPr>
              <a:t>://www.rcsb.org/pdb</a:t>
            </a:r>
            <a:r>
              <a:rPr lang="ja-JP" altLang="en-US" sz="1200" dirty="0" smtClean="0">
                <a:latin typeface="Arial" charset="0"/>
                <a:ea typeface="Arial" charset="0"/>
                <a:cs typeface="Arial" charset="0"/>
              </a:rPr>
              <a:t>/</a:t>
            </a:r>
            <a:endParaRPr lang="ja-JP" alt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9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040237" y="156957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92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224701" y="176962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図形グループ 19"/>
          <p:cNvGrpSpPr/>
          <p:nvPr/>
        </p:nvGrpSpPr>
        <p:grpSpPr>
          <a:xfrm>
            <a:off x="5580163" y="1345739"/>
            <a:ext cx="970834" cy="785309"/>
            <a:chOff x="893871" y="1581373"/>
            <a:chExt cx="970834" cy="785309"/>
          </a:xfrm>
        </p:grpSpPr>
        <p:sp>
          <p:nvSpPr>
            <p:cNvPr id="21" name="円/楕円 20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6001004" y="877781"/>
            <a:ext cx="1998643" cy="1724400"/>
            <a:chOff x="2476538" y="1065435"/>
            <a:chExt cx="1998643" cy="1721224"/>
          </a:xfrm>
        </p:grpSpPr>
        <p:sp>
          <p:nvSpPr>
            <p:cNvPr id="24" name="円/楕円 23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正方形/長方形 25"/>
          <p:cNvSpPr/>
          <p:nvPr/>
        </p:nvSpPr>
        <p:spPr>
          <a:xfrm>
            <a:off x="2040237" y="156957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62945" y="1538338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698301" y="2599005"/>
            <a:ext cx="241682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細胞の機能低下など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→発症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119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224701" y="176962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図形グループ 19"/>
          <p:cNvGrpSpPr/>
          <p:nvPr/>
        </p:nvGrpSpPr>
        <p:grpSpPr>
          <a:xfrm>
            <a:off x="5580163" y="1345739"/>
            <a:ext cx="970834" cy="785309"/>
            <a:chOff x="893871" y="1581373"/>
            <a:chExt cx="970834" cy="785309"/>
          </a:xfrm>
        </p:grpSpPr>
        <p:sp>
          <p:nvSpPr>
            <p:cNvPr id="21" name="円/楕円 20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6001004" y="877781"/>
            <a:ext cx="1998643" cy="1724400"/>
            <a:chOff x="2476538" y="1065435"/>
            <a:chExt cx="1998643" cy="1721224"/>
          </a:xfrm>
        </p:grpSpPr>
        <p:sp>
          <p:nvSpPr>
            <p:cNvPr id="24" name="円/楕円 23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正方形/長方形 25"/>
          <p:cNvSpPr/>
          <p:nvPr/>
        </p:nvSpPr>
        <p:spPr>
          <a:xfrm>
            <a:off x="2040237" y="156957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62945" y="1538338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698301" y="2599005"/>
            <a:ext cx="241682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細胞の機能低下など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→発症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754021" y="4320783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2870998" y="4430838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2272521" y="3877300"/>
            <a:ext cx="195218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-132966" y="3877300"/>
            <a:ext cx="272303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50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224701" y="176962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図形グループ 19"/>
          <p:cNvGrpSpPr/>
          <p:nvPr/>
        </p:nvGrpSpPr>
        <p:grpSpPr>
          <a:xfrm>
            <a:off x="5580163" y="1345739"/>
            <a:ext cx="970834" cy="785309"/>
            <a:chOff x="893871" y="1581373"/>
            <a:chExt cx="970834" cy="785309"/>
          </a:xfrm>
        </p:grpSpPr>
        <p:sp>
          <p:nvSpPr>
            <p:cNvPr id="21" name="円/楕円 20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6001004" y="877781"/>
            <a:ext cx="1998643" cy="1724400"/>
            <a:chOff x="2476538" y="1065435"/>
            <a:chExt cx="1998643" cy="1721224"/>
          </a:xfrm>
        </p:grpSpPr>
        <p:sp>
          <p:nvSpPr>
            <p:cNvPr id="24" name="円/楕円 23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正方形/長方形 25"/>
          <p:cNvSpPr/>
          <p:nvPr/>
        </p:nvSpPr>
        <p:spPr>
          <a:xfrm>
            <a:off x="2040237" y="156957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62945" y="1538338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698301" y="2599005"/>
            <a:ext cx="241682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細胞の機能低下など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→発症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1453821" y="4315603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1859776" y="4430838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549318" y="3890170"/>
            <a:ext cx="292579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分子の不活性化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668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224701" y="176962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図形グループ 19"/>
          <p:cNvGrpSpPr/>
          <p:nvPr/>
        </p:nvGrpSpPr>
        <p:grpSpPr>
          <a:xfrm>
            <a:off x="5580163" y="1345739"/>
            <a:ext cx="970834" cy="785309"/>
            <a:chOff x="893871" y="1581373"/>
            <a:chExt cx="970834" cy="785309"/>
          </a:xfrm>
        </p:grpSpPr>
        <p:sp>
          <p:nvSpPr>
            <p:cNvPr id="21" name="円/楕円 20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6001004" y="877781"/>
            <a:ext cx="1998643" cy="1724400"/>
            <a:chOff x="2476538" y="1065435"/>
            <a:chExt cx="1998643" cy="1721224"/>
          </a:xfrm>
        </p:grpSpPr>
        <p:sp>
          <p:nvSpPr>
            <p:cNvPr id="24" name="円/楕円 23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正方形/長方形 25"/>
          <p:cNvSpPr/>
          <p:nvPr/>
        </p:nvSpPr>
        <p:spPr>
          <a:xfrm>
            <a:off x="2040237" y="156957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62945" y="1538338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698301" y="2599005"/>
            <a:ext cx="241682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細胞の機能低下など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→発症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1453821" y="4315603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1859776" y="4430838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549318" y="3890170"/>
            <a:ext cx="292579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分子の不活性化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224701" y="4642405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図形グループ 34"/>
          <p:cNvGrpSpPr/>
          <p:nvPr/>
        </p:nvGrpSpPr>
        <p:grpSpPr>
          <a:xfrm>
            <a:off x="6651574" y="3780205"/>
            <a:ext cx="1998643" cy="1724400"/>
            <a:chOff x="2476538" y="1065435"/>
            <a:chExt cx="1998643" cy="1721224"/>
          </a:xfrm>
        </p:grpSpPr>
        <p:sp>
          <p:nvSpPr>
            <p:cNvPr id="36" name="円/楕円 35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図形グループ 1"/>
          <p:cNvGrpSpPr/>
          <p:nvPr/>
        </p:nvGrpSpPr>
        <p:grpSpPr>
          <a:xfrm rot="1804422">
            <a:off x="5612897" y="3697570"/>
            <a:ext cx="1100095" cy="785309"/>
            <a:chOff x="5477400" y="4006591"/>
            <a:chExt cx="1100095" cy="785309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477400" y="4006591"/>
              <a:ext cx="970834" cy="785309"/>
              <a:chOff x="722297" y="4627580"/>
              <a:chExt cx="970834" cy="785309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722297" y="4627580"/>
                <a:ext cx="785309" cy="78530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1138293" y="4858051"/>
                <a:ext cx="554838" cy="3243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" name="図形グループ 41"/>
            <p:cNvGrpSpPr/>
            <p:nvPr/>
          </p:nvGrpSpPr>
          <p:grpSpPr>
            <a:xfrm>
              <a:off x="5883355" y="4121826"/>
              <a:ext cx="694140" cy="565200"/>
              <a:chOff x="1724855" y="4725372"/>
              <a:chExt cx="694140" cy="554838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724855" y="4840608"/>
                <a:ext cx="554838" cy="32436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 rot="5400000">
                <a:off x="1979393" y="4840608"/>
                <a:ext cx="554838" cy="32436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5" name="正方形/長方形 44"/>
          <p:cNvSpPr/>
          <p:nvPr/>
        </p:nvSpPr>
        <p:spPr>
          <a:xfrm>
            <a:off x="5818429" y="5224426"/>
            <a:ext cx="241682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症状の鎮静、予防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818580" y="444370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73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32966" y="974316"/>
            <a:ext cx="272303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疾患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の原因タンパク質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リード化合物の探索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54021" y="1366217"/>
            <a:ext cx="970834" cy="785309"/>
            <a:chOff x="893871" y="1581373"/>
            <a:chExt cx="970834" cy="785309"/>
          </a:xfrm>
        </p:grpSpPr>
        <p:sp>
          <p:nvSpPr>
            <p:cNvPr id="7" name="円/楕円 6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906385" y="898259"/>
            <a:ext cx="1998643" cy="1724400"/>
            <a:chOff x="2476538" y="1065435"/>
            <a:chExt cx="1998643" cy="1721224"/>
          </a:xfrm>
        </p:grpSpPr>
        <p:sp>
          <p:nvSpPr>
            <p:cNvPr id="9" name="円/楕円 8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>
            <a:off x="1447436" y="1769629"/>
            <a:ext cx="392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224701" y="1769629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図形グループ 19"/>
          <p:cNvGrpSpPr/>
          <p:nvPr/>
        </p:nvGrpSpPr>
        <p:grpSpPr>
          <a:xfrm>
            <a:off x="5580163" y="1345739"/>
            <a:ext cx="970834" cy="785309"/>
            <a:chOff x="893871" y="1581373"/>
            <a:chExt cx="970834" cy="785309"/>
          </a:xfrm>
        </p:grpSpPr>
        <p:sp>
          <p:nvSpPr>
            <p:cNvPr id="21" name="円/楕円 20"/>
            <p:cNvSpPr/>
            <p:nvPr/>
          </p:nvSpPr>
          <p:spPr>
            <a:xfrm>
              <a:off x="893871" y="1581373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309867" y="1811844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6001004" y="877781"/>
            <a:ext cx="1998643" cy="1724400"/>
            <a:chOff x="2476538" y="1065435"/>
            <a:chExt cx="1998643" cy="1721224"/>
          </a:xfrm>
        </p:grpSpPr>
        <p:sp>
          <p:nvSpPr>
            <p:cNvPr id="24" name="円/楕円 23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正方形/長方形 25"/>
          <p:cNvSpPr/>
          <p:nvPr/>
        </p:nvSpPr>
        <p:spPr>
          <a:xfrm>
            <a:off x="2040237" y="156957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62945" y="1538338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698301" y="2599005"/>
            <a:ext cx="241682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細胞の機能低下など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→発症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1453821" y="4315603"/>
            <a:ext cx="970834" cy="785309"/>
            <a:chOff x="722297" y="4627580"/>
            <a:chExt cx="970834" cy="785309"/>
          </a:xfrm>
        </p:grpSpPr>
        <p:sp>
          <p:nvSpPr>
            <p:cNvPr id="30" name="円/楕円 29"/>
            <p:cNvSpPr/>
            <p:nvPr/>
          </p:nvSpPr>
          <p:spPr>
            <a:xfrm>
              <a:off x="722297" y="4627580"/>
              <a:ext cx="785309" cy="7853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138293" y="4858051"/>
              <a:ext cx="554838" cy="32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図形グループ 33"/>
          <p:cNvGrpSpPr/>
          <p:nvPr/>
        </p:nvGrpSpPr>
        <p:grpSpPr>
          <a:xfrm>
            <a:off x="1859776" y="4430838"/>
            <a:ext cx="694140" cy="565200"/>
            <a:chOff x="1724855" y="4725372"/>
            <a:chExt cx="694140" cy="554838"/>
          </a:xfrm>
        </p:grpSpPr>
        <p:sp>
          <p:nvSpPr>
            <p:cNvPr id="32" name="正方形/長方形 31"/>
            <p:cNvSpPr/>
            <p:nvPr/>
          </p:nvSpPr>
          <p:spPr>
            <a:xfrm>
              <a:off x="1724855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1979393" y="4840608"/>
              <a:ext cx="554838" cy="3243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549318" y="3890170"/>
            <a:ext cx="292579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原因</a:t>
            </a: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分子の不活性化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224701" y="4642405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図形グループ 34"/>
          <p:cNvGrpSpPr/>
          <p:nvPr/>
        </p:nvGrpSpPr>
        <p:grpSpPr>
          <a:xfrm>
            <a:off x="6651574" y="3780205"/>
            <a:ext cx="1998643" cy="1724400"/>
            <a:chOff x="2476538" y="1065435"/>
            <a:chExt cx="1998643" cy="1721224"/>
          </a:xfrm>
        </p:grpSpPr>
        <p:sp>
          <p:nvSpPr>
            <p:cNvPr id="36" name="円/楕円 35"/>
            <p:cNvSpPr/>
            <p:nvPr/>
          </p:nvSpPr>
          <p:spPr>
            <a:xfrm>
              <a:off x="2753957" y="1065435"/>
              <a:ext cx="1721224" cy="1721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476538" y="1763864"/>
              <a:ext cx="554838" cy="324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図形グループ 1"/>
          <p:cNvGrpSpPr/>
          <p:nvPr/>
        </p:nvGrpSpPr>
        <p:grpSpPr>
          <a:xfrm rot="1804422">
            <a:off x="5612897" y="3697570"/>
            <a:ext cx="1100095" cy="785309"/>
            <a:chOff x="5477400" y="4006591"/>
            <a:chExt cx="1100095" cy="785309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477400" y="4006591"/>
              <a:ext cx="970834" cy="785309"/>
              <a:chOff x="722297" y="4627580"/>
              <a:chExt cx="970834" cy="785309"/>
            </a:xfrm>
          </p:grpSpPr>
          <p:sp>
            <p:nvSpPr>
              <p:cNvPr id="40" name="円/楕円 39"/>
              <p:cNvSpPr/>
              <p:nvPr/>
            </p:nvSpPr>
            <p:spPr>
              <a:xfrm>
                <a:off x="722297" y="4627580"/>
                <a:ext cx="785309" cy="78530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1138293" y="4858051"/>
                <a:ext cx="554838" cy="3243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" name="図形グループ 41"/>
            <p:cNvGrpSpPr/>
            <p:nvPr/>
          </p:nvGrpSpPr>
          <p:grpSpPr>
            <a:xfrm>
              <a:off x="5883355" y="4121826"/>
              <a:ext cx="694140" cy="565200"/>
              <a:chOff x="1724855" y="4725372"/>
              <a:chExt cx="694140" cy="554838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724855" y="4840608"/>
                <a:ext cx="554838" cy="32436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 rot="5400000">
                <a:off x="1979393" y="4840608"/>
                <a:ext cx="554838" cy="32436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5" name="正方形/長方形 44"/>
          <p:cNvSpPr/>
          <p:nvPr/>
        </p:nvSpPr>
        <p:spPr>
          <a:xfrm>
            <a:off x="5818429" y="5224426"/>
            <a:ext cx="241682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症状の鎮静、予防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464041" y="578793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標的タンパク質と化合物との結合構造及び結合親和性予測</a:t>
            </a:r>
            <a:endParaRPr kumimoji="1"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677873" y="5986280"/>
            <a:ext cx="756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6818580" y="4443704"/>
            <a:ext cx="195218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細胞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937621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3882</TotalTime>
  <Words>679</Words>
  <Application>Microsoft Macintosh PowerPoint</Application>
  <PresentationFormat>画面に合わせる (4:3)</PresentationFormat>
  <Paragraphs>180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Cambria Math</vt:lpstr>
      <vt:lpstr>Hiragino Kaku Gothic Pro W6</vt:lpstr>
      <vt:lpstr>ＭＳ Ｐゴシック</vt:lpstr>
      <vt:lpstr>Yu Gothic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宮崎大輝</dc:creator>
  <cp:lastModifiedBy>宮崎大輝</cp:lastModifiedBy>
  <cp:revision>65</cp:revision>
  <cp:lastPrinted>2016-06-01T12:36:13Z</cp:lastPrinted>
  <dcterms:created xsi:type="dcterms:W3CDTF">2016-04-25T03:30:15Z</dcterms:created>
  <dcterms:modified xsi:type="dcterms:W3CDTF">2016-06-01T13:00:49Z</dcterms:modified>
</cp:coreProperties>
</file>