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63" r:id="rId2"/>
    <p:sldId id="284" r:id="rId3"/>
    <p:sldId id="265" r:id="rId4"/>
    <p:sldId id="264" r:id="rId5"/>
    <p:sldId id="286" r:id="rId6"/>
    <p:sldId id="281" r:id="rId7"/>
    <p:sldId id="282" r:id="rId8"/>
    <p:sldId id="290" r:id="rId9"/>
    <p:sldId id="291" r:id="rId10"/>
    <p:sldId id="273" r:id="rId11"/>
    <p:sldId id="301" r:id="rId12"/>
    <p:sldId id="303" r:id="rId13"/>
    <p:sldId id="302" r:id="rId14"/>
    <p:sldId id="300" r:id="rId15"/>
    <p:sldId id="299" r:id="rId16"/>
    <p:sldId id="274" r:id="rId17"/>
    <p:sldId id="275" r:id="rId18"/>
    <p:sldId id="278" r:id="rId19"/>
    <p:sldId id="261" r:id="rId20"/>
    <p:sldId id="287" r:id="rId21"/>
    <p:sldId id="259" r:id="rId22"/>
    <p:sldId id="298" r:id="rId23"/>
    <p:sldId id="258" r:id="rId24"/>
    <p:sldId id="262" r:id="rId2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6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890126-D00C-4CF5-9EE4-C53F580CD3A0}" type="datetimeFigureOut">
              <a:rPr kumimoji="1" lang="ja-JP" altLang="en-US" smtClean="0"/>
              <a:t>2016/6/16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1576AB-3935-40BA-BE1B-4E6E06E66B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1873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576AB-3935-40BA-BE1B-4E6E06E66B17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168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E9C8-6F1C-46BD-936D-5E5CC0BDE42B}" type="datetime1">
              <a:rPr kumimoji="1" lang="ja-JP" altLang="en-US" smtClean="0"/>
              <a:t>2016/6/16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8877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E29F3-D703-48EC-858A-5E93DAFC74F6}" type="datetime1">
              <a:rPr kumimoji="1" lang="ja-JP" altLang="en-US" smtClean="0"/>
              <a:t>2016/6/16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4893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D11BA-BCBA-44EE-8120-DDA63010CDB3}" type="datetime1">
              <a:rPr kumimoji="1" lang="ja-JP" altLang="en-US" smtClean="0"/>
              <a:t>2016/6/16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762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24E8-3A56-446D-9DE0-19B6446E2EF9}" type="datetime1">
              <a:rPr kumimoji="1" lang="ja-JP" altLang="en-US" smtClean="0"/>
              <a:t>2016/6/16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3871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293D1-232A-4354-95FC-2A245F678C0B}" type="datetime1">
              <a:rPr kumimoji="1" lang="ja-JP" altLang="en-US" smtClean="0"/>
              <a:t>2016/6/16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7055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6C17A-F1B0-4514-8DF2-E6DA5DE1E623}" type="datetime1">
              <a:rPr kumimoji="1" lang="ja-JP" altLang="en-US" smtClean="0"/>
              <a:t>2016/6/16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1870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9300-D914-4B9A-BA09-8448539A6FAE}" type="datetime1">
              <a:rPr kumimoji="1" lang="ja-JP" altLang="en-US" smtClean="0"/>
              <a:t>2016/6/16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0560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8477-9E80-41EC-8D6D-143170D11A8E}" type="datetime1">
              <a:rPr kumimoji="1" lang="ja-JP" altLang="en-US" smtClean="0"/>
              <a:t>2016/6/16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4448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BF108-E2BE-4004-AD6A-439CE64194D6}" type="datetime1">
              <a:rPr kumimoji="1" lang="ja-JP" altLang="en-US" smtClean="0"/>
              <a:t>2016/6/16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6885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53051-27D5-4B81-923F-BEEC0826B008}" type="datetime1">
              <a:rPr kumimoji="1" lang="ja-JP" altLang="en-US" smtClean="0"/>
              <a:t>2016/6/16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7701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34F4-FC49-4BC7-A184-0FA752531903}" type="datetime1">
              <a:rPr kumimoji="1" lang="ja-JP" altLang="en-US" smtClean="0"/>
              <a:t>2016/6/16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9282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3E4DD-712C-4500-9CF0-FAEBB05171B7}" type="datetime1">
              <a:rPr kumimoji="1" lang="ja-JP" altLang="en-US" smtClean="0"/>
              <a:t>2016/6/16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4553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6842012" y="5450603"/>
            <a:ext cx="1582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June. 17, 2016</a:t>
            </a:r>
          </a:p>
          <a:p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中間発表</a:t>
            </a:r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</a:t>
            </a:r>
            <a:endParaRPr kumimoji="1" lang="ja-JP" altLang="en-US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48354" y="1819834"/>
            <a:ext cx="79816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2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ドッキングシミュレーションおよび</a:t>
            </a:r>
            <a:endParaRPr kumimoji="1" lang="en-US" altLang="ja-JP" sz="32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 algn="ctr"/>
            <a:r>
              <a:rPr lang="ja-JP" altLang="en-US" sz="32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機械学習を活用した医薬品化学構造の設計</a:t>
            </a:r>
            <a:endParaRPr kumimoji="1" lang="ja-JP" altLang="en-US" sz="32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419585" y="3332439"/>
            <a:ext cx="6239209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dirty="0"/>
              <a:t>浦谷浩輝 （山下・牛山研究室）</a:t>
            </a:r>
            <a:r>
              <a:rPr lang="en-US" altLang="ja-JP" dirty="0"/>
              <a:t>	</a:t>
            </a:r>
            <a:r>
              <a:rPr kumimoji="1" lang="ja-JP" altLang="en-US" dirty="0"/>
              <a:t>宮崎大輝 （酒井研究室）</a:t>
            </a:r>
            <a:endParaRPr kumimoji="1" lang="en-US" altLang="ja-JP" dirty="0"/>
          </a:p>
          <a:p>
            <a:pPr>
              <a:lnSpc>
                <a:spcPct val="150000"/>
              </a:lnSpc>
            </a:pPr>
            <a:endParaRPr lang="en-US" altLang="ja-JP" dirty="0"/>
          </a:p>
          <a:p>
            <a:pPr algn="r">
              <a:lnSpc>
                <a:spcPct val="150000"/>
              </a:lnSpc>
            </a:pPr>
            <a:r>
              <a:rPr lang="ja-JP" altLang="en-US" dirty="0"/>
              <a:t>担当教員 </a:t>
            </a:r>
            <a:r>
              <a:rPr lang="en-US" altLang="ja-JP" dirty="0"/>
              <a:t>: </a:t>
            </a:r>
            <a:r>
              <a:rPr lang="ja-JP" altLang="en-US" dirty="0"/>
              <a:t>金子助教 船津教授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078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5115687" y="1040676"/>
            <a:ext cx="1724528" cy="19668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719808" y="1078469"/>
            <a:ext cx="3119024" cy="19192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0" y="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リード化合物の探索</a:t>
            </a:r>
            <a:endParaRPr kumimoji="1" lang="en-US" altLang="ja-JP" sz="24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579265" y="878414"/>
            <a:ext cx="6336253" cy="2205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633055" y="678359"/>
            <a:ext cx="1604051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データベース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45513" y="165296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構造情報</a:t>
            </a:r>
            <a:endParaRPr kumimoji="1"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361916" y="190093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結合親和性</a:t>
            </a:r>
            <a:endParaRPr kumimoji="1"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0" name="左中かっこ 9"/>
          <p:cNvSpPr/>
          <p:nvPr/>
        </p:nvSpPr>
        <p:spPr>
          <a:xfrm>
            <a:off x="1681866" y="1584082"/>
            <a:ext cx="446502" cy="1338288"/>
          </a:xfrm>
          <a:prstGeom prst="leftBrace">
            <a:avLst>
              <a:gd name="adj1" fmla="val 8333"/>
              <a:gd name="adj2" fmla="val 1674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816266" y="1632469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・分子量</a:t>
            </a:r>
            <a:endParaRPr kumimoji="1"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・炭素原子の数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r>
              <a:rPr kumimoji="1"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・ベンゼン環の数</a:t>
            </a:r>
            <a:endParaRPr kumimoji="1"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・</a:t>
            </a:r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    </a:t>
            </a: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・・・</a:t>
            </a:r>
            <a:endParaRPr kumimoji="1"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758843" y="1126116"/>
            <a:ext cx="1604051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X : </a:t>
            </a: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説明変数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5165166" y="1104600"/>
            <a:ext cx="1604051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y : </a:t>
            </a: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目的変数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cxnSp>
        <p:nvCxnSpPr>
          <p:cNvPr id="16" name="直線矢印コネクタ 15"/>
          <p:cNvCxnSpPr>
            <a:endCxn id="15" idx="1"/>
          </p:cNvCxnSpPr>
          <p:nvPr/>
        </p:nvCxnSpPr>
        <p:spPr>
          <a:xfrm>
            <a:off x="3847591" y="2022297"/>
            <a:ext cx="1268096" cy="180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>
            <a:off x="4502954" y="2038069"/>
            <a:ext cx="0" cy="18740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/>
          <p:cNvSpPr/>
          <p:nvPr/>
        </p:nvSpPr>
        <p:spPr>
          <a:xfrm>
            <a:off x="4424381" y="3245994"/>
            <a:ext cx="16040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モデリング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3494587" y="3912071"/>
            <a:ext cx="1999675" cy="10112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3679613" y="4063737"/>
            <a:ext cx="160405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回帰モデル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 algn="ctr">
              <a:lnSpc>
                <a:spcPts val="2360"/>
              </a:lnSpc>
            </a:pPr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y = f (X)</a:t>
            </a:r>
          </a:p>
        </p:txBody>
      </p:sp>
      <p:sp>
        <p:nvSpPr>
          <p:cNvPr id="25" name="正方形/長方形 24"/>
          <p:cNvSpPr/>
          <p:nvPr/>
        </p:nvSpPr>
        <p:spPr>
          <a:xfrm>
            <a:off x="1315584" y="3988431"/>
            <a:ext cx="1604051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新規データ</a:t>
            </a:r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</a:t>
            </a:r>
            <a:r>
              <a:rPr lang="en-US" altLang="ja-JP" dirty="0" err="1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X</a:t>
            </a:r>
            <a:r>
              <a:rPr lang="en-US" altLang="ja-JP" baseline="-25000" dirty="0" err="1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new</a:t>
            </a:r>
            <a:endParaRPr lang="en-US" altLang="ja-JP" baseline="-250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cxnSp>
        <p:nvCxnSpPr>
          <p:cNvPr id="27" name="直線矢印コネクタ 26"/>
          <p:cNvCxnSpPr/>
          <p:nvPr/>
        </p:nvCxnSpPr>
        <p:spPr>
          <a:xfrm>
            <a:off x="2736897" y="4390436"/>
            <a:ext cx="75608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/>
          <p:cNvSpPr/>
          <p:nvPr/>
        </p:nvSpPr>
        <p:spPr>
          <a:xfrm>
            <a:off x="6069214" y="4170658"/>
            <a:ext cx="2295545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y (</a:t>
            </a: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予測値</a:t>
            </a:r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)</a:t>
            </a:r>
          </a:p>
        </p:txBody>
      </p:sp>
      <p:cxnSp>
        <p:nvCxnSpPr>
          <p:cNvPr id="29" name="直線矢印コネクタ 28"/>
          <p:cNvCxnSpPr/>
          <p:nvPr/>
        </p:nvCxnSpPr>
        <p:spPr>
          <a:xfrm>
            <a:off x="5494262" y="4370713"/>
            <a:ext cx="75608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2511893" y="5235476"/>
            <a:ext cx="3220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回帰</a:t>
            </a:r>
            <a:r>
              <a:rPr kumimoji="1" lang="ja-JP" altLang="en-US" sz="24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予測モデルの構築</a:t>
            </a:r>
            <a:endParaRPr kumimoji="1" lang="en-US" altLang="ja-JP" sz="24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cxnSp>
        <p:nvCxnSpPr>
          <p:cNvPr id="32" name="直線矢印コネクタ 31"/>
          <p:cNvCxnSpPr/>
          <p:nvPr/>
        </p:nvCxnSpPr>
        <p:spPr>
          <a:xfrm>
            <a:off x="1650436" y="5466309"/>
            <a:ext cx="75608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797484" y="1438650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dirty="0" smtClean="0"/>
              <a:t>ドッキング</a:t>
            </a:r>
            <a:endParaRPr kumimoji="1" lang="en-US" altLang="ja-JP" sz="1400" dirty="0" smtClean="0"/>
          </a:p>
          <a:p>
            <a:pPr algn="ctr"/>
            <a:r>
              <a:rPr kumimoji="1" lang="ja-JP" altLang="en-US" sz="1400" dirty="0" smtClean="0"/>
              <a:t>シミュレーション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0760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正方形/長方形 24"/>
          <p:cNvSpPr/>
          <p:nvPr/>
        </p:nvSpPr>
        <p:spPr>
          <a:xfrm>
            <a:off x="528464" y="664212"/>
            <a:ext cx="7720327" cy="221175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967630" y="848878"/>
            <a:ext cx="18162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標的タンパク質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3223074" y="1025652"/>
            <a:ext cx="2381051" cy="16530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290198" y="791212"/>
            <a:ext cx="226215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少数の化学構造</a:t>
            </a:r>
            <a:r>
              <a:rPr kumimoji="1"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候補</a:t>
            </a:r>
          </a:p>
        </p:txBody>
      </p:sp>
      <p:sp>
        <p:nvSpPr>
          <p:cNvPr id="24" name="正方形/長方形 23"/>
          <p:cNvSpPr/>
          <p:nvPr/>
        </p:nvSpPr>
        <p:spPr>
          <a:xfrm>
            <a:off x="677890" y="459843"/>
            <a:ext cx="274126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ja-JP" altLang="en-US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ドッキングシミュレーション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cxnSp>
        <p:nvCxnSpPr>
          <p:cNvPr id="26" name="直線矢印コネクタ 25"/>
          <p:cNvCxnSpPr/>
          <p:nvPr/>
        </p:nvCxnSpPr>
        <p:spPr>
          <a:xfrm>
            <a:off x="5709990" y="1843233"/>
            <a:ext cx="6606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2684002" y="1603901"/>
            <a:ext cx="41549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＋</a:t>
            </a:r>
            <a:endParaRPr kumimoji="1" lang="ja-JP" altLang="en-US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585541" y="1658567"/>
            <a:ext cx="133882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結合親和性</a:t>
            </a:r>
          </a:p>
        </p:txBody>
      </p:sp>
      <p:grpSp>
        <p:nvGrpSpPr>
          <p:cNvPr id="32" name="図形グループ 2"/>
          <p:cNvGrpSpPr/>
          <p:nvPr/>
        </p:nvGrpSpPr>
        <p:grpSpPr>
          <a:xfrm>
            <a:off x="1338506" y="1490071"/>
            <a:ext cx="970834" cy="785309"/>
            <a:chOff x="722297" y="4627580"/>
            <a:chExt cx="970834" cy="785309"/>
          </a:xfrm>
        </p:grpSpPr>
        <p:sp>
          <p:nvSpPr>
            <p:cNvPr id="36" name="円/楕円 29"/>
            <p:cNvSpPr/>
            <p:nvPr/>
          </p:nvSpPr>
          <p:spPr>
            <a:xfrm>
              <a:off x="722297" y="4627580"/>
              <a:ext cx="785309" cy="78530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1138293" y="4858051"/>
              <a:ext cx="554838" cy="324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40" name="図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199" y="1145259"/>
            <a:ext cx="724042" cy="578446"/>
          </a:xfrm>
          <a:prstGeom prst="rect">
            <a:avLst/>
          </a:prstGeom>
        </p:spPr>
      </p:pic>
      <p:pic>
        <p:nvPicPr>
          <p:cNvPr id="43" name="図 42"/>
          <p:cNvPicPr>
            <a:picLocks noChangeAspect="1"/>
          </p:cNvPicPr>
          <p:nvPr/>
        </p:nvPicPr>
        <p:blipFill rotWithShape="1">
          <a:blip r:embed="rId3"/>
          <a:srcRect l="19618" t="20717"/>
          <a:stretch/>
        </p:blipFill>
        <p:spPr>
          <a:xfrm>
            <a:off x="4394744" y="2033410"/>
            <a:ext cx="706610" cy="521763"/>
          </a:xfrm>
          <a:prstGeom prst="rect">
            <a:avLst/>
          </a:prstGeom>
        </p:spPr>
      </p:pic>
      <p:pic>
        <p:nvPicPr>
          <p:cNvPr id="45" name="図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6150" y="1232644"/>
            <a:ext cx="631957" cy="578552"/>
          </a:xfrm>
          <a:prstGeom prst="rect">
            <a:avLst/>
          </a:prstGeom>
        </p:spPr>
      </p:pic>
      <p:pic>
        <p:nvPicPr>
          <p:cNvPr id="46" name="図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0988" y="2077513"/>
            <a:ext cx="711215" cy="372541"/>
          </a:xfrm>
          <a:prstGeom prst="rect">
            <a:avLst/>
          </a:prstGeom>
        </p:spPr>
      </p:pic>
      <p:sp>
        <p:nvSpPr>
          <p:cNvPr id="58" name="テキスト ボックス 57"/>
          <p:cNvSpPr txBox="1"/>
          <p:nvPr/>
        </p:nvSpPr>
        <p:spPr>
          <a:xfrm>
            <a:off x="0" y="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リード化合物の探索</a:t>
            </a:r>
            <a:endParaRPr kumimoji="1" lang="en-US" altLang="ja-JP" sz="24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52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正方形/長方形 24"/>
          <p:cNvSpPr/>
          <p:nvPr/>
        </p:nvSpPr>
        <p:spPr>
          <a:xfrm>
            <a:off x="528464" y="664212"/>
            <a:ext cx="7720327" cy="221175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967630" y="848878"/>
            <a:ext cx="18162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標的タンパク質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3223074" y="1025652"/>
            <a:ext cx="2381051" cy="16530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290198" y="791212"/>
            <a:ext cx="226215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少数の化学構造</a:t>
            </a:r>
            <a:r>
              <a:rPr kumimoji="1"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候補</a:t>
            </a:r>
          </a:p>
        </p:txBody>
      </p:sp>
      <p:sp>
        <p:nvSpPr>
          <p:cNvPr id="24" name="正方形/長方形 23"/>
          <p:cNvSpPr/>
          <p:nvPr/>
        </p:nvSpPr>
        <p:spPr>
          <a:xfrm>
            <a:off x="677890" y="459843"/>
            <a:ext cx="274126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ja-JP" altLang="en-US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ドッキングシミュレーション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cxnSp>
        <p:nvCxnSpPr>
          <p:cNvPr id="26" name="直線矢印コネクタ 25"/>
          <p:cNvCxnSpPr/>
          <p:nvPr/>
        </p:nvCxnSpPr>
        <p:spPr>
          <a:xfrm>
            <a:off x="5709990" y="1843233"/>
            <a:ext cx="6606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2684002" y="1603901"/>
            <a:ext cx="41549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＋</a:t>
            </a:r>
            <a:endParaRPr kumimoji="1" lang="ja-JP" altLang="en-US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585541" y="1658567"/>
            <a:ext cx="133882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結合親和性</a:t>
            </a:r>
          </a:p>
        </p:txBody>
      </p:sp>
      <p:cxnSp>
        <p:nvCxnSpPr>
          <p:cNvPr id="31" name="直線矢印コネクタ 30"/>
          <p:cNvCxnSpPr>
            <a:stCxn id="25" idx="2"/>
          </p:cNvCxnSpPr>
          <p:nvPr/>
        </p:nvCxnSpPr>
        <p:spPr>
          <a:xfrm flipH="1">
            <a:off x="4388627" y="2875965"/>
            <a:ext cx="1" cy="15312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4522531" y="3277805"/>
            <a:ext cx="13503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回帰モデル作成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3917320" y="4448835"/>
            <a:ext cx="16733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y = f(X)</a:t>
            </a:r>
          </a:p>
        </p:txBody>
      </p:sp>
      <p:grpSp>
        <p:nvGrpSpPr>
          <p:cNvPr id="32" name="図形グループ 2"/>
          <p:cNvGrpSpPr/>
          <p:nvPr/>
        </p:nvGrpSpPr>
        <p:grpSpPr>
          <a:xfrm>
            <a:off x="1338506" y="1490071"/>
            <a:ext cx="970834" cy="785309"/>
            <a:chOff x="722297" y="4627580"/>
            <a:chExt cx="970834" cy="785309"/>
          </a:xfrm>
        </p:grpSpPr>
        <p:sp>
          <p:nvSpPr>
            <p:cNvPr id="36" name="円/楕円 29"/>
            <p:cNvSpPr/>
            <p:nvPr/>
          </p:nvSpPr>
          <p:spPr>
            <a:xfrm>
              <a:off x="722297" y="4627580"/>
              <a:ext cx="785309" cy="78530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1138293" y="4858051"/>
              <a:ext cx="554838" cy="324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40" name="図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199" y="1145259"/>
            <a:ext cx="724042" cy="578446"/>
          </a:xfrm>
          <a:prstGeom prst="rect">
            <a:avLst/>
          </a:prstGeom>
        </p:spPr>
      </p:pic>
      <p:pic>
        <p:nvPicPr>
          <p:cNvPr id="43" name="図 42"/>
          <p:cNvPicPr>
            <a:picLocks noChangeAspect="1"/>
          </p:cNvPicPr>
          <p:nvPr/>
        </p:nvPicPr>
        <p:blipFill rotWithShape="1">
          <a:blip r:embed="rId3"/>
          <a:srcRect l="19618" t="20717"/>
          <a:stretch/>
        </p:blipFill>
        <p:spPr>
          <a:xfrm>
            <a:off x="4394744" y="2033410"/>
            <a:ext cx="706610" cy="521763"/>
          </a:xfrm>
          <a:prstGeom prst="rect">
            <a:avLst/>
          </a:prstGeom>
        </p:spPr>
      </p:pic>
      <p:pic>
        <p:nvPicPr>
          <p:cNvPr id="45" name="図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6150" y="1232644"/>
            <a:ext cx="631957" cy="578552"/>
          </a:xfrm>
          <a:prstGeom prst="rect">
            <a:avLst/>
          </a:prstGeom>
        </p:spPr>
      </p:pic>
      <p:pic>
        <p:nvPicPr>
          <p:cNvPr id="46" name="図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0988" y="2077513"/>
            <a:ext cx="711215" cy="372541"/>
          </a:xfrm>
          <a:prstGeom prst="rect">
            <a:avLst/>
          </a:prstGeom>
        </p:spPr>
      </p:pic>
      <p:sp>
        <p:nvSpPr>
          <p:cNvPr id="58" name="テキスト ボックス 57"/>
          <p:cNvSpPr txBox="1"/>
          <p:nvPr/>
        </p:nvSpPr>
        <p:spPr>
          <a:xfrm>
            <a:off x="0" y="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リード化合物の探索</a:t>
            </a:r>
            <a:endParaRPr kumimoji="1" lang="en-US" altLang="ja-JP" sz="24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428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図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677890" y="4327152"/>
            <a:ext cx="653345" cy="648076"/>
          </a:xfrm>
          <a:prstGeom prst="rect">
            <a:avLst/>
          </a:prstGeom>
        </p:spPr>
      </p:pic>
      <p:sp>
        <p:nvSpPr>
          <p:cNvPr id="25" name="正方形/長方形 24"/>
          <p:cNvSpPr/>
          <p:nvPr/>
        </p:nvSpPr>
        <p:spPr>
          <a:xfrm>
            <a:off x="528464" y="664212"/>
            <a:ext cx="7720327" cy="221175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967630" y="848878"/>
            <a:ext cx="18162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標的タンパク質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3223074" y="1025652"/>
            <a:ext cx="2381051" cy="16530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290198" y="791212"/>
            <a:ext cx="226215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少数の化学構造</a:t>
            </a:r>
            <a:r>
              <a:rPr kumimoji="1"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候補</a:t>
            </a:r>
          </a:p>
        </p:txBody>
      </p:sp>
      <p:sp>
        <p:nvSpPr>
          <p:cNvPr id="24" name="正方形/長方形 23"/>
          <p:cNvSpPr/>
          <p:nvPr/>
        </p:nvSpPr>
        <p:spPr>
          <a:xfrm>
            <a:off x="677890" y="459843"/>
            <a:ext cx="274126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ja-JP" altLang="en-US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ドッキングシミュレーション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cxnSp>
        <p:nvCxnSpPr>
          <p:cNvPr id="26" name="直線矢印コネクタ 25"/>
          <p:cNvCxnSpPr/>
          <p:nvPr/>
        </p:nvCxnSpPr>
        <p:spPr>
          <a:xfrm>
            <a:off x="5709990" y="1843233"/>
            <a:ext cx="6606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2684002" y="1603901"/>
            <a:ext cx="41549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＋</a:t>
            </a:r>
            <a:endParaRPr kumimoji="1" lang="ja-JP" altLang="en-US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585541" y="1658567"/>
            <a:ext cx="133882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結合親和性</a:t>
            </a:r>
          </a:p>
        </p:txBody>
      </p:sp>
      <p:cxnSp>
        <p:nvCxnSpPr>
          <p:cNvPr id="31" name="直線矢印コネクタ 30"/>
          <p:cNvCxnSpPr>
            <a:stCxn id="25" idx="2"/>
          </p:cNvCxnSpPr>
          <p:nvPr/>
        </p:nvCxnSpPr>
        <p:spPr>
          <a:xfrm flipH="1">
            <a:off x="4388627" y="2875965"/>
            <a:ext cx="1" cy="15312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4522531" y="3277805"/>
            <a:ext cx="13503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回帰モデル作成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3917320" y="4448835"/>
            <a:ext cx="16733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y = f(X)</a:t>
            </a:r>
          </a:p>
        </p:txBody>
      </p:sp>
      <p:cxnSp>
        <p:nvCxnSpPr>
          <p:cNvPr id="35" name="直線矢印コネクタ 34"/>
          <p:cNvCxnSpPr/>
          <p:nvPr/>
        </p:nvCxnSpPr>
        <p:spPr>
          <a:xfrm>
            <a:off x="2751634" y="4671329"/>
            <a:ext cx="91968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正方形/長方形 46"/>
          <p:cNvSpPr/>
          <p:nvPr/>
        </p:nvSpPr>
        <p:spPr>
          <a:xfrm>
            <a:off x="238108" y="4295830"/>
            <a:ext cx="2356788" cy="164158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>
              <a:solidFill>
                <a:schemeClr val="tx1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294834" y="3993990"/>
            <a:ext cx="226215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多数の化学</a:t>
            </a:r>
            <a:r>
              <a:rPr kumimoji="1"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構造候補</a:t>
            </a:r>
          </a:p>
        </p:txBody>
      </p:sp>
      <p:sp>
        <p:nvSpPr>
          <p:cNvPr id="49" name="正方形/長方形 48"/>
          <p:cNvSpPr/>
          <p:nvPr/>
        </p:nvSpPr>
        <p:spPr>
          <a:xfrm>
            <a:off x="2857839" y="4295830"/>
            <a:ext cx="16733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入力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4410182" y="4916363"/>
            <a:ext cx="27325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モデルによる候補選択</a:t>
            </a:r>
            <a:endParaRPr lang="en-US" altLang="ja-JP" dirty="0">
              <a:solidFill>
                <a:srgbClr val="FF0000"/>
              </a:solidFill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2986787" y="5447618"/>
            <a:ext cx="2051320" cy="12032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5" name="直線矢印コネクタ 64"/>
          <p:cNvCxnSpPr/>
          <p:nvPr/>
        </p:nvCxnSpPr>
        <p:spPr>
          <a:xfrm>
            <a:off x="4374277" y="4859821"/>
            <a:ext cx="4116" cy="5876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図形グループ 2"/>
          <p:cNvGrpSpPr/>
          <p:nvPr/>
        </p:nvGrpSpPr>
        <p:grpSpPr>
          <a:xfrm>
            <a:off x="1338506" y="1490071"/>
            <a:ext cx="970834" cy="785309"/>
            <a:chOff x="722297" y="4627580"/>
            <a:chExt cx="970834" cy="785309"/>
          </a:xfrm>
        </p:grpSpPr>
        <p:sp>
          <p:nvSpPr>
            <p:cNvPr id="36" name="円/楕円 29"/>
            <p:cNvSpPr/>
            <p:nvPr/>
          </p:nvSpPr>
          <p:spPr>
            <a:xfrm>
              <a:off x="722297" y="4627580"/>
              <a:ext cx="785309" cy="78530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1138293" y="4858051"/>
              <a:ext cx="554838" cy="324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40" name="図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2199" y="1145259"/>
            <a:ext cx="724042" cy="578446"/>
          </a:xfrm>
          <a:prstGeom prst="rect">
            <a:avLst/>
          </a:prstGeom>
        </p:spPr>
      </p:pic>
      <p:pic>
        <p:nvPicPr>
          <p:cNvPr id="43" name="図 42"/>
          <p:cNvPicPr>
            <a:picLocks noChangeAspect="1"/>
          </p:cNvPicPr>
          <p:nvPr/>
        </p:nvPicPr>
        <p:blipFill rotWithShape="1">
          <a:blip r:embed="rId4"/>
          <a:srcRect l="19618" t="20717"/>
          <a:stretch/>
        </p:blipFill>
        <p:spPr>
          <a:xfrm>
            <a:off x="4394744" y="2033410"/>
            <a:ext cx="706610" cy="521763"/>
          </a:xfrm>
          <a:prstGeom prst="rect">
            <a:avLst/>
          </a:prstGeom>
        </p:spPr>
      </p:pic>
      <p:pic>
        <p:nvPicPr>
          <p:cNvPr id="45" name="図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6150" y="1232644"/>
            <a:ext cx="631957" cy="578552"/>
          </a:xfrm>
          <a:prstGeom prst="rect">
            <a:avLst/>
          </a:prstGeom>
        </p:spPr>
      </p:pic>
      <p:pic>
        <p:nvPicPr>
          <p:cNvPr id="46" name="図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0988" y="2077513"/>
            <a:ext cx="711215" cy="372541"/>
          </a:xfrm>
          <a:prstGeom prst="rect">
            <a:avLst/>
          </a:prstGeom>
        </p:spPr>
      </p:pic>
      <p:pic>
        <p:nvPicPr>
          <p:cNvPr id="51" name="図 5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938" y="5055652"/>
            <a:ext cx="779979" cy="680334"/>
          </a:xfrm>
          <a:prstGeom prst="rect">
            <a:avLst/>
          </a:prstGeom>
        </p:spPr>
      </p:pic>
      <p:pic>
        <p:nvPicPr>
          <p:cNvPr id="53" name="図 52"/>
          <p:cNvPicPr>
            <a:picLocks noChangeAspect="1"/>
          </p:cNvPicPr>
          <p:nvPr/>
        </p:nvPicPr>
        <p:blipFill rotWithShape="1">
          <a:blip r:embed="rId4"/>
          <a:srcRect l="19618" t="20717"/>
          <a:stretch/>
        </p:blipFill>
        <p:spPr>
          <a:xfrm>
            <a:off x="1492291" y="4479701"/>
            <a:ext cx="787759" cy="581683"/>
          </a:xfrm>
          <a:prstGeom prst="rect">
            <a:avLst/>
          </a:prstGeom>
        </p:spPr>
      </p:pic>
      <p:pic>
        <p:nvPicPr>
          <p:cNvPr id="54" name="図 5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0592" y="5395883"/>
            <a:ext cx="1338663" cy="523346"/>
          </a:xfrm>
          <a:prstGeom prst="rect">
            <a:avLst/>
          </a:prstGeom>
        </p:spPr>
      </p:pic>
      <p:pic>
        <p:nvPicPr>
          <p:cNvPr id="56" name="図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562388" y="5606863"/>
            <a:ext cx="917639" cy="910239"/>
          </a:xfrm>
          <a:prstGeom prst="rect">
            <a:avLst/>
          </a:prstGeom>
        </p:spPr>
      </p:pic>
      <p:sp>
        <p:nvSpPr>
          <p:cNvPr id="58" name="テキスト ボックス 57"/>
          <p:cNvSpPr txBox="1"/>
          <p:nvPr/>
        </p:nvSpPr>
        <p:spPr>
          <a:xfrm>
            <a:off x="0" y="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リード化合物の探索</a:t>
            </a:r>
            <a:endParaRPr kumimoji="1" lang="en-US" altLang="ja-JP" sz="24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878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図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677890" y="4327152"/>
            <a:ext cx="653345" cy="648076"/>
          </a:xfrm>
          <a:prstGeom prst="rect">
            <a:avLst/>
          </a:prstGeom>
        </p:spPr>
      </p:pic>
      <p:sp>
        <p:nvSpPr>
          <p:cNvPr id="25" name="正方形/長方形 24"/>
          <p:cNvSpPr/>
          <p:nvPr/>
        </p:nvSpPr>
        <p:spPr>
          <a:xfrm>
            <a:off x="528464" y="664212"/>
            <a:ext cx="7720327" cy="221175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967630" y="848878"/>
            <a:ext cx="18162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標的タンパク質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3223074" y="1025652"/>
            <a:ext cx="2381051" cy="16530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290198" y="791212"/>
            <a:ext cx="226215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少数の化学構造</a:t>
            </a:r>
            <a:r>
              <a:rPr kumimoji="1"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候補</a:t>
            </a:r>
          </a:p>
        </p:txBody>
      </p:sp>
      <p:sp>
        <p:nvSpPr>
          <p:cNvPr id="24" name="正方形/長方形 23"/>
          <p:cNvSpPr/>
          <p:nvPr/>
        </p:nvSpPr>
        <p:spPr>
          <a:xfrm>
            <a:off x="677890" y="459843"/>
            <a:ext cx="274126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ja-JP" altLang="en-US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ドッキングシミュレーション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cxnSp>
        <p:nvCxnSpPr>
          <p:cNvPr id="26" name="直線矢印コネクタ 25"/>
          <p:cNvCxnSpPr/>
          <p:nvPr/>
        </p:nvCxnSpPr>
        <p:spPr>
          <a:xfrm>
            <a:off x="5709990" y="1843233"/>
            <a:ext cx="6606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2684002" y="1603901"/>
            <a:ext cx="41549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＋</a:t>
            </a:r>
            <a:endParaRPr kumimoji="1" lang="ja-JP" altLang="en-US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585541" y="1658567"/>
            <a:ext cx="133882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結合親和性</a:t>
            </a:r>
          </a:p>
        </p:txBody>
      </p:sp>
      <p:cxnSp>
        <p:nvCxnSpPr>
          <p:cNvPr id="31" name="直線矢印コネクタ 30"/>
          <p:cNvCxnSpPr>
            <a:stCxn id="25" idx="2"/>
          </p:cNvCxnSpPr>
          <p:nvPr/>
        </p:nvCxnSpPr>
        <p:spPr>
          <a:xfrm flipH="1">
            <a:off x="4388627" y="2875965"/>
            <a:ext cx="1" cy="15312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4522531" y="3277805"/>
            <a:ext cx="13503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回帰モデル作成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3917320" y="4448835"/>
            <a:ext cx="16733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y = f(X)</a:t>
            </a:r>
          </a:p>
        </p:txBody>
      </p:sp>
      <p:cxnSp>
        <p:nvCxnSpPr>
          <p:cNvPr id="35" name="直線矢印コネクタ 34"/>
          <p:cNvCxnSpPr/>
          <p:nvPr/>
        </p:nvCxnSpPr>
        <p:spPr>
          <a:xfrm>
            <a:off x="2751634" y="4671329"/>
            <a:ext cx="91968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正方形/長方形 46"/>
          <p:cNvSpPr/>
          <p:nvPr/>
        </p:nvSpPr>
        <p:spPr>
          <a:xfrm>
            <a:off x="238108" y="4295830"/>
            <a:ext cx="2356788" cy="164158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>
              <a:solidFill>
                <a:schemeClr val="tx1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294834" y="3993990"/>
            <a:ext cx="226215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多数の化学</a:t>
            </a:r>
            <a:r>
              <a:rPr kumimoji="1"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構造候補</a:t>
            </a:r>
          </a:p>
        </p:txBody>
      </p:sp>
      <p:sp>
        <p:nvSpPr>
          <p:cNvPr id="49" name="正方形/長方形 48"/>
          <p:cNvSpPr/>
          <p:nvPr/>
        </p:nvSpPr>
        <p:spPr>
          <a:xfrm>
            <a:off x="2857839" y="4295830"/>
            <a:ext cx="16733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入力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4410182" y="4916363"/>
            <a:ext cx="27325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モデルによる候補選択</a:t>
            </a:r>
            <a:endParaRPr lang="en-US" altLang="ja-JP" dirty="0">
              <a:solidFill>
                <a:srgbClr val="FF0000"/>
              </a:solidFill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2986787" y="5447618"/>
            <a:ext cx="2051320" cy="12032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3" name="直線矢印コネクタ 72"/>
          <p:cNvCxnSpPr/>
          <p:nvPr/>
        </p:nvCxnSpPr>
        <p:spPr>
          <a:xfrm>
            <a:off x="5106043" y="5937415"/>
            <a:ext cx="52175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正方形/長方形 74"/>
          <p:cNvSpPr/>
          <p:nvPr/>
        </p:nvSpPr>
        <p:spPr>
          <a:xfrm>
            <a:off x="5661790" y="5770643"/>
            <a:ext cx="33810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再度ドッキングシミュレーション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5661790" y="5738476"/>
            <a:ext cx="3100699" cy="4193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7" name="直線コネクタ 56"/>
          <p:cNvCxnSpPr>
            <a:stCxn id="75" idx="0"/>
          </p:cNvCxnSpPr>
          <p:nvPr/>
        </p:nvCxnSpPr>
        <p:spPr>
          <a:xfrm flipV="1">
            <a:off x="7352323" y="4065187"/>
            <a:ext cx="12304" cy="17054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 flipH="1" flipV="1">
            <a:off x="4431943" y="4069510"/>
            <a:ext cx="2932684" cy="16096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/>
          <p:nvPr/>
        </p:nvCxnSpPr>
        <p:spPr>
          <a:xfrm>
            <a:off x="4374277" y="4859821"/>
            <a:ext cx="4116" cy="5876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図形グループ 2"/>
          <p:cNvGrpSpPr/>
          <p:nvPr/>
        </p:nvGrpSpPr>
        <p:grpSpPr>
          <a:xfrm>
            <a:off x="1338506" y="1490071"/>
            <a:ext cx="970834" cy="785309"/>
            <a:chOff x="722297" y="4627580"/>
            <a:chExt cx="970834" cy="785309"/>
          </a:xfrm>
        </p:grpSpPr>
        <p:sp>
          <p:nvSpPr>
            <p:cNvPr id="36" name="円/楕円 29"/>
            <p:cNvSpPr/>
            <p:nvPr/>
          </p:nvSpPr>
          <p:spPr>
            <a:xfrm>
              <a:off x="722297" y="4627580"/>
              <a:ext cx="785309" cy="78530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1138293" y="4858051"/>
              <a:ext cx="554838" cy="324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40" name="図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2199" y="1145259"/>
            <a:ext cx="724042" cy="578446"/>
          </a:xfrm>
          <a:prstGeom prst="rect">
            <a:avLst/>
          </a:prstGeom>
        </p:spPr>
      </p:pic>
      <p:pic>
        <p:nvPicPr>
          <p:cNvPr id="43" name="図 42"/>
          <p:cNvPicPr>
            <a:picLocks noChangeAspect="1"/>
          </p:cNvPicPr>
          <p:nvPr/>
        </p:nvPicPr>
        <p:blipFill rotWithShape="1">
          <a:blip r:embed="rId4"/>
          <a:srcRect l="19618" t="20717"/>
          <a:stretch/>
        </p:blipFill>
        <p:spPr>
          <a:xfrm>
            <a:off x="4394744" y="2033410"/>
            <a:ext cx="706610" cy="521763"/>
          </a:xfrm>
          <a:prstGeom prst="rect">
            <a:avLst/>
          </a:prstGeom>
        </p:spPr>
      </p:pic>
      <p:pic>
        <p:nvPicPr>
          <p:cNvPr id="45" name="図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6150" y="1232644"/>
            <a:ext cx="631957" cy="578552"/>
          </a:xfrm>
          <a:prstGeom prst="rect">
            <a:avLst/>
          </a:prstGeom>
        </p:spPr>
      </p:pic>
      <p:pic>
        <p:nvPicPr>
          <p:cNvPr id="46" name="図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0988" y="2077513"/>
            <a:ext cx="711215" cy="372541"/>
          </a:xfrm>
          <a:prstGeom prst="rect">
            <a:avLst/>
          </a:prstGeom>
        </p:spPr>
      </p:pic>
      <p:pic>
        <p:nvPicPr>
          <p:cNvPr id="51" name="図 5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938" y="5055652"/>
            <a:ext cx="779979" cy="680334"/>
          </a:xfrm>
          <a:prstGeom prst="rect">
            <a:avLst/>
          </a:prstGeom>
        </p:spPr>
      </p:pic>
      <p:pic>
        <p:nvPicPr>
          <p:cNvPr id="53" name="図 52"/>
          <p:cNvPicPr>
            <a:picLocks noChangeAspect="1"/>
          </p:cNvPicPr>
          <p:nvPr/>
        </p:nvPicPr>
        <p:blipFill rotWithShape="1">
          <a:blip r:embed="rId4"/>
          <a:srcRect l="19618" t="20717"/>
          <a:stretch/>
        </p:blipFill>
        <p:spPr>
          <a:xfrm>
            <a:off x="1492291" y="4479701"/>
            <a:ext cx="787759" cy="581683"/>
          </a:xfrm>
          <a:prstGeom prst="rect">
            <a:avLst/>
          </a:prstGeom>
        </p:spPr>
      </p:pic>
      <p:pic>
        <p:nvPicPr>
          <p:cNvPr id="54" name="図 5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0592" y="5395883"/>
            <a:ext cx="1338663" cy="523346"/>
          </a:xfrm>
          <a:prstGeom prst="rect">
            <a:avLst/>
          </a:prstGeom>
        </p:spPr>
      </p:pic>
      <p:pic>
        <p:nvPicPr>
          <p:cNvPr id="56" name="図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562388" y="5606863"/>
            <a:ext cx="917639" cy="910239"/>
          </a:xfrm>
          <a:prstGeom prst="rect">
            <a:avLst/>
          </a:prstGeom>
        </p:spPr>
      </p:pic>
      <p:sp>
        <p:nvSpPr>
          <p:cNvPr id="58" name="テキスト ボックス 57"/>
          <p:cNvSpPr txBox="1"/>
          <p:nvPr/>
        </p:nvSpPr>
        <p:spPr>
          <a:xfrm>
            <a:off x="0" y="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リード化合物の探索</a:t>
            </a:r>
            <a:endParaRPr kumimoji="1" lang="en-US" altLang="ja-JP" sz="24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565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図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677890" y="4327152"/>
            <a:ext cx="653345" cy="648076"/>
          </a:xfrm>
          <a:prstGeom prst="rect">
            <a:avLst/>
          </a:prstGeom>
        </p:spPr>
      </p:pic>
      <p:sp>
        <p:nvSpPr>
          <p:cNvPr id="25" name="正方形/長方形 24"/>
          <p:cNvSpPr/>
          <p:nvPr/>
        </p:nvSpPr>
        <p:spPr>
          <a:xfrm>
            <a:off x="528464" y="664212"/>
            <a:ext cx="7720327" cy="221175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967630" y="848878"/>
            <a:ext cx="18162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標的タンパク質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3223074" y="1025652"/>
            <a:ext cx="2381051" cy="16530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290198" y="791212"/>
            <a:ext cx="226215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少数の化学構造</a:t>
            </a:r>
            <a:r>
              <a:rPr kumimoji="1"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候補</a:t>
            </a:r>
          </a:p>
        </p:txBody>
      </p:sp>
      <p:sp>
        <p:nvSpPr>
          <p:cNvPr id="24" name="正方形/長方形 23"/>
          <p:cNvSpPr/>
          <p:nvPr/>
        </p:nvSpPr>
        <p:spPr>
          <a:xfrm>
            <a:off x="677890" y="459843"/>
            <a:ext cx="274126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ja-JP" altLang="en-US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ドッキングシミュレーション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cxnSp>
        <p:nvCxnSpPr>
          <p:cNvPr id="26" name="直線矢印コネクタ 25"/>
          <p:cNvCxnSpPr/>
          <p:nvPr/>
        </p:nvCxnSpPr>
        <p:spPr>
          <a:xfrm>
            <a:off x="5709990" y="1843233"/>
            <a:ext cx="6606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2684002" y="1603901"/>
            <a:ext cx="41549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＋</a:t>
            </a:r>
            <a:endParaRPr kumimoji="1" lang="ja-JP" altLang="en-US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585541" y="1658567"/>
            <a:ext cx="133882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結合親和性</a:t>
            </a:r>
          </a:p>
        </p:txBody>
      </p:sp>
      <p:cxnSp>
        <p:nvCxnSpPr>
          <p:cNvPr id="31" name="直線矢印コネクタ 30"/>
          <p:cNvCxnSpPr>
            <a:stCxn id="25" idx="2"/>
          </p:cNvCxnSpPr>
          <p:nvPr/>
        </p:nvCxnSpPr>
        <p:spPr>
          <a:xfrm flipH="1">
            <a:off x="4388627" y="2875965"/>
            <a:ext cx="1" cy="15312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4522531" y="3277805"/>
            <a:ext cx="13503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回帰モデル作成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3917320" y="4448835"/>
            <a:ext cx="16733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y = f(X)</a:t>
            </a:r>
          </a:p>
        </p:txBody>
      </p:sp>
      <p:cxnSp>
        <p:nvCxnSpPr>
          <p:cNvPr id="35" name="直線矢印コネクタ 34"/>
          <p:cNvCxnSpPr/>
          <p:nvPr/>
        </p:nvCxnSpPr>
        <p:spPr>
          <a:xfrm>
            <a:off x="2751634" y="4671329"/>
            <a:ext cx="91968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正方形/長方形 46"/>
          <p:cNvSpPr/>
          <p:nvPr/>
        </p:nvSpPr>
        <p:spPr>
          <a:xfrm>
            <a:off x="238108" y="4295830"/>
            <a:ext cx="2356788" cy="164158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>
              <a:solidFill>
                <a:schemeClr val="tx1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294834" y="3993990"/>
            <a:ext cx="226215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多数の化学</a:t>
            </a:r>
            <a:r>
              <a:rPr kumimoji="1"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構造候補</a:t>
            </a:r>
          </a:p>
        </p:txBody>
      </p:sp>
      <p:sp>
        <p:nvSpPr>
          <p:cNvPr id="49" name="正方形/長方形 48"/>
          <p:cNvSpPr/>
          <p:nvPr/>
        </p:nvSpPr>
        <p:spPr>
          <a:xfrm>
            <a:off x="2857839" y="4295830"/>
            <a:ext cx="16733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入力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4410182" y="4916363"/>
            <a:ext cx="27325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モデルによる候補選択</a:t>
            </a:r>
            <a:endParaRPr lang="en-US" altLang="ja-JP" dirty="0">
              <a:solidFill>
                <a:srgbClr val="FF0000"/>
              </a:solidFill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2986787" y="5447618"/>
            <a:ext cx="2051320" cy="12032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3" name="直線矢印コネクタ 72"/>
          <p:cNvCxnSpPr/>
          <p:nvPr/>
        </p:nvCxnSpPr>
        <p:spPr>
          <a:xfrm>
            <a:off x="5106043" y="5937415"/>
            <a:ext cx="52175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正方形/長方形 74"/>
          <p:cNvSpPr/>
          <p:nvPr/>
        </p:nvSpPr>
        <p:spPr>
          <a:xfrm>
            <a:off x="5661790" y="5770643"/>
            <a:ext cx="33810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再度ドッキングシミュレーション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5661790" y="5738476"/>
            <a:ext cx="3100699" cy="4193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7" name="直線コネクタ 56"/>
          <p:cNvCxnSpPr>
            <a:stCxn id="75" idx="0"/>
          </p:cNvCxnSpPr>
          <p:nvPr/>
        </p:nvCxnSpPr>
        <p:spPr>
          <a:xfrm flipV="1">
            <a:off x="7352323" y="4065187"/>
            <a:ext cx="12304" cy="17054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 flipH="1" flipV="1">
            <a:off x="4431943" y="4069510"/>
            <a:ext cx="2932684" cy="16096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/>
          <p:nvPr/>
        </p:nvCxnSpPr>
        <p:spPr>
          <a:xfrm>
            <a:off x="4374277" y="4859821"/>
            <a:ext cx="4116" cy="5876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正方形/長方形 71"/>
          <p:cNvSpPr/>
          <p:nvPr/>
        </p:nvSpPr>
        <p:spPr>
          <a:xfrm>
            <a:off x="130189" y="3046240"/>
            <a:ext cx="8741961" cy="373235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238108" y="3149940"/>
            <a:ext cx="3679212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繰り返す</a:t>
            </a:r>
            <a:endParaRPr lang="en-US" altLang="ja-JP" dirty="0">
              <a:solidFill>
                <a:srgbClr val="0070C0"/>
              </a:solidFill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r>
              <a:rPr lang="ja-JP" altLang="en-US" dirty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（モデルによる予測とモデルの改善）</a:t>
            </a:r>
            <a:endParaRPr kumimoji="1" lang="ja-JP" altLang="en-US" dirty="0">
              <a:solidFill>
                <a:srgbClr val="0070C0"/>
              </a:solidFill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grpSp>
        <p:nvGrpSpPr>
          <p:cNvPr id="32" name="図形グループ 2"/>
          <p:cNvGrpSpPr/>
          <p:nvPr/>
        </p:nvGrpSpPr>
        <p:grpSpPr>
          <a:xfrm>
            <a:off x="1338506" y="1490071"/>
            <a:ext cx="970834" cy="785309"/>
            <a:chOff x="722297" y="4627580"/>
            <a:chExt cx="970834" cy="785309"/>
          </a:xfrm>
        </p:grpSpPr>
        <p:sp>
          <p:nvSpPr>
            <p:cNvPr id="36" name="円/楕円 29"/>
            <p:cNvSpPr/>
            <p:nvPr/>
          </p:nvSpPr>
          <p:spPr>
            <a:xfrm>
              <a:off x="722297" y="4627580"/>
              <a:ext cx="785309" cy="78530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1138293" y="4858051"/>
              <a:ext cx="554838" cy="324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40" name="図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2199" y="1145259"/>
            <a:ext cx="724042" cy="578446"/>
          </a:xfrm>
          <a:prstGeom prst="rect">
            <a:avLst/>
          </a:prstGeom>
        </p:spPr>
      </p:pic>
      <p:pic>
        <p:nvPicPr>
          <p:cNvPr id="43" name="図 42"/>
          <p:cNvPicPr>
            <a:picLocks noChangeAspect="1"/>
          </p:cNvPicPr>
          <p:nvPr/>
        </p:nvPicPr>
        <p:blipFill rotWithShape="1">
          <a:blip r:embed="rId4"/>
          <a:srcRect l="19618" t="20717"/>
          <a:stretch/>
        </p:blipFill>
        <p:spPr>
          <a:xfrm>
            <a:off x="4394744" y="2033410"/>
            <a:ext cx="706610" cy="521763"/>
          </a:xfrm>
          <a:prstGeom prst="rect">
            <a:avLst/>
          </a:prstGeom>
        </p:spPr>
      </p:pic>
      <p:pic>
        <p:nvPicPr>
          <p:cNvPr id="45" name="図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6150" y="1232644"/>
            <a:ext cx="631957" cy="578552"/>
          </a:xfrm>
          <a:prstGeom prst="rect">
            <a:avLst/>
          </a:prstGeom>
        </p:spPr>
      </p:pic>
      <p:pic>
        <p:nvPicPr>
          <p:cNvPr id="46" name="図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0988" y="2077513"/>
            <a:ext cx="711215" cy="372541"/>
          </a:xfrm>
          <a:prstGeom prst="rect">
            <a:avLst/>
          </a:prstGeom>
        </p:spPr>
      </p:pic>
      <p:pic>
        <p:nvPicPr>
          <p:cNvPr id="51" name="図 5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938" y="5055652"/>
            <a:ext cx="779979" cy="680334"/>
          </a:xfrm>
          <a:prstGeom prst="rect">
            <a:avLst/>
          </a:prstGeom>
        </p:spPr>
      </p:pic>
      <p:pic>
        <p:nvPicPr>
          <p:cNvPr id="53" name="図 52"/>
          <p:cNvPicPr>
            <a:picLocks noChangeAspect="1"/>
          </p:cNvPicPr>
          <p:nvPr/>
        </p:nvPicPr>
        <p:blipFill rotWithShape="1">
          <a:blip r:embed="rId4"/>
          <a:srcRect l="19618" t="20717"/>
          <a:stretch/>
        </p:blipFill>
        <p:spPr>
          <a:xfrm>
            <a:off x="1492291" y="4479701"/>
            <a:ext cx="787759" cy="581683"/>
          </a:xfrm>
          <a:prstGeom prst="rect">
            <a:avLst/>
          </a:prstGeom>
        </p:spPr>
      </p:pic>
      <p:pic>
        <p:nvPicPr>
          <p:cNvPr id="54" name="図 5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0592" y="5395883"/>
            <a:ext cx="1338663" cy="523346"/>
          </a:xfrm>
          <a:prstGeom prst="rect">
            <a:avLst/>
          </a:prstGeom>
        </p:spPr>
      </p:pic>
      <p:pic>
        <p:nvPicPr>
          <p:cNvPr id="56" name="図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562388" y="5606863"/>
            <a:ext cx="917639" cy="910239"/>
          </a:xfrm>
          <a:prstGeom prst="rect">
            <a:avLst/>
          </a:prstGeom>
        </p:spPr>
      </p:pic>
      <p:sp>
        <p:nvSpPr>
          <p:cNvPr id="58" name="テキスト ボックス 57"/>
          <p:cNvSpPr txBox="1"/>
          <p:nvPr/>
        </p:nvSpPr>
        <p:spPr>
          <a:xfrm>
            <a:off x="0" y="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リード化合物の探索</a:t>
            </a:r>
            <a:endParaRPr kumimoji="1" lang="en-US" altLang="ja-JP" sz="24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167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図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201" y="1055827"/>
            <a:ext cx="3112988" cy="3345097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0" y="0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回帰モデルによる探索の問題点</a:t>
            </a:r>
            <a:endParaRPr kumimoji="1" lang="en-US" altLang="ja-JP" sz="24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326340" y="1277019"/>
            <a:ext cx="36471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データ量</a:t>
            </a:r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: </a:t>
            </a: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小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予測誤差</a:t>
            </a:r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: </a:t>
            </a: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大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探索すべき領域であるが、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予測値が低く、探索は行われない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083564" y="1608948"/>
            <a:ext cx="714986" cy="17850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/>
          <p:cNvCxnSpPr>
            <a:stCxn id="8" idx="3"/>
          </p:cNvCxnSpPr>
          <p:nvPr/>
        </p:nvCxnSpPr>
        <p:spPr>
          <a:xfrm flipV="1">
            <a:off x="3798550" y="1846258"/>
            <a:ext cx="526024" cy="6552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1635174" y="1963564"/>
            <a:ext cx="716857" cy="11887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/>
          <p:cNvCxnSpPr/>
          <p:nvPr/>
        </p:nvCxnSpPr>
        <p:spPr>
          <a:xfrm>
            <a:off x="2352032" y="2557958"/>
            <a:ext cx="1972542" cy="6577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4324574" y="3163161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データ量</a:t>
            </a:r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: </a:t>
            </a: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大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予測誤差</a:t>
            </a:r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: </a:t>
            </a: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小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目標値に達していないが、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探索され続けてしまう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33489" y="562853"/>
            <a:ext cx="973567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・データ量の大小による予測誤差のために、適切な外挿領域の探索が行われない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・モデル構築に用いた既知データの密度が低いと、予測値の信頼性が低い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cxnSp>
        <p:nvCxnSpPr>
          <p:cNvPr id="25" name="直線矢印コネクタ 24"/>
          <p:cNvCxnSpPr/>
          <p:nvPr/>
        </p:nvCxnSpPr>
        <p:spPr>
          <a:xfrm>
            <a:off x="347402" y="6088832"/>
            <a:ext cx="6606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1148627" y="5857817"/>
            <a:ext cx="4307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予測誤差の大きさとデータ密度の考慮</a:t>
            </a:r>
            <a:endParaRPr lang="en-US" altLang="ja-JP" sz="20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277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予測誤差の大きさの推定</a:t>
            </a:r>
            <a:endParaRPr kumimoji="1" lang="en-US" altLang="ja-JP" sz="24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0" y="461665"/>
            <a:ext cx="4365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- GP(Gaussian Process)</a:t>
            </a:r>
            <a:r>
              <a:rPr lang="ja-JP" altLang="en-US" sz="24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法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33560" y="1174376"/>
            <a:ext cx="5945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ある説明変数</a:t>
            </a:r>
            <a:r>
              <a:rPr lang="en-US" altLang="ja-JP" b="1" i="1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x </a:t>
            </a: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が与えられた時に、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目的変数</a:t>
            </a:r>
            <a:r>
              <a:rPr lang="en-US" altLang="ja-JP" b="1" i="1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y </a:t>
            </a: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を正規分布に従う確率モデルとする回帰手法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-436016" y="1939962"/>
                <a:ext cx="6115777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           </a:t>
                </a:r>
                <a:r>
                  <a:rPr lang="ja-JP" altLang="en-US" dirty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モデル式</a:t>
                </a:r>
                <a:r>
                  <a:rPr lang="en-US" altLang="ja-JP" dirty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 : </a:t>
                </a:r>
                <a14:m>
                  <m:oMath xmlns:m="http://schemas.openxmlformats.org/officeDocument/2006/math">
                    <m:r>
                      <a:rPr lang="en-US" altLang="ja-JP" b="1" i="1" smtClean="0">
                        <a:latin typeface="Cambria Math" charset="0"/>
                        <a:ea typeface="Hiragino Kaku Gothic Pro W6" charset="-128"/>
                        <a:cs typeface="Hiragino Kaku Gothic Pro W6" charset="-128"/>
                      </a:rPr>
                      <m:t>𝒚</m:t>
                    </m:r>
                    <m:r>
                      <a:rPr lang="en-US" altLang="ja-JP" b="0" i="1" smtClean="0">
                        <a:latin typeface="Cambria Math" charset="0"/>
                        <a:ea typeface="Hiragino Kaku Gothic Pro W6" charset="-128"/>
                        <a:cs typeface="Hiragino Kaku Gothic Pro W6" charset="-128"/>
                      </a:rPr>
                      <m:t>=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Hiragino Kaku Gothic Pro W6" charset="-128"/>
                            <a:cs typeface="Hiragino Kaku Gothic Pro W6" charset="-128"/>
                          </a:rPr>
                        </m:ctrlPr>
                      </m:sSupPr>
                      <m:e>
                        <m:r>
                          <a:rPr lang="en-US" altLang="ja-JP" b="1" i="1" smtClean="0">
                            <a:latin typeface="Cambria Math" charset="0"/>
                            <a:ea typeface="Hiragino Kaku Gothic Pro W6" charset="-128"/>
                            <a:cs typeface="Hiragino Kaku Gothic Pro W6" charset="-128"/>
                          </a:rPr>
                          <m:t>𝒘</m:t>
                        </m:r>
                      </m:e>
                      <m:sup>
                        <m:r>
                          <a:rPr lang="en-US" altLang="ja-JP" b="0" i="1" smtClean="0">
                            <a:latin typeface="Cambria Math" charset="0"/>
                            <a:ea typeface="Hiragino Kaku Gothic Pro W6" charset="-128"/>
                            <a:cs typeface="Hiragino Kaku Gothic Pro W6" charset="-128"/>
                          </a:rPr>
                          <m:t>𝑇</m:t>
                        </m:r>
                      </m:sup>
                    </m:sSup>
                    <m:r>
                      <a:rPr lang="en-US" altLang="ja-JP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𝜑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ja-JP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𝒙</m:t>
                        </m:r>
                      </m:e>
                    </m:d>
                  </m:oMath>
                </a14:m>
                <a:endParaRPr lang="en-US" altLang="ja-JP" b="0" dirty="0">
                  <a:latin typeface="Hiragino Kaku Gothic Pro W6" charset="-128"/>
                  <a:ea typeface="Cambria Math" charset="0"/>
                  <a:cs typeface="Cambria Math" charset="0"/>
                </a:endParaRPr>
              </a:p>
              <a:p>
                <a:r>
                  <a:rPr lang="en-US" altLang="ja-JP" dirty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           (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𝜑</m:t>
                    </m:r>
                  </m:oMath>
                </a14:m>
                <a:r>
                  <a:rPr lang="en-US" altLang="ja-JP" dirty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 : </a:t>
                </a:r>
                <a:r>
                  <a:rPr lang="ja-JP" altLang="en-US" dirty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非線形関数、</a:t>
                </a:r>
                <a:r>
                  <a:rPr lang="en-US" altLang="ja-JP" b="1" i="1" dirty="0">
                    <a:latin typeface="Cambria Math" charset="0"/>
                    <a:ea typeface="Cambria Math" charset="0"/>
                    <a:cs typeface="Cambria Math" charset="0"/>
                  </a:rPr>
                  <a:t>w </a:t>
                </a:r>
                <a:r>
                  <a:rPr lang="en-US" altLang="ja-JP" dirty="0">
                    <a:latin typeface="Cambria Math" charset="0"/>
                    <a:ea typeface="Cambria Math" charset="0"/>
                    <a:cs typeface="Cambria Math" charset="0"/>
                  </a:rPr>
                  <a:t>: </a:t>
                </a:r>
                <a:r>
                  <a:rPr lang="ja-JP" altLang="en-US" dirty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回帰パラメタ</a:t>
                </a:r>
                <a:r>
                  <a:rPr lang="en-US" altLang="ja-JP" dirty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)</a:t>
                </a:r>
              </a:p>
              <a:p>
                <a:endParaRPr lang="en-US" altLang="ja-JP" dirty="0">
                  <a:latin typeface="Hiragino Kaku Gothic Pro W6" charset="-128"/>
                  <a:ea typeface="Hiragino Kaku Gothic Pro W6" charset="-128"/>
                  <a:cs typeface="Hiragino Kaku Gothic Pro W6" charset="-128"/>
                </a:endParaRPr>
              </a:p>
              <a:p>
                <a:r>
                  <a:rPr lang="ja-JP" altLang="en-US" dirty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　　　　・予測誤差の分散</a:t>
                </a:r>
                <a:r>
                  <a:rPr lang="en-US" altLang="ja-JP" dirty="0">
                    <a:latin typeface="Cambria Math" charset="0"/>
                    <a:ea typeface="Cambria Math" charset="0"/>
                    <a:cs typeface="Cambria Math" charset="0"/>
                  </a:rPr>
                  <a:t>s</a:t>
                </a:r>
                <a:r>
                  <a:rPr lang="en-US" altLang="ja-JP" baseline="30000" dirty="0">
                    <a:latin typeface="Cambria Math" charset="0"/>
                    <a:ea typeface="Cambria Math" charset="0"/>
                    <a:cs typeface="Cambria Math" charset="0"/>
                  </a:rPr>
                  <a:t>2</a:t>
                </a:r>
                <a:r>
                  <a:rPr lang="ja-JP" altLang="en-US" dirty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を求めることが可能</a:t>
                </a:r>
                <a:endParaRPr lang="en-US" altLang="ja-JP" dirty="0">
                  <a:latin typeface="Hiragino Kaku Gothic Pro W6" charset="-128"/>
                  <a:ea typeface="Hiragino Kaku Gothic Pro W6" charset="-128"/>
                  <a:cs typeface="Hiragino Kaku Gothic Pro W6" charset="-128"/>
                </a:endParaRPr>
              </a:p>
              <a:p>
                <a:r>
                  <a:rPr lang="ja-JP" altLang="en-US" dirty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　　　　</a:t>
                </a:r>
                <a:endParaRPr lang="en-US" altLang="ja-JP" dirty="0">
                  <a:latin typeface="Hiragino Kaku Gothic Pro W6" charset="-128"/>
                  <a:ea typeface="Hiragino Kaku Gothic Pro W6" charset="-128"/>
                  <a:cs typeface="Hiragino Kaku Gothic Pro W6" charset="-128"/>
                </a:endParaRPr>
              </a:p>
              <a:p>
                <a:r>
                  <a:rPr lang="en-US" altLang="ja-JP" dirty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            </a:t>
                </a:r>
                <a:r>
                  <a:rPr lang="ja-JP" altLang="en-US" dirty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・</a:t>
                </a:r>
                <a:r>
                  <a:rPr lang="en-US" altLang="ja-JP" dirty="0">
                    <a:latin typeface="Cambria Math" charset="0"/>
                    <a:ea typeface="Cambria Math" charset="0"/>
                    <a:cs typeface="Cambria Math" charset="0"/>
                  </a:rPr>
                  <a:t> s</a:t>
                </a:r>
                <a:r>
                  <a:rPr lang="en-US" altLang="ja-JP" baseline="30000" dirty="0">
                    <a:latin typeface="Cambria Math" charset="0"/>
                    <a:ea typeface="Cambria Math" charset="0"/>
                    <a:cs typeface="Cambria Math" charset="0"/>
                  </a:rPr>
                  <a:t>2</a:t>
                </a:r>
                <a:r>
                  <a:rPr lang="ja-JP" altLang="en-US" dirty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を用いて目的物性達成確率</a:t>
                </a:r>
                <a:r>
                  <a:rPr lang="en-US" altLang="ja-JP" dirty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P</a:t>
                </a:r>
                <a:r>
                  <a:rPr lang="ja-JP" altLang="en-US" dirty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を算出　　　　　　　　</a:t>
                </a:r>
                <a:endParaRPr lang="en-US" altLang="ja-JP" dirty="0">
                  <a:latin typeface="Hiragino Kaku Gothic Pro W6" charset="-128"/>
                  <a:ea typeface="Hiragino Kaku Gothic Pro W6" charset="-128"/>
                  <a:cs typeface="Hiragino Kaku Gothic Pro W6" charset="-128"/>
                </a:endParaRPr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36016" y="1939962"/>
                <a:ext cx="6115777" cy="1754326"/>
              </a:xfrm>
              <a:prstGeom prst="rect">
                <a:avLst/>
              </a:prstGeom>
              <a:blipFill>
                <a:blip r:embed="rId2"/>
                <a:stretch>
                  <a:fillRect t="-2431" b="-45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221" y="2339348"/>
            <a:ext cx="3785660" cy="362248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433560" y="5149733"/>
            <a:ext cx="43604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予測誤差の分散が大きい</a:t>
            </a:r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x</a:t>
            </a:r>
            <a:r>
              <a:rPr lang="en-US" altLang="ja-JP" baseline="-250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2</a:t>
            </a: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のような候補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において</a:t>
            </a:r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P</a:t>
            </a: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が大きい値をとる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cxnSp>
        <p:nvCxnSpPr>
          <p:cNvPr id="14" name="直線矢印コネクタ 13"/>
          <p:cNvCxnSpPr/>
          <p:nvPr/>
        </p:nvCxnSpPr>
        <p:spPr>
          <a:xfrm>
            <a:off x="307528" y="6265591"/>
            <a:ext cx="6606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1199662" y="605051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探索の効率化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pic>
        <p:nvPicPr>
          <p:cNvPr id="1026" name="Picture 2" descr="\begin{equation*}&#10;P=\int^{y_2}_{y_1}\frac{1}{\sqrt{2\pi}s}\exp\left[\frac{\left(y-y_{\rm pred}\right)^2}{2s^2}\right]dy&#10;\end{equation*}&#10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58" y="4001903"/>
            <a:ext cx="4587877" cy="849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890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286895" y="2586680"/>
            <a:ext cx="2850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方法と結果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484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687270" y="634449"/>
            <a:ext cx="327685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3RZE </a:t>
            </a:r>
            <a:r>
              <a:rPr lang="ja-JP" altLang="en-US" dirty="0"/>
              <a:t>（ヒト　ヒスタミン</a:t>
            </a:r>
            <a:r>
              <a:rPr lang="en-US" altLang="ja-JP" dirty="0"/>
              <a:t>H1</a:t>
            </a:r>
            <a:r>
              <a:rPr lang="ja-JP" altLang="en-US" dirty="0"/>
              <a:t>受容体）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329" y="1112315"/>
            <a:ext cx="5581138" cy="3746728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687270" y="5251097"/>
            <a:ext cx="4079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アレルギー症状（花粉症等）などに関与</a:t>
            </a:r>
            <a:endParaRPr kumimoji="1" lang="en-US" altLang="ja-JP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0" y="0"/>
            <a:ext cx="2165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対象タンパク質</a:t>
            </a:r>
            <a:endParaRPr kumimoji="1" lang="en-US" altLang="ja-JP" sz="24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492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テキスト ボックス 40"/>
          <p:cNvSpPr txBox="1"/>
          <p:nvPr/>
        </p:nvSpPr>
        <p:spPr>
          <a:xfrm>
            <a:off x="0" y="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医薬品の開発</a:t>
            </a:r>
            <a:endParaRPr kumimoji="1" lang="en-US" altLang="ja-JP" sz="24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grpSp>
        <p:nvGrpSpPr>
          <p:cNvPr id="42" name="図形グループ 2"/>
          <p:cNvGrpSpPr/>
          <p:nvPr/>
        </p:nvGrpSpPr>
        <p:grpSpPr>
          <a:xfrm>
            <a:off x="639235" y="3073450"/>
            <a:ext cx="970834" cy="785309"/>
            <a:chOff x="722297" y="4627580"/>
            <a:chExt cx="970834" cy="785309"/>
          </a:xfrm>
        </p:grpSpPr>
        <p:sp>
          <p:nvSpPr>
            <p:cNvPr id="43" name="円/楕円 29"/>
            <p:cNvSpPr/>
            <p:nvPr/>
          </p:nvSpPr>
          <p:spPr>
            <a:xfrm>
              <a:off x="722297" y="4627580"/>
              <a:ext cx="785309" cy="78530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1138293" y="4858051"/>
              <a:ext cx="554838" cy="324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5" name="図形グループ 33"/>
          <p:cNvGrpSpPr/>
          <p:nvPr/>
        </p:nvGrpSpPr>
        <p:grpSpPr>
          <a:xfrm>
            <a:off x="3498575" y="3183505"/>
            <a:ext cx="694140" cy="565200"/>
            <a:chOff x="1724855" y="4725372"/>
            <a:chExt cx="694140" cy="554838"/>
          </a:xfrm>
        </p:grpSpPr>
        <p:sp>
          <p:nvSpPr>
            <p:cNvPr id="48" name="正方形/長方形 47"/>
            <p:cNvSpPr/>
            <p:nvPr/>
          </p:nvSpPr>
          <p:spPr>
            <a:xfrm>
              <a:off x="1724855" y="4840608"/>
              <a:ext cx="554838" cy="32436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正方形/長方形 49"/>
            <p:cNvSpPr/>
            <p:nvPr/>
          </p:nvSpPr>
          <p:spPr>
            <a:xfrm rot="5400000">
              <a:off x="1979393" y="4840608"/>
              <a:ext cx="554838" cy="32436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1" name="正方形/長方形 50"/>
          <p:cNvSpPr/>
          <p:nvPr/>
        </p:nvSpPr>
        <p:spPr>
          <a:xfrm>
            <a:off x="2900098" y="2520910"/>
            <a:ext cx="1952180" cy="362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医薬品分子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139605" y="2268995"/>
            <a:ext cx="1752114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疾患に関与するタンパク質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grpSp>
        <p:nvGrpSpPr>
          <p:cNvPr id="53" name="図形グループ 2"/>
          <p:cNvGrpSpPr/>
          <p:nvPr/>
        </p:nvGrpSpPr>
        <p:grpSpPr>
          <a:xfrm>
            <a:off x="7082834" y="3073450"/>
            <a:ext cx="970834" cy="785309"/>
            <a:chOff x="722297" y="4627580"/>
            <a:chExt cx="970834" cy="785309"/>
          </a:xfrm>
        </p:grpSpPr>
        <p:sp>
          <p:nvSpPr>
            <p:cNvPr id="54" name="円/楕円 29"/>
            <p:cNvSpPr/>
            <p:nvPr/>
          </p:nvSpPr>
          <p:spPr>
            <a:xfrm>
              <a:off x="722297" y="4627580"/>
              <a:ext cx="785309" cy="78530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正方形/長方形 54"/>
            <p:cNvSpPr/>
            <p:nvPr/>
          </p:nvSpPr>
          <p:spPr>
            <a:xfrm>
              <a:off x="1138293" y="4858051"/>
              <a:ext cx="554838" cy="324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6" name="図形グループ 33"/>
          <p:cNvGrpSpPr/>
          <p:nvPr/>
        </p:nvGrpSpPr>
        <p:grpSpPr>
          <a:xfrm>
            <a:off x="7488789" y="3188685"/>
            <a:ext cx="694140" cy="565200"/>
            <a:chOff x="1724855" y="4725372"/>
            <a:chExt cx="694140" cy="554838"/>
          </a:xfrm>
        </p:grpSpPr>
        <p:sp>
          <p:nvSpPr>
            <p:cNvPr id="57" name="正方形/長方形 56"/>
            <p:cNvSpPr/>
            <p:nvPr/>
          </p:nvSpPr>
          <p:spPr>
            <a:xfrm>
              <a:off x="1724855" y="4840608"/>
              <a:ext cx="554838" cy="32436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正方形/長方形 57"/>
            <p:cNvSpPr/>
            <p:nvPr/>
          </p:nvSpPr>
          <p:spPr>
            <a:xfrm rot="5400000">
              <a:off x="1979393" y="4840608"/>
              <a:ext cx="554838" cy="32436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9" name="直線矢印コネクタ 58"/>
          <p:cNvCxnSpPr/>
          <p:nvPr/>
        </p:nvCxnSpPr>
        <p:spPr>
          <a:xfrm>
            <a:off x="4874004" y="3489821"/>
            <a:ext cx="1610686" cy="838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加算 59"/>
          <p:cNvSpPr/>
          <p:nvPr/>
        </p:nvSpPr>
        <p:spPr>
          <a:xfrm>
            <a:off x="2105832" y="3183504"/>
            <a:ext cx="616723" cy="565200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56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テキスト ボックス 26"/>
          <p:cNvSpPr txBox="1"/>
          <p:nvPr/>
        </p:nvSpPr>
        <p:spPr>
          <a:xfrm>
            <a:off x="2834087" y="1602432"/>
            <a:ext cx="41549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＋</a:t>
            </a:r>
            <a:endParaRPr kumimoji="1" lang="ja-JP" altLang="en-US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528464" y="664212"/>
            <a:ext cx="7720327" cy="221175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967630" y="848878"/>
            <a:ext cx="18162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標的タンパク質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3223074" y="1025652"/>
            <a:ext cx="2381051" cy="16530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1170</a:t>
            </a:r>
            <a:r>
              <a:rPr kumimoji="1" lang="ja-JP" altLang="en-US" sz="1600" dirty="0">
                <a:solidFill>
                  <a:srgbClr val="FF0000"/>
                </a:solidFill>
              </a:rPr>
              <a:t>種の構造データ</a:t>
            </a:r>
            <a:r>
              <a:rPr kumimoji="1" lang="en-US" altLang="ja-JP" sz="1600" dirty="0">
                <a:solidFill>
                  <a:srgbClr val="FF0000"/>
                </a:solidFill>
              </a:rPr>
              <a:t>[1]</a:t>
            </a:r>
            <a:r>
              <a:rPr kumimoji="1" lang="ja-JP" altLang="en-US" sz="1600" dirty="0">
                <a:solidFill>
                  <a:srgbClr val="FF0000"/>
                </a:solidFill>
              </a:rPr>
              <a:t>から</a:t>
            </a:r>
            <a:endParaRPr kumimoji="1" lang="en-US" altLang="ja-JP" sz="1600" dirty="0">
              <a:solidFill>
                <a:srgbClr val="FF0000"/>
              </a:solidFill>
            </a:endParaRPr>
          </a:p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10</a:t>
            </a:r>
            <a:r>
              <a:rPr kumimoji="1" lang="ja-JP" altLang="en-US" sz="1600" dirty="0">
                <a:solidFill>
                  <a:srgbClr val="FF0000"/>
                </a:solidFill>
              </a:rPr>
              <a:t>種をランダムに選択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281965" y="848878"/>
            <a:ext cx="226215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少数の化学</a:t>
            </a:r>
            <a:r>
              <a:rPr kumimoji="1"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構造候補</a:t>
            </a:r>
          </a:p>
        </p:txBody>
      </p:sp>
      <p:sp>
        <p:nvSpPr>
          <p:cNvPr id="24" name="正方形/長方形 23"/>
          <p:cNvSpPr/>
          <p:nvPr/>
        </p:nvSpPr>
        <p:spPr>
          <a:xfrm>
            <a:off x="677890" y="459843"/>
            <a:ext cx="274126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ja-JP" altLang="en-US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ドッキングシミュレーション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cxnSp>
        <p:nvCxnSpPr>
          <p:cNvPr id="26" name="直線矢印コネクタ 25"/>
          <p:cNvCxnSpPr/>
          <p:nvPr/>
        </p:nvCxnSpPr>
        <p:spPr>
          <a:xfrm>
            <a:off x="5709990" y="1843233"/>
            <a:ext cx="6606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6585541" y="1658567"/>
            <a:ext cx="133882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結合親和性</a:t>
            </a:r>
          </a:p>
        </p:txBody>
      </p:sp>
      <p:pic>
        <p:nvPicPr>
          <p:cNvPr id="63" name="図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509" y="1252878"/>
            <a:ext cx="2141709" cy="1437772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4645412" y="265859"/>
            <a:ext cx="4446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[1] : </a:t>
            </a:r>
            <a:r>
              <a:rPr lang="en-US" altLang="ja-JP" sz="1400" dirty="0"/>
              <a:t>T. J. </a:t>
            </a:r>
            <a:r>
              <a:rPr lang="en-US" altLang="ja-JP" sz="1400" dirty="0" err="1"/>
              <a:t>Hou</a:t>
            </a:r>
            <a:r>
              <a:rPr lang="en-US" altLang="ja-JP" sz="1400" dirty="0"/>
              <a:t> </a:t>
            </a:r>
            <a:r>
              <a:rPr lang="en-US" altLang="ja-JP" sz="1400" i="1" dirty="0"/>
              <a:t>et al</a:t>
            </a:r>
            <a:r>
              <a:rPr lang="en-US" altLang="ja-JP" sz="1400" dirty="0"/>
              <a:t>., </a:t>
            </a:r>
            <a:r>
              <a:rPr lang="en-US" altLang="ja-JP" sz="1400" i="1" dirty="0"/>
              <a:t>J. Chem. Inf. </a:t>
            </a:r>
            <a:r>
              <a:rPr lang="en-US" altLang="ja-JP" sz="1400" i="1" dirty="0" err="1"/>
              <a:t>Comput</a:t>
            </a:r>
            <a:r>
              <a:rPr lang="en-US" altLang="ja-JP" sz="1400" i="1" dirty="0"/>
              <a:t>. Sci</a:t>
            </a:r>
            <a:r>
              <a:rPr lang="en-US" altLang="ja-JP" sz="1400" dirty="0"/>
              <a:t>. 2004, </a:t>
            </a:r>
            <a:r>
              <a:rPr lang="en-US" altLang="ja-JP" sz="1400" b="1" dirty="0"/>
              <a:t>44</a:t>
            </a:r>
            <a:r>
              <a:rPr lang="en-US" altLang="ja-JP" sz="1400" dirty="0"/>
              <a:t>, 266</a:t>
            </a:r>
            <a:endParaRPr kumimoji="1" lang="ja-JP" altLang="en-US" sz="1400" dirty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0" y="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方法</a:t>
            </a:r>
            <a:endParaRPr kumimoji="1" lang="en-US" altLang="ja-JP" sz="24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760580" y="2227323"/>
            <a:ext cx="22780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（使用プログラム </a:t>
            </a:r>
            <a:r>
              <a:rPr lang="en-US" altLang="ja-JP" sz="1400" dirty="0" smtClean="0"/>
              <a:t>:</a:t>
            </a:r>
          </a:p>
          <a:p>
            <a:r>
              <a:rPr lang="en-US" altLang="ja-JP" sz="1400" dirty="0"/>
              <a:t>	</a:t>
            </a:r>
            <a:r>
              <a:rPr lang="en-US" altLang="ja-JP" sz="1400" dirty="0" err="1" smtClean="0"/>
              <a:t>AutoDock</a:t>
            </a:r>
            <a:r>
              <a:rPr lang="en-US" altLang="ja-JP" sz="1400" dirty="0" smtClean="0"/>
              <a:t> </a:t>
            </a:r>
            <a:r>
              <a:rPr lang="en-US" altLang="ja-JP" sz="1400" dirty="0" err="1" smtClean="0"/>
              <a:t>Vina</a:t>
            </a:r>
            <a:r>
              <a:rPr lang="ja-JP" altLang="en-US" sz="1400" dirty="0" smtClean="0"/>
              <a:t>）</a:t>
            </a:r>
            <a:endParaRPr kumimoji="1" lang="ja-JP" altLang="en-US" sz="14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275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0" y="28481"/>
            <a:ext cx="327205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/>
              <a:t>結果 </a:t>
            </a:r>
            <a:r>
              <a:rPr lang="en-US" altLang="ja-JP" dirty="0"/>
              <a:t>: </a:t>
            </a:r>
            <a:r>
              <a:rPr lang="ja-JP" altLang="en-US" dirty="0"/>
              <a:t>選んだ構造と結合親和性</a:t>
            </a:r>
            <a:endParaRPr lang="en-US" altLang="ja-JP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632549"/>
              </p:ext>
            </p:extLst>
          </p:nvPr>
        </p:nvGraphicFramePr>
        <p:xfrm>
          <a:off x="302746" y="527221"/>
          <a:ext cx="8336690" cy="62360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683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6834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9363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化合物構造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結合エネルギー</a:t>
                      </a:r>
                      <a:r>
                        <a:rPr kumimoji="1" lang="en-US" altLang="ja-JP" baseline="0" dirty="0"/>
                        <a:t> (kcal / </a:t>
                      </a:r>
                      <a:r>
                        <a:rPr kumimoji="1" lang="en-US" altLang="ja-JP" baseline="0" dirty="0" err="1"/>
                        <a:t>mol</a:t>
                      </a:r>
                      <a:r>
                        <a:rPr kumimoji="1" lang="en-US" altLang="ja-JP" baseline="0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8566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-6.9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8566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-5.5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8566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-3.1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8566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-6.0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8566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-5.2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8566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-4.4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8566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-4.7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58566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-7.3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58566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-6.4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58566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-4.6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215" y="928946"/>
            <a:ext cx="1597534" cy="529167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228" y="1511910"/>
            <a:ext cx="2249430" cy="542208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1617" y="2100650"/>
            <a:ext cx="567687" cy="561761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6004" y="2700667"/>
            <a:ext cx="1236813" cy="523584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5107" y="3273840"/>
            <a:ext cx="968273" cy="519685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6743" y="3853066"/>
            <a:ext cx="1409827" cy="534926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00887" y="4438596"/>
            <a:ext cx="772699" cy="544969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77418" y="5045096"/>
            <a:ext cx="1251495" cy="521980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25927" y="5608066"/>
            <a:ext cx="747660" cy="535778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23171" y="6221180"/>
            <a:ext cx="750415" cy="520980"/>
          </a:xfrm>
          <a:prstGeom prst="rect">
            <a:avLst/>
          </a:prstGeom>
        </p:spPr>
      </p:pic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047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テキスト ボックス 26"/>
          <p:cNvSpPr txBox="1"/>
          <p:nvPr/>
        </p:nvSpPr>
        <p:spPr>
          <a:xfrm>
            <a:off x="2834087" y="1602432"/>
            <a:ext cx="41549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＋</a:t>
            </a:r>
            <a:endParaRPr kumimoji="1" lang="ja-JP" altLang="en-US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528464" y="664212"/>
            <a:ext cx="7720327" cy="221175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967630" y="848878"/>
            <a:ext cx="18162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標的タンパク質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3223074" y="1025652"/>
            <a:ext cx="2381051" cy="16530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1170</a:t>
            </a:r>
            <a:r>
              <a:rPr kumimoji="1" lang="ja-JP" altLang="en-US" sz="1600" dirty="0">
                <a:solidFill>
                  <a:srgbClr val="FF0000"/>
                </a:solidFill>
              </a:rPr>
              <a:t>種の構造データ</a:t>
            </a:r>
            <a:r>
              <a:rPr kumimoji="1" lang="en-US" altLang="ja-JP" sz="1600" dirty="0">
                <a:solidFill>
                  <a:srgbClr val="FF0000"/>
                </a:solidFill>
              </a:rPr>
              <a:t>[1]</a:t>
            </a:r>
            <a:r>
              <a:rPr kumimoji="1" lang="ja-JP" altLang="en-US" sz="1600" dirty="0">
                <a:solidFill>
                  <a:srgbClr val="FF0000"/>
                </a:solidFill>
              </a:rPr>
              <a:t>から</a:t>
            </a:r>
            <a:endParaRPr kumimoji="1" lang="en-US" altLang="ja-JP" sz="1600" dirty="0">
              <a:solidFill>
                <a:srgbClr val="FF0000"/>
              </a:solidFill>
            </a:endParaRPr>
          </a:p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10</a:t>
            </a:r>
            <a:r>
              <a:rPr kumimoji="1" lang="ja-JP" altLang="en-US" sz="1600" dirty="0">
                <a:solidFill>
                  <a:srgbClr val="FF0000"/>
                </a:solidFill>
              </a:rPr>
              <a:t>種をランダムに選択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281965" y="848878"/>
            <a:ext cx="226215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少数の化学</a:t>
            </a:r>
            <a:r>
              <a:rPr kumimoji="1"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構造候補</a:t>
            </a:r>
          </a:p>
        </p:txBody>
      </p:sp>
      <p:sp>
        <p:nvSpPr>
          <p:cNvPr id="24" name="正方形/長方形 23"/>
          <p:cNvSpPr/>
          <p:nvPr/>
        </p:nvSpPr>
        <p:spPr>
          <a:xfrm>
            <a:off x="677890" y="459843"/>
            <a:ext cx="274126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ja-JP" altLang="en-US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ドッキングシミュレーション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cxnSp>
        <p:nvCxnSpPr>
          <p:cNvPr id="26" name="直線矢印コネクタ 25"/>
          <p:cNvCxnSpPr/>
          <p:nvPr/>
        </p:nvCxnSpPr>
        <p:spPr>
          <a:xfrm>
            <a:off x="5709990" y="1843233"/>
            <a:ext cx="6606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6585541" y="1658567"/>
            <a:ext cx="133882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結合親和性</a:t>
            </a:r>
          </a:p>
        </p:txBody>
      </p:sp>
      <p:cxnSp>
        <p:nvCxnSpPr>
          <p:cNvPr id="31" name="直線矢印コネクタ 30"/>
          <p:cNvCxnSpPr>
            <a:stCxn id="25" idx="2"/>
          </p:cNvCxnSpPr>
          <p:nvPr/>
        </p:nvCxnSpPr>
        <p:spPr>
          <a:xfrm flipH="1">
            <a:off x="4388627" y="2875965"/>
            <a:ext cx="1" cy="15312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4522531" y="3277805"/>
            <a:ext cx="13503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GP</a:t>
            </a: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による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モデル作成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3917320" y="4448835"/>
            <a:ext cx="16733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y = f(X)</a:t>
            </a:r>
          </a:p>
        </p:txBody>
      </p:sp>
      <p:cxnSp>
        <p:nvCxnSpPr>
          <p:cNvPr id="35" name="直線矢印コネクタ 34"/>
          <p:cNvCxnSpPr/>
          <p:nvPr/>
        </p:nvCxnSpPr>
        <p:spPr>
          <a:xfrm>
            <a:off x="2751634" y="4671329"/>
            <a:ext cx="91968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正方形/長方形 46"/>
          <p:cNvSpPr/>
          <p:nvPr/>
        </p:nvSpPr>
        <p:spPr>
          <a:xfrm>
            <a:off x="238108" y="4295830"/>
            <a:ext cx="2356788" cy="10170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</a:rPr>
              <a:t>データベース中の、</a:t>
            </a:r>
            <a:endParaRPr lang="en-US" altLang="ja-JP" sz="1600" dirty="0">
              <a:solidFill>
                <a:schemeClr val="tx1"/>
              </a:solidFill>
            </a:endParaRPr>
          </a:p>
          <a:p>
            <a:pPr algn="ctr"/>
            <a:r>
              <a:rPr lang="ja-JP" altLang="en-US" sz="1600" dirty="0">
                <a:solidFill>
                  <a:schemeClr val="tx1"/>
                </a:solidFill>
              </a:rPr>
              <a:t>まだ選択されて</a:t>
            </a:r>
            <a:r>
              <a:rPr lang="ja-JP" altLang="en-US" sz="1600" dirty="0" smtClean="0">
                <a:solidFill>
                  <a:schemeClr val="tx1"/>
                </a:solidFill>
              </a:rPr>
              <a:t>いない</a:t>
            </a:r>
            <a:endParaRPr lang="en-US" altLang="ja-JP" sz="16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600" dirty="0" smtClean="0">
                <a:solidFill>
                  <a:schemeClr val="tx1"/>
                </a:solidFill>
              </a:rPr>
              <a:t>構造</a:t>
            </a:r>
            <a:endParaRPr lang="en-US" altLang="ja-JP" sz="1600" dirty="0">
              <a:solidFill>
                <a:schemeClr val="tx1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294834" y="4043418"/>
            <a:ext cx="226215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多数の化学</a:t>
            </a:r>
            <a:r>
              <a:rPr kumimoji="1"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構造候補</a:t>
            </a:r>
          </a:p>
        </p:txBody>
      </p:sp>
      <p:sp>
        <p:nvSpPr>
          <p:cNvPr id="49" name="正方形/長方形 48"/>
          <p:cNvSpPr/>
          <p:nvPr/>
        </p:nvSpPr>
        <p:spPr>
          <a:xfrm>
            <a:off x="2857839" y="4295830"/>
            <a:ext cx="16733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入力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4429917" y="4802155"/>
            <a:ext cx="27325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結合親和性の予測値</a:t>
            </a:r>
            <a:r>
              <a:rPr lang="en-US" altLang="ja-JP" dirty="0">
                <a:solidFill>
                  <a:srgbClr val="FF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y</a:t>
            </a:r>
            <a:r>
              <a:rPr lang="ja-JP" altLang="en-US" dirty="0">
                <a:solidFill>
                  <a:srgbClr val="FF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が最大となる候補</a:t>
            </a:r>
            <a:endParaRPr lang="en-US" altLang="ja-JP" dirty="0">
              <a:solidFill>
                <a:srgbClr val="FF0000"/>
              </a:solidFill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2986787" y="5447618"/>
            <a:ext cx="2051320" cy="12032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3" name="直線矢印コネクタ 72"/>
          <p:cNvCxnSpPr/>
          <p:nvPr/>
        </p:nvCxnSpPr>
        <p:spPr>
          <a:xfrm>
            <a:off x="5106043" y="5937415"/>
            <a:ext cx="52175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正方形/長方形 74"/>
          <p:cNvSpPr/>
          <p:nvPr/>
        </p:nvSpPr>
        <p:spPr>
          <a:xfrm>
            <a:off x="5661790" y="5770643"/>
            <a:ext cx="33810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再度ドッキングシミュレーション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5661790" y="5738476"/>
            <a:ext cx="3100699" cy="4193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7" name="直線コネクタ 56"/>
          <p:cNvCxnSpPr>
            <a:stCxn id="75" idx="0"/>
          </p:cNvCxnSpPr>
          <p:nvPr/>
        </p:nvCxnSpPr>
        <p:spPr>
          <a:xfrm flipV="1">
            <a:off x="7352323" y="4065187"/>
            <a:ext cx="12304" cy="17054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 flipH="1" flipV="1">
            <a:off x="4431943" y="4069510"/>
            <a:ext cx="2932684" cy="16096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図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509" y="1252878"/>
            <a:ext cx="2141709" cy="1437772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4645412" y="265859"/>
            <a:ext cx="4446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[1] : </a:t>
            </a:r>
            <a:r>
              <a:rPr lang="en-US" altLang="ja-JP" sz="1400" dirty="0"/>
              <a:t>T. J. </a:t>
            </a:r>
            <a:r>
              <a:rPr lang="en-US" altLang="ja-JP" sz="1400" dirty="0" err="1"/>
              <a:t>Hou</a:t>
            </a:r>
            <a:r>
              <a:rPr lang="en-US" altLang="ja-JP" sz="1400" dirty="0"/>
              <a:t> </a:t>
            </a:r>
            <a:r>
              <a:rPr lang="en-US" altLang="ja-JP" sz="1400" i="1" dirty="0"/>
              <a:t>et al</a:t>
            </a:r>
            <a:r>
              <a:rPr lang="en-US" altLang="ja-JP" sz="1400" dirty="0"/>
              <a:t>., </a:t>
            </a:r>
            <a:r>
              <a:rPr lang="en-US" altLang="ja-JP" sz="1400" i="1" dirty="0"/>
              <a:t>J. Chem. Inf. </a:t>
            </a:r>
            <a:r>
              <a:rPr lang="en-US" altLang="ja-JP" sz="1400" i="1" dirty="0" err="1"/>
              <a:t>Comput</a:t>
            </a:r>
            <a:r>
              <a:rPr lang="en-US" altLang="ja-JP" sz="1400" i="1" dirty="0"/>
              <a:t>. Sci</a:t>
            </a:r>
            <a:r>
              <a:rPr lang="en-US" altLang="ja-JP" sz="1400" dirty="0"/>
              <a:t>. 2004, </a:t>
            </a:r>
            <a:r>
              <a:rPr lang="en-US" altLang="ja-JP" sz="1400" b="1" dirty="0"/>
              <a:t>44</a:t>
            </a:r>
            <a:r>
              <a:rPr lang="en-US" altLang="ja-JP" sz="1400" dirty="0"/>
              <a:t>, 266</a:t>
            </a:r>
            <a:endParaRPr kumimoji="1" lang="ja-JP" altLang="en-US" sz="1400" dirty="0"/>
          </a:p>
        </p:txBody>
      </p:sp>
      <p:cxnSp>
        <p:nvCxnSpPr>
          <p:cNvPr id="65" name="直線矢印コネクタ 64"/>
          <p:cNvCxnSpPr/>
          <p:nvPr/>
        </p:nvCxnSpPr>
        <p:spPr>
          <a:xfrm>
            <a:off x="4374277" y="4859821"/>
            <a:ext cx="4116" cy="5876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正方形/長方形 71"/>
          <p:cNvSpPr/>
          <p:nvPr/>
        </p:nvSpPr>
        <p:spPr>
          <a:xfrm>
            <a:off x="130189" y="3046240"/>
            <a:ext cx="8741961" cy="373235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7" name="図 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583" y="5616355"/>
            <a:ext cx="1263577" cy="884072"/>
          </a:xfrm>
          <a:prstGeom prst="rect">
            <a:avLst/>
          </a:prstGeom>
        </p:spPr>
      </p:pic>
      <p:sp>
        <p:nvSpPr>
          <p:cNvPr id="78" name="テキスト ボックス 77"/>
          <p:cNvSpPr txBox="1"/>
          <p:nvPr/>
        </p:nvSpPr>
        <p:spPr>
          <a:xfrm>
            <a:off x="238108" y="3149940"/>
            <a:ext cx="3679212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繰り返す</a:t>
            </a:r>
            <a:endParaRPr lang="en-US" altLang="ja-JP" dirty="0">
              <a:solidFill>
                <a:srgbClr val="0070C0"/>
              </a:solidFill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r>
              <a:rPr lang="ja-JP" altLang="en-US" dirty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（モデルによる予測とモデルの改善）</a:t>
            </a:r>
            <a:endParaRPr kumimoji="1" lang="ja-JP" altLang="en-US" dirty="0">
              <a:solidFill>
                <a:srgbClr val="0070C0"/>
              </a:solidFill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0" y="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方法</a:t>
            </a:r>
            <a:endParaRPr kumimoji="1" lang="en-US" altLang="ja-JP" sz="24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760580" y="2227323"/>
            <a:ext cx="22780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（使用プログラム </a:t>
            </a:r>
            <a:r>
              <a:rPr lang="en-US" altLang="ja-JP" sz="1400" dirty="0" smtClean="0"/>
              <a:t>:</a:t>
            </a:r>
          </a:p>
          <a:p>
            <a:r>
              <a:rPr lang="en-US" altLang="ja-JP" sz="1400" dirty="0"/>
              <a:t>	</a:t>
            </a:r>
            <a:r>
              <a:rPr lang="en-US" altLang="ja-JP" sz="1400" dirty="0" err="1" smtClean="0"/>
              <a:t>AutoDock</a:t>
            </a:r>
            <a:r>
              <a:rPr lang="en-US" altLang="ja-JP" sz="1400" dirty="0" smtClean="0"/>
              <a:t> </a:t>
            </a:r>
            <a:r>
              <a:rPr lang="en-US" altLang="ja-JP" sz="1400" dirty="0" err="1" smtClean="0"/>
              <a:t>Vina</a:t>
            </a:r>
            <a:r>
              <a:rPr lang="ja-JP" altLang="en-US" sz="1400" dirty="0" smtClean="0"/>
              <a:t>）</a:t>
            </a:r>
            <a:endParaRPr kumimoji="1" lang="ja-JP" altLang="en-US" sz="14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843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表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60316"/>
              </p:ext>
            </p:extLst>
          </p:nvPr>
        </p:nvGraphicFramePr>
        <p:xfrm>
          <a:off x="144572" y="507832"/>
          <a:ext cx="8336690" cy="28590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683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6834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46313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化合物構造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結合エネルギー</a:t>
                      </a:r>
                      <a:r>
                        <a:rPr kumimoji="1" lang="en-US" altLang="ja-JP" baseline="0" dirty="0"/>
                        <a:t> (kcal / </a:t>
                      </a:r>
                      <a:r>
                        <a:rPr kumimoji="1" lang="en-US" altLang="ja-JP" baseline="0" dirty="0" err="1"/>
                        <a:t>mol</a:t>
                      </a:r>
                      <a:r>
                        <a:rPr kumimoji="1" lang="en-US" altLang="ja-JP" baseline="0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3111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2400" dirty="0"/>
                    </a:p>
                    <a:p>
                      <a:pPr algn="ctr"/>
                      <a:r>
                        <a:rPr kumimoji="1" lang="en-US" altLang="ja-JP" sz="2400" dirty="0"/>
                        <a:t>-8.0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3111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2400" dirty="0"/>
                    </a:p>
                    <a:p>
                      <a:pPr algn="ctr"/>
                      <a:r>
                        <a:rPr kumimoji="1" lang="en-US" altLang="ja-JP" sz="2400" dirty="0"/>
                        <a:t>-8.6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3111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2400" dirty="0"/>
                    </a:p>
                    <a:p>
                      <a:pPr algn="ctr"/>
                      <a:r>
                        <a:rPr kumimoji="1" lang="en-US" altLang="ja-JP" sz="2400" dirty="0"/>
                        <a:t>-7.9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9" name="図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425" y="992101"/>
            <a:ext cx="1151845" cy="572004"/>
          </a:xfrm>
          <a:prstGeom prst="rect">
            <a:avLst/>
          </a:prstGeom>
        </p:spPr>
      </p:pic>
      <p:pic>
        <p:nvPicPr>
          <p:cNvPr id="30" name="図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5095" y="1747964"/>
            <a:ext cx="1040016" cy="727656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8886" y="2568255"/>
            <a:ext cx="656363" cy="767196"/>
          </a:xfrm>
          <a:prstGeom prst="rect">
            <a:avLst/>
          </a:prstGeom>
        </p:spPr>
      </p:pic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254512"/>
              </p:ext>
            </p:extLst>
          </p:nvPr>
        </p:nvGraphicFramePr>
        <p:xfrm>
          <a:off x="144572" y="3781282"/>
          <a:ext cx="8336690" cy="2999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683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6834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3911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化合物構造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結合エネルギー</a:t>
                      </a:r>
                      <a:r>
                        <a:rPr kumimoji="1" lang="en-US" altLang="ja-JP" baseline="0" dirty="0"/>
                        <a:t> (kcal / </a:t>
                      </a:r>
                      <a:r>
                        <a:rPr kumimoji="1" lang="en-US" altLang="ja-JP" baseline="0" dirty="0" err="1"/>
                        <a:t>mol</a:t>
                      </a:r>
                      <a:r>
                        <a:rPr kumimoji="1" lang="en-US" altLang="ja-JP" baseline="0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7778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2400" dirty="0"/>
                    </a:p>
                    <a:p>
                      <a:pPr algn="ctr"/>
                      <a:r>
                        <a:rPr kumimoji="1" lang="en-US" altLang="ja-JP" sz="2400" dirty="0"/>
                        <a:t>-9.9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7778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2400" dirty="0"/>
                    </a:p>
                    <a:p>
                      <a:pPr algn="ctr"/>
                      <a:r>
                        <a:rPr kumimoji="1" lang="en-US" altLang="ja-JP" sz="2400" dirty="0"/>
                        <a:t>-5.4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7778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2400" dirty="0"/>
                    </a:p>
                    <a:p>
                      <a:pPr algn="ctr"/>
                      <a:r>
                        <a:rPr kumimoji="1" lang="en-US" altLang="ja-JP" sz="2400" dirty="0"/>
                        <a:t>-9.0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テキスト ボックス 10"/>
          <p:cNvSpPr txBox="1"/>
          <p:nvPr/>
        </p:nvSpPr>
        <p:spPr>
          <a:xfrm>
            <a:off x="176966" y="3308957"/>
            <a:ext cx="436048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/>
              <a:t>参考値（既知のヒスタミン</a:t>
            </a:r>
            <a:r>
              <a:rPr lang="en-US" altLang="ja-JP" dirty="0"/>
              <a:t>H1</a:t>
            </a:r>
            <a:r>
              <a:rPr lang="ja-JP" altLang="en-US" dirty="0"/>
              <a:t>受容体阻害剤）</a:t>
            </a:r>
            <a:endParaRPr lang="en-US" altLang="ja-JP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526" y="4179685"/>
            <a:ext cx="1845760" cy="784341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302" y="5039192"/>
            <a:ext cx="1014425" cy="775066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108" y="5943278"/>
            <a:ext cx="1245488" cy="801020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340979" y="4372824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フェキソフェナジン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40979" y="5276745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エピナスチン</a:t>
            </a: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40979" y="6159122"/>
            <a:ext cx="177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カルビノキサミン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-8238" y="3767"/>
            <a:ext cx="598593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/>
              <a:t>結果 </a:t>
            </a:r>
            <a:r>
              <a:rPr lang="en-US" altLang="ja-JP" dirty="0"/>
              <a:t>: </a:t>
            </a:r>
            <a:r>
              <a:rPr lang="ja-JP" altLang="en-US" dirty="0" smtClean="0"/>
              <a:t>回帰モデルにより得られた</a:t>
            </a:r>
            <a:r>
              <a:rPr lang="ja-JP" altLang="en-US" dirty="0"/>
              <a:t>候補化合物と結合親和性</a:t>
            </a:r>
            <a:endParaRPr lang="en-US" altLang="ja-JP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91976" y="1120346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r>
              <a:rPr lang="ja-JP" altLang="en-US" dirty="0"/>
              <a:t>サイクル</a:t>
            </a:r>
            <a:r>
              <a:rPr kumimoji="1" lang="ja-JP" altLang="en-US" dirty="0" smtClean="0"/>
              <a:t>目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96092" y="1981205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</a:t>
            </a:r>
            <a:r>
              <a:rPr lang="ja-JP" altLang="en-US" dirty="0"/>
              <a:t>サイクル</a:t>
            </a:r>
            <a:r>
              <a:rPr kumimoji="1" lang="ja-JP" altLang="en-US" dirty="0" smtClean="0"/>
              <a:t>目</a:t>
            </a:r>
            <a:endParaRPr lang="en-US" altLang="ja-JP" dirty="0" smtClean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96092" y="2763794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3</a:t>
            </a:r>
            <a:r>
              <a:rPr lang="ja-JP" altLang="en-US" dirty="0"/>
              <a:t>サイクル</a:t>
            </a:r>
            <a:r>
              <a:rPr kumimoji="1" lang="ja-JP" altLang="en-US" dirty="0" smtClean="0"/>
              <a:t>目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642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427839" y="1652632"/>
            <a:ext cx="8573181" cy="1137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400" dirty="0"/>
              <a:t>探索する化合物空間の拡張</a:t>
            </a:r>
            <a:endParaRPr lang="en-US" altLang="ja-JP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学習用データの改善（ドッキングシミュレーション回数を増やす）</a:t>
            </a:r>
            <a:endParaRPr kumimoji="1" lang="en-US" altLang="ja-JP" sz="24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-8238" y="3767"/>
            <a:ext cx="1723549" cy="583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400" dirty="0"/>
              <a:t>今後の方針</a:t>
            </a:r>
            <a:endParaRPr lang="en-US" altLang="ja-JP" sz="24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029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医薬品の開発</a:t>
            </a:r>
            <a:endParaRPr kumimoji="1" lang="en-US" altLang="ja-JP" sz="24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71708" y="543264"/>
            <a:ext cx="2759005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疾患に関与するタンパク質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624" y="4497159"/>
            <a:ext cx="1927744" cy="1566292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546496" y="4088962"/>
            <a:ext cx="39782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60"/>
              </a:lnSpc>
            </a:pP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花粉症</a:t>
            </a:r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: </a:t>
            </a: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ヒスタミン</a:t>
            </a:r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H1</a:t>
            </a: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受容体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809" y="1512728"/>
            <a:ext cx="1581375" cy="1561166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>
          <a:xfrm>
            <a:off x="330532" y="1102064"/>
            <a:ext cx="39782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60"/>
              </a:lnSpc>
            </a:pPr>
            <a:r>
              <a:rPr lang="ja-JP" altLang="en-US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インフルエンザ</a:t>
            </a:r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: </a:t>
            </a: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ノイラミニダーゼ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282602" y="3162786"/>
            <a:ext cx="63048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60"/>
              </a:lnSpc>
            </a:pP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感染細胞からのインフルエンザウイルスの放出を妨げる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5311" y="1664657"/>
            <a:ext cx="1740347" cy="1518012"/>
          </a:xfrm>
          <a:prstGeom prst="rect">
            <a:avLst/>
          </a:prstGeom>
        </p:spPr>
      </p:pic>
      <p:cxnSp>
        <p:nvCxnSpPr>
          <p:cNvPr id="13" name="直線矢印コネクタ 12"/>
          <p:cNvCxnSpPr/>
          <p:nvPr/>
        </p:nvCxnSpPr>
        <p:spPr>
          <a:xfrm flipH="1">
            <a:off x="3769692" y="2367704"/>
            <a:ext cx="9371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5092566" y="955139"/>
            <a:ext cx="55383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60"/>
              </a:lnSpc>
            </a:pP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ノイラミニダーゼ阻害剤</a:t>
            </a:r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</a:t>
            </a:r>
          </a:p>
          <a:p>
            <a:pPr>
              <a:lnSpc>
                <a:spcPts val="2360"/>
              </a:lnSpc>
            </a:pPr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(</a:t>
            </a: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タミフル・リレンザなど</a:t>
            </a:r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)</a:t>
            </a:r>
          </a:p>
        </p:txBody>
      </p:sp>
      <p:cxnSp>
        <p:nvCxnSpPr>
          <p:cNvPr id="16" name="直線矢印コネクタ 15"/>
          <p:cNvCxnSpPr/>
          <p:nvPr/>
        </p:nvCxnSpPr>
        <p:spPr>
          <a:xfrm flipH="1">
            <a:off x="3786440" y="5530546"/>
            <a:ext cx="9371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図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5623" y="4585632"/>
            <a:ext cx="1853774" cy="1481004"/>
          </a:xfrm>
          <a:prstGeom prst="rect">
            <a:avLst/>
          </a:prstGeom>
        </p:spPr>
      </p:pic>
      <p:sp>
        <p:nvSpPr>
          <p:cNvPr id="18" name="正方形/長方形 17"/>
          <p:cNvSpPr/>
          <p:nvPr/>
        </p:nvSpPr>
        <p:spPr>
          <a:xfrm>
            <a:off x="5092565" y="4042223"/>
            <a:ext cx="55383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60"/>
              </a:lnSpc>
            </a:pP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ヒスタミン</a:t>
            </a:r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H1</a:t>
            </a: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受容体拮抗薬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>
              <a:lnSpc>
                <a:spcPts val="2360"/>
              </a:lnSpc>
            </a:pPr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(</a:t>
            </a: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アレジオンなど</a:t>
            </a:r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)</a:t>
            </a:r>
          </a:p>
        </p:txBody>
      </p:sp>
      <p:sp>
        <p:nvSpPr>
          <p:cNvPr id="19" name="正方形/長方形 18"/>
          <p:cNvSpPr/>
          <p:nvPr/>
        </p:nvSpPr>
        <p:spPr>
          <a:xfrm>
            <a:off x="1282601" y="6050584"/>
            <a:ext cx="63048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60"/>
              </a:lnSpc>
            </a:pPr>
            <a:r>
              <a:rPr lang="ja-JP" altLang="en-US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ヒスタミンとヒスタミン受容体との結合を妨げる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5695311" y="543264"/>
            <a:ext cx="139397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医薬品分子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6048053" y="6615285"/>
            <a:ext cx="31658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Arial" charset="0"/>
                <a:ea typeface="Arial" charset="0"/>
                <a:cs typeface="Arial" charset="0"/>
              </a:rPr>
              <a:t>Protein data bank : </a:t>
            </a:r>
            <a:r>
              <a:rPr lang="ja-JP" altLang="en-US" sz="1200" dirty="0">
                <a:latin typeface="Arial" charset="0"/>
                <a:ea typeface="Arial" charset="0"/>
                <a:cs typeface="Arial" charset="0"/>
              </a:rPr>
              <a:t>http://www.rcsb.org/pdb/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302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医薬品の開発</a:t>
            </a:r>
            <a:endParaRPr kumimoji="1" lang="en-US" altLang="ja-JP" sz="24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36894" y="650242"/>
            <a:ext cx="39782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60"/>
              </a:lnSpc>
            </a:pPr>
            <a:r>
              <a:rPr lang="ja-JP" altLang="en-US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医薬品開発の一般的な流れ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85758" y="1451063"/>
            <a:ext cx="754552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基礎研究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914299" y="1451063"/>
            <a:ext cx="1367382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薬物標的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 algn="ctr">
              <a:lnSpc>
                <a:spcPts val="2360"/>
              </a:lnSpc>
            </a:pP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探索・同定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055670" y="1451063"/>
            <a:ext cx="1700869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リード化合物探索・最適化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6530528" y="1451063"/>
            <a:ext cx="170086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パイロット・スケール生産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376868" y="2990251"/>
            <a:ext cx="94245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非臨床試験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954393" y="2985590"/>
            <a:ext cx="84295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臨床試験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4432411" y="2985590"/>
            <a:ext cx="84295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新薬申請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5910429" y="3139478"/>
            <a:ext cx="84295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承認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7388447" y="2985590"/>
            <a:ext cx="84295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商用生産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5" name="右矢印 14"/>
          <p:cNvSpPr/>
          <p:nvPr/>
        </p:nvSpPr>
        <p:spPr>
          <a:xfrm>
            <a:off x="1376868" y="1688952"/>
            <a:ext cx="344356" cy="29045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右矢印 15"/>
          <p:cNvSpPr/>
          <p:nvPr/>
        </p:nvSpPr>
        <p:spPr>
          <a:xfrm>
            <a:off x="3474756" y="1688952"/>
            <a:ext cx="344356" cy="29045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右矢印 16"/>
          <p:cNvSpPr/>
          <p:nvPr/>
        </p:nvSpPr>
        <p:spPr>
          <a:xfrm>
            <a:off x="5960825" y="1690369"/>
            <a:ext cx="344356" cy="29045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右矢印 17"/>
          <p:cNvSpPr/>
          <p:nvPr/>
        </p:nvSpPr>
        <p:spPr>
          <a:xfrm>
            <a:off x="8456744" y="1688952"/>
            <a:ext cx="344356" cy="29045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右矢印 18"/>
          <p:cNvSpPr/>
          <p:nvPr/>
        </p:nvSpPr>
        <p:spPr>
          <a:xfrm>
            <a:off x="2471948" y="3249131"/>
            <a:ext cx="344356" cy="29045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右矢印 19"/>
          <p:cNvSpPr/>
          <p:nvPr/>
        </p:nvSpPr>
        <p:spPr>
          <a:xfrm>
            <a:off x="590856" y="3249131"/>
            <a:ext cx="344356" cy="29045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右矢印 20"/>
          <p:cNvSpPr/>
          <p:nvPr/>
        </p:nvSpPr>
        <p:spPr>
          <a:xfrm>
            <a:off x="6898735" y="3194304"/>
            <a:ext cx="344356" cy="29045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右矢印 21"/>
          <p:cNvSpPr/>
          <p:nvPr/>
        </p:nvSpPr>
        <p:spPr>
          <a:xfrm>
            <a:off x="5412183" y="3194304"/>
            <a:ext cx="344356" cy="29045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右矢印 22"/>
          <p:cNvSpPr/>
          <p:nvPr/>
        </p:nvSpPr>
        <p:spPr>
          <a:xfrm>
            <a:off x="3942970" y="3249131"/>
            <a:ext cx="344356" cy="29045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330198" y="4629770"/>
            <a:ext cx="3978254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・長い年月・莫大な開発費用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>
              <a:lnSpc>
                <a:spcPct val="150000"/>
              </a:lnSpc>
            </a:pP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</a:t>
            </a:r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- </a:t>
            </a: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開発年数</a:t>
            </a:r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: </a:t>
            </a: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十数年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>
              <a:lnSpc>
                <a:spcPct val="150000"/>
              </a:lnSpc>
            </a:pP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</a:t>
            </a:r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- </a:t>
            </a: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成功確率</a:t>
            </a:r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: </a:t>
            </a: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数万分の一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cxnSp>
        <p:nvCxnSpPr>
          <p:cNvPr id="26" name="直線矢印コネクタ 25"/>
          <p:cNvCxnSpPr/>
          <p:nvPr/>
        </p:nvCxnSpPr>
        <p:spPr>
          <a:xfrm>
            <a:off x="3707782" y="5314957"/>
            <a:ext cx="72462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/>
          <p:cNvSpPr/>
          <p:nvPr/>
        </p:nvSpPr>
        <p:spPr>
          <a:xfrm>
            <a:off x="4631035" y="4945241"/>
            <a:ext cx="1700869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リード化合物探索・最適化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6530528" y="5045268"/>
            <a:ext cx="3978254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が成否のカギ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995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 11"/>
          <p:cNvGraphicFramePr>
            <a:graphicFrameLocks noGrp="1"/>
          </p:cNvGraphicFramePr>
          <p:nvPr>
            <p:extLst/>
          </p:nvPr>
        </p:nvGraphicFramePr>
        <p:xfrm>
          <a:off x="1477327" y="985363"/>
          <a:ext cx="5669278" cy="15479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01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401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401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4017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401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4684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77399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7399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テキスト ボックス 3"/>
          <p:cNvSpPr txBox="1"/>
          <p:nvPr/>
        </p:nvSpPr>
        <p:spPr>
          <a:xfrm>
            <a:off x="0" y="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リード化合物の探索</a:t>
            </a:r>
            <a:endParaRPr kumimoji="1" lang="en-US" altLang="ja-JP" sz="24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689414" y="606769"/>
            <a:ext cx="31950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化合物候補データベース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316" y="1056669"/>
            <a:ext cx="779979" cy="680334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893" y="1065586"/>
            <a:ext cx="807194" cy="644878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2398956" y="1076973"/>
            <a:ext cx="653345" cy="64807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7671" y="1078443"/>
            <a:ext cx="760991" cy="61527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 rotWithShape="1">
          <a:blip r:embed="rId6"/>
          <a:srcRect l="19618" t="20717"/>
          <a:stretch/>
        </p:blipFill>
        <p:spPr>
          <a:xfrm>
            <a:off x="4862627" y="1099061"/>
            <a:ext cx="787759" cy="581683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29164" y="1111813"/>
            <a:ext cx="1338663" cy="523346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33008" y="1851398"/>
            <a:ext cx="704532" cy="644994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40668" y="1962115"/>
            <a:ext cx="792895" cy="415326"/>
          </a:xfrm>
          <a:prstGeom prst="rect">
            <a:avLst/>
          </a:prstGeom>
        </p:spPr>
      </p:pic>
      <p:sp>
        <p:nvSpPr>
          <p:cNvPr id="15" name="テキスト ボックス 14"/>
          <p:cNvSpPr txBox="1"/>
          <p:nvPr/>
        </p:nvSpPr>
        <p:spPr>
          <a:xfrm>
            <a:off x="3316847" y="1985112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・・・</a:t>
            </a:r>
          </a:p>
        </p:txBody>
      </p:sp>
      <p:cxnSp>
        <p:nvCxnSpPr>
          <p:cNvPr id="18" name="直線矢印コネクタ 17"/>
          <p:cNvCxnSpPr/>
          <p:nvPr/>
        </p:nvCxnSpPr>
        <p:spPr>
          <a:xfrm>
            <a:off x="4531940" y="3671201"/>
            <a:ext cx="0" cy="6563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2515566" y="4380760"/>
            <a:ext cx="41857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ドッキングシミュレーション</a:t>
            </a:r>
            <a:endParaRPr kumimoji="1" lang="en-US" altLang="ja-JP" sz="24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kumimoji="1" lang="en-US" altLang="ja-JP" sz="24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923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0" y="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リード化合物の探索</a:t>
            </a:r>
            <a:endParaRPr kumimoji="1" lang="en-US" altLang="ja-JP" sz="24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grpSp>
        <p:nvGrpSpPr>
          <p:cNvPr id="3" name="図形グループ 2"/>
          <p:cNvGrpSpPr/>
          <p:nvPr/>
        </p:nvGrpSpPr>
        <p:grpSpPr>
          <a:xfrm>
            <a:off x="639235" y="2704334"/>
            <a:ext cx="970834" cy="785309"/>
            <a:chOff x="722297" y="4627580"/>
            <a:chExt cx="970834" cy="785309"/>
          </a:xfrm>
        </p:grpSpPr>
        <p:sp>
          <p:nvSpPr>
            <p:cNvPr id="30" name="円/楕円 29"/>
            <p:cNvSpPr/>
            <p:nvPr/>
          </p:nvSpPr>
          <p:spPr>
            <a:xfrm>
              <a:off x="722297" y="4627580"/>
              <a:ext cx="785309" cy="78530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1138293" y="4858051"/>
              <a:ext cx="554838" cy="324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4" name="図形グループ 33"/>
          <p:cNvGrpSpPr/>
          <p:nvPr/>
        </p:nvGrpSpPr>
        <p:grpSpPr>
          <a:xfrm>
            <a:off x="3498575" y="2814389"/>
            <a:ext cx="694140" cy="565200"/>
            <a:chOff x="1724855" y="4725372"/>
            <a:chExt cx="694140" cy="554838"/>
          </a:xfrm>
        </p:grpSpPr>
        <p:sp>
          <p:nvSpPr>
            <p:cNvPr id="32" name="正方形/長方形 31"/>
            <p:cNvSpPr/>
            <p:nvPr/>
          </p:nvSpPr>
          <p:spPr>
            <a:xfrm>
              <a:off x="1724855" y="4840608"/>
              <a:ext cx="554838" cy="32436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正方形/長方形 32"/>
            <p:cNvSpPr/>
            <p:nvPr/>
          </p:nvSpPr>
          <p:spPr>
            <a:xfrm rot="5400000">
              <a:off x="1979393" y="4840608"/>
              <a:ext cx="554838" cy="32436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6" name="正方形/長方形 45"/>
          <p:cNvSpPr/>
          <p:nvPr/>
        </p:nvSpPr>
        <p:spPr>
          <a:xfrm>
            <a:off x="2900098" y="2260851"/>
            <a:ext cx="1952180" cy="362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候補化合物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279211" y="2304223"/>
            <a:ext cx="1505356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タンパク質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grpSp>
        <p:nvGrpSpPr>
          <p:cNvPr id="29" name="図形グループ 2"/>
          <p:cNvGrpSpPr/>
          <p:nvPr/>
        </p:nvGrpSpPr>
        <p:grpSpPr>
          <a:xfrm>
            <a:off x="7082834" y="2704334"/>
            <a:ext cx="970834" cy="785309"/>
            <a:chOff x="722297" y="4627580"/>
            <a:chExt cx="970834" cy="785309"/>
          </a:xfrm>
        </p:grpSpPr>
        <p:sp>
          <p:nvSpPr>
            <p:cNvPr id="35" name="円/楕円 29"/>
            <p:cNvSpPr/>
            <p:nvPr/>
          </p:nvSpPr>
          <p:spPr>
            <a:xfrm>
              <a:off x="722297" y="4627580"/>
              <a:ext cx="785309" cy="78530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1138293" y="4858051"/>
              <a:ext cx="554838" cy="324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7" name="図形グループ 33"/>
          <p:cNvGrpSpPr/>
          <p:nvPr/>
        </p:nvGrpSpPr>
        <p:grpSpPr>
          <a:xfrm>
            <a:off x="7488789" y="2819569"/>
            <a:ext cx="694140" cy="565200"/>
            <a:chOff x="1724855" y="4725372"/>
            <a:chExt cx="694140" cy="554838"/>
          </a:xfrm>
        </p:grpSpPr>
        <p:sp>
          <p:nvSpPr>
            <p:cNvPr id="38" name="正方形/長方形 37"/>
            <p:cNvSpPr/>
            <p:nvPr/>
          </p:nvSpPr>
          <p:spPr>
            <a:xfrm>
              <a:off x="1724855" y="4840608"/>
              <a:ext cx="554838" cy="32436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正方形/長方形 38"/>
            <p:cNvSpPr/>
            <p:nvPr/>
          </p:nvSpPr>
          <p:spPr>
            <a:xfrm rot="5400000">
              <a:off x="1979393" y="4840608"/>
              <a:ext cx="554838" cy="32436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" name="直線矢印コネクタ 3"/>
          <p:cNvCxnSpPr/>
          <p:nvPr/>
        </p:nvCxnSpPr>
        <p:spPr>
          <a:xfrm>
            <a:off x="4874004" y="3120705"/>
            <a:ext cx="1610686" cy="838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加算 9"/>
          <p:cNvSpPr/>
          <p:nvPr/>
        </p:nvSpPr>
        <p:spPr>
          <a:xfrm>
            <a:off x="2105832" y="2814388"/>
            <a:ext cx="616723" cy="565200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930396" y="1297140"/>
            <a:ext cx="4362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ドッキングシミュレーションとは？</a:t>
            </a:r>
            <a:endParaRPr kumimoji="1" lang="en-US" altLang="ja-JP" sz="24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pic>
        <p:nvPicPr>
          <p:cNvPr id="1026" name="Picture 2" descr="\begin{equation*}&#10;\Delta H&#10;\end{equation*}&#10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576" y="3513812"/>
            <a:ext cx="781313" cy="334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/>
          <p:cNvSpPr txBox="1"/>
          <p:nvPr/>
        </p:nvSpPr>
        <p:spPr>
          <a:xfrm>
            <a:off x="4053413" y="3993160"/>
            <a:ext cx="4049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結合エネルギー （親和性の強さ</a:t>
            </a:r>
            <a:r>
              <a:rPr lang="ja-JP" altLang="en-US" dirty="0"/>
              <a:t>≒活性</a:t>
            </a:r>
            <a:r>
              <a:rPr kumimoji="1" lang="ja-JP" altLang="en-US" dirty="0"/>
              <a:t>）</a:t>
            </a:r>
          </a:p>
        </p:txBody>
      </p:sp>
      <p:cxnSp>
        <p:nvCxnSpPr>
          <p:cNvPr id="43" name="直線矢印コネクタ 42"/>
          <p:cNvCxnSpPr/>
          <p:nvPr/>
        </p:nvCxnSpPr>
        <p:spPr>
          <a:xfrm flipH="1" flipV="1">
            <a:off x="5611229" y="4499316"/>
            <a:ext cx="3942" cy="7328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>
            <a:off x="3356016" y="5383111"/>
            <a:ext cx="4974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計算機シミュレーションにより求める</a:t>
            </a:r>
            <a:endParaRPr kumimoji="1" lang="en-US" altLang="ja-JP" sz="24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993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 11"/>
          <p:cNvGraphicFramePr>
            <a:graphicFrameLocks noGrp="1"/>
          </p:cNvGraphicFramePr>
          <p:nvPr>
            <p:extLst/>
          </p:nvPr>
        </p:nvGraphicFramePr>
        <p:xfrm>
          <a:off x="1477327" y="985363"/>
          <a:ext cx="5669278" cy="15479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01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401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401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4017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401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4684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77399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7399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テキスト ボックス 3"/>
          <p:cNvSpPr txBox="1"/>
          <p:nvPr/>
        </p:nvSpPr>
        <p:spPr>
          <a:xfrm>
            <a:off x="0" y="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リード化合物の探索</a:t>
            </a:r>
            <a:endParaRPr kumimoji="1" lang="en-US" altLang="ja-JP" sz="24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689414" y="606769"/>
            <a:ext cx="31950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化合物候補データベース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316" y="1056669"/>
            <a:ext cx="779979" cy="680334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893" y="1065586"/>
            <a:ext cx="807194" cy="644878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2398956" y="1076973"/>
            <a:ext cx="653345" cy="64807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7671" y="1078443"/>
            <a:ext cx="760991" cy="61527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 rotWithShape="1">
          <a:blip r:embed="rId6"/>
          <a:srcRect l="19618" t="20717"/>
          <a:stretch/>
        </p:blipFill>
        <p:spPr>
          <a:xfrm>
            <a:off x="4862627" y="1099061"/>
            <a:ext cx="787759" cy="581683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29164" y="1111813"/>
            <a:ext cx="1338663" cy="523346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33008" y="1851398"/>
            <a:ext cx="704532" cy="644994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40668" y="1962115"/>
            <a:ext cx="792895" cy="415326"/>
          </a:xfrm>
          <a:prstGeom prst="rect">
            <a:avLst/>
          </a:prstGeom>
        </p:spPr>
      </p:pic>
      <p:sp>
        <p:nvSpPr>
          <p:cNvPr id="15" name="テキスト ボックス 14"/>
          <p:cNvSpPr txBox="1"/>
          <p:nvPr/>
        </p:nvSpPr>
        <p:spPr>
          <a:xfrm>
            <a:off x="3316847" y="1985112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・・・</a:t>
            </a:r>
          </a:p>
        </p:txBody>
      </p:sp>
      <p:cxnSp>
        <p:nvCxnSpPr>
          <p:cNvPr id="18" name="直線矢印コネクタ 17"/>
          <p:cNvCxnSpPr/>
          <p:nvPr/>
        </p:nvCxnSpPr>
        <p:spPr>
          <a:xfrm>
            <a:off x="4531940" y="3827723"/>
            <a:ext cx="0" cy="6563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2515566" y="4537282"/>
            <a:ext cx="41857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ドッキングシミュレーション</a:t>
            </a:r>
            <a:endParaRPr kumimoji="1" lang="en-US" altLang="ja-JP" sz="24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kumimoji="1" lang="en-US" altLang="ja-JP" sz="24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679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 11"/>
          <p:cNvGraphicFramePr>
            <a:graphicFrameLocks noGrp="1"/>
          </p:cNvGraphicFramePr>
          <p:nvPr>
            <p:extLst/>
          </p:nvPr>
        </p:nvGraphicFramePr>
        <p:xfrm>
          <a:off x="1477327" y="985363"/>
          <a:ext cx="5669278" cy="15479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01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401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401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4017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401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4684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77399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7399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テキスト ボックス 3"/>
          <p:cNvSpPr txBox="1"/>
          <p:nvPr/>
        </p:nvSpPr>
        <p:spPr>
          <a:xfrm>
            <a:off x="0" y="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リード化合物の探索</a:t>
            </a:r>
            <a:endParaRPr kumimoji="1" lang="en-US" altLang="ja-JP" sz="24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689414" y="606769"/>
            <a:ext cx="31950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化合物候補データベース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316" y="1056669"/>
            <a:ext cx="779979" cy="680334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893" y="1065586"/>
            <a:ext cx="807194" cy="644878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2398956" y="1076973"/>
            <a:ext cx="653345" cy="64807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7671" y="1078443"/>
            <a:ext cx="760991" cy="61527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 rotWithShape="1">
          <a:blip r:embed="rId6"/>
          <a:srcRect l="19618" t="20717"/>
          <a:stretch/>
        </p:blipFill>
        <p:spPr>
          <a:xfrm>
            <a:off x="4862627" y="1099061"/>
            <a:ext cx="787759" cy="581683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29164" y="1111813"/>
            <a:ext cx="1338663" cy="523346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33008" y="1851398"/>
            <a:ext cx="704532" cy="644994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40668" y="1962115"/>
            <a:ext cx="792895" cy="415326"/>
          </a:xfrm>
          <a:prstGeom prst="rect">
            <a:avLst/>
          </a:prstGeom>
        </p:spPr>
      </p:pic>
      <p:sp>
        <p:nvSpPr>
          <p:cNvPr id="15" name="テキスト ボックス 14"/>
          <p:cNvSpPr txBox="1"/>
          <p:nvPr/>
        </p:nvSpPr>
        <p:spPr>
          <a:xfrm>
            <a:off x="3316847" y="1985112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・・・</a:t>
            </a:r>
          </a:p>
        </p:txBody>
      </p:sp>
      <p:cxnSp>
        <p:nvCxnSpPr>
          <p:cNvPr id="18" name="直線矢印コネクタ 17"/>
          <p:cNvCxnSpPr/>
          <p:nvPr/>
        </p:nvCxnSpPr>
        <p:spPr>
          <a:xfrm>
            <a:off x="4531940" y="3827723"/>
            <a:ext cx="0" cy="6563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2515566" y="4537282"/>
            <a:ext cx="41857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ドッキングシミュレーション</a:t>
            </a:r>
            <a:endParaRPr kumimoji="1" lang="en-US" altLang="ja-JP" sz="24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kumimoji="1" lang="en-US" altLang="ja-JP" sz="24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2340668" y="3088475"/>
            <a:ext cx="656210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ドッキングシミュレーション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には計算コストがかかる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→少ないシミュレーション回数で、効率よく探索を行うには？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2467030" y="2657496"/>
            <a:ext cx="36898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低分子有機構造数</a:t>
            </a:r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&gt;&gt; 10</a:t>
            </a:r>
            <a:r>
              <a:rPr lang="en-US" altLang="ja-JP" baseline="300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60</a:t>
            </a:r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</a:t>
            </a: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構造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362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 11"/>
          <p:cNvGraphicFramePr>
            <a:graphicFrameLocks noGrp="1"/>
          </p:cNvGraphicFramePr>
          <p:nvPr>
            <p:extLst/>
          </p:nvPr>
        </p:nvGraphicFramePr>
        <p:xfrm>
          <a:off x="1477327" y="985363"/>
          <a:ext cx="5669278" cy="15479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01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401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401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4017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401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4684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77399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7399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テキスト ボックス 3"/>
          <p:cNvSpPr txBox="1"/>
          <p:nvPr/>
        </p:nvSpPr>
        <p:spPr>
          <a:xfrm>
            <a:off x="0" y="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リード化合物の探索</a:t>
            </a:r>
            <a:endParaRPr kumimoji="1" lang="en-US" altLang="ja-JP" sz="24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689414" y="606769"/>
            <a:ext cx="31950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化合物候補データベース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316" y="1056669"/>
            <a:ext cx="779979" cy="680334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893" y="1065586"/>
            <a:ext cx="807194" cy="644878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2398956" y="1076973"/>
            <a:ext cx="653345" cy="64807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7671" y="1078443"/>
            <a:ext cx="760991" cy="61527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 rotWithShape="1">
          <a:blip r:embed="rId6"/>
          <a:srcRect l="19618" t="20717"/>
          <a:stretch/>
        </p:blipFill>
        <p:spPr>
          <a:xfrm>
            <a:off x="4862627" y="1099061"/>
            <a:ext cx="787759" cy="581683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29164" y="1111813"/>
            <a:ext cx="1338663" cy="523346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33008" y="1851398"/>
            <a:ext cx="704532" cy="644994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40668" y="1962115"/>
            <a:ext cx="792895" cy="415326"/>
          </a:xfrm>
          <a:prstGeom prst="rect">
            <a:avLst/>
          </a:prstGeom>
        </p:spPr>
      </p:pic>
      <p:sp>
        <p:nvSpPr>
          <p:cNvPr id="15" name="テキスト ボックス 14"/>
          <p:cNvSpPr txBox="1"/>
          <p:nvPr/>
        </p:nvSpPr>
        <p:spPr>
          <a:xfrm>
            <a:off x="3316847" y="1985112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・・・</a:t>
            </a:r>
          </a:p>
        </p:txBody>
      </p:sp>
      <p:cxnSp>
        <p:nvCxnSpPr>
          <p:cNvPr id="18" name="直線矢印コネクタ 17"/>
          <p:cNvCxnSpPr/>
          <p:nvPr/>
        </p:nvCxnSpPr>
        <p:spPr>
          <a:xfrm>
            <a:off x="4531940" y="3827723"/>
            <a:ext cx="0" cy="6563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2515566" y="4537282"/>
            <a:ext cx="41857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ドッキングシミュレーション</a:t>
            </a:r>
            <a:endParaRPr kumimoji="1" lang="en-US" altLang="ja-JP" sz="24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kumimoji="1" lang="en-US" altLang="ja-JP" sz="24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2467030" y="2657496"/>
            <a:ext cx="36898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低分子有機構造数</a:t>
            </a:r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&gt;&gt; 10</a:t>
            </a:r>
            <a:r>
              <a:rPr lang="en-US" altLang="ja-JP" baseline="300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60</a:t>
            </a:r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</a:t>
            </a: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構造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237540" y="5645221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FF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機械学習による構造活性相関予測</a:t>
            </a:r>
            <a:endParaRPr kumimoji="1" lang="en-US" altLang="ja-JP" sz="2400" dirty="0">
              <a:solidFill>
                <a:srgbClr val="FF0000"/>
              </a:solidFill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0" name="十字形 19"/>
          <p:cNvSpPr/>
          <p:nvPr/>
        </p:nvSpPr>
        <p:spPr>
          <a:xfrm>
            <a:off x="4256494" y="5186694"/>
            <a:ext cx="390809" cy="390809"/>
          </a:xfrm>
          <a:prstGeom prst="plus">
            <a:avLst>
              <a:gd name="adj" fmla="val 4226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2340668" y="3088475"/>
            <a:ext cx="656210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ドッキングシミュレーション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には計算コストがかかる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→少ないシミュレーション回数で、効率よく探索を行うには？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445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1111</TotalTime>
  <Words>970</Words>
  <Application>Microsoft Office PowerPoint</Application>
  <PresentationFormat>画面に合わせる (4:3)</PresentationFormat>
  <Paragraphs>296</Paragraphs>
  <Slides>24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31" baseType="lpstr">
      <vt:lpstr>Hiragino Kaku Gothic Pro W6</vt:lpstr>
      <vt:lpstr>ＭＳ Ｐゴシック</vt:lpstr>
      <vt:lpstr>Arial</vt:lpstr>
      <vt:lpstr>Calibri</vt:lpstr>
      <vt:lpstr>Calibri Light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uratani</dc:creator>
  <cp:lastModifiedBy>uratani</cp:lastModifiedBy>
  <cp:revision>151</cp:revision>
  <dcterms:created xsi:type="dcterms:W3CDTF">2016-04-26T08:21:15Z</dcterms:created>
  <dcterms:modified xsi:type="dcterms:W3CDTF">2016-06-16T08:05:55Z</dcterms:modified>
</cp:coreProperties>
</file>