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5"/>
    <p:restoredTop sz="92887"/>
  </p:normalViewPr>
  <p:slideViewPr>
    <p:cSldViewPr snapToGrid="0" snapToObjects="1">
      <p:cViewPr varScale="1">
        <p:scale>
          <a:sx n="102" d="100"/>
          <a:sy n="102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5753-555A-5042-891A-E8B981DF3F0E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ABD1-169A-714A-8CCB-F3A72032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3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5753-555A-5042-891A-E8B981DF3F0E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ABD1-169A-714A-8CCB-F3A72032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15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5753-555A-5042-891A-E8B981DF3F0E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ABD1-169A-714A-8CCB-F3A72032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63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5753-555A-5042-891A-E8B981DF3F0E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ABD1-169A-714A-8CCB-F3A72032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84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5753-555A-5042-891A-E8B981DF3F0E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ABD1-169A-714A-8CCB-F3A72032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50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5753-555A-5042-891A-E8B981DF3F0E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ABD1-169A-714A-8CCB-F3A72032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36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5753-555A-5042-891A-E8B981DF3F0E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ABD1-169A-714A-8CCB-F3A72032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5753-555A-5042-891A-E8B981DF3F0E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ABD1-169A-714A-8CCB-F3A72032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7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5753-555A-5042-891A-E8B981DF3F0E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ABD1-169A-714A-8CCB-F3A72032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14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5753-555A-5042-891A-E8B981DF3F0E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ABD1-169A-714A-8CCB-F3A72032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99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5753-555A-5042-891A-E8B981DF3F0E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ABD1-169A-714A-8CCB-F3A72032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53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75753-555A-5042-891A-E8B981DF3F0E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2ABD1-169A-714A-8CCB-F3A720328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85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082256" y="1177129"/>
            <a:ext cx="1761893" cy="1593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2043" y="133406"/>
            <a:ext cx="8718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/>
              <a:t>開発するシステムの概要</a:t>
            </a:r>
            <a:r>
              <a:rPr kumimoji="1" lang="en-US" altLang="ja-JP" u="sng" dirty="0" smtClean="0"/>
              <a:t>(</a:t>
            </a:r>
            <a:r>
              <a:rPr kumimoji="1" lang="ja-JP" altLang="en-US" u="sng" dirty="0" smtClean="0"/>
              <a:t>案</a:t>
            </a:r>
            <a:r>
              <a:rPr kumimoji="1" lang="en-US" altLang="ja-JP" u="sng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/>
              <a:t>ユーザの与えたキーワードにより初期検索を実行</a:t>
            </a:r>
            <a:r>
              <a:rPr lang="ja-JP" altLang="en-US" sz="2000" dirty="0" smtClean="0"/>
              <a:t>　</a:t>
            </a:r>
            <a:endParaRPr lang="en-US" altLang="ja-JP" sz="14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1400" dirty="0" smtClean="0"/>
              <a:t>検索結果上位に対してユーザのフィードバックを行い、それを学習することでユーザの求める文献、特許を推定</a:t>
            </a:r>
            <a:endParaRPr kumimoji="1" lang="en-US" altLang="ja-JP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/>
              <a:t>文書群から新たなキーワード（ユーザの真の要求）を抽出</a:t>
            </a:r>
            <a:endParaRPr lang="en-US" altLang="ja-JP" sz="14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1400" dirty="0" smtClean="0"/>
              <a:t>新たなキーワードを追加して再度の検索を実行</a:t>
            </a:r>
            <a:endParaRPr kumimoji="1" lang="en-US" altLang="ja-JP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/>
              <a:t>これらのプロセスを、結果に大きな変化がなくなるまで繰り返す</a:t>
            </a:r>
            <a:endParaRPr kumimoji="1" lang="en-US" altLang="ja-JP" sz="1400" dirty="0" smtClean="0"/>
          </a:p>
          <a:p>
            <a:pPr marL="342900" indent="-342900">
              <a:buFont typeface="+mj-lt"/>
              <a:buAutoNum type="arabicPeriod"/>
            </a:pPr>
            <a:endParaRPr kumimoji="1" lang="en-US" altLang="ja-JP" sz="1400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69" y="2417153"/>
            <a:ext cx="736726" cy="8069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99" y="1906590"/>
            <a:ext cx="800100" cy="28470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10" y="2229581"/>
            <a:ext cx="995680" cy="16725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110" y="2449000"/>
            <a:ext cx="1090930" cy="23200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201352" y="1840544"/>
            <a:ext cx="194564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Initial query </a:t>
            </a:r>
            <a:r>
              <a:rPr kumimoji="1" lang="en-US" altLang="ja-JP" sz="1400" smtClean="0"/>
              <a:t>(keyword):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82257" y="1177129"/>
            <a:ext cx="176189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(Existing)</a:t>
            </a:r>
          </a:p>
          <a:p>
            <a:pPr algn="ctr"/>
            <a:r>
              <a:rPr kumimoji="1" lang="en-US" altLang="ja-JP" b="1" dirty="0" smtClean="0"/>
              <a:t>Search system</a:t>
            </a:r>
            <a:endParaRPr kumimoji="1" lang="ja-JP" altLang="en-US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17011" y="2286371"/>
            <a:ext cx="2898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1200" dirty="0" smtClean="0"/>
              <a:t>Artificial Intelligence,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200" dirty="0" smtClean="0"/>
              <a:t>+ Image recognition, machine learning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200" dirty="0" smtClean="0"/>
              <a:t>+ deep neural network, convolutional neural network</a:t>
            </a:r>
            <a:endParaRPr kumimoji="1" lang="ja-JP" altLang="en-US" sz="1200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381225" y="2480402"/>
            <a:ext cx="14287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7394773" y="2870613"/>
            <a:ext cx="177952" cy="35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フローチャート: 書類 17"/>
          <p:cNvSpPr/>
          <p:nvPr/>
        </p:nvSpPr>
        <p:spPr>
          <a:xfrm>
            <a:off x="7572725" y="3441117"/>
            <a:ext cx="1494263" cy="1390492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フローチャート: 書類 18"/>
          <p:cNvSpPr/>
          <p:nvPr/>
        </p:nvSpPr>
        <p:spPr>
          <a:xfrm>
            <a:off x="7505160" y="3729824"/>
            <a:ext cx="1447333" cy="1198067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フローチャート: 書類 22"/>
          <p:cNvSpPr/>
          <p:nvPr/>
        </p:nvSpPr>
        <p:spPr>
          <a:xfrm>
            <a:off x="7353620" y="4040302"/>
            <a:ext cx="1447333" cy="1198067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フローチャート: 書類 23"/>
          <p:cNvSpPr/>
          <p:nvPr/>
        </p:nvSpPr>
        <p:spPr>
          <a:xfrm>
            <a:off x="7217277" y="4323169"/>
            <a:ext cx="1447333" cy="1198067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フローチャート: 書類 24"/>
          <p:cNvSpPr/>
          <p:nvPr/>
        </p:nvSpPr>
        <p:spPr>
          <a:xfrm>
            <a:off x="7101499" y="4678553"/>
            <a:ext cx="1447333" cy="1220423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254409" y="5981627"/>
            <a:ext cx="1645753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Search results</a:t>
            </a:r>
          </a:p>
          <a:p>
            <a:pPr algn="ctr"/>
            <a:r>
              <a:rPr lang="en-US" altLang="ja-JP" sz="1400" dirty="0" smtClean="0"/>
              <a:t>(documents)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087833" y="4772767"/>
            <a:ext cx="145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Photo Image recognition </a:t>
            </a:r>
            <a:r>
              <a:rPr lang="en-US" altLang="ja-JP" sz="1200" dirty="0" smtClean="0"/>
              <a:t>based on supervised- </a:t>
            </a:r>
            <a:r>
              <a:rPr kumimoji="1" lang="en-US" altLang="ja-JP" sz="1200" dirty="0" smtClean="0"/>
              <a:t>machine learning </a:t>
            </a:r>
            <a:endParaRPr kumimoji="1" lang="ja-JP" altLang="en-US" sz="1200" dirty="0"/>
          </a:p>
        </p:txBody>
      </p:sp>
      <p:sp>
        <p:nvSpPr>
          <p:cNvPr id="29" name="正方形/長方形 28"/>
          <p:cNvSpPr/>
          <p:nvPr/>
        </p:nvSpPr>
        <p:spPr>
          <a:xfrm>
            <a:off x="7189025" y="4360221"/>
            <a:ext cx="1477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Image recognition </a:t>
            </a:r>
            <a:r>
              <a:rPr lang="en-US" altLang="ja-JP" sz="1200" dirty="0" smtClean="0"/>
              <a:t>of</a:t>
            </a:r>
            <a:endParaRPr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7331346" y="4055331"/>
            <a:ext cx="14627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Image </a:t>
            </a:r>
            <a:r>
              <a:rPr lang="en-US" altLang="ja-JP" sz="1200" dirty="0" smtClean="0"/>
              <a:t>generation by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459122" y="3750283"/>
            <a:ext cx="1408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/>
              <a:t>Photo painting tech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7572725" y="3445235"/>
            <a:ext cx="1483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/>
              <a:t>Machine learning for</a:t>
            </a:r>
            <a:endParaRPr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6233064" y="4521261"/>
            <a:ext cx="771786" cy="11595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536980" y="3534362"/>
            <a:ext cx="2514788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Relevance feedback</a:t>
            </a:r>
          </a:p>
          <a:p>
            <a:pPr algn="ctr"/>
            <a:r>
              <a:rPr kumimoji="1" lang="en-US" altLang="ja-JP" sz="1400" dirty="0" smtClean="0"/>
              <a:t>(based on learning-to-rank)</a:t>
            </a: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082" y="4901742"/>
            <a:ext cx="1279005" cy="1279005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6678875" y="4831542"/>
            <a:ext cx="19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?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897669" y="5459424"/>
            <a:ext cx="36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smtClean="0">
                <a:solidFill>
                  <a:srgbClr val="C00000"/>
                </a:solidFill>
              </a:rPr>
              <a:t>◯</a:t>
            </a:r>
            <a:endParaRPr kumimoji="1" lang="ja-JP" altLang="en-US" sz="1400" b="1" dirty="0">
              <a:solidFill>
                <a:srgbClr val="C00000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004424" y="5099537"/>
            <a:ext cx="36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smtClean="0">
                <a:solidFill>
                  <a:srgbClr val="C00000"/>
                </a:solidFill>
              </a:rPr>
              <a:t>◯</a:t>
            </a:r>
            <a:endParaRPr kumimoji="1" lang="ja-JP" altLang="en-US" sz="1400" b="1" dirty="0">
              <a:solidFill>
                <a:srgbClr val="C00000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381225" y="4176204"/>
            <a:ext cx="36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C00000"/>
                </a:solidFill>
              </a:rPr>
              <a:t>◯</a:t>
            </a:r>
            <a:endParaRPr kumimoji="1" lang="ja-JP" altLang="en-US" sz="1400" b="1" dirty="0">
              <a:solidFill>
                <a:srgbClr val="C0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307150" y="4455982"/>
            <a:ext cx="36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☓</a:t>
            </a:r>
            <a:endParaRPr kumimoji="1" lang="ja-JP" altLang="en-US" sz="1400" b="1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191717" y="4802417"/>
            <a:ext cx="36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☓</a:t>
            </a:r>
            <a:endParaRPr kumimoji="1" lang="ja-JP" altLang="en-US" sz="1400" b="1" dirty="0"/>
          </a:p>
        </p:txBody>
      </p:sp>
      <p:sp>
        <p:nvSpPr>
          <p:cNvPr id="70" name="フローチャート: 書類 69"/>
          <p:cNvSpPr/>
          <p:nvPr/>
        </p:nvSpPr>
        <p:spPr>
          <a:xfrm>
            <a:off x="4702489" y="4202706"/>
            <a:ext cx="1494263" cy="1390492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フローチャート: 書類 70"/>
          <p:cNvSpPr/>
          <p:nvPr/>
        </p:nvSpPr>
        <p:spPr>
          <a:xfrm>
            <a:off x="4634924" y="4491413"/>
            <a:ext cx="1447333" cy="1198067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フローチャート: 書類 71"/>
          <p:cNvSpPr/>
          <p:nvPr/>
        </p:nvSpPr>
        <p:spPr>
          <a:xfrm>
            <a:off x="4483384" y="4801891"/>
            <a:ext cx="1447333" cy="1198067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3" name="フローチャート: 書類 72"/>
          <p:cNvSpPr/>
          <p:nvPr/>
        </p:nvSpPr>
        <p:spPr>
          <a:xfrm>
            <a:off x="4347041" y="5084758"/>
            <a:ext cx="1447333" cy="1198067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フローチャート: 書類 73"/>
          <p:cNvSpPr/>
          <p:nvPr/>
        </p:nvSpPr>
        <p:spPr>
          <a:xfrm>
            <a:off x="4231263" y="5440142"/>
            <a:ext cx="1447333" cy="1220423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217597" y="5534356"/>
            <a:ext cx="145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Photo Image recognition </a:t>
            </a:r>
            <a:r>
              <a:rPr lang="en-US" altLang="ja-JP" sz="1200" dirty="0" smtClean="0"/>
              <a:t>based on supervised- </a:t>
            </a:r>
            <a:r>
              <a:rPr kumimoji="1" lang="en-US" altLang="ja-JP" sz="1200" dirty="0" smtClean="0"/>
              <a:t>machine learning </a:t>
            </a:r>
            <a:endParaRPr kumimoji="1" lang="ja-JP" altLang="en-US" sz="1200" dirty="0"/>
          </a:p>
        </p:txBody>
      </p:sp>
      <p:sp>
        <p:nvSpPr>
          <p:cNvPr id="76" name="正方形/長方形 75"/>
          <p:cNvSpPr/>
          <p:nvPr/>
        </p:nvSpPr>
        <p:spPr>
          <a:xfrm>
            <a:off x="4318789" y="5121810"/>
            <a:ext cx="1477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Image recognition </a:t>
            </a:r>
            <a:r>
              <a:rPr lang="en-US" altLang="ja-JP" sz="1200" dirty="0" smtClean="0"/>
              <a:t>of</a:t>
            </a:r>
            <a:endParaRPr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4461110" y="4816920"/>
            <a:ext cx="14627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Image </a:t>
            </a:r>
            <a:r>
              <a:rPr lang="en-US" altLang="ja-JP" sz="1200" dirty="0" smtClean="0"/>
              <a:t>generation by</a:t>
            </a:r>
            <a:endParaRPr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4588886" y="4511872"/>
            <a:ext cx="1408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/>
              <a:t>Photo painting tech</a:t>
            </a:r>
            <a:endParaRPr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4702489" y="4206824"/>
            <a:ext cx="1483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/>
              <a:t>Machine learning for</a:t>
            </a:r>
            <a:endParaRPr lang="ja-JP" altLang="en-US" dirty="0"/>
          </a:p>
        </p:txBody>
      </p:sp>
      <p:sp>
        <p:nvSpPr>
          <p:cNvPr id="80" name="フローチャート: 書類 79"/>
          <p:cNvSpPr/>
          <p:nvPr/>
        </p:nvSpPr>
        <p:spPr>
          <a:xfrm>
            <a:off x="1232624" y="4232645"/>
            <a:ext cx="1494263" cy="1390492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フローチャート: 書類 80"/>
          <p:cNvSpPr/>
          <p:nvPr/>
        </p:nvSpPr>
        <p:spPr>
          <a:xfrm>
            <a:off x="1165059" y="4521352"/>
            <a:ext cx="1447333" cy="1198067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フローチャート: 書類 81"/>
          <p:cNvSpPr/>
          <p:nvPr/>
        </p:nvSpPr>
        <p:spPr>
          <a:xfrm>
            <a:off x="1013519" y="4831830"/>
            <a:ext cx="1447333" cy="1198067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フローチャート: 書類 82"/>
          <p:cNvSpPr/>
          <p:nvPr/>
        </p:nvSpPr>
        <p:spPr>
          <a:xfrm>
            <a:off x="877176" y="5114697"/>
            <a:ext cx="1447333" cy="1198067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フローチャート: 書類 83"/>
          <p:cNvSpPr/>
          <p:nvPr/>
        </p:nvSpPr>
        <p:spPr>
          <a:xfrm>
            <a:off x="761398" y="5470081"/>
            <a:ext cx="1447333" cy="1220423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47732" y="5564295"/>
            <a:ext cx="145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Photo </a:t>
            </a:r>
            <a:r>
              <a:rPr kumimoji="1" lang="en-US" altLang="ja-JP" sz="1200" dirty="0" smtClean="0">
                <a:solidFill>
                  <a:srgbClr val="C00000"/>
                </a:solidFill>
              </a:rPr>
              <a:t>Image recognition </a:t>
            </a:r>
            <a:r>
              <a:rPr lang="en-US" altLang="ja-JP" sz="1200" dirty="0" smtClean="0"/>
              <a:t>based on supervised- </a:t>
            </a:r>
            <a:r>
              <a:rPr kumimoji="1" lang="en-US" altLang="ja-JP" sz="1200" dirty="0" smtClean="0">
                <a:solidFill>
                  <a:srgbClr val="C00000"/>
                </a:solidFill>
              </a:rPr>
              <a:t>machine learning 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848924" y="5151749"/>
            <a:ext cx="1477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rgbClr val="C00000"/>
                </a:solidFill>
              </a:rPr>
              <a:t>Image recognition </a:t>
            </a:r>
            <a:r>
              <a:rPr lang="en-US" altLang="ja-JP" sz="1200" dirty="0" smtClean="0"/>
              <a:t>of</a:t>
            </a:r>
            <a:endParaRPr lang="ja-JP" altLang="en-US" dirty="0"/>
          </a:p>
        </p:txBody>
      </p:sp>
      <p:sp>
        <p:nvSpPr>
          <p:cNvPr id="87" name="正方形/長方形 86"/>
          <p:cNvSpPr/>
          <p:nvPr/>
        </p:nvSpPr>
        <p:spPr>
          <a:xfrm>
            <a:off x="991245" y="4846859"/>
            <a:ext cx="14627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90000"/>
                  </a:schemeClr>
                </a:solidFill>
              </a:rPr>
              <a:t>Image </a:t>
            </a:r>
            <a:r>
              <a:rPr lang="en-US" altLang="ja-JP" sz="1200" dirty="0" smtClean="0">
                <a:solidFill>
                  <a:schemeClr val="bg2">
                    <a:lumMod val="90000"/>
                  </a:schemeClr>
                </a:solidFill>
              </a:rPr>
              <a:t>generation by</a:t>
            </a:r>
            <a:endParaRPr lang="ja-JP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1119021" y="4541811"/>
            <a:ext cx="1408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solidFill>
                  <a:schemeClr val="bg2">
                    <a:lumMod val="90000"/>
                  </a:schemeClr>
                </a:solidFill>
              </a:rPr>
              <a:t>Photo painting tech</a:t>
            </a:r>
            <a:endParaRPr lang="ja-JP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232624" y="4236763"/>
            <a:ext cx="1483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solidFill>
                  <a:srgbClr val="C00000"/>
                </a:solidFill>
              </a:rPr>
              <a:t>Machine learning </a:t>
            </a:r>
            <a:r>
              <a:rPr lang="en-US" altLang="ja-JP" sz="1200" dirty="0" smtClean="0"/>
              <a:t>for</a:t>
            </a:r>
            <a:endParaRPr lang="ja-JP" altLang="en-US" dirty="0"/>
          </a:p>
        </p:txBody>
      </p:sp>
      <p:cxnSp>
        <p:nvCxnSpPr>
          <p:cNvPr id="90" name="直線矢印コネクタ 89"/>
          <p:cNvCxnSpPr/>
          <p:nvPr/>
        </p:nvCxnSpPr>
        <p:spPr>
          <a:xfrm flipH="1">
            <a:off x="2872192" y="4604444"/>
            <a:ext cx="1167730" cy="65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2790930" y="4823750"/>
            <a:ext cx="119349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NLP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techniques</a:t>
            </a:r>
          </a:p>
          <a:p>
            <a:pPr algn="ctr"/>
            <a:r>
              <a:rPr kumimoji="1" lang="en-US" altLang="ja-JP" sz="1200" dirty="0" smtClean="0"/>
              <a:t>(TF-IDF, Word2Vec, etc.)</a:t>
            </a:r>
            <a:endParaRPr kumimoji="1" lang="ja-JP" altLang="en-US" sz="12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701256" y="3845743"/>
            <a:ext cx="254596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smtClean="0"/>
              <a:t>New keywords by </a:t>
            </a:r>
            <a:r>
              <a:rPr lang="en-US" altLang="ja-JP" sz="1400"/>
              <a:t>c</a:t>
            </a:r>
            <a:r>
              <a:rPr lang="en-US" altLang="ja-JP" sz="1400" smtClean="0"/>
              <a:t>o-occurrence</a:t>
            </a:r>
            <a:endParaRPr lang="en-US" altLang="ja-JP" sz="1400"/>
          </a:p>
        </p:txBody>
      </p:sp>
      <p:cxnSp>
        <p:nvCxnSpPr>
          <p:cNvPr id="95" name="直線矢印コネクタ 94"/>
          <p:cNvCxnSpPr/>
          <p:nvPr/>
        </p:nvCxnSpPr>
        <p:spPr>
          <a:xfrm flipV="1">
            <a:off x="1967289" y="3132397"/>
            <a:ext cx="101933" cy="601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6013114" y="6162093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User‘s feedback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8305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021" y="342825"/>
            <a:ext cx="7886700" cy="460064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/>
              <a:t>想定スケジュール（案）</a:t>
            </a:r>
            <a:endParaRPr kumimoji="1" lang="ja-JP" altLang="en-US" sz="32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226863"/>
              </p:ext>
            </p:extLst>
          </p:nvPr>
        </p:nvGraphicFramePr>
        <p:xfrm>
          <a:off x="767573" y="1843050"/>
          <a:ext cx="7729656" cy="42455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32414"/>
                <a:gridCol w="1932414"/>
                <a:gridCol w="1932414"/>
                <a:gridCol w="1932414"/>
              </a:tblGrid>
              <a:tr h="141517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41517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41517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49870" y="1382751"/>
            <a:ext cx="97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2018/</a:t>
            </a:r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30709" y="1382751"/>
            <a:ext cx="97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2018/6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67665" y="1428235"/>
            <a:ext cx="97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2018/9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48504" y="1448964"/>
            <a:ext cx="97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2018/12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895528" y="1440265"/>
            <a:ext cx="97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2019/3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781174" y="1857560"/>
            <a:ext cx="2426659" cy="948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プロトタイプ実装</a:t>
            </a:r>
            <a:endParaRPr kumimoji="1" lang="ja-JP" altLang="en-US" sz="1600" dirty="0"/>
          </a:p>
        </p:txBody>
      </p:sp>
      <p:sp>
        <p:nvSpPr>
          <p:cNvPr id="11" name="右矢印 10"/>
          <p:cNvSpPr/>
          <p:nvPr/>
        </p:nvSpPr>
        <p:spPr>
          <a:xfrm>
            <a:off x="3089993" y="2687621"/>
            <a:ext cx="3050280" cy="1070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smtClean="0"/>
              <a:t>検索改良アルゴリズムの改善</a:t>
            </a:r>
            <a:endParaRPr kumimoji="1" lang="ja-JP" altLang="en-US" sz="1600" dirty="0"/>
          </a:p>
        </p:txBody>
      </p:sp>
      <p:sp>
        <p:nvSpPr>
          <p:cNvPr id="12" name="右矢印 11"/>
          <p:cNvSpPr/>
          <p:nvPr/>
        </p:nvSpPr>
        <p:spPr>
          <a:xfrm>
            <a:off x="3098224" y="3911998"/>
            <a:ext cx="3042049" cy="1070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キーワード抽出精度の改善</a:t>
            </a:r>
            <a:endParaRPr kumimoji="1" lang="ja-JP" altLang="en-US" sz="1600" dirty="0"/>
          </a:p>
        </p:txBody>
      </p:sp>
      <p:sp>
        <p:nvSpPr>
          <p:cNvPr id="13" name="右矢印 12"/>
          <p:cNvSpPr/>
          <p:nvPr/>
        </p:nvSpPr>
        <p:spPr>
          <a:xfrm>
            <a:off x="4627479" y="4972547"/>
            <a:ext cx="3042049" cy="1070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ユーザによるテスト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845082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165</Words>
  <Application>Microsoft Macintosh PowerPoint</Application>
  <PresentationFormat>画面に合わせる (4:3)</PresentationFormat>
  <Paragraphs>51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ＭＳ Ｐゴシック</vt:lpstr>
      <vt:lpstr>Arial</vt:lpstr>
      <vt:lpstr>ホワイト</vt:lpstr>
      <vt:lpstr>PowerPoint プレゼンテーション</vt:lpstr>
      <vt:lpstr>想定スケジュール（案）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10</cp:revision>
  <dcterms:created xsi:type="dcterms:W3CDTF">2018-03-06T01:35:51Z</dcterms:created>
  <dcterms:modified xsi:type="dcterms:W3CDTF">2018-03-12T08:49:41Z</dcterms:modified>
</cp:coreProperties>
</file>