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9" r:id="rId6"/>
    <p:sldId id="270" r:id="rId7"/>
    <p:sldId id="265" r:id="rId8"/>
    <p:sldId id="268" r:id="rId9"/>
    <p:sldId id="263" r:id="rId10"/>
    <p:sldId id="264" r:id="rId11"/>
    <p:sldId id="267" r:id="rId12"/>
    <p:sldId id="271" r:id="rId13"/>
    <p:sldId id="260" r:id="rId14"/>
    <p:sldId id="261" r:id="rId15"/>
    <p:sldId id="262" r:id="rId16"/>
    <p:sldId id="272" r:id="rId17"/>
    <p:sldId id="273" r:id="rId18"/>
    <p:sldId id="274" r:id="rId19"/>
    <p:sldId id="266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8356D-F168-47CE-8637-380436752464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9D28F-7DE0-48AF-86EC-33ABD97C1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513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0AF-1BD4-421F-BE1E-8F28AD8E29A5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F5D1-0326-434C-803D-DEEA5E053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84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0AF-1BD4-421F-BE1E-8F28AD8E29A5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F5D1-0326-434C-803D-DEEA5E053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086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0AF-1BD4-421F-BE1E-8F28AD8E29A5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F5D1-0326-434C-803D-DEEA5E053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39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0AF-1BD4-421F-BE1E-8F28AD8E29A5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F5D1-0326-434C-803D-DEEA5E053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268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0AF-1BD4-421F-BE1E-8F28AD8E29A5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F5D1-0326-434C-803D-DEEA5E053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94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0AF-1BD4-421F-BE1E-8F28AD8E29A5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F5D1-0326-434C-803D-DEEA5E053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94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0AF-1BD4-421F-BE1E-8F28AD8E29A5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F5D1-0326-434C-803D-DEEA5E053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013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0AF-1BD4-421F-BE1E-8F28AD8E29A5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F5D1-0326-434C-803D-DEEA5E053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16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0AF-1BD4-421F-BE1E-8F28AD8E29A5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F5D1-0326-434C-803D-DEEA5E053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79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0AF-1BD4-421F-BE1E-8F28AD8E29A5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F5D1-0326-434C-803D-DEEA5E053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99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0AF-1BD4-421F-BE1E-8F28AD8E29A5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F5D1-0326-434C-803D-DEEA5E053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9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570AF-1BD4-421F-BE1E-8F28AD8E29A5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9F5D1-0326-434C-803D-DEEA5E053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169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97992" y="-365061"/>
            <a:ext cx="7772400" cy="2387600"/>
          </a:xfrm>
        </p:spPr>
        <p:txBody>
          <a:bodyPr/>
          <a:lstStyle/>
          <a:p>
            <a:r>
              <a:rPr kumimoji="1" lang="ja-JP" altLang="en-US" b="1" dirty="0" smtClean="0"/>
              <a:t>鏡の森</a:t>
            </a:r>
            <a:endParaRPr kumimoji="1" lang="ja-JP" altLang="en-US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36187" y="2938272"/>
            <a:ext cx="3248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2GM 30 </a:t>
            </a:r>
            <a:r>
              <a:rPr lang="ja-JP" altLang="en-US" sz="3200" dirty="0" smtClean="0"/>
              <a:t>宮原孝</a:t>
            </a:r>
            <a:r>
              <a:rPr lang="ja-JP" altLang="en-US" sz="3200" dirty="0"/>
              <a:t>幸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2430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877824" y="426720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/>
              <a:t>ステージラフ画像</a:t>
            </a:r>
            <a:endParaRPr kumimoji="1" lang="ja-JP" altLang="en-US" sz="4000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42972" y="32004"/>
            <a:ext cx="2407920" cy="553821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49068" y="2793491"/>
            <a:ext cx="2395728" cy="5538217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6851904" y="20238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通常モード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51904" y="529132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ゴーストモード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9746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597408" y="426720"/>
            <a:ext cx="79560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バージョン管理ツール</a:t>
            </a:r>
            <a:r>
              <a:rPr lang="en-US" altLang="ja-JP" sz="3200" b="1" dirty="0"/>
              <a:t>(GitHub</a:t>
            </a:r>
            <a:r>
              <a:rPr lang="ja-JP" altLang="en-US" sz="3200" b="1" dirty="0" err="1"/>
              <a:t>、</a:t>
            </a:r>
            <a:r>
              <a:rPr lang="en-US" altLang="ja-JP" sz="3200" b="1" dirty="0" err="1" smtClean="0"/>
              <a:t>sourceTree</a:t>
            </a:r>
            <a:r>
              <a:rPr lang="en-US" altLang="ja-JP" sz="3200" b="1" dirty="0" smtClean="0"/>
              <a:t>)</a:t>
            </a:r>
          </a:p>
          <a:p>
            <a:r>
              <a:rPr lang="en-US" altLang="ja-JP" sz="2800" dirty="0" smtClean="0"/>
              <a:t>α</a:t>
            </a:r>
            <a:r>
              <a:rPr lang="ja-JP" altLang="en-US" sz="2800" dirty="0" smtClean="0"/>
              <a:t>版完成時から導入開始</a:t>
            </a:r>
            <a:endParaRPr kumimoji="1" lang="ja-JP" altLang="en-US" sz="28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75488" y="2605480"/>
            <a:ext cx="883889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企画は企画書→仕様書→プログラム仕様書に</a:t>
            </a:r>
            <a:r>
              <a:rPr lang="ja-JP" altLang="en-US" sz="2400" dirty="0" smtClean="0"/>
              <a:t>まとめる</a:t>
            </a:r>
            <a:endParaRPr lang="en-US" altLang="ja-JP" sz="2400" dirty="0" smtClean="0"/>
          </a:p>
          <a:p>
            <a:endParaRPr kumimoji="1" lang="en-US" altLang="ja-JP" sz="2400" dirty="0"/>
          </a:p>
          <a:p>
            <a:r>
              <a:rPr lang="ja-JP" altLang="en-US" sz="2400" dirty="0" smtClean="0"/>
              <a:t>企画は</a:t>
            </a:r>
            <a:r>
              <a:rPr lang="en-US" altLang="ja-JP" sz="2400" dirty="0" err="1" smtClean="0"/>
              <a:t>powerpoint</a:t>
            </a:r>
            <a:r>
              <a:rPr lang="ja-JP" altLang="en-US" sz="2400" dirty="0" smtClean="0"/>
              <a:t>・・・</a:t>
            </a:r>
            <a:r>
              <a:rPr lang="en-US" altLang="ja-JP" sz="2400" dirty="0" smtClean="0"/>
              <a:t>5/21</a:t>
            </a:r>
            <a:r>
              <a:rPr lang="ja-JP" altLang="en-US" sz="2400" dirty="0" smtClean="0"/>
              <a:t>まで</a:t>
            </a:r>
            <a:endParaRPr lang="en-US" altLang="ja-JP" sz="2400" dirty="0" smtClean="0"/>
          </a:p>
          <a:p>
            <a:endParaRPr kumimoji="1" lang="en-US" altLang="ja-JP" sz="2400" dirty="0"/>
          </a:p>
          <a:p>
            <a:r>
              <a:rPr lang="ja-JP" altLang="en-US" sz="2400" dirty="0" smtClean="0"/>
              <a:t>仕様書は</a:t>
            </a:r>
            <a:r>
              <a:rPr lang="en-US" altLang="ja-JP" sz="2400" dirty="0" smtClean="0"/>
              <a:t>Excel</a:t>
            </a:r>
            <a:r>
              <a:rPr lang="ja-JP" altLang="en-US" sz="2400" dirty="0" smtClean="0"/>
              <a:t>と</a:t>
            </a:r>
            <a:r>
              <a:rPr lang="en-US" altLang="ja-JP" sz="2400" dirty="0" smtClean="0"/>
              <a:t>PowerPoint</a:t>
            </a:r>
            <a:r>
              <a:rPr lang="ja-JP" altLang="en-US" sz="2400" dirty="0" smtClean="0"/>
              <a:t>・・・</a:t>
            </a:r>
            <a:r>
              <a:rPr lang="en-US" altLang="ja-JP" sz="2400" dirty="0" smtClean="0"/>
              <a:t>6/4</a:t>
            </a:r>
            <a:r>
              <a:rPr lang="ja-JP" altLang="en-US" sz="2400" dirty="0" smtClean="0"/>
              <a:t>まで（一週間ごとに更新）</a:t>
            </a:r>
            <a:endParaRPr lang="en-US" altLang="ja-JP" sz="2400" dirty="0"/>
          </a:p>
          <a:p>
            <a:endParaRPr kumimoji="1" lang="en-US" altLang="ja-JP" sz="2400" dirty="0" smtClean="0"/>
          </a:p>
          <a:p>
            <a:r>
              <a:rPr kumimoji="1" lang="ja-JP" altLang="en-US" sz="2400" dirty="0" smtClean="0"/>
              <a:t>プログラム</a:t>
            </a:r>
            <a:r>
              <a:rPr lang="ja-JP" altLang="en-US" sz="2400" dirty="0" smtClean="0"/>
              <a:t>仕様書は</a:t>
            </a:r>
            <a:r>
              <a:rPr lang="en-US" altLang="ja-JP" sz="2400" dirty="0" smtClean="0"/>
              <a:t>word</a:t>
            </a:r>
            <a:r>
              <a:rPr lang="ja-JP" altLang="en-US" sz="2400" dirty="0" smtClean="0"/>
              <a:t>・・・</a:t>
            </a:r>
            <a:r>
              <a:rPr lang="en-US" altLang="ja-JP" sz="2400" dirty="0" smtClean="0"/>
              <a:t>6/26</a:t>
            </a:r>
            <a:r>
              <a:rPr lang="ja-JP" altLang="en-US" sz="2400" dirty="0" smtClean="0"/>
              <a:t>まで</a:t>
            </a:r>
            <a:r>
              <a:rPr lang="en-US" altLang="ja-JP" sz="2400" dirty="0" smtClean="0"/>
              <a:t>         </a:t>
            </a:r>
          </a:p>
          <a:p>
            <a:r>
              <a:rPr lang="ja-JP" altLang="en-US" sz="2400" dirty="0" err="1" smtClean="0"/>
              <a:t>にて</a:t>
            </a:r>
            <a:r>
              <a:rPr lang="ja-JP" altLang="en-US" sz="2400" dirty="0" smtClean="0"/>
              <a:t>制作と同時に更新（期限の決まっているものから）</a:t>
            </a:r>
            <a:endParaRPr lang="en-US" altLang="ja-JP" sz="2400" dirty="0" smtClean="0"/>
          </a:p>
          <a:p>
            <a:endParaRPr lang="en-US" altLang="ja-JP" sz="2400" dirty="0"/>
          </a:p>
          <a:p>
            <a:endParaRPr lang="en-US" altLang="ja-JP" sz="2400" dirty="0" smtClean="0"/>
          </a:p>
          <a:p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09442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304544" y="560832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 smtClean="0"/>
              <a:t>仕様書（鏡の森）</a:t>
            </a:r>
            <a:endParaRPr kumimoji="1" lang="ja-JP" altLang="en-US" sz="4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58240" y="1669295"/>
            <a:ext cx="703998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制作ツール・・・</a:t>
            </a:r>
            <a:r>
              <a:rPr kumimoji="1" lang="en-US" altLang="ja-JP" sz="2800" dirty="0" smtClean="0"/>
              <a:t>unity5.5,GitHub,SourceTree</a:t>
            </a:r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85819" y="276324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プレイヤー・・・ｐ１～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85819" y="358778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エネミー・・・ｐ４～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50546" y="45475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ステージ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62821" y="270871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UI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00207" y="362811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タイトル画面とクリア画面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00207" y="45475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説明画面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85819" y="5521449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エフェクト・・・動作につく場合（エフェクト）をつける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595872" y="422332"/>
            <a:ext cx="24849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完成期日</a:t>
            </a:r>
            <a:r>
              <a:rPr kumimoji="1" lang="en-US" altLang="ja-JP" sz="2800" dirty="0" smtClean="0"/>
              <a:t>6/26</a:t>
            </a:r>
          </a:p>
          <a:p>
            <a:r>
              <a:rPr lang="ja-JP" altLang="en-US" sz="2800" dirty="0" smtClean="0"/>
              <a:t>仕様書期日</a:t>
            </a:r>
            <a:r>
              <a:rPr lang="en-US" altLang="ja-JP" sz="2800" dirty="0" smtClean="0"/>
              <a:t>6/4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30774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6032" y="290656"/>
            <a:ext cx="8386572" cy="1325563"/>
          </a:xfrm>
        </p:spPr>
        <p:txBody>
          <a:bodyPr>
            <a:noAutofit/>
          </a:bodyPr>
          <a:lstStyle/>
          <a:p>
            <a:r>
              <a:rPr kumimoji="1" lang="ja-JP" altLang="en-US" sz="5400" b="1" dirty="0" smtClean="0"/>
              <a:t>プレイヤー（操作と特性）</a:t>
            </a:r>
            <a:endParaRPr kumimoji="1" lang="ja-JP" altLang="en-US" sz="5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4224" y="2580614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/>
              <a:t>左右移動、ジャンプ（壁キック</a:t>
            </a:r>
            <a:r>
              <a:rPr kumimoji="1" lang="ja-JP" altLang="en-US" sz="3600" b="1" dirty="0" smtClean="0"/>
              <a:t>）〇</a:t>
            </a:r>
            <a:endParaRPr kumimoji="1" lang="ja-JP" altLang="en-US" sz="36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4224" y="3241771"/>
            <a:ext cx="808426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実体</a:t>
            </a:r>
            <a:r>
              <a:rPr lang="ja-JP" altLang="en-US" sz="2800" b="1" dirty="0" smtClean="0"/>
              <a:t>のある物に当たり判定がある</a:t>
            </a:r>
            <a:endParaRPr lang="en-US" altLang="ja-JP" sz="2800" b="1" dirty="0" smtClean="0"/>
          </a:p>
          <a:p>
            <a:endParaRPr kumimoji="1" lang="en-US" altLang="ja-JP" sz="2800" b="1" dirty="0"/>
          </a:p>
          <a:p>
            <a:r>
              <a:rPr kumimoji="1" lang="ja-JP" altLang="en-US" sz="2800" b="1" dirty="0" smtClean="0"/>
              <a:t>鏡にうつると魂が抜ける（</a:t>
            </a:r>
            <a:r>
              <a:rPr kumimoji="1" lang="ja-JP" altLang="en-US" sz="2800" b="1" dirty="0" smtClean="0"/>
              <a:t>エフェクト</a:t>
            </a:r>
            <a:r>
              <a:rPr kumimoji="1" lang="en-US" altLang="ja-JP" sz="2800" b="1" dirty="0" smtClean="0"/>
              <a:t>+SE</a:t>
            </a:r>
            <a:r>
              <a:rPr kumimoji="1" lang="ja-JP" altLang="en-US" sz="2800" b="1" dirty="0" smtClean="0"/>
              <a:t>）〇、</a:t>
            </a:r>
            <a:endParaRPr kumimoji="1" lang="en-US" altLang="ja-JP" sz="2800" b="1" dirty="0" smtClean="0"/>
          </a:p>
          <a:p>
            <a:r>
              <a:rPr kumimoji="1" lang="ja-JP" altLang="en-US" sz="2800" b="1" dirty="0" smtClean="0"/>
              <a:t>体がその場に</a:t>
            </a:r>
            <a:r>
              <a:rPr kumimoji="1" lang="ja-JP" altLang="en-US" sz="2800" b="1" dirty="0" smtClean="0"/>
              <a:t>残る</a:t>
            </a:r>
            <a:r>
              <a:rPr kumimoji="1" lang="en-US" altLang="ja-JP" sz="2800" b="1" dirty="0" smtClean="0"/>
              <a:t>×</a:t>
            </a:r>
            <a:endParaRPr kumimoji="1" lang="en-US" altLang="ja-JP" sz="2800" b="1" dirty="0" smtClean="0"/>
          </a:p>
          <a:p>
            <a:r>
              <a:rPr kumimoji="1" lang="ja-JP" altLang="en-US" sz="2800" b="1" dirty="0" smtClean="0"/>
              <a:t>（白目になる）、（実際に鏡に姿がうつる）</a:t>
            </a:r>
            <a:endParaRPr kumimoji="1" lang="en-US" altLang="ja-JP" sz="2800" b="1" dirty="0" smtClean="0"/>
          </a:p>
          <a:p>
            <a:r>
              <a:rPr kumimoji="1" lang="ja-JP" altLang="en-US" sz="2800" b="1" dirty="0" smtClean="0"/>
              <a:t>その場の体に敵が攻撃するとダメージを</a:t>
            </a:r>
            <a:r>
              <a:rPr kumimoji="1" lang="ja-JP" altLang="en-US" sz="2800" b="1" dirty="0" smtClean="0"/>
              <a:t>受ける</a:t>
            </a:r>
            <a:r>
              <a:rPr kumimoji="1" lang="en-US" altLang="ja-JP" sz="2800" b="1" dirty="0" smtClean="0"/>
              <a:t>×</a:t>
            </a:r>
            <a:endParaRPr kumimoji="1" lang="en-US" altLang="ja-JP" sz="2800" b="1" dirty="0" smtClean="0"/>
          </a:p>
          <a:p>
            <a:endParaRPr lang="en-US" altLang="ja-JP" sz="2800" b="1" dirty="0"/>
          </a:p>
          <a:p>
            <a:r>
              <a:rPr kumimoji="1" lang="en-US" altLang="ja-JP" sz="2800" b="1" dirty="0" smtClean="0"/>
              <a:t>HP</a:t>
            </a:r>
            <a:r>
              <a:rPr kumimoji="1" lang="ja-JP" altLang="en-US" sz="2800" b="1" dirty="0" smtClean="0"/>
              <a:t>ゲージ</a:t>
            </a:r>
            <a:r>
              <a:rPr lang="ja-JP" altLang="en-US" sz="2800" b="1" dirty="0" smtClean="0"/>
              <a:t>が無くなると</a:t>
            </a:r>
            <a:r>
              <a:rPr lang="ja-JP" altLang="en-US" sz="2800" b="1" dirty="0" smtClean="0"/>
              <a:t>ゲームオーバー〇</a:t>
            </a:r>
            <a:endParaRPr kumimoji="1" lang="en-US" altLang="ja-JP" sz="2800" b="1" dirty="0" smtClean="0"/>
          </a:p>
          <a:p>
            <a:endParaRPr lang="en-US" altLang="ja-JP" sz="2800" b="1" dirty="0"/>
          </a:p>
          <a:p>
            <a:endParaRPr kumimoji="1" lang="ja-JP" altLang="en-US" sz="28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3296" y="1512298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/>
              <a:t>魔女（デフォルト）</a:t>
            </a:r>
            <a:endParaRPr kumimoji="1" lang="ja-JP" altLang="en-US" sz="48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629636" y="5986272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5/24</a:t>
            </a:r>
            <a:r>
              <a:rPr kumimoji="1" lang="ja-JP" altLang="en-US" sz="2400" dirty="0" smtClean="0"/>
              <a:t>まで</a:t>
            </a:r>
            <a:endParaRPr kumimoji="1" lang="ja-JP" altLang="en-US" sz="24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242" y="1624460"/>
            <a:ext cx="888492" cy="1440801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36993" y="4218497"/>
            <a:ext cx="974422" cy="153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71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4800" y="377318"/>
            <a:ext cx="9217152" cy="1325563"/>
          </a:xfrm>
        </p:spPr>
        <p:txBody>
          <a:bodyPr>
            <a:normAutofit fontScale="90000"/>
          </a:bodyPr>
          <a:lstStyle/>
          <a:p>
            <a:r>
              <a:rPr lang="ja-JP" altLang="en-US" sz="7200" b="1" dirty="0" smtClean="0"/>
              <a:t>ゴースト</a:t>
            </a:r>
            <a:r>
              <a:rPr kumimoji="1" lang="ja-JP" altLang="en-US" sz="7200" b="1" dirty="0" smtClean="0"/>
              <a:t>モード</a:t>
            </a:r>
            <a:r>
              <a:rPr kumimoji="1" lang="en-US" altLang="ja-JP" sz="7200" b="1" dirty="0" smtClean="0"/>
              <a:t/>
            </a:r>
            <a:br>
              <a:rPr kumimoji="1" lang="en-US" altLang="ja-JP" sz="7200" b="1" dirty="0" smtClean="0"/>
            </a:br>
            <a:r>
              <a:rPr kumimoji="1" lang="ja-JP" altLang="en-US" sz="7200" b="1" dirty="0" smtClean="0"/>
              <a:t>（鏡にうつる）</a:t>
            </a:r>
            <a:endParaRPr kumimoji="1" lang="ja-JP" altLang="en-US" sz="7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99872" y="2218944"/>
            <a:ext cx="5594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上下左右移動、スピード</a:t>
            </a:r>
            <a:r>
              <a:rPr kumimoji="1" lang="en-US" altLang="ja-JP" sz="3200" b="1" dirty="0" smtClean="0"/>
              <a:t>UP</a:t>
            </a:r>
            <a:r>
              <a:rPr kumimoji="1" lang="ja-JP" altLang="en-US" sz="3200" b="1" dirty="0" smtClean="0"/>
              <a:t>〇</a:t>
            </a:r>
            <a:endParaRPr kumimoji="1" lang="ja-JP" altLang="en-US" sz="32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9872" y="2954022"/>
            <a:ext cx="916629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/>
              <a:t>制限時間</a:t>
            </a:r>
            <a:r>
              <a:rPr kumimoji="1" lang="en-US" altLang="ja-JP" sz="3600" b="1" dirty="0" smtClean="0"/>
              <a:t>10</a:t>
            </a:r>
            <a:r>
              <a:rPr kumimoji="1" lang="ja-JP" altLang="en-US" sz="3600" b="1" dirty="0" smtClean="0"/>
              <a:t>秒（命数</a:t>
            </a:r>
            <a:r>
              <a:rPr kumimoji="1" lang="ja-JP" altLang="en-US" sz="3600" b="1" dirty="0" smtClean="0"/>
              <a:t>）〇</a:t>
            </a:r>
            <a:endParaRPr kumimoji="1" lang="en-US" altLang="ja-JP" sz="3600" b="1" dirty="0" smtClean="0"/>
          </a:p>
          <a:p>
            <a:r>
              <a:rPr kumimoji="1" lang="ja-JP" altLang="en-US" sz="3600" b="1" dirty="0" smtClean="0"/>
              <a:t>過ぎるとゲームオーバー（</a:t>
            </a:r>
            <a:r>
              <a:rPr kumimoji="1" lang="ja-JP" altLang="en-US" sz="3600" b="1" dirty="0" smtClean="0"/>
              <a:t>エフェクト</a:t>
            </a:r>
            <a:r>
              <a:rPr kumimoji="1" lang="en-US" altLang="ja-JP" sz="3600" b="1" dirty="0" smtClean="0"/>
              <a:t>+SE</a:t>
            </a:r>
            <a:r>
              <a:rPr kumimoji="1" lang="ja-JP" altLang="en-US" sz="3600" b="1" dirty="0" smtClean="0"/>
              <a:t>）</a:t>
            </a:r>
            <a:endParaRPr lang="en-US" altLang="ja-JP" sz="3600" b="1" dirty="0"/>
          </a:p>
          <a:p>
            <a:r>
              <a:rPr kumimoji="1" lang="ja-JP" altLang="en-US" sz="3600" b="1" dirty="0" smtClean="0"/>
              <a:t>実体のない物に当たり判定が</a:t>
            </a:r>
            <a:r>
              <a:rPr kumimoji="1" lang="ja-JP" altLang="en-US" sz="3600" b="1" dirty="0" smtClean="0"/>
              <a:t>ある</a:t>
            </a:r>
            <a:r>
              <a:rPr kumimoji="1" lang="ja-JP" altLang="en-US" sz="3600" b="1" dirty="0" err="1" smtClean="0"/>
              <a:t>〇</a:t>
            </a:r>
            <a:endParaRPr kumimoji="1" lang="en-US" altLang="ja-JP" sz="3600" b="1" dirty="0" smtClean="0"/>
          </a:p>
          <a:p>
            <a:endParaRPr kumimoji="1" lang="en-US" altLang="ja-JP" sz="3600" b="1" dirty="0" smtClean="0"/>
          </a:p>
          <a:p>
            <a:endParaRPr lang="en-US" altLang="ja-JP" sz="3600" b="1" dirty="0"/>
          </a:p>
          <a:p>
            <a:endParaRPr kumimoji="1" lang="ja-JP" altLang="en-US" sz="36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9872" y="4949199"/>
            <a:ext cx="9022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/>
              <a:t>物理に影響を</a:t>
            </a:r>
            <a:r>
              <a:rPr kumimoji="1" lang="ja-JP" altLang="en-US" sz="3600" b="1" dirty="0" smtClean="0"/>
              <a:t>受けない</a:t>
            </a:r>
            <a:r>
              <a:rPr kumimoji="1" lang="ja-JP" altLang="en-US" sz="3600" b="1" dirty="0" err="1" smtClean="0"/>
              <a:t>〇</a:t>
            </a:r>
            <a:endParaRPr lang="en-US" altLang="ja-JP" sz="3600" b="1" dirty="0"/>
          </a:p>
          <a:p>
            <a:r>
              <a:rPr kumimoji="1" lang="ja-JP" altLang="en-US" sz="3600" b="1" dirty="0" smtClean="0"/>
              <a:t>敵に当たることで</a:t>
            </a:r>
            <a:r>
              <a:rPr kumimoji="1" lang="ja-JP" altLang="en-US" sz="3600" b="1" dirty="0" smtClean="0"/>
              <a:t>乗り</a:t>
            </a:r>
            <a:r>
              <a:rPr lang="ja-JP" altLang="en-US" sz="3600" b="1" dirty="0" smtClean="0"/>
              <a:t>移れる</a:t>
            </a:r>
            <a:r>
              <a:rPr lang="ja-JP" altLang="en-US" sz="3600" b="1" dirty="0" err="1" smtClean="0"/>
              <a:t>〇</a:t>
            </a:r>
            <a:endParaRPr lang="en-US" altLang="ja-JP" sz="3600" b="1" dirty="0" smtClean="0"/>
          </a:p>
          <a:p>
            <a:r>
              <a:rPr lang="ja-JP" altLang="en-US" sz="3600" b="1" dirty="0" smtClean="0"/>
              <a:t>（</a:t>
            </a:r>
            <a:r>
              <a:rPr lang="ja-JP" altLang="en-US" sz="3600" b="1" dirty="0" smtClean="0"/>
              <a:t>敵による）</a:t>
            </a:r>
            <a:endParaRPr kumimoji="1" lang="ja-JP" altLang="en-US" sz="3600" b="1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448" y="302590"/>
            <a:ext cx="1278659" cy="147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32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43840" y="377952"/>
            <a:ext cx="8802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dirty="0" smtClean="0"/>
              <a:t>乗りうつれる敵（操作と特性）</a:t>
            </a:r>
            <a:endParaRPr kumimoji="1" lang="ja-JP" altLang="en-US" sz="4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41590" y="1516620"/>
            <a:ext cx="896751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/>
              <a:t>左右移動、ジャンプ</a:t>
            </a:r>
            <a:r>
              <a:rPr kumimoji="1" lang="ja-JP" altLang="en-US" sz="2800" b="1" dirty="0" smtClean="0"/>
              <a:t>、〇</a:t>
            </a:r>
            <a:endParaRPr kumimoji="1" lang="en-US" altLang="ja-JP" sz="2800" b="1" dirty="0" smtClean="0"/>
          </a:p>
          <a:p>
            <a:r>
              <a:rPr kumimoji="1" lang="ja-JP" altLang="en-US" sz="2800" b="1" dirty="0" smtClean="0"/>
              <a:t>キャラ</a:t>
            </a:r>
            <a:r>
              <a:rPr kumimoji="1" lang="ja-JP" altLang="en-US" sz="2800" b="1" dirty="0" smtClean="0"/>
              <a:t>の特性による</a:t>
            </a:r>
            <a:r>
              <a:rPr kumimoji="1" lang="ja-JP" altLang="en-US" sz="2800" b="1" dirty="0" smtClean="0"/>
              <a:t>アクション</a:t>
            </a:r>
            <a:r>
              <a:rPr kumimoji="1" lang="en-US" altLang="ja-JP" sz="2800" b="1" dirty="0" smtClean="0"/>
              <a:t>×</a:t>
            </a:r>
            <a:endParaRPr kumimoji="1" lang="en-US" altLang="ja-JP" sz="2800" b="1" dirty="0" smtClean="0"/>
          </a:p>
          <a:p>
            <a:endParaRPr lang="en-US" altLang="ja-JP" sz="2800" b="1" dirty="0"/>
          </a:p>
          <a:p>
            <a:r>
              <a:rPr lang="ja-JP" altLang="en-US" sz="2800" b="1" dirty="0"/>
              <a:t>実体のある物に当たり判定が</a:t>
            </a:r>
            <a:r>
              <a:rPr lang="ja-JP" altLang="en-US" sz="2800" b="1" dirty="0" smtClean="0"/>
              <a:t>ある</a:t>
            </a:r>
            <a:r>
              <a:rPr lang="ja-JP" altLang="en-US" sz="2800" b="1" dirty="0" err="1" smtClean="0"/>
              <a:t>〇</a:t>
            </a:r>
            <a:endParaRPr lang="en-US" altLang="ja-JP" sz="2800" b="1" dirty="0"/>
          </a:p>
          <a:p>
            <a:endParaRPr kumimoji="1" lang="en-US" altLang="ja-JP" sz="2800" b="1" dirty="0" smtClean="0"/>
          </a:p>
          <a:p>
            <a:r>
              <a:rPr kumimoji="1" lang="ja-JP" altLang="en-US" sz="2800" b="1" dirty="0" smtClean="0"/>
              <a:t>鏡にうつる</a:t>
            </a:r>
            <a:r>
              <a:rPr kumimoji="1" lang="ja-JP" altLang="en-US" sz="2800" b="1" dirty="0" smtClean="0"/>
              <a:t>と</a:t>
            </a:r>
            <a:r>
              <a:rPr lang="ja-JP" altLang="en-US" sz="2800" b="1" dirty="0" smtClean="0"/>
              <a:t>ゴーストモード</a:t>
            </a:r>
            <a:r>
              <a:rPr kumimoji="1" lang="ja-JP" altLang="en-US" sz="2800" b="1" dirty="0" smtClean="0"/>
              <a:t>に</a:t>
            </a:r>
            <a:r>
              <a:rPr kumimoji="1" lang="ja-JP" altLang="en-US" sz="2800" b="1" dirty="0" smtClean="0"/>
              <a:t>戻る（</a:t>
            </a:r>
            <a:r>
              <a:rPr kumimoji="1" lang="ja-JP" altLang="en-US" sz="2800" b="1" dirty="0" smtClean="0"/>
              <a:t>エフェクト</a:t>
            </a:r>
            <a:r>
              <a:rPr kumimoji="1" lang="en-US" altLang="ja-JP" sz="2800" b="1" dirty="0" smtClean="0"/>
              <a:t>+SE</a:t>
            </a:r>
            <a:r>
              <a:rPr kumimoji="1" lang="ja-JP" altLang="en-US" sz="2800" b="1" dirty="0" smtClean="0"/>
              <a:t>）</a:t>
            </a:r>
            <a:endParaRPr kumimoji="1" lang="ja-JP" altLang="en-US" sz="28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3840" y="4370281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 smtClean="0"/>
              <a:t>騎士の場合</a:t>
            </a:r>
            <a:endParaRPr kumimoji="1" lang="ja-JP" altLang="en-US" sz="44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1590" y="5605123"/>
            <a:ext cx="7366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左右移動、ジャンプ</a:t>
            </a:r>
            <a:r>
              <a:rPr lang="ja-JP" altLang="en-US" sz="2800" b="1" dirty="0" smtClean="0"/>
              <a:t>、剣攻撃（敵を倒せる）</a:t>
            </a:r>
            <a:endParaRPr lang="en-US" altLang="ja-JP" sz="2800" b="1" dirty="0" smtClean="0"/>
          </a:p>
          <a:p>
            <a:r>
              <a:rPr lang="ja-JP" altLang="en-US" sz="2800" b="1" dirty="0" smtClean="0"/>
              <a:t>エフェクト</a:t>
            </a:r>
            <a:r>
              <a:rPr lang="ja-JP" altLang="en-US" sz="2800" b="1" dirty="0" smtClean="0"/>
              <a:t>（</a:t>
            </a:r>
            <a:r>
              <a:rPr lang="en-US" altLang="ja-JP" sz="2800" b="1" dirty="0" smtClean="0"/>
              <a:t>SE</a:t>
            </a:r>
            <a:r>
              <a:rPr lang="ja-JP" altLang="en-US" sz="2800" b="1" dirty="0" smtClean="0"/>
              <a:t>・・・シュパッ）</a:t>
            </a:r>
            <a:r>
              <a:rPr lang="en-US" altLang="ja-JP" sz="2800" b="1" dirty="0" smtClean="0"/>
              <a:t>×</a:t>
            </a:r>
            <a:endParaRPr kumimoji="1" lang="ja-JP" altLang="en-US" sz="28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842" y="4382594"/>
            <a:ext cx="96020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88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24256" y="329184"/>
            <a:ext cx="71096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>
                <a:latin typeface="+mn-ea"/>
              </a:rPr>
              <a:t>エネミー（チンピラ）</a:t>
            </a:r>
            <a:endParaRPr kumimoji="1" lang="en-US" altLang="ja-JP" sz="4800" b="1" dirty="0" smtClean="0">
              <a:latin typeface="+mn-ea"/>
            </a:endParaRPr>
          </a:p>
          <a:p>
            <a:endParaRPr lang="en-US" altLang="ja-JP" sz="4800" dirty="0"/>
          </a:p>
          <a:p>
            <a:r>
              <a:rPr lang="ja-JP" altLang="en-US" sz="3600" dirty="0" smtClean="0"/>
              <a:t>（オートランダム）左右移動</a:t>
            </a:r>
            <a:r>
              <a:rPr lang="ja-JP" altLang="en-US" sz="3600" dirty="0" smtClean="0"/>
              <a:t>、〇</a:t>
            </a:r>
            <a:endParaRPr lang="en-US" altLang="ja-JP" sz="3600" dirty="0" smtClean="0"/>
          </a:p>
          <a:p>
            <a:r>
              <a:rPr lang="ja-JP" altLang="en-US" sz="3600" dirty="0" smtClean="0"/>
              <a:t>攻撃（エフェクト</a:t>
            </a:r>
            <a:r>
              <a:rPr lang="en-US" altLang="ja-JP" sz="3600" dirty="0" smtClean="0"/>
              <a:t>+SE</a:t>
            </a:r>
            <a:r>
              <a:rPr lang="ja-JP" altLang="en-US" sz="3600" dirty="0" smtClean="0"/>
              <a:t>）</a:t>
            </a:r>
            <a:r>
              <a:rPr lang="en-US" altLang="ja-JP" sz="3600" dirty="0" smtClean="0"/>
              <a:t>×</a:t>
            </a:r>
            <a:endParaRPr kumimoji="1" lang="ja-JP" altLang="en-US" sz="3600" dirty="0"/>
          </a:p>
        </p:txBody>
      </p:sp>
      <p:sp>
        <p:nvSpPr>
          <p:cNvPr id="3" name="正方形/長方形 2"/>
          <p:cNvSpPr/>
          <p:nvPr/>
        </p:nvSpPr>
        <p:spPr>
          <a:xfrm>
            <a:off x="7503141" y="5999726"/>
            <a:ext cx="1087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5/24</a:t>
            </a:r>
            <a:r>
              <a:rPr lang="ja-JP" altLang="en-US" dirty="0"/>
              <a:t>まで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658" y="329184"/>
            <a:ext cx="1730402" cy="112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50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011680" y="292608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/>
              <a:t>エネミー（子狼）</a:t>
            </a:r>
            <a:endParaRPr kumimoji="1" lang="ja-JP" altLang="en-US" sz="4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48512" y="1865376"/>
            <a:ext cx="736611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（オート一定）中距離攻撃で弾を発射</a:t>
            </a:r>
            <a:r>
              <a:rPr kumimoji="1" lang="ja-JP" altLang="en-US" sz="2800" dirty="0" smtClean="0"/>
              <a:t>する</a:t>
            </a:r>
            <a:r>
              <a:rPr kumimoji="1" lang="ja-JP" altLang="en-US" sz="2800" dirty="0" err="1" smtClean="0"/>
              <a:t>〇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（</a:t>
            </a:r>
            <a:r>
              <a:rPr lang="ja-JP" altLang="en-US" sz="2800" dirty="0" smtClean="0"/>
              <a:t>エフェクト</a:t>
            </a:r>
            <a:r>
              <a:rPr lang="en-US" altLang="ja-JP" sz="2800" dirty="0" smtClean="0"/>
              <a:t>+SE</a:t>
            </a:r>
            <a:r>
              <a:rPr lang="ja-JP" altLang="en-US" sz="2800" dirty="0" smtClean="0"/>
              <a:t>）</a:t>
            </a:r>
            <a:endParaRPr lang="en-US" altLang="ja-JP" sz="2800" dirty="0" smtClean="0"/>
          </a:p>
          <a:p>
            <a:endParaRPr kumimoji="1" lang="en-US" altLang="ja-JP" sz="2800" dirty="0"/>
          </a:p>
          <a:p>
            <a:r>
              <a:rPr kumimoji="1" lang="ja-JP" altLang="en-US" sz="2800" dirty="0" smtClean="0"/>
              <a:t>　配置</a:t>
            </a:r>
            <a:r>
              <a:rPr kumimoji="1" lang="en-US" altLang="ja-JP" sz="2800" dirty="0" smtClean="0"/>
              <a:t>×</a:t>
            </a:r>
            <a:endParaRPr kumimoji="1" lang="ja-JP" altLang="en-US" sz="2800" dirty="0"/>
          </a:p>
        </p:txBody>
      </p:sp>
      <p:sp>
        <p:nvSpPr>
          <p:cNvPr id="4" name="正方形/長方形 3"/>
          <p:cNvSpPr/>
          <p:nvPr/>
        </p:nvSpPr>
        <p:spPr>
          <a:xfrm>
            <a:off x="7661637" y="6072878"/>
            <a:ext cx="1087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5/24</a:t>
            </a:r>
            <a:r>
              <a:rPr lang="ja-JP" altLang="en-US" dirty="0"/>
              <a:t>まで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771" y="341421"/>
            <a:ext cx="1370874" cy="115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707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31648" y="498526"/>
            <a:ext cx="772519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ステージ（鏡</a:t>
            </a:r>
            <a:r>
              <a:rPr kumimoji="1" lang="ja-JP" altLang="en-US" sz="2800" dirty="0" smtClean="0"/>
              <a:t>）〇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プレイヤーが当たるたびにゴーストモードと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通常モードを切り替える、敵に乗り移った状態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の時はゴーストモードに切り替わる</a:t>
            </a:r>
            <a:endParaRPr kumimoji="1" lang="ja-JP" altLang="en-US" sz="2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9184" y="2890474"/>
            <a:ext cx="480131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ステージ（吊るし枝</a:t>
            </a:r>
            <a:r>
              <a:rPr kumimoji="1" lang="ja-JP" altLang="en-US" sz="2800" dirty="0" smtClean="0"/>
              <a:t>）〇</a:t>
            </a:r>
            <a:endParaRPr kumimoji="1" lang="en-US" altLang="ja-JP" sz="2800" dirty="0" smtClean="0"/>
          </a:p>
          <a:p>
            <a:r>
              <a:rPr kumimoji="1" lang="ja-JP" altLang="en-US" dirty="0" smtClean="0"/>
              <a:t>（</a:t>
            </a:r>
            <a:r>
              <a:rPr kumimoji="1" lang="ja-JP" altLang="en-US" sz="2400" dirty="0" smtClean="0"/>
              <a:t>オート一定）上下に動く枝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赤ずきんや鏡が釣り下がっている</a:t>
            </a: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9184" y="4605159"/>
            <a:ext cx="772519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ステージ（動く枝</a:t>
            </a:r>
            <a:r>
              <a:rPr kumimoji="1" lang="ja-JP" altLang="en-US" sz="2800" dirty="0" smtClean="0"/>
              <a:t>）〇</a:t>
            </a:r>
            <a:endParaRPr kumimoji="1" lang="en-US" altLang="ja-JP" sz="2800" dirty="0" smtClean="0"/>
          </a:p>
          <a:p>
            <a:r>
              <a:rPr lang="ja-JP" altLang="en-US" sz="2800" dirty="0"/>
              <a:t>（オート一定）</a:t>
            </a:r>
            <a:r>
              <a:rPr lang="ja-JP" altLang="en-US" sz="2800" dirty="0" smtClean="0"/>
              <a:t>左右に動くか、回転している枝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プレイヤーと敵はそれに触れることが出来る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（乗れる）がゴーストモード時は当たらない</a:t>
            </a:r>
            <a:endParaRPr kumimoji="1" lang="ja-JP" altLang="en-US" sz="2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713" y="938176"/>
            <a:ext cx="1224648" cy="110951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15" y="2890474"/>
            <a:ext cx="1508050" cy="184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9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58368" y="365760"/>
            <a:ext cx="46987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 smtClean="0"/>
              <a:t>ステージデザイン</a:t>
            </a:r>
            <a:endParaRPr kumimoji="1" lang="en-US" altLang="ja-JP" sz="4400" b="1" dirty="0" smtClean="0"/>
          </a:p>
          <a:p>
            <a:endParaRPr kumimoji="1" lang="ja-JP" altLang="en-US" sz="4400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40" y="4498848"/>
            <a:ext cx="8493881" cy="219456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37" y="1576340"/>
            <a:ext cx="8400127" cy="198663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48640" y="1207008"/>
            <a:ext cx="3026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α</a:t>
            </a:r>
            <a:r>
              <a:rPr lang="ja-JP" altLang="en-US" dirty="0" smtClean="0"/>
              <a:t>版ステージ（</a:t>
            </a:r>
            <a:r>
              <a:rPr lang="en-US" altLang="ja-JP" dirty="0" err="1" smtClean="0"/>
              <a:t>FujitaCup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Ver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58368" y="403555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日本ゲーム大賞出品用ステージ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040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475487"/>
            <a:ext cx="7772400" cy="1230059"/>
          </a:xfrm>
        </p:spPr>
        <p:txBody>
          <a:bodyPr/>
          <a:lstStyle/>
          <a:p>
            <a:r>
              <a:rPr kumimoji="1" lang="ja-JP" altLang="en-US" dirty="0" smtClean="0"/>
              <a:t>テーマ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2480374"/>
            <a:ext cx="6858000" cy="1655762"/>
          </a:xfrm>
        </p:spPr>
        <p:txBody>
          <a:bodyPr>
            <a:normAutofit/>
          </a:bodyPr>
          <a:lstStyle/>
          <a:p>
            <a:r>
              <a:rPr kumimoji="1" lang="ja-JP" altLang="en-US" sz="9600" dirty="0" smtClean="0"/>
              <a:t>うつす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28218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85223" y="1601772"/>
            <a:ext cx="7772400" cy="3547872"/>
          </a:xfrm>
        </p:spPr>
        <p:txBody>
          <a:bodyPr>
            <a:normAutofit/>
          </a:bodyPr>
          <a:lstStyle/>
          <a:p>
            <a:r>
              <a:rPr lang="ja-JP" altLang="en-US" sz="4400" b="1" dirty="0"/>
              <a:t>敵</a:t>
            </a:r>
            <a:r>
              <a:rPr lang="ja-JP" altLang="en-US" sz="4400" b="1" dirty="0" smtClean="0"/>
              <a:t>に魂をうつし、操り</a:t>
            </a:r>
            <a:r>
              <a:rPr lang="en-US" altLang="ja-JP" sz="4400" b="1" dirty="0" smtClean="0"/>
              <a:t/>
            </a:r>
            <a:br>
              <a:rPr lang="en-US" altLang="ja-JP" sz="4400" b="1" dirty="0" smtClean="0"/>
            </a:br>
            <a:r>
              <a:rPr kumimoji="1" lang="ja-JP" altLang="en-US" sz="4400" b="1" dirty="0" smtClean="0"/>
              <a:t>赤ずきんを助ける</a:t>
            </a:r>
            <a:r>
              <a:rPr kumimoji="1" lang="en-US" altLang="ja-JP" sz="4400" b="1" dirty="0" smtClean="0"/>
              <a:t/>
            </a:r>
            <a:br>
              <a:rPr kumimoji="1" lang="en-US" altLang="ja-JP" sz="4400" b="1" dirty="0" smtClean="0"/>
            </a:br>
            <a:r>
              <a:rPr lang="ja-JP" altLang="en-US" sz="4400" b="1" dirty="0"/>
              <a:t>２</a:t>
            </a:r>
            <a:r>
              <a:rPr lang="en-US" altLang="ja-JP" sz="4400" b="1" dirty="0"/>
              <a:t>D</a:t>
            </a:r>
            <a:r>
              <a:rPr lang="ja-JP" altLang="en-US" sz="4400" b="1" dirty="0" smtClean="0"/>
              <a:t>アクション</a:t>
            </a:r>
            <a:r>
              <a:rPr lang="en-US" altLang="ja-JP" sz="4400" b="1" dirty="0" smtClean="0"/>
              <a:t/>
            </a:r>
            <a:br>
              <a:rPr lang="en-US" altLang="ja-JP" sz="4400" b="1" dirty="0" smtClean="0"/>
            </a:br>
            <a:r>
              <a:rPr lang="en-US" altLang="ja-JP" sz="4400" b="1" dirty="0" smtClean="0"/>
              <a:t/>
            </a:r>
            <a:br>
              <a:rPr lang="en-US" altLang="ja-JP" sz="4400" b="1" dirty="0" smtClean="0"/>
            </a:br>
            <a:endParaRPr kumimoji="1" lang="ja-JP" altLang="en-US" sz="44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26336" y="28651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267712" y="22263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23757" y="374070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/>
              <a:t>ゲーム</a:t>
            </a:r>
            <a:r>
              <a:rPr lang="ja-JP" altLang="en-US" sz="5400" b="1" dirty="0"/>
              <a:t>コンセプト</a:t>
            </a:r>
            <a:endParaRPr kumimoji="1" lang="ja-JP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89885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9342" y="337518"/>
            <a:ext cx="7886700" cy="1325563"/>
          </a:xfrm>
        </p:spPr>
        <p:txBody>
          <a:bodyPr>
            <a:normAutofit fontScale="90000"/>
          </a:bodyPr>
          <a:lstStyle/>
          <a:p>
            <a:r>
              <a:rPr kumimoji="1" lang="ja-JP" altLang="en-US" sz="6000" b="1" dirty="0" smtClean="0"/>
              <a:t>世界観</a:t>
            </a:r>
            <a:r>
              <a:rPr kumimoji="1" lang="en-US" altLang="ja-JP" sz="6000" b="1" dirty="0" smtClean="0"/>
              <a:t/>
            </a:r>
            <a:br>
              <a:rPr kumimoji="1" lang="en-US" altLang="ja-JP" sz="6000" b="1" dirty="0" smtClean="0"/>
            </a:br>
            <a:r>
              <a:rPr kumimoji="1" lang="ja-JP" altLang="en-US" b="1" dirty="0" smtClean="0"/>
              <a:t>（やるべきことを解らせるもの）</a:t>
            </a:r>
            <a:endParaRPr kumimoji="1" lang="ja-JP" altLang="en-US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69342" y="1822186"/>
            <a:ext cx="66479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森、童話、赤ずきん（連れ去られる）、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ダークポップファンタジー</a:t>
            </a:r>
            <a:endParaRPr kumimoji="1" lang="ja-JP" altLang="en-US" sz="2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69342" y="2952302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/>
              <a:t>ストーリー</a:t>
            </a:r>
            <a:endParaRPr kumimoji="1" lang="ja-JP" altLang="en-US" sz="40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6992" y="4147066"/>
            <a:ext cx="8494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見習い魔女が狼に連れ去られた友達の赤ずきんを助けるため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不思議な森に突入する。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4605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414272" y="682752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ゲーム概要</a:t>
            </a:r>
            <a:endParaRPr kumimoji="1" lang="ja-JP" altLang="en-US" sz="4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99744" y="1828800"/>
            <a:ext cx="59089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プラットフォーム</a:t>
            </a:r>
            <a:r>
              <a:rPr lang="ja-JP" altLang="en-US" sz="3600" dirty="0"/>
              <a:t>　</a:t>
            </a:r>
            <a:r>
              <a:rPr lang="ja-JP" altLang="en-US" sz="3600" dirty="0" smtClean="0"/>
              <a:t>　　</a:t>
            </a:r>
            <a:r>
              <a:rPr lang="en-US" altLang="ja-JP" sz="4800" dirty="0" smtClean="0"/>
              <a:t>PC</a:t>
            </a:r>
            <a:endParaRPr kumimoji="1" lang="ja-JP" altLang="en-US" sz="4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99744" y="3097959"/>
            <a:ext cx="5497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プレイ人数　　　　　</a:t>
            </a:r>
            <a:r>
              <a:rPr kumimoji="1" lang="en-US" altLang="ja-JP" sz="3600" dirty="0" smtClean="0"/>
              <a:t>1</a:t>
            </a:r>
            <a:r>
              <a:rPr kumimoji="1" lang="ja-JP" altLang="en-US" sz="3600" dirty="0" smtClean="0"/>
              <a:t>人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99744" y="4315968"/>
            <a:ext cx="5471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平均プレイ時間　　　　</a:t>
            </a:r>
            <a:r>
              <a:rPr kumimoji="1" lang="en-US" altLang="ja-JP" sz="4000" dirty="0" smtClean="0"/>
              <a:t>5</a:t>
            </a:r>
            <a:r>
              <a:rPr kumimoji="1" lang="ja-JP" altLang="en-US" sz="4000" dirty="0" smtClean="0"/>
              <a:t>分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0319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307245" y="5620692"/>
            <a:ext cx="792833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183690" y="3879721"/>
            <a:ext cx="314841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14083" y="3848944"/>
            <a:ext cx="314841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157728" y="2372541"/>
            <a:ext cx="3148411" cy="73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5352288" y="706823"/>
            <a:ext cx="3704637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21792" y="35288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ゲームフロー</a:t>
            </a:r>
            <a:endParaRPr kumimoji="1" lang="ja-JP" altLang="en-US" sz="4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612996" y="75000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タイトル画面</a:t>
            </a:r>
            <a:endParaRPr kumimoji="1" lang="ja-JP" altLang="en-US" sz="3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51484" y="2372541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ゲーム開始</a:t>
            </a:r>
            <a:endParaRPr kumimoji="1" lang="ja-JP" altLang="en-US" sz="4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4083" y="391050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ゲームクリア</a:t>
            </a:r>
            <a:endParaRPr kumimoji="1" lang="ja-JP" altLang="en-US" sz="3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229271" y="394820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ゲームオーバー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99124" y="5589914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クリア画面（タイトル画面の変化）</a:t>
            </a:r>
            <a:endParaRPr kumimoji="1" lang="ja-JP" altLang="en-US" sz="4000" dirty="0"/>
          </a:p>
        </p:txBody>
      </p:sp>
      <p:sp>
        <p:nvSpPr>
          <p:cNvPr id="14" name="屈折矢印 13"/>
          <p:cNvSpPr/>
          <p:nvPr/>
        </p:nvSpPr>
        <p:spPr>
          <a:xfrm rot="10800000">
            <a:off x="1499616" y="2738563"/>
            <a:ext cx="1292352" cy="81665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屈折矢印 14"/>
          <p:cNvSpPr/>
          <p:nvPr/>
        </p:nvSpPr>
        <p:spPr>
          <a:xfrm rot="10800000" flipH="1">
            <a:off x="6499895" y="2815858"/>
            <a:ext cx="1180858" cy="87831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屈折矢印 15"/>
          <p:cNvSpPr/>
          <p:nvPr/>
        </p:nvSpPr>
        <p:spPr>
          <a:xfrm flipH="1">
            <a:off x="4303774" y="3246892"/>
            <a:ext cx="803708" cy="90125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下矢印 16"/>
          <p:cNvSpPr/>
          <p:nvPr/>
        </p:nvSpPr>
        <p:spPr>
          <a:xfrm>
            <a:off x="1499615" y="4677561"/>
            <a:ext cx="516723" cy="696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屈折矢印 17"/>
          <p:cNvSpPr/>
          <p:nvPr/>
        </p:nvSpPr>
        <p:spPr>
          <a:xfrm>
            <a:off x="8362725" y="1604143"/>
            <a:ext cx="694200" cy="442021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屈折矢印 18"/>
          <p:cNvSpPr/>
          <p:nvPr/>
        </p:nvSpPr>
        <p:spPr>
          <a:xfrm rot="10800000">
            <a:off x="4041194" y="969992"/>
            <a:ext cx="1180740" cy="118226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169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58648" y="386720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b="1" dirty="0" smtClean="0"/>
              <a:t>キャラクター</a:t>
            </a:r>
            <a:endParaRPr kumimoji="1" lang="ja-JP" altLang="en-US" sz="4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58368" y="129287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魔女（主人公）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07136" y="28241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敵（ザコ）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0727" y="53776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敵（</a:t>
            </a:r>
            <a:r>
              <a:rPr lang="ja-JP" altLang="en-US" dirty="0" smtClean="0"/>
              <a:t>子</a:t>
            </a:r>
            <a:r>
              <a:rPr lang="ja-JP" altLang="en-US" dirty="0"/>
              <a:t>狼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58368" y="407391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敵（騎士）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39508" y="115616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敵（ボス）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46085" y="539510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敵（ゴースト）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48406" y="31497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赤</a:t>
            </a:r>
            <a:r>
              <a:rPr lang="ja-JP" altLang="en-US" dirty="0" smtClean="0"/>
              <a:t>ずきん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504" y="3361891"/>
            <a:ext cx="3541790" cy="3496109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72" y="1782557"/>
            <a:ext cx="944524" cy="92230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10" y="3149751"/>
            <a:ext cx="1423078" cy="92500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10" y="4439368"/>
            <a:ext cx="1423078" cy="938259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25" y="1729186"/>
            <a:ext cx="1257305" cy="1231938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678" y="5849104"/>
            <a:ext cx="1257305" cy="1005845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67" y="5746959"/>
            <a:ext cx="1297721" cy="109154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026" y="3612251"/>
            <a:ext cx="1021304" cy="114341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6389323" y="11344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敵（宇宙人）</a:t>
            </a:r>
            <a:endParaRPr kumimoji="1" lang="ja-JP" altLang="en-US" dirty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323" y="1662210"/>
            <a:ext cx="1562235" cy="1410928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2417150" y="129287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ゴーストモード</a:t>
            </a:r>
            <a:endParaRPr kumimoji="1" lang="ja-JP" altLang="en-US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377" y="1763529"/>
            <a:ext cx="876128" cy="97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1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63296" y="207264"/>
            <a:ext cx="578075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0" b="1" dirty="0" smtClean="0"/>
              <a:t>ステージ</a:t>
            </a:r>
            <a:endParaRPr lang="en-US" altLang="ja-JP" sz="6000" b="1" dirty="0" smtClean="0"/>
          </a:p>
          <a:p>
            <a:endParaRPr kumimoji="1" lang="en-US" altLang="ja-JP" sz="6000" b="1" dirty="0"/>
          </a:p>
          <a:p>
            <a:r>
              <a:rPr kumimoji="1" lang="en-US" altLang="ja-JP" sz="3600" dirty="0" smtClean="0"/>
              <a:t>1</a:t>
            </a:r>
            <a:r>
              <a:rPr kumimoji="1" lang="ja-JP" altLang="en-US" sz="3600" dirty="0" smtClean="0"/>
              <a:t>ステージのみ</a:t>
            </a:r>
            <a:endParaRPr kumimoji="1" lang="en-US" altLang="ja-JP" sz="3600" dirty="0" smtClean="0"/>
          </a:p>
          <a:p>
            <a:r>
              <a:rPr lang="en-US" altLang="ja-JP" sz="3600" dirty="0" smtClean="0"/>
              <a:t>2D</a:t>
            </a:r>
            <a:r>
              <a:rPr lang="ja-JP" altLang="en-US" sz="3600" dirty="0" smtClean="0"/>
              <a:t>横スクロールアクション</a:t>
            </a:r>
            <a:endParaRPr lang="en-US" altLang="ja-JP" sz="3600" dirty="0" smtClean="0"/>
          </a:p>
          <a:p>
            <a:endParaRPr kumimoji="1" lang="ja-JP" altLang="en-US" sz="6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41590" y="3722906"/>
            <a:ext cx="880241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ゴーストモードでなければ通れない場所や、</a:t>
            </a:r>
            <a:endParaRPr kumimoji="1" lang="en-US" altLang="ja-JP" sz="3200" dirty="0" smtClean="0"/>
          </a:p>
          <a:p>
            <a:r>
              <a:rPr kumimoji="1" lang="ja-JP" altLang="en-US" sz="3200" dirty="0" smtClean="0"/>
              <a:t>敵に乗り移らなければ解けないギミックがあり</a:t>
            </a:r>
            <a:endParaRPr kumimoji="1" lang="en-US" altLang="ja-JP" sz="3200" dirty="0" smtClean="0"/>
          </a:p>
          <a:p>
            <a:r>
              <a:rPr kumimoji="1" lang="ja-JP" altLang="en-US" sz="3200" dirty="0" smtClean="0"/>
              <a:t>最後のボスを倒すことで</a:t>
            </a:r>
            <a:endParaRPr kumimoji="1" lang="en-US" altLang="ja-JP" sz="3200" dirty="0" smtClean="0"/>
          </a:p>
          <a:p>
            <a:r>
              <a:rPr kumimoji="1" lang="ja-JP" altLang="en-US" sz="3200" dirty="0" smtClean="0"/>
              <a:t>赤ずきんのところに行くことができる。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30870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41590" y="170688"/>
            <a:ext cx="8186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/>
              <a:t>ステージ（制約のデザイン）</a:t>
            </a:r>
            <a:endParaRPr kumimoji="1" lang="ja-JP" altLang="en-US" sz="48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41590" y="1001685"/>
            <a:ext cx="75713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面白</a:t>
            </a:r>
            <a:r>
              <a:rPr lang="ja-JP" altLang="en-US" sz="3600" dirty="0" smtClean="0"/>
              <a:t>さの抽出（成功と失敗の条件）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リスク、解決、ゴールを考える</a:t>
            </a:r>
            <a:endParaRPr kumimoji="1" lang="en-US" altLang="ja-JP" sz="3600" dirty="0"/>
          </a:p>
          <a:p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06415" y="5837133"/>
            <a:ext cx="89562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注意！　キャラ変更時、ステージのギミックはどう変わるか？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　　　　既存のゲームとの差別化をはかる（星のカービィー、ゴーストトリック）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1589" y="2852507"/>
            <a:ext cx="7340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魂をうつす</a:t>
            </a:r>
            <a:r>
              <a:rPr lang="ja-JP" altLang="en-US" b="1" dirty="0" smtClean="0"/>
              <a:t>→ゴーストモード→乗っ取りモード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ja-JP" altLang="en-US" b="1" dirty="0"/>
              <a:t>キャラをその場で残すのと乗りうつるキャラ</a:t>
            </a:r>
            <a:r>
              <a:rPr lang="ja-JP" altLang="en-US" b="1" dirty="0" smtClean="0"/>
              <a:t>は敵のためリスクがある</a:t>
            </a:r>
            <a:endParaRPr lang="en-US" altLang="ja-JP" b="1" dirty="0" smtClean="0"/>
          </a:p>
          <a:p>
            <a:r>
              <a:rPr lang="ja-JP" altLang="en-US" b="1" dirty="0" smtClean="0"/>
              <a:t>（だが乗り移ることで対抗手段ができる）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1589" y="3893977"/>
            <a:ext cx="947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ステージを</a:t>
            </a:r>
            <a:r>
              <a:rPr lang="ja-JP" altLang="en-US" b="1" dirty="0" smtClean="0"/>
              <a:t>うつす（ゴーストモード）→ゴーストステージ</a:t>
            </a:r>
            <a:endParaRPr lang="en-US" altLang="ja-JP" b="1" dirty="0"/>
          </a:p>
          <a:p>
            <a:r>
              <a:rPr lang="ja-JP" altLang="en-US" b="1" dirty="0"/>
              <a:t>ステージの形はそのままに色や雰囲気を変える</a:t>
            </a:r>
            <a:r>
              <a:rPr lang="ja-JP" altLang="en-US" b="1" dirty="0" smtClean="0"/>
              <a:t>こと（敵とギミックが</a:t>
            </a:r>
            <a:r>
              <a:rPr lang="ja-JP" altLang="en-US" b="1" dirty="0" smtClean="0"/>
              <a:t>切り替わる）</a:t>
            </a:r>
            <a:endParaRPr lang="ja-JP" altLang="en-US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1589" y="4724973"/>
            <a:ext cx="6909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キャラ変更に伴う緊張の緩和（成功と失敗）</a:t>
            </a:r>
            <a:r>
              <a:rPr lang="ja-JP" altLang="en-US" b="1" dirty="0"/>
              <a:t>→ （ルールの変更）</a:t>
            </a:r>
            <a:endParaRPr lang="en-US" altLang="ja-JP" b="1" dirty="0"/>
          </a:p>
          <a:p>
            <a:r>
              <a:rPr lang="ja-JP" altLang="en-US" dirty="0"/>
              <a:t>ギミック、壁、アイテム、敵の面白さは</a:t>
            </a:r>
            <a:endParaRPr lang="en-US" altLang="ja-JP" dirty="0"/>
          </a:p>
          <a:p>
            <a:r>
              <a:rPr lang="ja-JP" altLang="en-US" dirty="0"/>
              <a:t>これを引き出すための手段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41589" y="2359253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通常</a:t>
            </a:r>
            <a:r>
              <a:rPr kumimoji="1" lang="ja-JP" altLang="en-US" b="1" dirty="0" smtClean="0"/>
              <a:t>の</a:t>
            </a:r>
            <a:r>
              <a:rPr kumimoji="1" lang="ja-JP" altLang="en-US" b="1" dirty="0" smtClean="0"/>
              <a:t>魔女モードの時はジャンプでよける以外敵への対抗手段はない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583357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</TotalTime>
  <Words>732</Words>
  <Application>Microsoft Office PowerPoint</Application>
  <PresentationFormat>画面に合わせる (4:3)</PresentationFormat>
  <Paragraphs>136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鏡の森</vt:lpstr>
      <vt:lpstr>テーマ</vt:lpstr>
      <vt:lpstr>敵に魂をうつし、操り 赤ずきんを助ける ２Dアクション  </vt:lpstr>
      <vt:lpstr>世界観 （やるべきことを解らせるもの）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プレイヤー（操作と特性）</vt:lpstr>
      <vt:lpstr>ゴーストモード （鏡にうつる）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鏡の森</dc:title>
  <dc:creator>nwuser</dc:creator>
  <cp:lastModifiedBy>nwuser</cp:lastModifiedBy>
  <cp:revision>38</cp:revision>
  <dcterms:created xsi:type="dcterms:W3CDTF">2018-05-09T03:13:14Z</dcterms:created>
  <dcterms:modified xsi:type="dcterms:W3CDTF">2018-05-21T00:12:19Z</dcterms:modified>
</cp:coreProperties>
</file>