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688" r:id="rId2"/>
  </p:sldMasterIdLst>
  <p:notesMasterIdLst>
    <p:notesMasterId r:id="rId19"/>
  </p:notesMasterIdLst>
  <p:handoutMasterIdLst>
    <p:handoutMasterId r:id="rId20"/>
  </p:handoutMasterIdLst>
  <p:sldIdLst>
    <p:sldId id="256" r:id="rId3"/>
    <p:sldId id="402" r:id="rId4"/>
    <p:sldId id="257" r:id="rId5"/>
    <p:sldId id="303" r:id="rId6"/>
    <p:sldId id="258" r:id="rId7"/>
    <p:sldId id="259" r:id="rId8"/>
    <p:sldId id="260" r:id="rId9"/>
    <p:sldId id="261" r:id="rId10"/>
    <p:sldId id="262" r:id="rId11"/>
    <p:sldId id="263" r:id="rId12"/>
    <p:sldId id="305" r:id="rId13"/>
    <p:sldId id="403" r:id="rId14"/>
    <p:sldId id="301" r:id="rId15"/>
    <p:sldId id="306" r:id="rId16"/>
    <p:sldId id="308" r:id="rId17"/>
    <p:sldId id="309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9"/>
    <p:restoredTop sz="93741"/>
  </p:normalViewPr>
  <p:slideViewPr>
    <p:cSldViewPr snapToGrid="0" snapToObjects="1" showGuides="1">
      <p:cViewPr varScale="1">
        <p:scale>
          <a:sx n="154" d="100"/>
          <a:sy n="154" d="100"/>
        </p:scale>
        <p:origin x="4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1255F-D5EA-6A4C-A14C-09F98FD29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118CC-A29E-E648-846F-C41CE201B4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F7DC6-09B8-824E-9754-65C6AEEA01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10D22-840A-844B-89BE-38BC7ACE59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D08C1-5284-A745-B268-75C549896B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B36B4-6A06-BC48-B280-AC4396A3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0773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7" name="Shape 1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9" name="Shape 10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3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9" name="Shape 10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318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8" name="Shape 1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8" name="Shape 1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7" name="Shape 1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67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6" name="Shape 10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Explain that all Objects (Strings included) have a default value of null, while primitive types have other default values:</a:t>
            </a:r>
          </a:p>
          <a:p>
            <a:pPr marL="457200" lvl="0" indent="-3175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Note that this is mainly for fields and not local variables (You’ll get a compiler warning if don’t initialize a local variable, and sometimes an error if Java is clever enough)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We don’t want to get too much into wrapper classes at this point because it’s a pretty strange concept for people just picking up Java and it’s not very important early on. This is mainly to let them know that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 sz="1400"/>
              <a:t>primitive types cannot have methods, and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lang="en" sz="1400"/>
              <a:t>each primitive type has a related wrapper class with useful methods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/>
              <a:t>Don’t talk about casting between primitives and their wrappers or about equality of wrapped primitives, just treat these classes as if they were a collection of static methods related to the primitives.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It can be nice to mention that the method they saw earlier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Double.parseDouble(str)</a:t>
            </a:r>
            <a:r>
              <a:rPr lang="en" sz="1400" b="1">
                <a:solidFill>
                  <a:srgbClr val="1155CC"/>
                </a:solidFill>
              </a:rPr>
              <a:t> </a:t>
            </a:r>
            <a:r>
              <a:rPr lang="en" sz="1400"/>
              <a:t>comes from the Double wrapper class, and that </a:t>
            </a: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Integer.parseInt</a:t>
            </a:r>
            <a:r>
              <a:rPr lang="en" sz="1400"/>
              <a:t> is a similar useful one. </a:t>
            </a: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Integer.MAX_VALUE</a:t>
            </a:r>
            <a:r>
              <a:rPr lang="en" sz="1400"/>
              <a:t> and </a:t>
            </a: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Integer.MIN_VALUE</a:t>
            </a:r>
            <a:r>
              <a:rPr lang="en" sz="1400"/>
              <a:t> can also be useful.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Times New Roman"/>
              <a:buNone/>
              <a:defRPr/>
            </a:lvl5pPr>
            <a:lvl6pPr marL="2286000" indent="0" rtl="0">
              <a:spcBef>
                <a:spcPts val="0"/>
              </a:spcBef>
              <a:buFont typeface="Times New Roman"/>
              <a:buNone/>
              <a:defRPr/>
            </a:lvl6pPr>
            <a:lvl7pPr marL="2743200" indent="0" rtl="0">
              <a:spcBef>
                <a:spcPts val="0"/>
              </a:spcBef>
              <a:buFont typeface="Times New Roman"/>
              <a:buNone/>
              <a:defRPr/>
            </a:lvl7pPr>
            <a:lvl8pPr marL="3200400" indent="0" rtl="0">
              <a:spcBef>
                <a:spcPts val="0"/>
              </a:spcBef>
              <a:buFont typeface="Times New Roman"/>
              <a:buNone/>
              <a:defRPr/>
            </a:lvl8pPr>
            <a:lvl9pPr marL="3657600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38099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48200" y="1485900"/>
            <a:ext cx="38099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Times New Roman"/>
              <a:buNone/>
              <a:defRPr/>
            </a:lvl5pPr>
            <a:lvl6pPr marL="2286000" indent="0" rtl="0">
              <a:spcBef>
                <a:spcPts val="0"/>
              </a:spcBef>
              <a:buFont typeface="Times New Roman"/>
              <a:buNone/>
              <a:defRPr/>
            </a:lvl6pPr>
            <a:lvl7pPr marL="2743200" indent="0" rtl="0">
              <a:spcBef>
                <a:spcPts val="0"/>
              </a:spcBef>
              <a:buFont typeface="Times New Roman"/>
              <a:buNone/>
              <a:defRPr/>
            </a:lvl7pPr>
            <a:lvl8pPr marL="3200400" indent="0" rtl="0">
              <a:spcBef>
                <a:spcPts val="0"/>
              </a:spcBef>
              <a:buFont typeface="Times New Roman"/>
              <a:buNone/>
              <a:defRPr/>
            </a:lvl8pPr>
            <a:lvl9pPr marL="3657600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Times New Roman"/>
              <a:buNone/>
              <a:defRPr/>
            </a:lvl5pPr>
            <a:lvl6pPr marL="2286000" indent="0" rtl="0">
              <a:spcBef>
                <a:spcPts val="0"/>
              </a:spcBef>
              <a:buFont typeface="Times New Roman"/>
              <a:buNone/>
              <a:defRPr/>
            </a:lvl6pPr>
            <a:lvl7pPr marL="2743200" indent="0" rtl="0">
              <a:spcBef>
                <a:spcPts val="0"/>
              </a:spcBef>
              <a:buFont typeface="Times New Roman"/>
              <a:buNone/>
              <a:defRPr/>
            </a:lvl7pPr>
            <a:lvl8pPr marL="3200400" indent="0" rtl="0">
              <a:spcBef>
                <a:spcPts val="0"/>
              </a:spcBef>
              <a:buFont typeface="Times New Roman"/>
              <a:buNone/>
              <a:defRPr/>
            </a:lvl8pPr>
            <a:lvl9pPr marL="3657600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Times New Roman"/>
              <a:buNone/>
              <a:defRPr/>
            </a:lvl5pPr>
            <a:lvl6pPr marL="2286000" indent="0" rtl="0">
              <a:spcBef>
                <a:spcPts val="0"/>
              </a:spcBef>
              <a:buFont typeface="Times New Roman"/>
              <a:buNone/>
              <a:defRPr/>
            </a:lvl6pPr>
            <a:lvl7pPr marL="2743200" indent="0" rtl="0">
              <a:spcBef>
                <a:spcPts val="0"/>
              </a:spcBef>
              <a:buFont typeface="Times New Roman"/>
              <a:buNone/>
              <a:defRPr/>
            </a:lvl7pPr>
            <a:lvl8pPr marL="3200400" indent="0" rtl="0">
              <a:spcBef>
                <a:spcPts val="0"/>
              </a:spcBef>
              <a:buFont typeface="Times New Roman"/>
              <a:buNone/>
              <a:defRPr/>
            </a:lvl8pPr>
            <a:lvl9pPr marL="3657600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Times New Roman"/>
              <a:buNone/>
              <a:defRPr/>
            </a:lvl5pPr>
            <a:lvl6pPr marL="2286000" indent="0" rtl="0">
              <a:spcBef>
                <a:spcPts val="0"/>
              </a:spcBef>
              <a:buFont typeface="Times New Roman"/>
              <a:buNone/>
              <a:defRPr/>
            </a:lvl6pPr>
            <a:lvl7pPr marL="2743200" indent="0" rtl="0">
              <a:spcBef>
                <a:spcPts val="0"/>
              </a:spcBef>
              <a:buFont typeface="Times New Roman"/>
              <a:buNone/>
              <a:defRPr/>
            </a:lvl7pPr>
            <a:lvl8pPr marL="3200400" indent="0" rtl="0">
              <a:spcBef>
                <a:spcPts val="0"/>
              </a:spcBef>
              <a:buFont typeface="Times New Roman"/>
              <a:buNone/>
              <a:defRPr/>
            </a:lvl8pPr>
            <a:lvl9pPr marL="3657600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3028949" y="-857250"/>
            <a:ext cx="30860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5429250" y="1543049"/>
            <a:ext cx="41147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1466850" y="-323850"/>
            <a:ext cx="41147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01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8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Recitation 5</a:t>
            </a: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Review of early material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08750" y="72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Other String info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Always use </a:t>
            </a: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equals </a:t>
            </a:r>
            <a:r>
              <a:rPr lang="en" sz="2200" dirty="0"/>
              <a:t>to compare Strings: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str1.equals(str2)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Very useful methods: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2200" dirty="0"/>
              <a:t>, </a:t>
            </a: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" sz="2200" dirty="0"/>
              <a:t> (overloaded), </a:t>
            </a:r>
            <a:r>
              <a:rPr lang="en" sz="2200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" sz="2200" dirty="0"/>
              <a:t>, </a:t>
            </a:r>
            <a:r>
              <a:rPr lang="en" sz="2200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endParaRPr lang="en" sz="2200"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Useful methods: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lastIndexOf</a:t>
            </a:r>
            <a:r>
              <a:rPr lang="en" sz="2200" dirty="0"/>
              <a:t>, </a:t>
            </a: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en" sz="2200" dirty="0"/>
              <a:t>, </a:t>
            </a:r>
            <a:r>
              <a:rPr lang="en" sz="2200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endParaRPr lang="en" sz="2200"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6471300" y="0"/>
            <a:ext cx="2672700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1">
                <a:solidFill>
                  <a:srgbClr val="E08686"/>
                </a:solidFill>
              </a:rPr>
              <a:t>Java Basics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>
            <a:spLocks noGrp="1"/>
          </p:cNvSpPr>
          <p:nvPr>
            <p:ph type="title"/>
          </p:nvPr>
        </p:nvSpPr>
        <p:spPr>
          <a:xfrm>
            <a:off x="685800" y="171450"/>
            <a:ext cx="7772400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800" b="1" i="0" u="none" strike="noStrike" cap="none" baseline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</a:t>
            </a:r>
          </a:p>
        </p:txBody>
      </p:sp>
      <p:sp>
        <p:nvSpPr>
          <p:cNvPr id="1101" name="Shape 1101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2" name="Shape 1102"/>
          <p:cNvSpPr txBox="1"/>
          <p:nvPr/>
        </p:nvSpPr>
        <p:spPr>
          <a:xfrm>
            <a:off x="649287" y="628650"/>
            <a:ext cx="7961312" cy="346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to have two or more methods with same name</a:t>
            </a:r>
          </a:p>
        </p:txBody>
      </p:sp>
      <p:sp>
        <p:nvSpPr>
          <p:cNvPr id="1103" name="Shape 1103"/>
          <p:cNvSpPr txBox="1"/>
          <p:nvPr/>
        </p:nvSpPr>
        <p:spPr>
          <a:xfrm>
            <a:off x="609600" y="1028700"/>
            <a:ext cx="7696199" cy="3900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instance represents a rectangle */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Rectangle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sideH, sideV; // Horiz, vert side lengths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/** Constr: instance with horiz, vert side lengths sh, sv */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Rectangle(</a:t>
            </a:r>
            <a:r>
              <a:rPr lang="en" sz="1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sh, </a:t>
            </a:r>
            <a:r>
              <a:rPr lang="en" sz="1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sideH= sh; sideV= sv;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/** Constructor: square with side length s */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Rectangle(</a:t>
            </a:r>
            <a:r>
              <a:rPr lang="en" sz="1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sideH= s; sideV= s;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1104" name="Shape 1104"/>
          <p:cNvSpPr txBox="1"/>
          <p:nvPr/>
        </p:nvSpPr>
        <p:spPr>
          <a:xfrm>
            <a:off x="4663000" y="3937800"/>
            <a:ext cx="3276600" cy="829199"/>
          </a:xfrm>
          <a:prstGeom prst="rect">
            <a:avLst/>
          </a:prstGeom>
          <a:solidFill>
            <a:srgbClr val="FFF0A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of parameter types must differ in some way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" dirty="0" err="1"/>
              <a:t>tatic</a:t>
            </a:r>
            <a:r>
              <a:rPr lang="en" dirty="0"/>
              <a:t> type, dynamic type</a:t>
            </a:r>
          </a:p>
        </p:txBody>
      </p:sp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457200" y="1110675"/>
            <a:ext cx="7943700" cy="151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1155CC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Static type: The type with which a variable is declared.</a:t>
            </a:r>
          </a:p>
          <a:p>
            <a:pPr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1155CC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The type of an expression, determined at compile-time from the types of its operands and operators.</a:t>
            </a:r>
            <a:endParaRPr lang="en" sz="2400" dirty="0">
              <a:solidFill>
                <a:srgbClr val="000000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Shape 1035"/>
          <p:cNvSpPr txBox="1"/>
          <p:nvPr/>
        </p:nvSpPr>
        <p:spPr>
          <a:xfrm>
            <a:off x="7004350" y="0"/>
            <a:ext cx="2139599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1">
                <a:solidFill>
                  <a:srgbClr val="E08686"/>
                </a:solidFill>
              </a:rPr>
              <a:t>Prelim Review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457200" y="2669671"/>
            <a:ext cx="8122950" cy="1511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D</a:t>
            </a:r>
            <a:r>
              <a:rPr lang="e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ynamic</a:t>
            </a:r>
            <a:r>
              <a:rPr lang="en" sz="2400" dirty="0">
                <a:solidFill>
                  <a:srgbClr val="0070C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type, </a:t>
            </a:r>
            <a:r>
              <a:rPr lang="e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at runtime only</a:t>
            </a:r>
            <a:r>
              <a:rPr lang="en" sz="2400" dirty="0">
                <a:solidFill>
                  <a:srgbClr val="0070C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. If a variable contains a pointer to an object, its dynamic type is the class with which that object was created. </a:t>
            </a:r>
            <a:r>
              <a:rPr lang="en" sz="2400" dirty="0">
                <a:solidFill>
                  <a:srgbClr val="00206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Since an assignment can change the value of a variable, the dynamic type of a variable can change at runtime.</a:t>
            </a:r>
          </a:p>
        </p:txBody>
      </p:sp>
    </p:spTree>
    <p:extLst>
      <p:ext uri="{BB962C8B-B14F-4D97-AF65-F5344CB8AC3E}">
        <p14:creationId xmlns:p14="http://schemas.microsoft.com/office/powerpoint/2010/main" val="390773829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method calls are legal</a:t>
            </a:r>
          </a:p>
        </p:txBody>
      </p:sp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457200" y="1110675"/>
            <a:ext cx="7943700" cy="151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2400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an; …  </a:t>
            </a:r>
            <a:r>
              <a:rPr lang="en" sz="2400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an.m</a:t>
            </a:r>
            <a:r>
              <a:rPr lang="en" sz="2400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2400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legal ONLY if Java can guarantee that method m exists.</a:t>
            </a:r>
            <a:b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</a:b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How to guarantee?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1035" name="Shape 1035"/>
          <p:cNvSpPr txBox="1"/>
          <p:nvPr/>
        </p:nvSpPr>
        <p:spPr>
          <a:xfrm>
            <a:off x="7004350" y="0"/>
            <a:ext cx="2139599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1">
                <a:solidFill>
                  <a:srgbClr val="E08686"/>
                </a:solidFill>
              </a:rPr>
              <a:t>Prelim Review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510525" y="3175425"/>
            <a:ext cx="812295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Compile-time reference rule says that: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m must be declared in </a:t>
            </a:r>
            <a:r>
              <a:rPr lang="en" sz="2400" dirty="0">
                <a:solidFill>
                  <a:srgbClr val="00206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Animal</a:t>
            </a:r>
            <a:r>
              <a:rPr lang="en" sz="2400" dirty="0">
                <a:solidFill>
                  <a:srgbClr val="FF000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or inherited;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70C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if not, the call won’t compile and the program cannot be run.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70C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Thus, it depends on the (static) type of variable an.</a:t>
            </a:r>
          </a:p>
        </p:txBody>
      </p:sp>
    </p:spTree>
    <p:extLst>
      <p:ext uri="{BB962C8B-B14F-4D97-AF65-F5344CB8AC3E}">
        <p14:creationId xmlns:p14="http://schemas.microsoft.com/office/powerpoint/2010/main" val="259863079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>
            <a:spLocks noGrp="1"/>
          </p:cNvSpPr>
          <p:nvPr>
            <p:ph type="title"/>
          </p:nvPr>
        </p:nvSpPr>
        <p:spPr>
          <a:xfrm>
            <a:off x="685800" y="171450"/>
            <a:ext cx="7772400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800" b="1" i="0" u="none" strike="noStrike" cap="none" baseline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</a:t>
            </a:r>
            <a:r>
              <a:rPr lang="en" sz="2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</a:p>
        </p:txBody>
      </p:sp>
      <p:sp>
        <p:nvSpPr>
          <p:cNvPr id="1110" name="Shape 1110"/>
          <p:cNvSpPr txBox="1">
            <a:spLocks noGrp="1"/>
          </p:cNvSpPr>
          <p:nvPr>
            <p:ph type="sldNum" idx="12"/>
          </p:nvPr>
        </p:nvSpPr>
        <p:spPr>
          <a:xfrm>
            <a:off x="6553200" y="4743575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1" name="Shape 1111"/>
          <p:cNvSpPr txBox="1"/>
          <p:nvPr/>
        </p:nvSpPr>
        <p:spPr>
          <a:xfrm>
            <a:off x="3624450" y="4248525"/>
            <a:ext cx="1474800" cy="346500"/>
          </a:xfrm>
          <a:prstGeom prst="rect">
            <a:avLst/>
          </a:prstGeom>
          <a:solidFill>
            <a:srgbClr val="E5F9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B-28 </a:t>
            </a:r>
          </a:p>
        </p:txBody>
      </p:sp>
      <p:sp>
        <p:nvSpPr>
          <p:cNvPr id="1112" name="Shape 1112"/>
          <p:cNvSpPr/>
          <p:nvPr/>
        </p:nvSpPr>
        <p:spPr>
          <a:xfrm>
            <a:off x="644200" y="2419425"/>
            <a:ext cx="6759899" cy="117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0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Constr: instance with radius radius*/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0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30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Circle(</a:t>
            </a:r>
            <a:r>
              <a:rPr lang="en" sz="30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30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radius)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0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30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en" sz="30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.radius= radius;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0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grpSp>
        <p:nvGrpSpPr>
          <p:cNvPr id="1113" name="Shape 1113"/>
          <p:cNvGrpSpPr/>
          <p:nvPr/>
        </p:nvGrpSpPr>
        <p:grpSpPr>
          <a:xfrm>
            <a:off x="739350" y="861749"/>
            <a:ext cx="7657074" cy="622668"/>
            <a:chOff x="739350" y="998456"/>
            <a:chExt cx="7657074" cy="831000"/>
          </a:xfrm>
        </p:grpSpPr>
        <p:sp>
          <p:nvSpPr>
            <p:cNvPr id="1114" name="Shape 1114"/>
            <p:cNvSpPr txBox="1"/>
            <p:nvPr/>
          </p:nvSpPr>
          <p:spPr>
            <a:xfrm>
              <a:off x="739350" y="998456"/>
              <a:ext cx="7125299" cy="83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3000" b="1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</a:t>
              </a:r>
              <a:r>
                <a:rPr lang="en" sz="30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3000" b="0" i="0" u="none" strike="noStrike" cap="none" baseline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evaluates to the name</a:t>
              </a:r>
              <a:br>
                <a:rPr lang="en" sz="3000" b="0" i="0" u="none" strike="noStrike" cap="none" baseline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3000" b="0" i="0" u="none" strike="noStrike" cap="none" baseline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the object in which is appears</a:t>
              </a:r>
            </a:p>
          </p:txBody>
        </p:sp>
        <p:sp>
          <p:nvSpPr>
            <p:cNvPr id="1115" name="Shape 1115"/>
            <p:cNvSpPr txBox="1"/>
            <p:nvPr/>
          </p:nvSpPr>
          <p:spPr>
            <a:xfrm>
              <a:off x="6262825" y="1367756"/>
              <a:ext cx="2133599" cy="461699"/>
            </a:xfrm>
            <a:prstGeom prst="rect">
              <a:avLst/>
            </a:prstGeom>
            <a:solidFill>
              <a:srgbClr val="FFF0AA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Memorize this!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>
            <a:spLocks noGrp="1"/>
          </p:cNvSpPr>
          <p:nvPr>
            <p:ph type="title"/>
          </p:nvPr>
        </p:nvSpPr>
        <p:spPr>
          <a:xfrm>
            <a:off x="1837850" y="54775"/>
            <a:ext cx="5791200" cy="39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800" b="1" i="0" u="none" strike="noStrike" cap="none" baseline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Object: superest class of them all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897575" y="2023350"/>
            <a:ext cx="4173599" cy="34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Constructor:  </a:t>
            </a:r>
            <a:r>
              <a:rPr lang="en" sz="24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24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Object() {}</a:t>
            </a:r>
          </a:p>
        </p:txBody>
      </p:sp>
      <p:sp>
        <p:nvSpPr>
          <p:cNvPr id="1130" name="Shape 1130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1" name="Shape 1131"/>
          <p:cNvSpPr txBox="1"/>
          <p:nvPr/>
        </p:nvSpPr>
        <p:spPr>
          <a:xfrm>
            <a:off x="381000" y="514350"/>
            <a:ext cx="8305799" cy="9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doesn’t explicitly extend another one? It automatically extends class </a:t>
            </a:r>
            <a:r>
              <a:rPr lang="en" sz="26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" sz="2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Among other</a:t>
            </a:r>
            <a:br>
              <a:rPr lang="en" sz="2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components, </a:t>
            </a:r>
            <a:r>
              <a:rPr lang="en" sz="26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" sz="2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contains:</a:t>
            </a:r>
          </a:p>
        </p:txBody>
      </p:sp>
      <p:grpSp>
        <p:nvGrpSpPr>
          <p:cNvPr id="1132" name="Shape 1132"/>
          <p:cNvGrpSpPr/>
          <p:nvPr/>
        </p:nvGrpSpPr>
        <p:grpSpPr>
          <a:xfrm>
            <a:off x="797850" y="2595047"/>
            <a:ext cx="8118070" cy="623416"/>
            <a:chOff x="734460" y="3424310"/>
            <a:chExt cx="8118882" cy="831000"/>
          </a:xfrm>
        </p:grpSpPr>
        <p:sp>
          <p:nvSpPr>
            <p:cNvPr id="1133" name="Shape 1133"/>
            <p:cNvSpPr txBox="1"/>
            <p:nvPr/>
          </p:nvSpPr>
          <p:spPr>
            <a:xfrm>
              <a:off x="734460" y="3424310"/>
              <a:ext cx="3611699" cy="83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return name of object */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1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public </a:t>
              </a: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String toString()</a:t>
              </a:r>
            </a:p>
          </p:txBody>
        </p:sp>
        <p:sp>
          <p:nvSpPr>
            <p:cNvPr id="1134" name="Shape 1134"/>
            <p:cNvSpPr txBox="1"/>
            <p:nvPr/>
          </p:nvSpPr>
          <p:spPr>
            <a:xfrm>
              <a:off x="5118643" y="3424323"/>
              <a:ext cx="3734699" cy="663900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c.toString()  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 </a:t>
              </a: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“Circle@x1”</a:t>
              </a:r>
            </a:p>
          </p:txBody>
        </p:sp>
      </p:grpSp>
      <p:sp>
        <p:nvSpPr>
          <p:cNvPr id="1135" name="Shape 1135"/>
          <p:cNvSpPr txBox="1"/>
          <p:nvPr/>
        </p:nvSpPr>
        <p:spPr>
          <a:xfrm>
            <a:off x="685425" y="3514394"/>
            <a:ext cx="4876799" cy="9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 value of “this object and </a:t>
            </a:r>
            <a:r>
              <a:rPr lang="en" sz="24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</a:t>
            </a:r>
            <a:endParaRPr lang="en" sz="2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are same”, i.e. of  </a:t>
            </a:r>
            <a:r>
              <a:rPr lang="en" sz="2400" b="1" i="0" u="none" strike="noStrike" cap="none" baseline="0" dirty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en" sz="2400" b="0" i="0" u="none" strike="noStrike" cap="none" baseline="0" dirty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" sz="2400" b="0" i="0" u="none" strike="noStrike" cap="none" baseline="0" dirty="0" err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</a:t>
            </a:r>
            <a:r>
              <a:rPr lang="en" sz="2400" b="0" i="0" u="none" strike="noStrike" cap="none" baseline="0" dirty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1" i="0" u="none" strike="noStrike" cap="none" baseline="0" dirty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boolean</a:t>
            </a:r>
            <a:r>
              <a:rPr lang="en" sz="2400" b="0" i="0" u="none" strike="noStrike" cap="none" baseline="0" dirty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equals(Object </a:t>
            </a:r>
            <a:r>
              <a:rPr lang="en" sz="2400" b="0" i="0" u="none" strike="noStrike" cap="none" baseline="0" dirty="0" err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</a:t>
            </a:r>
            <a:r>
              <a:rPr lang="en" sz="2400" b="0" i="0" u="none" strike="noStrike" cap="none" baseline="0" dirty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800" b="1" i="0" u="none" strike="noStrike" cap="none" baseline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has 4 kinds of variable</a:t>
            </a:r>
          </a:p>
        </p:txBody>
      </p:sp>
      <p:sp>
        <p:nvSpPr>
          <p:cNvPr id="1141" name="Shape 1141"/>
          <p:cNvSpPr txBox="1">
            <a:spLocks noGrp="1"/>
          </p:cNvSpPr>
          <p:nvPr>
            <p:ph type="sldNum" idx="12"/>
          </p:nvPr>
        </p:nvSpPr>
        <p:spPr>
          <a:xfrm>
            <a:off x="6553200" y="45720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2" name="Shape 1142"/>
          <p:cNvSpPr txBox="1"/>
          <p:nvPr/>
        </p:nvSpPr>
        <p:spPr>
          <a:xfrm>
            <a:off x="228600" y="742950"/>
            <a:ext cx="4190999" cy="2562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Circle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radius;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Circle(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r1= r;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radius= r1;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grpSp>
        <p:nvGrpSpPr>
          <p:cNvPr id="1143" name="Shape 1143"/>
          <p:cNvGrpSpPr/>
          <p:nvPr/>
        </p:nvGrpSpPr>
        <p:grpSpPr>
          <a:xfrm>
            <a:off x="3505199" y="628649"/>
            <a:ext cx="5105400" cy="900112"/>
            <a:chOff x="3505199" y="838200"/>
            <a:chExt cx="5105400" cy="1200327"/>
          </a:xfrm>
        </p:grpSpPr>
        <p:sp>
          <p:nvSpPr>
            <p:cNvPr id="1144" name="Shape 1144"/>
            <p:cNvSpPr txBox="1"/>
            <p:nvPr/>
          </p:nvSpPr>
          <p:spPr>
            <a:xfrm>
              <a:off x="3886200" y="838200"/>
              <a:ext cx="4724400" cy="12003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 b="1" i="0" u="none" strike="noStrike" cap="none" baseline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Field</a:t>
              </a:r>
              <a:r>
                <a:rPr lang="en" sz="18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declared non-static. Is in every object of class. Default initial val depends on type, e.g. 0 for </a:t>
              </a:r>
              <a:r>
                <a:rPr lang="en" sz="1800" b="1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</a:p>
          </p:txBody>
        </p:sp>
        <p:cxnSp>
          <p:nvCxnSpPr>
            <p:cNvPr id="1145" name="Shape 1145"/>
            <p:cNvCxnSpPr/>
            <p:nvPr/>
          </p:nvCxnSpPr>
          <p:spPr>
            <a:xfrm flipH="1">
              <a:off x="3505199" y="1219200"/>
              <a:ext cx="457200" cy="381000"/>
            </a:xfrm>
            <a:prstGeom prst="straightConnector1">
              <a:avLst/>
            </a:prstGeom>
            <a:noFill/>
            <a:ln w="38100" cap="flat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6" name="Shape 1146"/>
          <p:cNvGrpSpPr/>
          <p:nvPr/>
        </p:nvGrpSpPr>
        <p:grpSpPr>
          <a:xfrm>
            <a:off x="3305450" y="1794798"/>
            <a:ext cx="5257799" cy="900125"/>
            <a:chOff x="3124200" y="2133600"/>
            <a:chExt cx="5257799" cy="1200327"/>
          </a:xfrm>
        </p:grpSpPr>
        <p:sp>
          <p:nvSpPr>
            <p:cNvPr id="1147" name="Shape 1147"/>
            <p:cNvSpPr txBox="1"/>
            <p:nvPr/>
          </p:nvSpPr>
          <p:spPr>
            <a:xfrm>
              <a:off x="3962400" y="2133600"/>
              <a:ext cx="4419599" cy="12003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 b="1" i="0" u="none" strike="noStrike" cap="none" baseline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(static) var</a:t>
              </a:r>
              <a:r>
                <a:rPr lang="en" sz="18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declared </a:t>
              </a:r>
              <a:r>
                <a:rPr lang="en" sz="1800" b="1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static</a:t>
              </a:r>
              <a:r>
                <a:rPr lang="en" sz="18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Only one copy of it. Default initial val depends on type, e.g. 0 for </a:t>
              </a:r>
              <a:r>
                <a:rPr lang="en" sz="1800" b="1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</a:p>
          </p:txBody>
        </p:sp>
        <p:cxnSp>
          <p:nvCxnSpPr>
            <p:cNvPr id="1148" name="Shape 1148"/>
            <p:cNvCxnSpPr/>
            <p:nvPr/>
          </p:nvCxnSpPr>
          <p:spPr>
            <a:xfrm rot="10800000">
              <a:off x="3124200" y="2362200"/>
              <a:ext cx="838199" cy="0"/>
            </a:xfrm>
            <a:prstGeom prst="straightConnector1">
              <a:avLst/>
            </a:prstGeom>
            <a:noFill/>
            <a:ln w="38100" cap="flat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9" name="Shape 1149"/>
          <p:cNvGrpSpPr/>
          <p:nvPr/>
        </p:nvGrpSpPr>
        <p:grpSpPr>
          <a:xfrm>
            <a:off x="3129550" y="2871523"/>
            <a:ext cx="6172199" cy="1346120"/>
            <a:chOff x="3129550" y="3828566"/>
            <a:chExt cx="6172199" cy="1794450"/>
          </a:xfrm>
        </p:grpSpPr>
        <p:sp>
          <p:nvSpPr>
            <p:cNvPr id="1150" name="Shape 1150"/>
            <p:cNvSpPr txBox="1"/>
            <p:nvPr/>
          </p:nvSpPr>
          <p:spPr>
            <a:xfrm>
              <a:off x="3129550" y="4053416"/>
              <a:ext cx="6172199" cy="1569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 b="1" i="0" u="none" strike="noStrike" cap="none" baseline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Parameter</a:t>
              </a:r>
              <a:r>
                <a:rPr lang="en" sz="18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declared in () of method header. Created during call before exec. of method body, discarded when call completed. Initial value is value of corresp. arg of call. Scope: body.</a:t>
              </a:r>
            </a:p>
          </p:txBody>
        </p:sp>
        <p:cxnSp>
          <p:nvCxnSpPr>
            <p:cNvPr id="1151" name="Shape 1151"/>
            <p:cNvCxnSpPr/>
            <p:nvPr/>
          </p:nvCxnSpPr>
          <p:spPr>
            <a:xfrm rot="10800000">
              <a:off x="3370925" y="3828566"/>
              <a:ext cx="76199" cy="381000"/>
            </a:xfrm>
            <a:prstGeom prst="straightConnector1">
              <a:avLst/>
            </a:prstGeom>
            <a:noFill/>
            <a:ln w="38100" cap="flat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2" name="Shape 1152"/>
          <p:cNvGrpSpPr/>
          <p:nvPr/>
        </p:nvGrpSpPr>
        <p:grpSpPr>
          <a:xfrm>
            <a:off x="685800" y="3316849"/>
            <a:ext cx="7924799" cy="1771682"/>
            <a:chOff x="685800" y="4410747"/>
            <a:chExt cx="7924799" cy="2362558"/>
          </a:xfrm>
        </p:grpSpPr>
        <p:sp>
          <p:nvSpPr>
            <p:cNvPr id="1153" name="Shape 1153"/>
            <p:cNvSpPr txBox="1"/>
            <p:nvPr/>
          </p:nvSpPr>
          <p:spPr>
            <a:xfrm>
              <a:off x="685800" y="5573005"/>
              <a:ext cx="7924799" cy="1200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 b="1" i="0" u="none" strike="noStrike" cap="none" baseline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Local variable</a:t>
              </a:r>
              <a:r>
                <a:rPr lang="en" sz="18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declared in method body. Created during call before exec. of body, discarded when call completed. No initial value. Scope: from declaration to end of block.</a:t>
              </a:r>
            </a:p>
          </p:txBody>
        </p:sp>
        <p:cxnSp>
          <p:nvCxnSpPr>
            <p:cNvPr id="1154" name="Shape 1154"/>
            <p:cNvCxnSpPr/>
            <p:nvPr/>
          </p:nvCxnSpPr>
          <p:spPr>
            <a:xfrm flipH="1">
              <a:off x="1578249" y="4410747"/>
              <a:ext cx="243300" cy="1294200"/>
            </a:xfrm>
            <a:prstGeom prst="straightConnector1">
              <a:avLst/>
            </a:prstGeom>
            <a:noFill/>
            <a:ln w="38100" cap="flat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457200" y="172215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Topics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ubTitle" idx="1"/>
          </p:nvPr>
        </p:nvSpPr>
        <p:spPr>
          <a:xfrm>
            <a:off x="271041" y="1180109"/>
            <a:ext cx="4382717" cy="2850725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200" dirty="0"/>
              <a:t>Primitive types vs classes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200" dirty="0"/>
              <a:t>Casting, 4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200" dirty="0"/>
              <a:t>Default values, 5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200" dirty="0"/>
              <a:t>Wrapper classes, 6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200" dirty="0"/>
              <a:t>Strings,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Overloading, 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Static,dynamic</a:t>
            </a:r>
            <a:r>
              <a:rPr lang="en-US" sz="2200" dirty="0"/>
              <a:t> types, 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Compile-time ref rule, 13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2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2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2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2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2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200" dirty="0"/>
          </a:p>
        </p:txBody>
      </p:sp>
      <p:sp>
        <p:nvSpPr>
          <p:cNvPr id="297" name="Shape 297"/>
          <p:cNvSpPr txBox="1"/>
          <p:nvPr/>
        </p:nvSpPr>
        <p:spPr>
          <a:xfrm>
            <a:off x="-1" y="0"/>
            <a:ext cx="3993161" cy="788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936121" y="-132778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9" name="Shape 296">
            <a:extLst>
              <a:ext uri="{FF2B5EF4-FFF2-40B4-BE49-F238E27FC236}">
                <a16:creationId xmlns:a16="http://schemas.microsoft.com/office/drawing/2014/main" id="{9787E73C-6808-7C4F-A3B0-FE1BECF86AB3}"/>
              </a:ext>
            </a:extLst>
          </p:cNvPr>
          <p:cNvSpPr txBox="1">
            <a:spLocks/>
          </p:cNvSpPr>
          <p:nvPr/>
        </p:nvSpPr>
        <p:spPr>
          <a:xfrm>
            <a:off x="4185442" y="566868"/>
            <a:ext cx="4501358" cy="4259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this, 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class Object,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Four kinds of variable, 16</a:t>
            </a:r>
          </a:p>
          <a:p>
            <a:endParaRPr lang="e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242113139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Primitive types vs classes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Variable</a:t>
            </a:r>
            <a:r>
              <a:rPr lang="en-US" sz="2200" dirty="0"/>
              <a:t> </a:t>
            </a:r>
            <a:r>
              <a:rPr lang="en" sz="2200" dirty="0"/>
              <a:t>declarations:</a:t>
            </a:r>
          </a:p>
          <a:p>
            <a:pPr marL="914400" lvl="1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i = 5;</a:t>
            </a:r>
          </a:p>
          <a:p>
            <a:pPr marL="914400" lvl="1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Animal a = new Animal(“Bob”);</a:t>
            </a: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How does “==” behave?</a:t>
            </a:r>
          </a:p>
          <a:p>
            <a:pPr lvl="0">
              <a:spcBef>
                <a:spcPts val="0"/>
              </a:spcBef>
              <a:buNone/>
            </a:pPr>
            <a:endParaRPr sz="2200" dirty="0"/>
          </a:p>
        </p:txBody>
      </p:sp>
      <p:sp>
        <p:nvSpPr>
          <p:cNvPr id="308" name="Shape 308"/>
          <p:cNvSpPr txBox="1"/>
          <p:nvPr/>
        </p:nvSpPr>
        <p:spPr>
          <a:xfrm>
            <a:off x="1332650" y="3106975"/>
            <a:ext cx="339299" cy="45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cxnSp>
        <p:nvCxnSpPr>
          <p:cNvPr id="309" name="Shape 309"/>
          <p:cNvCxnSpPr>
            <a:stCxn id="310" idx="3"/>
            <a:endCxn id="311" idx="1"/>
          </p:cNvCxnSpPr>
          <p:nvPr/>
        </p:nvCxnSpPr>
        <p:spPr>
          <a:xfrm>
            <a:off x="3475875" y="3363774"/>
            <a:ext cx="1745700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2" name="Shape 312"/>
          <p:cNvSpPr txBox="1"/>
          <p:nvPr/>
        </p:nvSpPr>
        <p:spPr>
          <a:xfrm>
            <a:off x="1290050" y="3708450"/>
            <a:ext cx="424499" cy="45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6471300" y="0"/>
            <a:ext cx="2672700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1">
                <a:solidFill>
                  <a:srgbClr val="E08686"/>
                </a:solidFill>
              </a:rPr>
              <a:t>Java Basics</a:t>
            </a:r>
          </a:p>
        </p:txBody>
      </p:sp>
      <p:sp>
        <p:nvSpPr>
          <p:cNvPr id="310" name="Shape 310"/>
          <p:cNvSpPr/>
          <p:nvPr/>
        </p:nvSpPr>
        <p:spPr>
          <a:xfrm>
            <a:off x="1754775" y="3137125"/>
            <a:ext cx="1721100" cy="4532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Animal@0x36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774500" y="3767625"/>
            <a:ext cx="424499" cy="4532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/>
              <a:t>5</a:t>
            </a:r>
          </a:p>
        </p:txBody>
      </p:sp>
      <p:grpSp>
        <p:nvGrpSpPr>
          <p:cNvPr id="315" name="Shape 315"/>
          <p:cNvGrpSpPr/>
          <p:nvPr/>
        </p:nvGrpSpPr>
        <p:grpSpPr>
          <a:xfrm>
            <a:off x="5221725" y="3137125"/>
            <a:ext cx="2186099" cy="1310700"/>
            <a:chOff x="3665800" y="3767625"/>
            <a:chExt cx="2186099" cy="1310700"/>
          </a:xfrm>
        </p:grpSpPr>
        <p:sp>
          <p:nvSpPr>
            <p:cNvPr id="316" name="Shape 316"/>
            <p:cNvSpPr txBox="1"/>
            <p:nvPr/>
          </p:nvSpPr>
          <p:spPr>
            <a:xfrm>
              <a:off x="3919825" y="4466624"/>
              <a:ext cx="759599" cy="366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/>
                <a:t>name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3665800" y="3767625"/>
              <a:ext cx="1452600" cy="453299"/>
            </a:xfrm>
            <a:prstGeom prst="rect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dk1"/>
                  </a:solidFill>
                </a:rPr>
                <a:t>Animal@0x36</a:t>
              </a:r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3665800" y="4220925"/>
              <a:ext cx="2186099" cy="857400"/>
            </a:xfrm>
            <a:prstGeom prst="rect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79425" y="4422975"/>
              <a:ext cx="870300" cy="453299"/>
            </a:xfrm>
            <a:prstGeom prst="rect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/>
                <a:t>“Bob”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" name="Shape 1048"/>
          <p:cNvSpPr txBox="1"/>
          <p:nvPr/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685800" y="285750"/>
            <a:ext cx="7772400" cy="39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800" b="1" i="0" u="none" strike="noStrike" cap="none" baseline="0">
                <a:solidFill>
                  <a:srgbClr val="E41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Casting among types</a:t>
            </a:r>
          </a:p>
        </p:txBody>
      </p:sp>
      <p:sp>
        <p:nvSpPr>
          <p:cNvPr id="1050" name="Shape 1050"/>
          <p:cNvSpPr txBox="1"/>
          <p:nvPr/>
        </p:nvSpPr>
        <p:spPr>
          <a:xfrm>
            <a:off x="609600" y="742950"/>
            <a:ext cx="7467600" cy="34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3.2     casts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 3.2 to an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</a:p>
        </p:txBody>
      </p:sp>
      <p:sp>
        <p:nvSpPr>
          <p:cNvPr id="1051" name="Shape 1051"/>
          <p:cNvSpPr txBox="1"/>
          <p:nvPr/>
        </p:nvSpPr>
        <p:spPr>
          <a:xfrm>
            <a:off x="533400" y="1314450"/>
            <a:ext cx="1676399" cy="622799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number type</a:t>
            </a:r>
          </a:p>
        </p:txBody>
      </p:sp>
      <p:cxnSp>
        <p:nvCxnSpPr>
          <p:cNvPr id="1052" name="Shape 1052"/>
          <p:cNvCxnSpPr>
            <a:stCxn id="1051" idx="0"/>
          </p:cNvCxnSpPr>
          <p:nvPr/>
        </p:nvCxnSpPr>
        <p:spPr>
          <a:xfrm rot="10800000">
            <a:off x="1142999" y="1085850"/>
            <a:ext cx="228600" cy="228600"/>
          </a:xfrm>
          <a:prstGeom prst="straightConnector1">
            <a:avLst/>
          </a:prstGeom>
          <a:noFill/>
          <a:ln w="38100" cap="flat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53" name="Shape 1053"/>
          <p:cNvSpPr txBox="1"/>
          <p:nvPr/>
        </p:nvSpPr>
        <p:spPr>
          <a:xfrm>
            <a:off x="2514600" y="1314450"/>
            <a:ext cx="1752600" cy="622799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number expression</a:t>
            </a:r>
          </a:p>
        </p:txBody>
      </p:sp>
      <p:cxnSp>
        <p:nvCxnSpPr>
          <p:cNvPr id="1054" name="Shape 1054"/>
          <p:cNvCxnSpPr>
            <a:stCxn id="1053" idx="0"/>
          </p:cNvCxnSpPr>
          <p:nvPr/>
        </p:nvCxnSpPr>
        <p:spPr>
          <a:xfrm rot="10800000">
            <a:off x="1752600" y="1028850"/>
            <a:ext cx="1638300" cy="285600"/>
          </a:xfrm>
          <a:prstGeom prst="straightConnector1">
            <a:avLst/>
          </a:prstGeom>
          <a:noFill/>
          <a:ln w="38100" cap="flat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055" name="Shape 1055"/>
          <p:cNvGrpSpPr/>
          <p:nvPr/>
        </p:nvGrpSpPr>
        <p:grpSpPr>
          <a:xfrm>
            <a:off x="1568439" y="2114447"/>
            <a:ext cx="5517948" cy="1260843"/>
            <a:chOff x="762000" y="3124200"/>
            <a:chExt cx="5518499" cy="1680899"/>
          </a:xfrm>
        </p:grpSpPr>
        <p:sp>
          <p:nvSpPr>
            <p:cNvPr id="1056" name="Shape 1056"/>
            <p:cNvSpPr txBox="1"/>
            <p:nvPr/>
          </p:nvSpPr>
          <p:spPr>
            <a:xfrm>
              <a:off x="914400" y="3729335"/>
              <a:ext cx="5366099" cy="461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1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byte    short    int    long    float    double</a:t>
              </a:r>
            </a:p>
          </p:txBody>
        </p:sp>
        <p:sp>
          <p:nvSpPr>
            <p:cNvPr id="1057" name="Shape 1057"/>
            <p:cNvSpPr txBox="1"/>
            <p:nvPr/>
          </p:nvSpPr>
          <p:spPr>
            <a:xfrm>
              <a:off x="762000" y="3276600"/>
              <a:ext cx="1069499" cy="461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narrow </a:t>
              </a:r>
            </a:p>
          </p:txBody>
        </p:sp>
        <p:sp>
          <p:nvSpPr>
            <p:cNvPr id="1058" name="Shape 1058"/>
            <p:cNvSpPr txBox="1"/>
            <p:nvPr/>
          </p:nvSpPr>
          <p:spPr>
            <a:xfrm>
              <a:off x="5257800" y="3272134"/>
              <a:ext cx="890100" cy="461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wider</a:t>
              </a:r>
            </a:p>
          </p:txBody>
        </p:sp>
        <p:sp>
          <p:nvSpPr>
            <p:cNvPr id="1059" name="Shape 1059"/>
            <p:cNvSpPr txBox="1"/>
            <p:nvPr/>
          </p:nvSpPr>
          <p:spPr>
            <a:xfrm>
              <a:off x="1403404" y="4343400"/>
              <a:ext cx="4458299" cy="461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must be explicit cast, may truncate</a:t>
              </a:r>
            </a:p>
          </p:txBody>
        </p:sp>
        <p:sp>
          <p:nvSpPr>
            <p:cNvPr id="1060" name="Shape 1060"/>
            <p:cNvSpPr txBox="1"/>
            <p:nvPr/>
          </p:nvSpPr>
          <p:spPr>
            <a:xfrm>
              <a:off x="2165469" y="3124200"/>
              <a:ext cx="2929200" cy="461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may be automatic cast</a:t>
              </a:r>
            </a:p>
          </p:txBody>
        </p:sp>
        <p:cxnSp>
          <p:nvCxnSpPr>
            <p:cNvPr id="1061" name="Shape 1061"/>
            <p:cNvCxnSpPr/>
            <p:nvPr/>
          </p:nvCxnSpPr>
          <p:spPr>
            <a:xfrm>
              <a:off x="1981200" y="3581400"/>
              <a:ext cx="3200399" cy="0"/>
            </a:xfrm>
            <a:prstGeom prst="straightConnector1">
              <a:avLst/>
            </a:prstGeom>
            <a:noFill/>
            <a:ln w="38100" cap="flat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062" name="Shape 1062"/>
            <p:cNvCxnSpPr/>
            <p:nvPr/>
          </p:nvCxnSpPr>
          <p:spPr>
            <a:xfrm rot="10800000">
              <a:off x="1981200" y="4343400"/>
              <a:ext cx="3200399" cy="0"/>
            </a:xfrm>
            <a:prstGeom prst="straightConnector1">
              <a:avLst/>
            </a:prstGeom>
            <a:noFill/>
            <a:ln w="38100" cap="flat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1063" name="Shape 1063"/>
          <p:cNvSpPr txBox="1"/>
          <p:nvPr/>
        </p:nvSpPr>
        <p:spPr>
          <a:xfrm>
            <a:off x="533400" y="4625578"/>
            <a:ext cx="3633900" cy="346500"/>
          </a:xfrm>
          <a:prstGeom prst="rect">
            <a:avLst/>
          </a:prstGeom>
          <a:solidFill>
            <a:srgbClr val="E5F9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A-9, inside back cover</a:t>
            </a:r>
          </a:p>
        </p:txBody>
      </p:sp>
      <p:grpSp>
        <p:nvGrpSpPr>
          <p:cNvPr id="1064" name="Shape 1064"/>
          <p:cNvGrpSpPr/>
          <p:nvPr/>
        </p:nvGrpSpPr>
        <p:grpSpPr>
          <a:xfrm>
            <a:off x="685800" y="3600533"/>
            <a:ext cx="7086600" cy="918019"/>
            <a:chOff x="685800" y="4800600"/>
            <a:chExt cx="7086600" cy="1223699"/>
          </a:xfrm>
        </p:grpSpPr>
        <p:sp>
          <p:nvSpPr>
            <p:cNvPr id="1065" name="Shape 1065"/>
            <p:cNvSpPr txBox="1"/>
            <p:nvPr/>
          </p:nvSpPr>
          <p:spPr>
            <a:xfrm>
              <a:off x="685800" y="4800600"/>
              <a:ext cx="7086600" cy="461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1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char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is a number type:     (</a:t>
              </a:r>
              <a:r>
                <a:rPr lang="en" sz="2400" b="1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</a:t>
              </a:r>
              <a:r>
                <a:rPr lang="en" sz="2400" b="1" i="0" u="none" strike="noStrike" cap="none" baseline="0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'V'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(</a:t>
              </a:r>
              <a:r>
                <a:rPr lang="en" sz="2400" b="1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char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86          </a:t>
              </a:r>
            </a:p>
          </p:txBody>
        </p:sp>
        <p:grpSp>
          <p:nvGrpSpPr>
            <p:cNvPr id="1066" name="Shape 1066"/>
            <p:cNvGrpSpPr/>
            <p:nvPr/>
          </p:nvGrpSpPr>
          <p:grpSpPr>
            <a:xfrm>
              <a:off x="1447800" y="5257800"/>
              <a:ext cx="3581399" cy="766499"/>
              <a:chOff x="1447800" y="5257800"/>
              <a:chExt cx="3581399" cy="766499"/>
            </a:xfrm>
          </p:grpSpPr>
          <p:cxnSp>
            <p:nvCxnSpPr>
              <p:cNvPr id="1067" name="Shape 1067"/>
              <p:cNvCxnSpPr/>
              <p:nvPr/>
            </p:nvCxnSpPr>
            <p:spPr>
              <a:xfrm rot="10800000">
                <a:off x="4572000" y="5257800"/>
                <a:ext cx="0" cy="609599"/>
              </a:xfrm>
              <a:prstGeom prst="straightConnector1">
                <a:avLst/>
              </a:prstGeom>
              <a:noFill/>
              <a:ln w="381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068" name="Shape 1068"/>
              <p:cNvSpPr txBox="1"/>
              <p:nvPr/>
            </p:nvSpPr>
            <p:spPr>
              <a:xfrm>
                <a:off x="1447800" y="5562600"/>
                <a:ext cx="3581399" cy="46169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" sz="2400" b="0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Unicode representation: 86</a:t>
                </a:r>
              </a:p>
            </p:txBody>
          </p:sp>
          <p:cxnSp>
            <p:nvCxnSpPr>
              <p:cNvPr id="1069" name="Shape 1069"/>
              <p:cNvCxnSpPr/>
              <p:nvPr/>
            </p:nvCxnSpPr>
            <p:spPr>
              <a:xfrm>
                <a:off x="4038600" y="5257800"/>
                <a:ext cx="990599" cy="0"/>
              </a:xfrm>
              <a:prstGeom prst="straightConnector1">
                <a:avLst/>
              </a:prstGeom>
              <a:noFill/>
              <a:ln w="381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70" name="Shape 1070"/>
            <p:cNvGrpSpPr/>
            <p:nvPr/>
          </p:nvGrpSpPr>
          <p:grpSpPr>
            <a:xfrm>
              <a:off x="5791200" y="5257800"/>
              <a:ext cx="1143000" cy="766499"/>
              <a:chOff x="5791200" y="5257800"/>
              <a:chExt cx="1143000" cy="766499"/>
            </a:xfrm>
          </p:grpSpPr>
          <p:cxnSp>
            <p:nvCxnSpPr>
              <p:cNvPr id="1071" name="Shape 1071"/>
              <p:cNvCxnSpPr/>
              <p:nvPr/>
            </p:nvCxnSpPr>
            <p:spPr>
              <a:xfrm rot="10800000">
                <a:off x="6324600" y="5257800"/>
                <a:ext cx="0" cy="609599"/>
              </a:xfrm>
              <a:prstGeom prst="straightConnector1">
                <a:avLst/>
              </a:prstGeom>
              <a:noFill/>
              <a:ln w="381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072" name="Shape 1072"/>
              <p:cNvSpPr txBox="1"/>
              <p:nvPr/>
            </p:nvSpPr>
            <p:spPr>
              <a:xfrm>
                <a:off x="6096000" y="5562600"/>
                <a:ext cx="685799" cy="46169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" sz="2400" b="1" i="0" u="none" strike="noStrike" cap="none" baseline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'V'</a:t>
                </a:r>
              </a:p>
            </p:txBody>
          </p:sp>
          <p:cxnSp>
            <p:nvCxnSpPr>
              <p:cNvPr id="1073" name="Shape 1073"/>
              <p:cNvCxnSpPr/>
              <p:nvPr/>
            </p:nvCxnSpPr>
            <p:spPr>
              <a:xfrm>
                <a:off x="5791200" y="5257800"/>
                <a:ext cx="1143000" cy="0"/>
              </a:xfrm>
              <a:prstGeom prst="straightConnector1">
                <a:avLst/>
              </a:prstGeom>
              <a:noFill/>
              <a:ln w="38100" cap="flat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Default values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09600" y="13525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What value does a field contain when it is declared but not instantiated?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Animal a;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Object ob;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boolean b;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char c;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double d;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471300" y="0"/>
            <a:ext cx="2672700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1">
                <a:solidFill>
                  <a:srgbClr val="E08686"/>
                </a:solidFill>
              </a:rPr>
              <a:t>Java Basics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491725" y="2100562"/>
            <a:ext cx="1338299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//null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491725" y="2466575"/>
            <a:ext cx="1338299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//null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3491725" y="2802175"/>
            <a:ext cx="1743299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//0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3491725" y="3810125"/>
            <a:ext cx="1338299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//0.0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491725" y="3138350"/>
            <a:ext cx="1808700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//false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491725" y="3444125"/>
            <a:ext cx="3836700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//’\0’ (null byte)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Wrapper Classes (Boxing)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class Character contains useful methods</a:t>
            </a: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Examples of useful static </a:t>
            </a: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n" sz="2200" dirty="0"/>
              <a:t> methods: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Character.isDigit(c)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IntCharacter.isLetter(c)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200"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 dirty="0"/>
              <a:t>Autoboxing</a:t>
            </a:r>
            <a:r>
              <a:rPr lang="en-US" sz="2200" dirty="0"/>
              <a:t> –should be called </a:t>
            </a:r>
            <a:r>
              <a:rPr lang="en-US" sz="2200" dirty="0" err="1"/>
              <a:t>autowrapping</a:t>
            </a:r>
            <a:r>
              <a:rPr lang="en-US" sz="2200" dirty="0"/>
              <a:t>!</a:t>
            </a:r>
            <a:endParaRPr lang="en" sz="2200" dirty="0"/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Integer x = 100;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y = x;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6471300" y="0"/>
            <a:ext cx="2672700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1">
                <a:solidFill>
                  <a:srgbClr val="E08686"/>
                </a:solidFill>
              </a:rPr>
              <a:t>Java Basics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String literals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String instantiation:</a:t>
            </a: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Constructor: </a:t>
            </a: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new String(“dog”);</a:t>
            </a: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Literal: </a:t>
            </a: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String s2 = “dog”;</a:t>
            </a: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Roughly equivalent, but literal is preferred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345" name="Shape 345"/>
          <p:cNvSpPr txBox="1"/>
          <p:nvPr/>
        </p:nvSpPr>
        <p:spPr>
          <a:xfrm>
            <a:off x="1049775" y="2926225"/>
            <a:ext cx="962099" cy="45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</p:txBody>
      </p:sp>
      <p:cxnSp>
        <p:nvCxnSpPr>
          <p:cNvPr id="346" name="Shape 346"/>
          <p:cNvCxnSpPr>
            <a:stCxn id="347" idx="3"/>
            <a:endCxn id="348" idx="1"/>
          </p:cNvCxnSpPr>
          <p:nvPr/>
        </p:nvCxnSpPr>
        <p:spPr>
          <a:xfrm>
            <a:off x="2983174" y="3152874"/>
            <a:ext cx="3488100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9" name="Shape 349"/>
          <p:cNvSpPr txBox="1"/>
          <p:nvPr/>
        </p:nvSpPr>
        <p:spPr>
          <a:xfrm>
            <a:off x="6471300" y="0"/>
            <a:ext cx="2672700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1">
                <a:solidFill>
                  <a:srgbClr val="E08686"/>
                </a:solidFill>
              </a:rPr>
              <a:t>Java Basics</a:t>
            </a:r>
          </a:p>
        </p:txBody>
      </p:sp>
      <p:sp>
        <p:nvSpPr>
          <p:cNvPr id="347" name="Shape 347"/>
          <p:cNvSpPr/>
          <p:nvPr/>
        </p:nvSpPr>
        <p:spPr>
          <a:xfrm>
            <a:off x="1445975" y="2926225"/>
            <a:ext cx="1537199" cy="4532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String@0x62</a:t>
            </a:r>
          </a:p>
        </p:txBody>
      </p:sp>
      <p:sp>
        <p:nvSpPr>
          <p:cNvPr id="350" name="Shape 350"/>
          <p:cNvSpPr/>
          <p:nvPr/>
        </p:nvSpPr>
        <p:spPr>
          <a:xfrm>
            <a:off x="1445975" y="3467150"/>
            <a:ext cx="1537199" cy="4532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String@0x28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921175" y="3467150"/>
            <a:ext cx="962099" cy="45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</a:p>
        </p:txBody>
      </p:sp>
      <p:cxnSp>
        <p:nvCxnSpPr>
          <p:cNvPr id="352" name="Shape 352"/>
          <p:cNvCxnSpPr>
            <a:stCxn id="350" idx="3"/>
            <a:endCxn id="353" idx="1"/>
          </p:cNvCxnSpPr>
          <p:nvPr/>
        </p:nvCxnSpPr>
        <p:spPr>
          <a:xfrm>
            <a:off x="2983174" y="3693799"/>
            <a:ext cx="651000" cy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354" name="Shape 354"/>
          <p:cNvGrpSpPr/>
          <p:nvPr/>
        </p:nvGrpSpPr>
        <p:grpSpPr>
          <a:xfrm>
            <a:off x="3634187" y="3467137"/>
            <a:ext cx="2186099" cy="1310712"/>
            <a:chOff x="3676400" y="3432862"/>
            <a:chExt cx="2186099" cy="1310712"/>
          </a:xfrm>
        </p:grpSpPr>
        <p:sp>
          <p:nvSpPr>
            <p:cNvPr id="355" name="Shape 355"/>
            <p:cNvSpPr txBox="1"/>
            <p:nvPr/>
          </p:nvSpPr>
          <p:spPr>
            <a:xfrm>
              <a:off x="4347425" y="4166174"/>
              <a:ext cx="759599" cy="366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/>
                <a:t>“dog”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3676400" y="3432862"/>
              <a:ext cx="1452600" cy="453299"/>
            </a:xfrm>
            <a:prstGeom prst="rect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dk1"/>
                  </a:solidFill>
                </a:rPr>
                <a:t>String@0x28</a:t>
              </a: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3676400" y="3886175"/>
              <a:ext cx="2186099" cy="857400"/>
            </a:xfrm>
            <a:prstGeom prst="rect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6471312" y="2926212"/>
            <a:ext cx="2186099" cy="1310712"/>
            <a:chOff x="3676400" y="3432862"/>
            <a:chExt cx="2186099" cy="1310712"/>
          </a:xfrm>
        </p:grpSpPr>
        <p:sp>
          <p:nvSpPr>
            <p:cNvPr id="358" name="Shape 358"/>
            <p:cNvSpPr txBox="1"/>
            <p:nvPr/>
          </p:nvSpPr>
          <p:spPr>
            <a:xfrm>
              <a:off x="4347425" y="4166174"/>
              <a:ext cx="759599" cy="366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/>
                <a:t>“dog”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3676400" y="3432862"/>
              <a:ext cx="1452600" cy="453299"/>
            </a:xfrm>
            <a:prstGeom prst="rect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dk1"/>
                  </a:solidFill>
                </a:rPr>
                <a:t>String@0x62</a:t>
              </a: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3676400" y="3886175"/>
              <a:ext cx="2186099" cy="857400"/>
            </a:xfrm>
            <a:prstGeom prst="rect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Strings are immutable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27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Once a String is created, it cannot be changed</a:t>
            </a: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Methods such as </a:t>
            </a: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toLowerCase</a:t>
            </a:r>
            <a:r>
              <a:rPr lang="en" sz="2200"/>
              <a:t> and </a:t>
            </a: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substring </a:t>
            </a:r>
            <a:r>
              <a:rPr lang="en" sz="2200"/>
              <a:t>return new Strings, leaving the original one untouched</a:t>
            </a: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In order to “modify” Strings, you instead construct a new String and then reassign it to the original variable: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“Gries”;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name = name + “, “;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name = name + “David”;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367" name="Shape 367"/>
          <p:cNvSpPr txBox="1"/>
          <p:nvPr/>
        </p:nvSpPr>
        <p:spPr>
          <a:xfrm>
            <a:off x="6471300" y="0"/>
            <a:ext cx="2672700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1">
                <a:solidFill>
                  <a:srgbClr val="E08686"/>
                </a:solidFill>
              </a:rPr>
              <a:t>Java Basics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String catenation 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Operator </a:t>
            </a: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200"/>
              <a:t> operator is called catenation, or concatenation</a:t>
            </a: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If one operand is a String and the other isn’t, the other is converted to a String</a:t>
            </a: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Important case:  Use</a:t>
            </a:r>
            <a:r>
              <a:rPr lang="en" sz="2200" b="1"/>
              <a:t> </a:t>
            </a: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“” + exp</a:t>
            </a:r>
            <a:r>
              <a:rPr lang="en" sz="2200"/>
              <a:t>  to convert </a:t>
            </a: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lang="en" sz="2200"/>
              <a:t> to a String.</a:t>
            </a:r>
          </a:p>
          <a:p>
            <a:pPr marL="457200" lvl="0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Evaluates left to right. Common mistake: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System.out.println(“sum: “ + 5 + 6);</a:t>
            </a:r>
          </a:p>
          <a:p>
            <a:pPr marL="1371600" lvl="2" indent="-3683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200">
                <a:solidFill>
                  <a:srgbClr val="000000"/>
                </a:solidFill>
              </a:rPr>
              <a:t>Prints </a:t>
            </a: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“sum: 56”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System.out.println(“sum: “ + (5 + 6));</a:t>
            </a:r>
          </a:p>
          <a:p>
            <a:pPr marL="1371600" lvl="2" indent="-3683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200">
                <a:solidFill>
                  <a:srgbClr val="000000"/>
                </a:solidFill>
              </a:rPr>
              <a:t>Prints </a:t>
            </a:r>
            <a:r>
              <a:rPr lang="en" sz="2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“sum: 11”</a:t>
            </a:r>
          </a:p>
          <a:p>
            <a:pPr marL="0" indent="0" rtl="0">
              <a:spcBef>
                <a:spcPts val="0"/>
              </a:spcBef>
              <a:buNone/>
            </a:pPr>
            <a:endParaRPr sz="2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6471300" y="0"/>
            <a:ext cx="2672700" cy="3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1">
                <a:solidFill>
                  <a:srgbClr val="E08686"/>
                </a:solidFill>
              </a:rPr>
              <a:t>Java Basics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1310</Words>
  <Application>Microsoft Macintosh PowerPoint</Application>
  <PresentationFormat>On-screen Show (16:9)</PresentationFormat>
  <Paragraphs>198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Times New Roman</vt:lpstr>
      <vt:lpstr>Wingdings</vt:lpstr>
      <vt:lpstr>swiss</vt:lpstr>
      <vt:lpstr>Blank Presentation</vt:lpstr>
      <vt:lpstr>Recitation 5  </vt:lpstr>
      <vt:lpstr>Topics  </vt:lpstr>
      <vt:lpstr>Primitive types vs classes</vt:lpstr>
      <vt:lpstr>PowerPoint Presentation</vt:lpstr>
      <vt:lpstr>Default values</vt:lpstr>
      <vt:lpstr>Wrapper Classes (Boxing)</vt:lpstr>
      <vt:lpstr>String literals</vt:lpstr>
      <vt:lpstr>Strings are immutable</vt:lpstr>
      <vt:lpstr>String catenation </vt:lpstr>
      <vt:lpstr>Other String info</vt:lpstr>
      <vt:lpstr>Overloading</vt:lpstr>
      <vt:lpstr>Static type, dynamic type</vt:lpstr>
      <vt:lpstr>What method calls are legal</vt:lpstr>
      <vt:lpstr>Use of this</vt:lpstr>
      <vt:lpstr>Object: superest class of them all</vt:lpstr>
      <vt:lpstr>Java has 4 kinds of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Session  </dc:title>
  <cp:lastModifiedBy>David Joseph Gries</cp:lastModifiedBy>
  <cp:revision>31</cp:revision>
  <cp:lastPrinted>2018-09-24T13:20:04Z</cp:lastPrinted>
  <dcterms:modified xsi:type="dcterms:W3CDTF">2021-09-20T13:51:02Z</dcterms:modified>
</cp:coreProperties>
</file>