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9"/>
  </p:notesMasterIdLst>
  <p:handoutMasterIdLst>
    <p:handoutMasterId r:id="rId10"/>
  </p:handoutMasterIdLst>
  <p:sldIdLst>
    <p:sldId id="402" r:id="rId2"/>
    <p:sldId id="264" r:id="rId3"/>
    <p:sldId id="265" r:id="rId4"/>
    <p:sldId id="266" r:id="rId5"/>
    <p:sldId id="267" r:id="rId6"/>
    <p:sldId id="268" r:id="rId7"/>
    <p:sldId id="269" r:id="rId8"/>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93741"/>
  </p:normalViewPr>
  <p:slideViewPr>
    <p:cSldViewPr snapToGrid="0" snapToObjects="1" showGuides="1">
      <p:cViewPr varScale="1">
        <p:scale>
          <a:sx n="154" d="100"/>
          <a:sy n="154" d="100"/>
        </p:scale>
        <p:origin x="936"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1255F-D5EA-6A4C-A14C-09F98FD293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EE118CC-A29E-E648-846F-C41CE201B4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F7DC6-09B8-824E-9754-65C6AEEA0195}" type="datetimeFigureOut">
              <a:rPr lang="en-US" smtClean="0"/>
              <a:t>9/20/21</a:t>
            </a:fld>
            <a:endParaRPr lang="en-US"/>
          </a:p>
        </p:txBody>
      </p:sp>
      <p:sp>
        <p:nvSpPr>
          <p:cNvPr id="4" name="Footer Placeholder 3">
            <a:extLst>
              <a:ext uri="{FF2B5EF4-FFF2-40B4-BE49-F238E27FC236}">
                <a16:creationId xmlns:a16="http://schemas.microsoft.com/office/drawing/2014/main" id="{E7710D22-840A-844B-89BE-38BC7ACE59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5D08C1-5284-A745-B268-75C549896B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CB36B4-6A06-BC48-B280-AC4396A305D7}" type="slidenum">
              <a:rPr lang="en-US" smtClean="0"/>
              <a:t>‹#›</a:t>
            </a:fld>
            <a:endParaRPr lang="en-US"/>
          </a:p>
        </p:txBody>
      </p:sp>
    </p:spTree>
    <p:extLst>
      <p:ext uri="{BB962C8B-B14F-4D97-AF65-F5344CB8AC3E}">
        <p14:creationId xmlns:p14="http://schemas.microsoft.com/office/powerpoint/2010/main" val="3565855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86407732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4" name="Shape 3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6667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00000"/>
              <a:buFont typeface="Arial"/>
              <a:buChar char="●"/>
            </a:pPr>
            <a:r>
              <a:rPr lang="en" sz="1400"/>
              <a:t>Explain how variable pets and the referenced value are separate. </a:t>
            </a:r>
          </a:p>
          <a:p>
            <a:pPr marL="457200" lvl="0" indent="-317500" rtl="0">
              <a:spcBef>
                <a:spcPts val="0"/>
              </a:spcBef>
              <a:buClr>
                <a:srgbClr val="000000"/>
              </a:buClr>
              <a:buSzPct val="100000"/>
              <a:buFont typeface="Arial"/>
              <a:buChar char="●"/>
            </a:pPr>
            <a:r>
              <a:rPr lang="en" sz="1400"/>
              <a:t>Explain that the compiler will allow any object to be stored in the array as long as it has the appropriate type.</a:t>
            </a:r>
          </a:p>
          <a:p>
            <a:pPr marL="914400" lvl="1" indent="-317500" rtl="0">
              <a:spcBef>
                <a:spcPts val="0"/>
              </a:spcBef>
              <a:buClr>
                <a:srgbClr val="000000"/>
              </a:buClr>
              <a:buSzPct val="100000"/>
              <a:buFont typeface="Courier New"/>
              <a:buChar char="o"/>
            </a:pPr>
            <a:r>
              <a:rPr lang="en" sz="1400">
                <a:solidFill>
                  <a:schemeClr val="dk1"/>
                </a:solidFill>
              </a:rPr>
              <a:t>We need to be assured that we can call any methods that belong to Animal with the elements in the array.</a:t>
            </a:r>
          </a:p>
          <a:p>
            <a:pPr marL="457200" lvl="0" indent="-317500" rtl="0">
              <a:spcBef>
                <a:spcPts val="0"/>
              </a:spcBef>
              <a:buClr>
                <a:srgbClr val="000000"/>
              </a:buClr>
              <a:buSzPct val="100000"/>
              <a:buFont typeface="Arial"/>
              <a:buChar char="●"/>
            </a:pPr>
            <a:r>
              <a:rPr lang="en" sz="1400" b="1"/>
              <a:t>All elements in the array are of the same type.</a:t>
            </a:r>
          </a:p>
          <a:p>
            <a:pPr marL="457200" lvl="0" indent="-317500" rtl="0">
              <a:spcBef>
                <a:spcPts val="0"/>
              </a:spcBef>
              <a:buClr>
                <a:srgbClr val="000000"/>
              </a:buClr>
              <a:buSzPct val="100000"/>
              <a:buFont typeface="Arial"/>
              <a:buChar char="●"/>
            </a:pPr>
            <a:r>
              <a:rPr lang="en" sz="1400">
                <a:latin typeface="Consolas"/>
                <a:ea typeface="Consolas"/>
                <a:cs typeface="Consolas"/>
                <a:sym typeface="Consolas"/>
              </a:rPr>
              <a:t>new Object()</a:t>
            </a:r>
            <a:r>
              <a:rPr lang="en" sz="1400"/>
              <a:t> won’t fit because it cannot be casted down to Animal. </a:t>
            </a:r>
          </a:p>
          <a:p>
            <a:pPr lvl="0">
              <a:spcBef>
                <a:spcPts val="0"/>
              </a:spcBef>
              <a:buNone/>
            </a:pP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3" name="Shape 4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400"/>
              <a:t>Explain that Java arrays do not expand. If you would like to add more elements to an array, you need to copy the previous array to the new one. Note that the students do not need to know System.arraycopy or Arrays.copyOf.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3" name="Shape 4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Shape 5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Shape 5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57200" y="563759"/>
            <a:ext cx="8229600" cy="3009600"/>
          </a:xfrm>
          <a:prstGeom prst="rect">
            <a:avLst/>
          </a:prstGeom>
        </p:spPr>
        <p:txBody>
          <a:bodyPr lIns="91425" tIns="91425" rIns="91425" b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457200" y="3716392"/>
            <a:ext cx="8229600" cy="1232699"/>
          </a:xfrm>
          <a:prstGeom prst="rect">
            <a:avLst/>
          </a:prstGeom>
        </p:spPr>
        <p:txBody>
          <a:bodyPr lIns="91425" tIns="91425" rIns="91425" b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a:endParaRPr/>
          </a:p>
        </p:txBody>
      </p:sp>
      <p:cxnSp>
        <p:nvCxnSpPr>
          <p:cNvPr id="12" name="Shape 12"/>
          <p:cNvCxnSpPr/>
          <p:nvPr/>
        </p:nvCxnSpPr>
        <p:spPr>
          <a:xfrm>
            <a:off x="457200" y="411479"/>
            <a:ext cx="8229600" cy="0"/>
          </a:xfrm>
          <a:prstGeom prst="straightConnector1">
            <a:avLst/>
          </a:prstGeom>
          <a:noFill/>
          <a:ln w="57150" cap="flat">
            <a:solidFill>
              <a:schemeClr val="accent1"/>
            </a:solidFill>
            <a:prstDash val="solid"/>
            <a:round/>
            <a:headEnd type="none" w="med" len="med"/>
            <a:tailEnd type="none" w="med" len="med"/>
          </a:ln>
        </p:spPr>
      </p:cxnSp>
      <p:cxnSp>
        <p:nvCxnSpPr>
          <p:cNvPr id="13" name="Shape 13"/>
          <p:cNvCxnSpPr/>
          <p:nvPr/>
        </p:nvCxnSpPr>
        <p:spPr>
          <a:xfrm>
            <a:off x="457200" y="3633382"/>
            <a:ext cx="8229600" cy="0"/>
          </a:xfrm>
          <a:prstGeom prst="straightConnector1">
            <a:avLst/>
          </a:prstGeom>
          <a:noFill/>
          <a:ln w="57150" cap="flat">
            <a:solidFill>
              <a:schemeClr val="accent1"/>
            </a:solidFill>
            <a:prstDash val="solid"/>
            <a:round/>
            <a:headEnd type="none" w="med" len="med"/>
            <a:tailEnd type="none" w="med" len="med"/>
          </a:ln>
        </p:spPr>
      </p:cxnSp>
      <p:sp>
        <p:nvSpPr>
          <p:cNvPr id="14" name="Shape 1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17" name="Shape 17"/>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18" name="Shape 18"/>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24" name="Shape 24"/>
          <p:cNvCxnSpPr/>
          <p:nvPr/>
        </p:nvCxnSpPr>
        <p:spPr>
          <a:xfrm>
            <a:off x="457200" y="1143000"/>
            <a:ext cx="8229600" cy="0"/>
          </a:xfrm>
          <a:prstGeom prst="straightConnector1">
            <a:avLst/>
          </a:prstGeom>
          <a:noFill/>
          <a:ln w="50800" cap="flat">
            <a:solidFill>
              <a:srgbClr val="DA0002"/>
            </a:solidFill>
            <a:prstDash val="solid"/>
            <a:round/>
            <a:headEnd type="none" w="med" len="med"/>
            <a:tailEnd type="none" w="med" len="med"/>
          </a:ln>
        </p:spPr>
      </p:cxnSp>
      <p:sp>
        <p:nvSpPr>
          <p:cNvPr id="25" name="Shape 2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28" name="Shape 28"/>
          <p:cNvCxnSpPr/>
          <p:nvPr/>
        </p:nvCxnSpPr>
        <p:spPr>
          <a:xfrm>
            <a:off x="457200" y="1143000"/>
            <a:ext cx="8229600" cy="0"/>
          </a:xfrm>
          <a:prstGeom prst="straightConnector1">
            <a:avLst/>
          </a:prstGeom>
          <a:noFill/>
          <a:ln w="50800" cap="flat">
            <a:solidFill>
              <a:schemeClr val="accent1"/>
            </a:solidFill>
            <a:prstDash val="solid"/>
            <a:round/>
            <a:headEnd type="none" w="med" len="med"/>
            <a:tailEnd type="none" w="med" len="med"/>
          </a:ln>
        </p:spPr>
      </p:cxnSp>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cxnSp>
        <p:nvCxnSpPr>
          <p:cNvPr id="32" name="Shape 32"/>
          <p:cNvCxnSpPr/>
          <p:nvPr/>
        </p:nvCxnSpPr>
        <p:spPr>
          <a:xfrm>
            <a:off x="457200" y="4317760"/>
            <a:ext cx="8229600" cy="0"/>
          </a:xfrm>
          <a:prstGeom prst="straightConnector1">
            <a:avLst/>
          </a:prstGeom>
          <a:noFill/>
          <a:ln w="50800" cap="flat">
            <a:solidFill>
              <a:schemeClr val="lt2"/>
            </a:solidFill>
            <a:prstDash val="solid"/>
            <a:round/>
            <a:headEnd type="none" w="med" len="med"/>
            <a:tailEnd type="none" w="med" len="med"/>
          </a:ln>
        </p:spPr>
      </p:cxnSp>
      <p:sp>
        <p:nvSpPr>
          <p:cNvPr id="33" name="Shape 3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w="50800" cap="flat">
            <a:solidFill>
              <a:schemeClr val="lt2"/>
            </a:solidFill>
            <a:prstDash val="solid"/>
            <a:round/>
            <a:headEnd type="none" w="med" len="med"/>
            <a:tailEnd type="none" w="med" len="med"/>
          </a:ln>
        </p:spPr>
      </p:cxn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accent1"/>
              </a:buClr>
              <a:buSzPct val="100000"/>
              <a:buNone/>
              <a:defRPr sz="3600" b="1">
                <a:solidFill>
                  <a:schemeClr val="accent1"/>
                </a:solidFill>
              </a:defRPr>
            </a:lvl1pPr>
            <a:lvl2pPr>
              <a:spcBef>
                <a:spcPts val="0"/>
              </a:spcBef>
              <a:buClr>
                <a:schemeClr val="accent1"/>
              </a:buClr>
              <a:buSzPct val="100000"/>
              <a:buNone/>
              <a:defRPr sz="3600" b="1">
                <a:solidFill>
                  <a:schemeClr val="accent1"/>
                </a:solidFill>
              </a:defRPr>
            </a:lvl2pPr>
            <a:lvl3pPr>
              <a:spcBef>
                <a:spcPts val="0"/>
              </a:spcBef>
              <a:buClr>
                <a:schemeClr val="accent1"/>
              </a:buClr>
              <a:buSzPct val="100000"/>
              <a:buNone/>
              <a:defRPr sz="3600" b="1">
                <a:solidFill>
                  <a:schemeClr val="accent1"/>
                </a:solidFill>
              </a:defRPr>
            </a:lvl3pPr>
            <a:lvl4pPr>
              <a:spcBef>
                <a:spcPts val="0"/>
              </a:spcBef>
              <a:buClr>
                <a:schemeClr val="accent1"/>
              </a:buClr>
              <a:buSzPct val="100000"/>
              <a:buNone/>
              <a:defRPr sz="3600" b="1">
                <a:solidFill>
                  <a:schemeClr val="accent1"/>
                </a:solidFill>
              </a:defRPr>
            </a:lvl4pPr>
            <a:lvl5pPr>
              <a:spcBef>
                <a:spcPts val="0"/>
              </a:spcBef>
              <a:buClr>
                <a:schemeClr val="accent1"/>
              </a:buClr>
              <a:buSzPct val="100000"/>
              <a:buNone/>
              <a:defRPr sz="3600" b="1">
                <a:solidFill>
                  <a:schemeClr val="accent1"/>
                </a:solidFill>
              </a:defRPr>
            </a:lvl5pPr>
            <a:lvl6pPr>
              <a:spcBef>
                <a:spcPts val="0"/>
              </a:spcBef>
              <a:buClr>
                <a:schemeClr val="accent1"/>
              </a:buClr>
              <a:buSzPct val="100000"/>
              <a:buNone/>
              <a:defRPr sz="3600" b="1">
                <a:solidFill>
                  <a:schemeClr val="accent1"/>
                </a:solidFill>
              </a:defRPr>
            </a:lvl6pPr>
            <a:lvl7pPr>
              <a:spcBef>
                <a:spcPts val="0"/>
              </a:spcBef>
              <a:buClr>
                <a:schemeClr val="accent1"/>
              </a:buClr>
              <a:buSzPct val="100000"/>
              <a:buNone/>
              <a:defRPr sz="3600" b="1">
                <a:solidFill>
                  <a:schemeClr val="accent1"/>
                </a:solidFill>
              </a:defRPr>
            </a:lvl7pPr>
            <a:lvl8pPr>
              <a:spcBef>
                <a:spcPts val="0"/>
              </a:spcBef>
              <a:buClr>
                <a:schemeClr val="accent1"/>
              </a:buClr>
              <a:buSzPct val="100000"/>
              <a:buNone/>
              <a:defRPr sz="3600" b="1">
                <a:solidFill>
                  <a:schemeClr val="accent1"/>
                </a:solidFill>
              </a:defRPr>
            </a:lvl8pPr>
            <a:lvl9pPr>
              <a:spcBef>
                <a:spcPts val="0"/>
              </a:spcBef>
              <a:buClr>
                <a:schemeClr val="accent1"/>
              </a:buClr>
              <a:buSzPct val="100000"/>
              <a:buNone/>
              <a:defRPr sz="3600" b="1">
                <a:solidFill>
                  <a:schemeClr val="accen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cxnSp>
        <p:nvCxnSpPr>
          <p:cNvPr id="7" name="Shape 7"/>
          <p:cNvCxnSpPr/>
          <p:nvPr/>
        </p:nvCxnSpPr>
        <p:spPr>
          <a:xfrm>
            <a:off x="457200" y="5023259"/>
            <a:ext cx="8229600" cy="0"/>
          </a:xfrm>
          <a:prstGeom prst="straightConnector1">
            <a:avLst/>
          </a:prstGeom>
          <a:noFill/>
          <a:ln w="50800" cap="flat">
            <a:solidFill>
              <a:schemeClr val="lt2"/>
            </a:solidFill>
            <a:prstDash val="solid"/>
            <a:round/>
            <a:headEnd type="none" w="med" len="med"/>
            <a:tailEnd type="none" w="med" len="med"/>
          </a:ln>
        </p:spPr>
      </p:cxn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ctrTitle"/>
          </p:nvPr>
        </p:nvSpPr>
        <p:spPr>
          <a:xfrm>
            <a:off x="457200" y="172215"/>
            <a:ext cx="8229600" cy="1232699"/>
          </a:xfrm>
          <a:prstGeom prst="rect">
            <a:avLst/>
          </a:prstGeom>
        </p:spPr>
        <p:txBody>
          <a:bodyPr lIns="91425" tIns="91425" rIns="91425" bIns="91425" anchor="t" anchorCtr="0">
            <a:noAutofit/>
          </a:bodyPr>
          <a:lstStyle/>
          <a:p>
            <a:pPr rtl="0">
              <a:spcBef>
                <a:spcPts val="0"/>
              </a:spcBef>
              <a:buNone/>
            </a:pPr>
            <a:r>
              <a:rPr lang="en-US" dirty="0"/>
              <a:t>R</a:t>
            </a:r>
            <a:r>
              <a:rPr lang="en" dirty="0" err="1"/>
              <a:t>eview</a:t>
            </a:r>
            <a:r>
              <a:rPr lang="en" dirty="0"/>
              <a:t> of Arrays</a:t>
            </a:r>
          </a:p>
          <a:p>
            <a:pPr>
              <a:spcBef>
                <a:spcPts val="0"/>
              </a:spcBef>
              <a:buNone/>
            </a:pPr>
            <a:r>
              <a:rPr lang="en" dirty="0"/>
              <a:t> </a:t>
            </a:r>
          </a:p>
        </p:txBody>
      </p:sp>
      <p:sp>
        <p:nvSpPr>
          <p:cNvPr id="297" name="Shape 297"/>
          <p:cNvSpPr txBox="1"/>
          <p:nvPr/>
        </p:nvSpPr>
        <p:spPr>
          <a:xfrm>
            <a:off x="0" y="296458"/>
            <a:ext cx="3993161" cy="788565"/>
          </a:xfrm>
          <a:prstGeom prst="rect">
            <a:avLst/>
          </a:prstGeom>
          <a:noFill/>
          <a:ln>
            <a:noFill/>
          </a:ln>
        </p:spPr>
        <p:txBody>
          <a:bodyPr lIns="91425" tIns="91425" rIns="91425" bIns="91425" anchor="ctr" anchorCtr="0">
            <a:noAutofit/>
          </a:bodyPr>
          <a:lstStyle/>
          <a:p>
            <a:pPr lvl="0" rtl="0">
              <a:spcBef>
                <a:spcPts val="0"/>
              </a:spcBef>
              <a:buNone/>
            </a:pPr>
            <a:r>
              <a:rPr lang="en" dirty="0"/>
              <a:t> </a:t>
            </a:r>
          </a:p>
        </p:txBody>
      </p:sp>
      <p:sp>
        <p:nvSpPr>
          <p:cNvPr id="301" name="Shape 301"/>
          <p:cNvSpPr txBox="1"/>
          <p:nvPr/>
        </p:nvSpPr>
        <p:spPr>
          <a:xfrm>
            <a:off x="2919600" y="-1203542"/>
            <a:ext cx="3000000" cy="3000000"/>
          </a:xfrm>
          <a:prstGeom prst="rect">
            <a:avLst/>
          </a:prstGeom>
          <a:noFill/>
          <a:ln>
            <a:noFill/>
          </a:ln>
        </p:spPr>
        <p:txBody>
          <a:bodyPr lIns="91425" tIns="91425" rIns="91425" bIns="91425" anchor="ctr" anchorCtr="0">
            <a:noAutofit/>
          </a:bodyPr>
          <a:lstStyle/>
          <a:p>
            <a:pPr lvl="0" rtl="0">
              <a:spcBef>
                <a:spcPts val="0"/>
              </a:spcBef>
              <a:buNone/>
            </a:pPr>
            <a:r>
              <a:rPr lang="en" dirty="0"/>
              <a:t> </a:t>
            </a:r>
          </a:p>
        </p:txBody>
      </p:sp>
    </p:spTree>
    <p:extLst>
      <p:ext uri="{BB962C8B-B14F-4D97-AF65-F5344CB8AC3E}">
        <p14:creationId xmlns:p14="http://schemas.microsoft.com/office/powerpoint/2010/main" val="2421131390"/>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sz="3200"/>
              <a:t>1D Array Review</a:t>
            </a:r>
          </a:p>
        </p:txBody>
      </p:sp>
      <p:sp>
        <p:nvSpPr>
          <p:cNvPr id="387" name="Shape 387"/>
          <p:cNvSpPr txBox="1">
            <a:spLocks noGrp="1"/>
          </p:cNvSpPr>
          <p:nvPr>
            <p:ph type="body" idx="1"/>
          </p:nvPr>
        </p:nvSpPr>
        <p:spPr>
          <a:xfrm>
            <a:off x="457200" y="1200150"/>
            <a:ext cx="8229600" cy="577199"/>
          </a:xfrm>
          <a:prstGeom prst="rect">
            <a:avLst/>
          </a:prstGeom>
        </p:spPr>
        <p:txBody>
          <a:bodyPr lIns="91425" tIns="91425" rIns="91425" bIns="91425" anchor="t" anchorCtr="0">
            <a:noAutofit/>
          </a:bodyPr>
          <a:lstStyle/>
          <a:p>
            <a:pPr rtl="0">
              <a:spcBef>
                <a:spcPts val="0"/>
              </a:spcBef>
              <a:buNone/>
            </a:pPr>
            <a:r>
              <a:rPr lang="en" sz="2300" b="1" dirty="0">
                <a:solidFill>
                  <a:srgbClr val="1155CC"/>
                </a:solidFill>
                <a:latin typeface="Courier New"/>
                <a:ea typeface="Courier New"/>
                <a:cs typeface="Courier New"/>
                <a:sym typeface="Courier New"/>
              </a:rPr>
              <a:t>Animal[] pets= new Animal[3];</a:t>
            </a:r>
          </a:p>
          <a:p>
            <a:pPr lvl="0" rtl="0">
              <a:spcBef>
                <a:spcPts val="0"/>
              </a:spcBef>
              <a:buNone/>
            </a:pPr>
            <a:endParaRPr sz="2200" b="1" dirty="0">
              <a:solidFill>
                <a:srgbClr val="1155CC"/>
              </a:solidFill>
              <a:latin typeface="Courier New"/>
              <a:ea typeface="Courier New"/>
              <a:cs typeface="Courier New"/>
              <a:sym typeface="Courier New"/>
            </a:endParaRPr>
          </a:p>
          <a:p>
            <a:pPr lvl="0" rtl="0">
              <a:spcBef>
                <a:spcPts val="0"/>
              </a:spcBef>
              <a:buNone/>
            </a:pPr>
            <a:endParaRPr sz="2200" dirty="0">
              <a:solidFill>
                <a:srgbClr val="000000"/>
              </a:solidFill>
            </a:endParaRPr>
          </a:p>
          <a:p>
            <a:pPr lvl="0" rtl="0">
              <a:spcBef>
                <a:spcPts val="0"/>
              </a:spcBef>
              <a:buNone/>
            </a:pPr>
            <a:endParaRPr sz="2200" dirty="0"/>
          </a:p>
        </p:txBody>
      </p:sp>
      <p:sp>
        <p:nvSpPr>
          <p:cNvPr id="388" name="Shape 388"/>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grpSp>
        <p:nvGrpSpPr>
          <p:cNvPr id="389" name="Shape 389"/>
          <p:cNvGrpSpPr/>
          <p:nvPr/>
        </p:nvGrpSpPr>
        <p:grpSpPr>
          <a:xfrm>
            <a:off x="6178475" y="2529900"/>
            <a:ext cx="2373000" cy="2289599"/>
            <a:chOff x="6178475" y="2529900"/>
            <a:chExt cx="2373000" cy="2289599"/>
          </a:xfrm>
        </p:grpSpPr>
        <p:sp>
          <p:nvSpPr>
            <p:cNvPr id="390" name="Shape 390"/>
            <p:cNvSpPr txBox="1"/>
            <p:nvPr/>
          </p:nvSpPr>
          <p:spPr>
            <a:xfrm>
              <a:off x="6178475" y="2529900"/>
              <a:ext cx="1327800" cy="418200"/>
            </a:xfrm>
            <a:prstGeom prst="rect">
              <a:avLst/>
            </a:prstGeom>
            <a:noFill/>
            <a:ln w="19050" cap="flat">
              <a:solidFill>
                <a:srgbClr val="999999"/>
              </a:solidFill>
              <a:prstDash val="solid"/>
              <a:round/>
              <a:headEnd type="none" w="med" len="med"/>
              <a:tailEnd type="none" w="med" len="med"/>
            </a:ln>
          </p:spPr>
          <p:txBody>
            <a:bodyPr lIns="91425" tIns="91425" rIns="91425" bIns="91425" anchor="t" anchorCtr="0">
              <a:noAutofit/>
            </a:bodyPr>
            <a:lstStyle/>
            <a:p>
              <a:pPr>
                <a:spcBef>
                  <a:spcPts val="0"/>
                </a:spcBef>
                <a:buNone/>
              </a:pPr>
              <a:r>
                <a:rPr lang="en" sz="1600"/>
                <a:t>Array@0x10</a:t>
              </a:r>
            </a:p>
          </p:txBody>
        </p:sp>
        <p:sp>
          <p:nvSpPr>
            <p:cNvPr id="391" name="Shape 391"/>
            <p:cNvSpPr txBox="1"/>
            <p:nvPr/>
          </p:nvSpPr>
          <p:spPr>
            <a:xfrm>
              <a:off x="6178475" y="2948100"/>
              <a:ext cx="2373000" cy="1871399"/>
            </a:xfrm>
            <a:prstGeom prst="rect">
              <a:avLst/>
            </a:prstGeom>
            <a:noFill/>
            <a:ln w="19050" cap="flat">
              <a:solidFill>
                <a:srgbClr val="999999"/>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sp>
          <p:nvSpPr>
            <p:cNvPr id="392" name="Shape 392"/>
            <p:cNvSpPr txBox="1"/>
            <p:nvPr/>
          </p:nvSpPr>
          <p:spPr>
            <a:xfrm>
              <a:off x="6763900" y="3188550"/>
              <a:ext cx="1327800" cy="4182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a:spcBef>
                  <a:spcPts val="0"/>
                </a:spcBef>
                <a:buNone/>
              </a:pPr>
              <a:r>
                <a:rPr lang="en" sz="1600">
                  <a:latin typeface="Courier New"/>
                  <a:ea typeface="Courier New"/>
                  <a:cs typeface="Courier New"/>
                  <a:sym typeface="Courier New"/>
                </a:rPr>
                <a:t>null</a:t>
              </a:r>
            </a:p>
          </p:txBody>
        </p:sp>
        <p:sp>
          <p:nvSpPr>
            <p:cNvPr id="393" name="Shape 393"/>
            <p:cNvSpPr txBox="1"/>
            <p:nvPr/>
          </p:nvSpPr>
          <p:spPr>
            <a:xfrm>
              <a:off x="6763900" y="3780025"/>
              <a:ext cx="1327800" cy="4182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600">
                  <a:latin typeface="Courier New"/>
                  <a:ea typeface="Courier New"/>
                  <a:cs typeface="Courier New"/>
                  <a:sym typeface="Courier New"/>
                </a:rPr>
                <a:t>null</a:t>
              </a:r>
            </a:p>
          </p:txBody>
        </p:sp>
        <p:sp>
          <p:nvSpPr>
            <p:cNvPr id="394" name="Shape 394"/>
            <p:cNvSpPr txBox="1"/>
            <p:nvPr/>
          </p:nvSpPr>
          <p:spPr>
            <a:xfrm>
              <a:off x="6763900" y="4307100"/>
              <a:ext cx="1327800" cy="4182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600">
                  <a:latin typeface="Courier New"/>
                  <a:ea typeface="Courier New"/>
                  <a:cs typeface="Courier New"/>
                  <a:sym typeface="Courier New"/>
                </a:rPr>
                <a:t>null</a:t>
              </a:r>
            </a:p>
          </p:txBody>
        </p:sp>
        <p:sp>
          <p:nvSpPr>
            <p:cNvPr id="395" name="Shape 395"/>
            <p:cNvSpPr txBox="1"/>
            <p:nvPr/>
          </p:nvSpPr>
          <p:spPr>
            <a:xfrm>
              <a:off x="6429375" y="3209450"/>
              <a:ext cx="334500" cy="418200"/>
            </a:xfrm>
            <a:prstGeom prst="rect">
              <a:avLst/>
            </a:prstGeom>
            <a:noFill/>
            <a:ln>
              <a:noFill/>
            </a:ln>
          </p:spPr>
          <p:txBody>
            <a:bodyPr lIns="91425" tIns="91425" rIns="91425" bIns="91425" anchor="t" anchorCtr="0">
              <a:noAutofit/>
            </a:bodyPr>
            <a:lstStyle/>
            <a:p>
              <a:pPr>
                <a:spcBef>
                  <a:spcPts val="0"/>
                </a:spcBef>
                <a:buNone/>
              </a:pPr>
              <a:r>
                <a:rPr lang="en"/>
                <a:t>0</a:t>
              </a:r>
            </a:p>
          </p:txBody>
        </p:sp>
        <p:sp>
          <p:nvSpPr>
            <p:cNvPr id="396" name="Shape 396"/>
            <p:cNvSpPr txBox="1"/>
            <p:nvPr/>
          </p:nvSpPr>
          <p:spPr>
            <a:xfrm>
              <a:off x="6429400" y="3780025"/>
              <a:ext cx="334500" cy="418200"/>
            </a:xfrm>
            <a:prstGeom prst="rect">
              <a:avLst/>
            </a:prstGeom>
            <a:noFill/>
            <a:ln>
              <a:noFill/>
            </a:ln>
          </p:spPr>
          <p:txBody>
            <a:bodyPr lIns="91425" tIns="91425" rIns="91425" bIns="91425" anchor="t" anchorCtr="0">
              <a:noAutofit/>
            </a:bodyPr>
            <a:lstStyle/>
            <a:p>
              <a:pPr lvl="0" rtl="0">
                <a:spcBef>
                  <a:spcPts val="0"/>
                </a:spcBef>
                <a:buNone/>
              </a:pPr>
              <a:r>
                <a:rPr lang="en"/>
                <a:t>1</a:t>
              </a:r>
            </a:p>
          </p:txBody>
        </p:sp>
        <p:sp>
          <p:nvSpPr>
            <p:cNvPr id="397" name="Shape 397"/>
            <p:cNvSpPr txBox="1"/>
            <p:nvPr/>
          </p:nvSpPr>
          <p:spPr>
            <a:xfrm>
              <a:off x="6429400" y="4307100"/>
              <a:ext cx="334500" cy="418200"/>
            </a:xfrm>
            <a:prstGeom prst="rect">
              <a:avLst/>
            </a:prstGeom>
            <a:noFill/>
            <a:ln>
              <a:noFill/>
            </a:ln>
          </p:spPr>
          <p:txBody>
            <a:bodyPr lIns="91425" tIns="91425" rIns="91425" bIns="91425" anchor="t" anchorCtr="0">
              <a:noAutofit/>
            </a:bodyPr>
            <a:lstStyle/>
            <a:p>
              <a:pPr lvl="0" rtl="0">
                <a:spcBef>
                  <a:spcPts val="0"/>
                </a:spcBef>
                <a:buNone/>
              </a:pPr>
              <a:r>
                <a:rPr lang="en"/>
                <a:t>2</a:t>
              </a:r>
            </a:p>
          </p:txBody>
        </p:sp>
      </p:grpSp>
      <p:sp>
        <p:nvSpPr>
          <p:cNvPr id="398" name="Shape 398"/>
          <p:cNvSpPr txBox="1"/>
          <p:nvPr/>
        </p:nvSpPr>
        <p:spPr>
          <a:xfrm>
            <a:off x="6931175" y="1837350"/>
            <a:ext cx="2017799" cy="418200"/>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600">
                <a:latin typeface="Courier New"/>
                <a:ea typeface="Courier New"/>
                <a:cs typeface="Courier New"/>
                <a:sym typeface="Courier New"/>
              </a:rPr>
              <a:t>null</a:t>
            </a:r>
          </a:p>
        </p:txBody>
      </p:sp>
      <p:sp>
        <p:nvSpPr>
          <p:cNvPr id="399" name="Shape 399"/>
          <p:cNvSpPr txBox="1"/>
          <p:nvPr/>
        </p:nvSpPr>
        <p:spPr>
          <a:xfrm>
            <a:off x="6178475" y="1837350"/>
            <a:ext cx="752700" cy="418200"/>
          </a:xfrm>
          <a:prstGeom prst="rect">
            <a:avLst/>
          </a:prstGeom>
          <a:noFill/>
          <a:ln>
            <a:noFill/>
          </a:ln>
        </p:spPr>
        <p:txBody>
          <a:bodyPr lIns="91425" tIns="91425" rIns="91425" bIns="91425" anchor="t" anchorCtr="0">
            <a:noAutofit/>
          </a:bodyPr>
          <a:lstStyle/>
          <a:p>
            <a:pPr lvl="0" rtl="0">
              <a:spcBef>
                <a:spcPts val="0"/>
              </a:spcBef>
              <a:buNone/>
            </a:pPr>
            <a:r>
              <a:rPr lang="en" sz="1800" b="1">
                <a:solidFill>
                  <a:srgbClr val="1155CC"/>
                </a:solidFill>
                <a:latin typeface="Courier New"/>
                <a:ea typeface="Courier New"/>
                <a:cs typeface="Courier New"/>
                <a:sym typeface="Courier New"/>
              </a:rPr>
              <a:t>pets</a:t>
            </a:r>
          </a:p>
        </p:txBody>
      </p:sp>
      <p:sp>
        <p:nvSpPr>
          <p:cNvPr id="400" name="Shape 400"/>
          <p:cNvSpPr/>
          <p:nvPr/>
        </p:nvSpPr>
        <p:spPr>
          <a:xfrm>
            <a:off x="6931175" y="1653300"/>
            <a:ext cx="752700" cy="786300"/>
          </a:xfrm>
          <a:prstGeom prst="mathMultiply">
            <a:avLst>
              <a:gd name="adj1" fmla="val 5695"/>
            </a:avLst>
          </a:prstGeom>
          <a:solidFill>
            <a:srgbClr val="E08686"/>
          </a:solidFill>
          <a:ln w="19050" cap="flat">
            <a:solidFill>
              <a:srgbClr val="DA0002"/>
            </a:solidFill>
            <a:prstDash val="solid"/>
            <a:round/>
            <a:headEnd type="none" w="med" len="med"/>
            <a:tailEnd type="none" w="med" len="med"/>
          </a:ln>
        </p:spPr>
        <p:txBody>
          <a:bodyPr lIns="91425" tIns="91425" rIns="91425" bIns="91425" anchor="ctr" anchorCtr="0">
            <a:noAutofit/>
          </a:bodyPr>
          <a:lstStyle/>
          <a:p>
            <a:pPr>
              <a:spcBef>
                <a:spcPts val="0"/>
              </a:spcBef>
              <a:buNone/>
            </a:pPr>
            <a:endParaRPr>
              <a:solidFill>
                <a:srgbClr val="DA0002"/>
              </a:solidFill>
            </a:endParaRPr>
          </a:p>
        </p:txBody>
      </p:sp>
      <p:sp>
        <p:nvSpPr>
          <p:cNvPr id="401" name="Shape 401"/>
          <p:cNvSpPr txBox="1"/>
          <p:nvPr/>
        </p:nvSpPr>
        <p:spPr>
          <a:xfrm>
            <a:off x="7673550" y="1863450"/>
            <a:ext cx="1411200" cy="366000"/>
          </a:xfrm>
          <a:prstGeom prst="rect">
            <a:avLst/>
          </a:prstGeom>
          <a:noFill/>
          <a:ln>
            <a:noFill/>
          </a:ln>
        </p:spPr>
        <p:txBody>
          <a:bodyPr lIns="91425" tIns="91425" rIns="91425" bIns="91425" anchor="t" anchorCtr="0">
            <a:noAutofit/>
          </a:bodyPr>
          <a:lstStyle/>
          <a:p>
            <a:pPr>
              <a:spcBef>
                <a:spcPts val="0"/>
              </a:spcBef>
              <a:buNone/>
            </a:pPr>
            <a:r>
              <a:rPr lang="en" sz="1600"/>
              <a:t>Array@0x10</a:t>
            </a:r>
          </a:p>
        </p:txBody>
      </p:sp>
      <p:sp>
        <p:nvSpPr>
          <p:cNvPr id="402" name="Shape 402"/>
          <p:cNvSpPr txBox="1"/>
          <p:nvPr/>
        </p:nvSpPr>
        <p:spPr>
          <a:xfrm>
            <a:off x="1421775" y="1837350"/>
            <a:ext cx="5185199" cy="1468800"/>
          </a:xfrm>
          <a:prstGeom prst="rect">
            <a:avLst/>
          </a:prstGeom>
          <a:noFill/>
          <a:ln>
            <a:noFill/>
          </a:ln>
        </p:spPr>
        <p:txBody>
          <a:bodyPr lIns="91425" tIns="91425" rIns="91425" bIns="91425" anchor="t" anchorCtr="0">
            <a:noAutofit/>
          </a:bodyPr>
          <a:lstStyle/>
          <a:p>
            <a:pPr lvl="0" rtl="0">
              <a:spcBef>
                <a:spcPts val="600"/>
              </a:spcBef>
              <a:buNone/>
            </a:pPr>
            <a:r>
              <a:rPr lang="en" sz="2200" b="1" dirty="0" err="1">
                <a:latin typeface="Courier New"/>
                <a:ea typeface="Courier New"/>
                <a:cs typeface="Courier New"/>
                <a:sym typeface="Courier New"/>
              </a:rPr>
              <a:t>pets.length</a:t>
            </a:r>
            <a:r>
              <a:rPr lang="en" sz="2200" b="1" dirty="0">
                <a:latin typeface="Courier New"/>
                <a:ea typeface="Courier New"/>
                <a:cs typeface="Courier New"/>
                <a:sym typeface="Courier New"/>
              </a:rPr>
              <a:t> </a:t>
            </a:r>
            <a:r>
              <a:rPr lang="en" sz="2200" b="1" dirty="0"/>
              <a:t>is</a:t>
            </a:r>
            <a:r>
              <a:rPr lang="en" sz="2200" b="1" dirty="0">
                <a:latin typeface="Courier New"/>
                <a:ea typeface="Courier New"/>
                <a:cs typeface="Courier New"/>
                <a:sym typeface="Courier New"/>
              </a:rPr>
              <a:t> 3</a:t>
            </a:r>
          </a:p>
          <a:p>
            <a:pPr lvl="0" rtl="0">
              <a:spcBef>
                <a:spcPts val="600"/>
              </a:spcBef>
              <a:buNone/>
            </a:pPr>
            <a:r>
              <a:rPr lang="en" sz="2200" b="1" dirty="0">
                <a:solidFill>
                  <a:srgbClr val="1155CC"/>
                </a:solidFill>
                <a:latin typeface="Courier New"/>
                <a:ea typeface="Courier New"/>
                <a:cs typeface="Courier New"/>
                <a:sym typeface="Courier New"/>
              </a:rPr>
              <a:t>pets[0]= new Animal();</a:t>
            </a:r>
          </a:p>
          <a:p>
            <a:pPr lvl="0" rtl="0">
              <a:spcBef>
                <a:spcPts val="600"/>
              </a:spcBef>
              <a:buNone/>
            </a:pPr>
            <a:r>
              <a:rPr lang="en" sz="2200" b="1" dirty="0">
                <a:solidFill>
                  <a:srgbClr val="1155CC"/>
                </a:solidFill>
                <a:latin typeface="Courier New"/>
                <a:ea typeface="Courier New"/>
                <a:cs typeface="Courier New"/>
                <a:sym typeface="Courier New"/>
              </a:rPr>
              <a:t>pets[0].walk();</a:t>
            </a:r>
          </a:p>
        </p:txBody>
      </p:sp>
      <p:sp>
        <p:nvSpPr>
          <p:cNvPr id="403" name="Shape 403"/>
          <p:cNvSpPr txBox="1"/>
          <p:nvPr/>
        </p:nvSpPr>
        <p:spPr>
          <a:xfrm>
            <a:off x="522700" y="3413400"/>
            <a:ext cx="3962100" cy="522599"/>
          </a:xfrm>
          <a:prstGeom prst="rect">
            <a:avLst/>
          </a:prstGeom>
          <a:noFill/>
          <a:ln>
            <a:noFill/>
          </a:ln>
        </p:spPr>
        <p:txBody>
          <a:bodyPr lIns="91425" tIns="91425" rIns="91425" bIns="91425" anchor="t" anchorCtr="0">
            <a:noAutofit/>
          </a:bodyPr>
          <a:lstStyle/>
          <a:p>
            <a:pPr>
              <a:spcBef>
                <a:spcPts val="0"/>
              </a:spcBef>
              <a:buNone/>
            </a:pPr>
            <a:r>
              <a:rPr lang="en" sz="2400"/>
              <a:t>Why is the following illegal?</a:t>
            </a:r>
          </a:p>
        </p:txBody>
      </p:sp>
      <p:sp>
        <p:nvSpPr>
          <p:cNvPr id="404" name="Shape 404"/>
          <p:cNvSpPr txBox="1"/>
          <p:nvPr/>
        </p:nvSpPr>
        <p:spPr>
          <a:xfrm>
            <a:off x="1421775" y="3787650"/>
            <a:ext cx="4683600" cy="522599"/>
          </a:xfrm>
          <a:prstGeom prst="rect">
            <a:avLst/>
          </a:prstGeom>
          <a:noFill/>
          <a:ln>
            <a:noFill/>
          </a:ln>
        </p:spPr>
        <p:txBody>
          <a:bodyPr lIns="91425" tIns="91425" rIns="91425" bIns="91425" anchor="t" anchorCtr="0">
            <a:noAutofit/>
          </a:bodyPr>
          <a:lstStyle/>
          <a:p>
            <a:pPr lvl="0" rtl="0">
              <a:spcBef>
                <a:spcPts val="600"/>
              </a:spcBef>
              <a:buNone/>
            </a:pPr>
            <a:r>
              <a:rPr lang="en" sz="2200" b="1" dirty="0">
                <a:solidFill>
                  <a:srgbClr val="FF0000"/>
                </a:solidFill>
                <a:latin typeface="Courier New"/>
                <a:ea typeface="Courier New"/>
                <a:cs typeface="Courier New"/>
                <a:sym typeface="Courier New"/>
              </a:rPr>
              <a:t>pets[1]= new Object();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 calcmode="lin" valueType="num">
                                      <p:cBhvr additive="base">
                                        <p:cTn id="7" dur="1000"/>
                                        <p:tgtEl>
                                          <p:spTgt spid="38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0"/>
                                        </p:tgtEl>
                                        <p:attrNameLst>
                                          <p:attrName>style.visibility</p:attrName>
                                        </p:attrNameLst>
                                      </p:cBhvr>
                                      <p:to>
                                        <p:strVal val="visible"/>
                                      </p:to>
                                    </p:set>
                                    <p:animEffect transition="in" filter="fade">
                                      <p:cBhvr>
                                        <p:cTn id="12" dur="1000"/>
                                        <p:tgtEl>
                                          <p:spTgt spid="400"/>
                                        </p:tgtEl>
                                      </p:cBhvr>
                                    </p:animEffect>
                                  </p:childTnLst>
                                </p:cTn>
                              </p:par>
                              <p:par>
                                <p:cTn id="13" presetID="10" presetClass="entr" presetSubtype="0" fill="hold" nodeType="withEffect">
                                  <p:stCondLst>
                                    <p:cond delay="0"/>
                                  </p:stCondLst>
                                  <p:childTnLst>
                                    <p:set>
                                      <p:cBhvr>
                                        <p:cTn id="14" dur="1" fill="hold">
                                          <p:stCondLst>
                                            <p:cond delay="0"/>
                                          </p:stCondLst>
                                        </p:cTn>
                                        <p:tgtEl>
                                          <p:spTgt spid="401"/>
                                        </p:tgtEl>
                                        <p:attrNameLst>
                                          <p:attrName>style.visibility</p:attrName>
                                        </p:attrNameLst>
                                      </p:cBhvr>
                                      <p:to>
                                        <p:strVal val="visible"/>
                                      </p:to>
                                    </p:set>
                                    <p:animEffect transition="in" filter="fade">
                                      <p:cBhvr>
                                        <p:cTn id="15" dur="10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Java arrays</a:t>
            </a:r>
          </a:p>
        </p:txBody>
      </p:sp>
      <p:sp>
        <p:nvSpPr>
          <p:cNvPr id="410" name="Shape 410"/>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sp>
        <p:nvSpPr>
          <p:cNvPr id="411" name="Shape 411"/>
          <p:cNvSpPr txBox="1"/>
          <p:nvPr/>
        </p:nvSpPr>
        <p:spPr>
          <a:xfrm>
            <a:off x="641600" y="1163850"/>
            <a:ext cx="7846800" cy="552300"/>
          </a:xfrm>
          <a:prstGeom prst="rect">
            <a:avLst/>
          </a:prstGeom>
          <a:noFill/>
          <a:ln>
            <a:noFill/>
          </a:ln>
        </p:spPr>
        <p:txBody>
          <a:bodyPr lIns="91425" tIns="91425" rIns="91425" bIns="91425" anchor="t" anchorCtr="0">
            <a:noAutofit/>
          </a:bodyPr>
          <a:lstStyle/>
          <a:p>
            <a:pPr lvl="0" algn="ctr" rtl="0">
              <a:spcBef>
                <a:spcPts val="0"/>
              </a:spcBef>
              <a:buNone/>
            </a:pPr>
            <a:r>
              <a:rPr lang="en" sz="2800" b="1"/>
              <a:t>Java arrays do not change size!</a:t>
            </a:r>
          </a:p>
        </p:txBody>
      </p:sp>
      <p:grpSp>
        <p:nvGrpSpPr>
          <p:cNvPr id="412" name="Shape 412"/>
          <p:cNvGrpSpPr/>
          <p:nvPr/>
        </p:nvGrpSpPr>
        <p:grpSpPr>
          <a:xfrm>
            <a:off x="4085250" y="2148125"/>
            <a:ext cx="2027400" cy="1372710"/>
            <a:chOff x="4029725" y="2206425"/>
            <a:chExt cx="2027400" cy="1372710"/>
          </a:xfrm>
        </p:grpSpPr>
        <p:sp>
          <p:nvSpPr>
            <p:cNvPr id="413" name="Shape 413"/>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a:spcBef>
                  <a:spcPts val="0"/>
                </a:spcBef>
                <a:buNone/>
              </a:pPr>
              <a:endParaRPr/>
            </a:p>
          </p:txBody>
        </p:sp>
        <p:sp>
          <p:nvSpPr>
            <p:cNvPr id="414" name="Shape 414"/>
            <p:cNvSpPr txBox="1"/>
            <p:nvPr/>
          </p:nvSpPr>
          <p:spPr>
            <a:xfrm>
              <a:off x="4029725" y="2206425"/>
              <a:ext cx="1213799" cy="366000"/>
            </a:xfrm>
            <a:prstGeom prst="rect">
              <a:avLst/>
            </a:prstGeom>
            <a:noFill/>
            <a:ln w="19050" cap="flat">
              <a:solidFill>
                <a:srgbClr val="B7B7B7"/>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800">
                  <a:solidFill>
                    <a:schemeClr val="dk1"/>
                  </a:solidFill>
                </a:rPr>
                <a:t>A@0xab</a:t>
              </a:r>
            </a:p>
          </p:txBody>
        </p:sp>
        <p:sp>
          <p:nvSpPr>
            <p:cNvPr id="415" name="Shape 415"/>
            <p:cNvSpPr txBox="1"/>
            <p:nvPr/>
          </p:nvSpPr>
          <p:spPr>
            <a:xfrm>
              <a:off x="4630400" y="281577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a:spcBef>
                  <a:spcPts val="0"/>
                </a:spcBef>
                <a:buNone/>
              </a:pPr>
              <a:endParaRPr sz="1600"/>
            </a:p>
          </p:txBody>
        </p:sp>
        <p:sp>
          <p:nvSpPr>
            <p:cNvPr id="416" name="Shape 416"/>
            <p:cNvSpPr txBox="1"/>
            <p:nvPr/>
          </p:nvSpPr>
          <p:spPr>
            <a:xfrm>
              <a:off x="4630400" y="310347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17" name="Shape 417"/>
            <p:cNvSpPr txBox="1"/>
            <p:nvPr/>
          </p:nvSpPr>
          <p:spPr>
            <a:xfrm>
              <a:off x="4342700" y="2739875"/>
              <a:ext cx="287699" cy="439500"/>
            </a:xfrm>
            <a:prstGeom prst="rect">
              <a:avLst/>
            </a:prstGeom>
            <a:noFill/>
            <a:ln>
              <a:noFill/>
            </a:ln>
          </p:spPr>
          <p:txBody>
            <a:bodyPr lIns="91425" tIns="91425" rIns="91425" bIns="91425" anchor="t" anchorCtr="0">
              <a:noAutofit/>
            </a:bodyPr>
            <a:lstStyle/>
            <a:p>
              <a:pPr>
                <a:spcBef>
                  <a:spcPts val="0"/>
                </a:spcBef>
                <a:buNone/>
              </a:pPr>
              <a:r>
                <a:rPr lang="en" sz="1800"/>
                <a:t>0</a:t>
              </a:r>
            </a:p>
          </p:txBody>
        </p:sp>
        <p:sp>
          <p:nvSpPr>
            <p:cNvPr id="418" name="Shape 418"/>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grpSp>
        <p:nvGrpSpPr>
          <p:cNvPr id="419" name="Shape 419"/>
          <p:cNvGrpSpPr/>
          <p:nvPr/>
        </p:nvGrpSpPr>
        <p:grpSpPr>
          <a:xfrm>
            <a:off x="6765650" y="2148125"/>
            <a:ext cx="2027400" cy="2019193"/>
            <a:chOff x="6772650" y="2273275"/>
            <a:chExt cx="2027400" cy="2019193"/>
          </a:xfrm>
        </p:grpSpPr>
        <p:sp>
          <p:nvSpPr>
            <p:cNvPr id="420" name="Shape 420"/>
            <p:cNvSpPr txBox="1"/>
            <p:nvPr/>
          </p:nvSpPr>
          <p:spPr>
            <a:xfrm>
              <a:off x="6772650" y="2639168"/>
              <a:ext cx="2027400" cy="16533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1" name="Shape 421"/>
            <p:cNvSpPr txBox="1"/>
            <p:nvPr/>
          </p:nvSpPr>
          <p:spPr>
            <a:xfrm>
              <a:off x="6772650" y="2273275"/>
              <a:ext cx="1213799" cy="366000"/>
            </a:xfrm>
            <a:prstGeom prst="rect">
              <a:avLst/>
            </a:prstGeom>
            <a:noFill/>
            <a:ln w="19050" cap="flat">
              <a:solidFill>
                <a:srgbClr val="B7B7B7"/>
              </a:solidFill>
              <a:prstDash val="solid"/>
              <a:round/>
              <a:headEnd type="none" w="med" len="med"/>
              <a:tailEnd type="none" w="med" len="med"/>
            </a:ln>
          </p:spPr>
          <p:txBody>
            <a:bodyPr lIns="91425" tIns="91425" rIns="91425" bIns="91425" anchor="ctr" anchorCtr="0">
              <a:noAutofit/>
            </a:bodyPr>
            <a:lstStyle/>
            <a:p>
              <a:pPr lvl="0" algn="ctr" rtl="0">
                <a:spcBef>
                  <a:spcPts val="0"/>
                </a:spcBef>
                <a:buClr>
                  <a:schemeClr val="dk1"/>
                </a:buClr>
                <a:buSzPct val="61111"/>
                <a:buFont typeface="Arial"/>
                <a:buNone/>
              </a:pPr>
              <a:r>
                <a:rPr lang="en" sz="1800">
                  <a:solidFill>
                    <a:schemeClr val="dk1"/>
                  </a:solidFill>
                </a:rPr>
                <a:t>A@0x12</a:t>
              </a:r>
            </a:p>
          </p:txBody>
        </p:sp>
        <p:sp>
          <p:nvSpPr>
            <p:cNvPr id="422" name="Shape 422"/>
            <p:cNvSpPr txBox="1"/>
            <p:nvPr/>
          </p:nvSpPr>
          <p:spPr>
            <a:xfrm>
              <a:off x="7373325" y="288262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3" name="Shape 423"/>
            <p:cNvSpPr txBox="1"/>
            <p:nvPr/>
          </p:nvSpPr>
          <p:spPr>
            <a:xfrm>
              <a:off x="7373325" y="317032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4" name="Shape 424"/>
            <p:cNvSpPr txBox="1"/>
            <p:nvPr/>
          </p:nvSpPr>
          <p:spPr>
            <a:xfrm>
              <a:off x="7085625" y="280672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25" name="Shape 425"/>
            <p:cNvSpPr txBox="1"/>
            <p:nvPr/>
          </p:nvSpPr>
          <p:spPr>
            <a:xfrm>
              <a:off x="7085625" y="309442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426" name="Shape 426"/>
            <p:cNvSpPr txBox="1"/>
            <p:nvPr/>
          </p:nvSpPr>
          <p:spPr>
            <a:xfrm>
              <a:off x="7373325" y="346707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7" name="Shape 427"/>
            <p:cNvSpPr txBox="1"/>
            <p:nvPr/>
          </p:nvSpPr>
          <p:spPr>
            <a:xfrm>
              <a:off x="7085625" y="33911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sp>
          <p:nvSpPr>
            <p:cNvPr id="428" name="Shape 428"/>
            <p:cNvSpPr txBox="1"/>
            <p:nvPr/>
          </p:nvSpPr>
          <p:spPr>
            <a:xfrm>
              <a:off x="7373325" y="3754775"/>
              <a:ext cx="1213799"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29" name="Shape 429"/>
            <p:cNvSpPr txBox="1"/>
            <p:nvPr/>
          </p:nvSpPr>
          <p:spPr>
            <a:xfrm>
              <a:off x="7085625" y="3678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3</a:t>
              </a:r>
            </a:p>
          </p:txBody>
        </p:sp>
      </p:grpSp>
      <p:sp>
        <p:nvSpPr>
          <p:cNvPr id="430" name="Shape 430"/>
          <p:cNvSpPr txBox="1"/>
          <p:nvPr/>
        </p:nvSpPr>
        <p:spPr>
          <a:xfrm>
            <a:off x="1488925" y="2178925"/>
            <a:ext cx="2317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a:spcBef>
                <a:spcPts val="0"/>
              </a:spcBef>
              <a:buNone/>
            </a:pPr>
            <a:r>
              <a:rPr lang="en" sz="1800">
                <a:solidFill>
                  <a:schemeClr val="dk1"/>
                </a:solidFill>
              </a:rPr>
              <a:t>A@0xab</a:t>
            </a:r>
          </a:p>
        </p:txBody>
      </p:sp>
      <p:sp>
        <p:nvSpPr>
          <p:cNvPr id="431" name="Shape 431"/>
          <p:cNvSpPr txBox="1"/>
          <p:nvPr/>
        </p:nvSpPr>
        <p:spPr>
          <a:xfrm>
            <a:off x="450200" y="2112625"/>
            <a:ext cx="1036499" cy="552300"/>
          </a:xfrm>
          <a:prstGeom prst="rect">
            <a:avLst/>
          </a:prstGeom>
          <a:noFill/>
          <a:ln>
            <a:noFill/>
          </a:ln>
        </p:spPr>
        <p:txBody>
          <a:bodyPr lIns="91425" tIns="91425" rIns="91425" bIns="91425" anchor="t" anchorCtr="0">
            <a:noAutofit/>
          </a:bodyPr>
          <a:lstStyle/>
          <a:p>
            <a:pPr algn="r">
              <a:spcBef>
                <a:spcPts val="0"/>
              </a:spcBef>
              <a:buNone/>
            </a:pPr>
            <a:r>
              <a:rPr lang="en" sz="2200" b="1">
                <a:solidFill>
                  <a:srgbClr val="1155CC"/>
                </a:solidFill>
                <a:latin typeface="Courier New"/>
                <a:ea typeface="Courier New"/>
                <a:cs typeface="Courier New"/>
                <a:sym typeface="Courier New"/>
              </a:rPr>
              <a:t>b</a:t>
            </a:r>
          </a:p>
        </p:txBody>
      </p:sp>
      <p:sp>
        <p:nvSpPr>
          <p:cNvPr id="432" name="Shape 432"/>
          <p:cNvSpPr txBox="1"/>
          <p:nvPr/>
        </p:nvSpPr>
        <p:spPr>
          <a:xfrm>
            <a:off x="4711000" y="2711425"/>
            <a:ext cx="1564199" cy="366000"/>
          </a:xfrm>
          <a:prstGeom prst="rect">
            <a:avLst/>
          </a:prstGeom>
          <a:noFill/>
          <a:ln>
            <a:noFill/>
          </a:ln>
        </p:spPr>
        <p:txBody>
          <a:bodyPr lIns="91425" tIns="91425" rIns="91425" bIns="91425" anchor="t" anchorCtr="0">
            <a:noAutofit/>
          </a:bodyPr>
          <a:lstStyle/>
          <a:p>
            <a:pPr>
              <a:spcBef>
                <a:spcPts val="0"/>
              </a:spcBef>
              <a:buNone/>
            </a:pPr>
            <a:r>
              <a:rPr lang="en" sz="1800"/>
              <a:t>“Cornell”</a:t>
            </a:r>
          </a:p>
        </p:txBody>
      </p:sp>
      <p:sp>
        <p:nvSpPr>
          <p:cNvPr id="433" name="Shape 433"/>
          <p:cNvSpPr txBox="1"/>
          <p:nvPr/>
        </p:nvSpPr>
        <p:spPr>
          <a:xfrm>
            <a:off x="4711000" y="2974725"/>
            <a:ext cx="1564199" cy="366000"/>
          </a:xfrm>
          <a:prstGeom prst="rect">
            <a:avLst/>
          </a:prstGeom>
          <a:noFill/>
          <a:ln>
            <a:noFill/>
          </a:ln>
        </p:spPr>
        <p:txBody>
          <a:bodyPr lIns="91425" tIns="91425" rIns="91425" bIns="91425" anchor="t" anchorCtr="0">
            <a:noAutofit/>
          </a:bodyPr>
          <a:lstStyle/>
          <a:p>
            <a:pPr lvl="0" rtl="0">
              <a:spcBef>
                <a:spcPts val="0"/>
              </a:spcBef>
              <a:buNone/>
            </a:pPr>
            <a:r>
              <a:rPr lang="en" sz="1800"/>
              <a:t>“Ithaca”</a:t>
            </a:r>
          </a:p>
        </p:txBody>
      </p:sp>
      <p:sp>
        <p:nvSpPr>
          <p:cNvPr id="434" name="Shape 434"/>
          <p:cNvSpPr txBox="1"/>
          <p:nvPr/>
        </p:nvSpPr>
        <p:spPr>
          <a:xfrm>
            <a:off x="7378850" y="2711425"/>
            <a:ext cx="1564199" cy="366000"/>
          </a:xfrm>
          <a:prstGeom prst="rect">
            <a:avLst/>
          </a:prstGeom>
          <a:noFill/>
          <a:ln>
            <a:noFill/>
          </a:ln>
        </p:spPr>
        <p:txBody>
          <a:bodyPr lIns="91425" tIns="91425" rIns="91425" bIns="91425" anchor="t" anchorCtr="0">
            <a:noAutofit/>
          </a:bodyPr>
          <a:lstStyle/>
          <a:p>
            <a:pPr lvl="0" rtl="0">
              <a:spcBef>
                <a:spcPts val="0"/>
              </a:spcBef>
              <a:buNone/>
            </a:pPr>
            <a:r>
              <a:rPr lang="en" sz="1800"/>
              <a:t>“Cornell”</a:t>
            </a:r>
          </a:p>
        </p:txBody>
      </p:sp>
      <p:sp>
        <p:nvSpPr>
          <p:cNvPr id="435" name="Shape 435"/>
          <p:cNvSpPr txBox="1"/>
          <p:nvPr/>
        </p:nvSpPr>
        <p:spPr>
          <a:xfrm>
            <a:off x="7378850" y="2974725"/>
            <a:ext cx="1564199" cy="366000"/>
          </a:xfrm>
          <a:prstGeom prst="rect">
            <a:avLst/>
          </a:prstGeom>
          <a:noFill/>
          <a:ln>
            <a:noFill/>
          </a:ln>
        </p:spPr>
        <p:txBody>
          <a:bodyPr lIns="91425" tIns="91425" rIns="91425" bIns="91425" anchor="t" anchorCtr="0">
            <a:noAutofit/>
          </a:bodyPr>
          <a:lstStyle/>
          <a:p>
            <a:pPr lvl="0" rtl="0">
              <a:spcBef>
                <a:spcPts val="0"/>
              </a:spcBef>
              <a:buNone/>
            </a:pPr>
            <a:r>
              <a:rPr lang="en" sz="1800"/>
              <a:t>“Ithaca”</a:t>
            </a:r>
          </a:p>
        </p:txBody>
      </p:sp>
      <p:sp>
        <p:nvSpPr>
          <p:cNvPr id="436" name="Shape 436"/>
          <p:cNvSpPr txBox="1"/>
          <p:nvPr/>
        </p:nvSpPr>
        <p:spPr>
          <a:xfrm>
            <a:off x="253475" y="3587125"/>
            <a:ext cx="8320800" cy="462600"/>
          </a:xfrm>
          <a:prstGeom prst="rect">
            <a:avLst/>
          </a:prstGeom>
          <a:noFill/>
          <a:ln>
            <a:noFill/>
          </a:ln>
        </p:spPr>
        <p:txBody>
          <a:bodyPr lIns="91425" tIns="91425" rIns="91425" bIns="91425" anchor="t" anchorCtr="0">
            <a:noAutofit/>
          </a:bodyPr>
          <a:lstStyle/>
          <a:p>
            <a:pPr rtl="0">
              <a:spcBef>
                <a:spcPts val="0"/>
              </a:spcBef>
              <a:buNone/>
            </a:pPr>
            <a:r>
              <a:rPr lang="en" sz="2000" b="1" dirty="0">
                <a:solidFill>
                  <a:srgbClr val="1155CC"/>
                </a:solidFill>
                <a:latin typeface="Courier New"/>
                <a:ea typeface="Courier New"/>
                <a:cs typeface="Courier New"/>
                <a:sym typeface="Courier New"/>
              </a:rPr>
              <a:t>String[] b= {“Cornell”, “Ithaca”}; </a:t>
            </a:r>
          </a:p>
          <a:p>
            <a:pPr rtl="0">
              <a:spcBef>
                <a:spcPts val="0"/>
              </a:spcBef>
              <a:buNone/>
            </a:pPr>
            <a:r>
              <a:rPr lang="en" sz="2000" b="1" dirty="0">
                <a:solidFill>
                  <a:srgbClr val="1155CC"/>
                </a:solidFill>
                <a:latin typeface="Courier New"/>
                <a:ea typeface="Courier New"/>
                <a:cs typeface="Courier New"/>
                <a:sym typeface="Courier New"/>
              </a:rPr>
              <a:t>String[] </a:t>
            </a:r>
            <a:r>
              <a:rPr lang="en" sz="2000" b="1" dirty="0" err="1">
                <a:solidFill>
                  <a:srgbClr val="1155CC"/>
                </a:solidFill>
                <a:latin typeface="Courier New"/>
                <a:ea typeface="Courier New"/>
                <a:cs typeface="Courier New"/>
                <a:sym typeface="Courier New"/>
              </a:rPr>
              <a:t>bBig</a:t>
            </a:r>
            <a:r>
              <a:rPr lang="en" sz="2000" b="1" dirty="0">
                <a:solidFill>
                  <a:srgbClr val="1155CC"/>
                </a:solidFill>
                <a:latin typeface="Courier New"/>
                <a:ea typeface="Courier New"/>
                <a:cs typeface="Courier New"/>
                <a:sym typeface="Courier New"/>
              </a:rPr>
              <a:t>=  </a:t>
            </a:r>
            <a:r>
              <a:rPr lang="en" sz="2000" b="1" dirty="0" err="1">
                <a:solidFill>
                  <a:srgbClr val="1155CC"/>
                </a:solidFill>
                <a:latin typeface="Courier New"/>
                <a:ea typeface="Courier New"/>
                <a:cs typeface="Courier New"/>
                <a:sym typeface="Courier New"/>
              </a:rPr>
              <a:t>Arrays.copyOf</a:t>
            </a:r>
            <a:r>
              <a:rPr lang="en" sz="2000" b="1" dirty="0">
                <a:solidFill>
                  <a:srgbClr val="1155CC"/>
                </a:solidFill>
                <a:latin typeface="Courier New"/>
                <a:ea typeface="Courier New"/>
                <a:cs typeface="Courier New"/>
                <a:sym typeface="Courier New"/>
              </a:rPr>
              <a:t>(b, 4);</a:t>
            </a:r>
          </a:p>
          <a:p>
            <a:pPr>
              <a:spcBef>
                <a:spcPts val="0"/>
              </a:spcBef>
              <a:buNone/>
            </a:pPr>
            <a:r>
              <a:rPr lang="en" sz="2000" b="1" dirty="0">
                <a:solidFill>
                  <a:srgbClr val="1155CC"/>
                </a:solidFill>
                <a:latin typeface="Courier New"/>
                <a:ea typeface="Courier New"/>
                <a:cs typeface="Courier New"/>
                <a:sym typeface="Courier New"/>
              </a:rPr>
              <a:t>b= </a:t>
            </a:r>
            <a:r>
              <a:rPr lang="en" sz="2000" b="1" dirty="0" err="1">
                <a:solidFill>
                  <a:srgbClr val="1155CC"/>
                </a:solidFill>
                <a:latin typeface="Courier New"/>
                <a:ea typeface="Courier New"/>
                <a:cs typeface="Courier New"/>
                <a:sym typeface="Courier New"/>
              </a:rPr>
              <a:t>bBig</a:t>
            </a:r>
            <a:r>
              <a:rPr lang="en" sz="2000" b="1" dirty="0">
                <a:solidFill>
                  <a:srgbClr val="1155CC"/>
                </a:solidFill>
                <a:latin typeface="Courier New"/>
                <a:ea typeface="Courier New"/>
                <a:cs typeface="Courier New"/>
                <a:sym typeface="Courier New"/>
              </a:rPr>
              <a:t>;</a:t>
            </a:r>
          </a:p>
        </p:txBody>
      </p:sp>
      <p:sp>
        <p:nvSpPr>
          <p:cNvPr id="437" name="Shape 437"/>
          <p:cNvSpPr txBox="1"/>
          <p:nvPr/>
        </p:nvSpPr>
        <p:spPr>
          <a:xfrm>
            <a:off x="2452525" y="2167375"/>
            <a:ext cx="1433999" cy="462600"/>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dk1"/>
                </a:solidFill>
              </a:rPr>
              <a:t>A@0x12</a:t>
            </a:r>
          </a:p>
        </p:txBody>
      </p:sp>
      <p:sp>
        <p:nvSpPr>
          <p:cNvPr id="438" name="Shape 438"/>
          <p:cNvSpPr txBox="1"/>
          <p:nvPr/>
        </p:nvSpPr>
        <p:spPr>
          <a:xfrm>
            <a:off x="1488925" y="2883025"/>
            <a:ext cx="2317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800">
                <a:solidFill>
                  <a:schemeClr val="dk1"/>
                </a:solidFill>
              </a:rPr>
              <a:t>A@0x12</a:t>
            </a:r>
          </a:p>
        </p:txBody>
      </p:sp>
      <p:sp>
        <p:nvSpPr>
          <p:cNvPr id="439" name="Shape 439"/>
          <p:cNvSpPr txBox="1"/>
          <p:nvPr/>
        </p:nvSpPr>
        <p:spPr>
          <a:xfrm>
            <a:off x="0" y="2816725"/>
            <a:ext cx="1433999" cy="552300"/>
          </a:xfrm>
          <a:prstGeom prst="rect">
            <a:avLst/>
          </a:prstGeom>
          <a:noFill/>
          <a:ln>
            <a:noFill/>
          </a:ln>
        </p:spPr>
        <p:txBody>
          <a:bodyPr lIns="91425" tIns="91425" rIns="91425" bIns="91425" anchor="t" anchorCtr="0">
            <a:noAutofit/>
          </a:bodyPr>
          <a:lstStyle/>
          <a:p>
            <a:pPr lvl="0" algn="r" rtl="0">
              <a:spcBef>
                <a:spcPts val="0"/>
              </a:spcBef>
              <a:buNone/>
            </a:pPr>
            <a:r>
              <a:rPr lang="en" sz="2200" b="1">
                <a:solidFill>
                  <a:srgbClr val="1155CC"/>
                </a:solidFill>
                <a:latin typeface="Courier New"/>
                <a:ea typeface="Courier New"/>
                <a:cs typeface="Courier New"/>
                <a:sym typeface="Courier New"/>
              </a:rPr>
              <a:t>bBig</a:t>
            </a:r>
          </a:p>
        </p:txBody>
      </p:sp>
      <p:sp>
        <p:nvSpPr>
          <p:cNvPr id="440" name="Shape 440"/>
          <p:cNvSpPr/>
          <p:nvPr/>
        </p:nvSpPr>
        <p:spPr>
          <a:xfrm>
            <a:off x="1416025" y="1896837"/>
            <a:ext cx="1036499" cy="1099499"/>
          </a:xfrm>
          <a:prstGeom prst="mathMultiply">
            <a:avLst>
              <a:gd name="adj1" fmla="val 8266"/>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1000"/>
                                        <p:tgtEl>
                                          <p:spTgt spid="4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gtEl>
                                        <p:attrNameLst>
                                          <p:attrName>style.visibility</p:attrName>
                                        </p:attrNameLst>
                                      </p:cBhvr>
                                      <p:to>
                                        <p:strVal val="visible"/>
                                      </p:to>
                                    </p:set>
                                    <p:animEffect transition="in" filter="fade">
                                      <p:cBhvr>
                                        <p:cTn id="12" dur="1000"/>
                                        <p:tgtEl>
                                          <p:spTgt spid="4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2"/>
                                        </p:tgtEl>
                                        <p:attrNameLst>
                                          <p:attrName>style.visibility</p:attrName>
                                        </p:attrNameLst>
                                      </p:cBhvr>
                                      <p:to>
                                        <p:strVal val="visible"/>
                                      </p:to>
                                    </p:set>
                                    <p:animEffect transition="in" filter="fade">
                                      <p:cBhvr>
                                        <p:cTn id="17" dur="1000"/>
                                        <p:tgtEl>
                                          <p:spTgt spid="4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3"/>
                                        </p:tgtEl>
                                        <p:attrNameLst>
                                          <p:attrName>style.visibility</p:attrName>
                                        </p:attrNameLst>
                                      </p:cBhvr>
                                      <p:to>
                                        <p:strVal val="visible"/>
                                      </p:to>
                                    </p:set>
                                    <p:animEffect transition="in" filter="fade">
                                      <p:cBhvr>
                                        <p:cTn id="22" dur="1000"/>
                                        <p:tgtEl>
                                          <p:spTgt spid="4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9"/>
                                        </p:tgtEl>
                                        <p:attrNameLst>
                                          <p:attrName>style.visibility</p:attrName>
                                        </p:attrNameLst>
                                      </p:cBhvr>
                                      <p:to>
                                        <p:strVal val="visible"/>
                                      </p:to>
                                    </p:set>
                                    <p:animEffect transition="in" filter="fade">
                                      <p:cBhvr>
                                        <p:cTn id="27" dur="1000"/>
                                        <p:tgtEl>
                                          <p:spTgt spid="4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8"/>
                                        </p:tgtEl>
                                        <p:attrNameLst>
                                          <p:attrName>style.visibility</p:attrName>
                                        </p:attrNameLst>
                                      </p:cBhvr>
                                      <p:to>
                                        <p:strVal val="visible"/>
                                      </p:to>
                                    </p:set>
                                    <p:animEffect transition="in" filter="fade">
                                      <p:cBhvr>
                                        <p:cTn id="32" dur="1000"/>
                                        <p:tgtEl>
                                          <p:spTgt spid="438"/>
                                        </p:tgtEl>
                                      </p:cBhvr>
                                    </p:animEffect>
                                  </p:childTnLst>
                                </p:cTn>
                              </p:par>
                              <p:par>
                                <p:cTn id="33" presetID="10" presetClass="entr" presetSubtype="0" fill="hold" nodeType="withEffect">
                                  <p:stCondLst>
                                    <p:cond delay="0"/>
                                  </p:stCondLst>
                                  <p:childTnLst>
                                    <p:set>
                                      <p:cBhvr>
                                        <p:cTn id="34" dur="1" fill="hold">
                                          <p:stCondLst>
                                            <p:cond delay="0"/>
                                          </p:stCondLst>
                                        </p:cTn>
                                        <p:tgtEl>
                                          <p:spTgt spid="439"/>
                                        </p:tgtEl>
                                        <p:attrNameLst>
                                          <p:attrName>style.visibility</p:attrName>
                                        </p:attrNameLst>
                                      </p:cBhvr>
                                      <p:to>
                                        <p:strVal val="visible"/>
                                      </p:to>
                                    </p:set>
                                    <p:animEffect transition="in" filter="fade">
                                      <p:cBhvr>
                                        <p:cTn id="35" dur="1000"/>
                                        <p:tgtEl>
                                          <p:spTgt spid="4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34"/>
                                        </p:tgtEl>
                                        <p:attrNameLst>
                                          <p:attrName>style.visibility</p:attrName>
                                        </p:attrNameLst>
                                      </p:cBhvr>
                                      <p:to>
                                        <p:strVal val="visible"/>
                                      </p:to>
                                    </p:set>
                                    <p:animEffect transition="in" filter="fade">
                                      <p:cBhvr>
                                        <p:cTn id="40" dur="1000"/>
                                        <p:tgtEl>
                                          <p:spTgt spid="4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35"/>
                                        </p:tgtEl>
                                        <p:attrNameLst>
                                          <p:attrName>style.visibility</p:attrName>
                                        </p:attrNameLst>
                                      </p:cBhvr>
                                      <p:to>
                                        <p:strVal val="visible"/>
                                      </p:to>
                                    </p:set>
                                    <p:animEffect transition="in" filter="fade">
                                      <p:cBhvr>
                                        <p:cTn id="45" dur="1900"/>
                                        <p:tgtEl>
                                          <p:spTgt spid="43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40"/>
                                        </p:tgtEl>
                                        <p:attrNameLst>
                                          <p:attrName>style.visibility</p:attrName>
                                        </p:attrNameLst>
                                      </p:cBhvr>
                                      <p:to>
                                        <p:strVal val="visible"/>
                                      </p:to>
                                    </p:set>
                                    <p:animEffect transition="in" filter="fade">
                                      <p:cBhvr>
                                        <p:cTn id="50" dur="1000"/>
                                        <p:tgtEl>
                                          <p:spTgt spid="440"/>
                                        </p:tgtEl>
                                      </p:cBhvr>
                                    </p:animEffect>
                                  </p:childTnLst>
                                </p:cTn>
                              </p:par>
                              <p:par>
                                <p:cTn id="51" presetID="10" presetClass="entr" presetSubtype="0" fill="hold" nodeType="withEffect">
                                  <p:stCondLst>
                                    <p:cond delay="0"/>
                                  </p:stCondLst>
                                  <p:childTnLst>
                                    <p:set>
                                      <p:cBhvr>
                                        <p:cTn id="52" dur="1" fill="hold">
                                          <p:stCondLst>
                                            <p:cond delay="0"/>
                                          </p:stCondLst>
                                        </p:cTn>
                                        <p:tgtEl>
                                          <p:spTgt spid="437"/>
                                        </p:tgtEl>
                                        <p:attrNameLst>
                                          <p:attrName>style.visibility</p:attrName>
                                        </p:attrNameLst>
                                      </p:cBhvr>
                                      <p:to>
                                        <p:strVal val="visible"/>
                                      </p:to>
                                    </p:set>
                                    <p:animEffect transition="in" filter="fade">
                                      <p:cBhvr>
                                        <p:cTn id="53"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2D arrays: An array of 1D arrays.</a:t>
            </a:r>
          </a:p>
        </p:txBody>
      </p:sp>
      <p:sp>
        <p:nvSpPr>
          <p:cNvPr id="446" name="Shape 44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sp>
        <p:nvSpPr>
          <p:cNvPr id="447" name="Shape 447"/>
          <p:cNvSpPr txBox="1"/>
          <p:nvPr/>
        </p:nvSpPr>
        <p:spPr>
          <a:xfrm>
            <a:off x="457200" y="1232500"/>
            <a:ext cx="7846800" cy="1790100"/>
          </a:xfrm>
          <a:prstGeom prst="rect">
            <a:avLst/>
          </a:prstGeom>
          <a:noFill/>
          <a:ln>
            <a:noFill/>
          </a:ln>
        </p:spPr>
        <p:txBody>
          <a:bodyPr lIns="91425" tIns="91425" rIns="91425" bIns="91425" anchor="t" anchorCtr="0">
            <a:noAutofit/>
          </a:bodyPr>
          <a:lstStyle/>
          <a:p>
            <a:pPr marR="0" algn="l" rtl="0">
              <a:lnSpc>
                <a:spcPct val="100000"/>
              </a:lnSpc>
              <a:spcBef>
                <a:spcPts val="0"/>
              </a:spcBef>
              <a:spcAft>
                <a:spcPts val="0"/>
              </a:spcAft>
              <a:buNone/>
            </a:pPr>
            <a:r>
              <a:rPr lang="en" sz="2200" dirty="0"/>
              <a:t>Java only has 1D arrays, whose elements can also be arrays.</a:t>
            </a:r>
          </a:p>
          <a:p>
            <a:pPr marR="0" algn="l" rtl="0">
              <a:lnSpc>
                <a:spcPct val="100000"/>
              </a:lnSpc>
              <a:spcBef>
                <a:spcPts val="0"/>
              </a:spcBef>
              <a:spcAft>
                <a:spcPts val="0"/>
              </a:spcAft>
              <a:buNone/>
            </a:pPr>
            <a:r>
              <a:rPr lang="en" sz="2200" b="1" dirty="0">
                <a:solidFill>
                  <a:srgbClr val="1155CC"/>
                </a:solidFill>
                <a:latin typeface="Courier New"/>
                <a:ea typeface="Courier New"/>
                <a:cs typeface="Courier New"/>
                <a:sym typeface="Courier New"/>
              </a:rPr>
              <a:t>int[][] b= new int[2][3];</a:t>
            </a:r>
          </a:p>
          <a:p>
            <a:pPr marR="0" algn="l" rtl="0">
              <a:lnSpc>
                <a:spcPct val="100000"/>
              </a:lnSpc>
              <a:spcBef>
                <a:spcPts val="0"/>
              </a:spcBef>
              <a:spcAft>
                <a:spcPts val="0"/>
              </a:spcAft>
              <a:buNone/>
            </a:pPr>
            <a:endParaRPr sz="2200" dirty="0"/>
          </a:p>
          <a:p>
            <a:pPr marR="0" lvl="0" algn="l" rtl="0">
              <a:lnSpc>
                <a:spcPct val="100000"/>
              </a:lnSpc>
              <a:spcBef>
                <a:spcPts val="0"/>
              </a:spcBef>
              <a:spcAft>
                <a:spcPts val="0"/>
              </a:spcAft>
              <a:buNone/>
            </a:pPr>
            <a:r>
              <a:rPr lang="en" sz="2200" dirty="0"/>
              <a:t>This array has 2 </a:t>
            </a:r>
            <a:r>
              <a:rPr lang="en" sz="2200" b="1" dirty="0">
                <a:solidFill>
                  <a:schemeClr val="dk1"/>
                </a:solidFill>
                <a:latin typeface="Courier New"/>
                <a:ea typeface="Courier New"/>
                <a:cs typeface="Courier New"/>
                <a:sym typeface="Courier New"/>
              </a:rPr>
              <a:t>int[]</a:t>
            </a:r>
            <a:r>
              <a:rPr lang="en" sz="2200" b="1" dirty="0">
                <a:solidFill>
                  <a:schemeClr val="dk1"/>
                </a:solidFill>
              </a:rPr>
              <a:t> </a:t>
            </a:r>
            <a:r>
              <a:rPr lang="en" sz="2200" dirty="0">
                <a:solidFill>
                  <a:schemeClr val="dk1"/>
                </a:solidFill>
              </a:rPr>
              <a:t>arrays of length 3 each.</a:t>
            </a:r>
          </a:p>
        </p:txBody>
      </p:sp>
      <p:grpSp>
        <p:nvGrpSpPr>
          <p:cNvPr id="448" name="Shape 448"/>
          <p:cNvGrpSpPr/>
          <p:nvPr/>
        </p:nvGrpSpPr>
        <p:grpSpPr>
          <a:xfrm>
            <a:off x="2414668" y="3258075"/>
            <a:ext cx="1811481" cy="1372702"/>
            <a:chOff x="4029725" y="2206432"/>
            <a:chExt cx="2027400" cy="1372702"/>
          </a:xfrm>
        </p:grpSpPr>
        <p:sp>
          <p:nvSpPr>
            <p:cNvPr id="449" name="Shape 449"/>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50" name="Shape 450"/>
            <p:cNvSpPr txBox="1"/>
            <p:nvPr/>
          </p:nvSpPr>
          <p:spPr>
            <a:xfrm>
              <a:off x="4029739" y="2206432"/>
              <a:ext cx="8907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51" name="Shape 451"/>
            <p:cNvSpPr txBox="1"/>
            <p:nvPr/>
          </p:nvSpPr>
          <p:spPr>
            <a:xfrm>
              <a:off x="4630400" y="28157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52" name="Shape 452"/>
            <p:cNvSpPr txBox="1"/>
            <p:nvPr/>
          </p:nvSpPr>
          <p:spPr>
            <a:xfrm>
              <a:off x="4630400" y="31034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53" name="Shape 453"/>
            <p:cNvSpPr txBox="1"/>
            <p:nvPr/>
          </p:nvSpPr>
          <p:spPr>
            <a:xfrm>
              <a:off x="4342700" y="2739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54" name="Shape 454"/>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sp>
        <p:nvSpPr>
          <p:cNvPr id="455" name="Shape 455"/>
          <p:cNvSpPr txBox="1"/>
          <p:nvPr/>
        </p:nvSpPr>
        <p:spPr>
          <a:xfrm>
            <a:off x="1283800" y="3191725"/>
            <a:ext cx="433200" cy="5523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b</a:t>
            </a:r>
          </a:p>
        </p:txBody>
      </p:sp>
      <p:sp>
        <p:nvSpPr>
          <p:cNvPr id="456" name="Shape 456"/>
          <p:cNvSpPr txBox="1"/>
          <p:nvPr/>
        </p:nvSpPr>
        <p:spPr>
          <a:xfrm>
            <a:off x="1641800" y="3258025"/>
            <a:ext cx="433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cxnSp>
        <p:nvCxnSpPr>
          <p:cNvPr id="457" name="Shape 457"/>
          <p:cNvCxnSpPr>
            <a:stCxn id="458" idx="3"/>
            <a:endCxn id="450" idx="1"/>
          </p:cNvCxnSpPr>
          <p:nvPr/>
        </p:nvCxnSpPr>
        <p:spPr>
          <a:xfrm rot="10800000" flipH="1">
            <a:off x="1842025" y="3440975"/>
            <a:ext cx="572700" cy="44700"/>
          </a:xfrm>
          <a:prstGeom prst="straightConnector1">
            <a:avLst/>
          </a:prstGeom>
          <a:noFill/>
          <a:ln w="19050" cap="flat">
            <a:solidFill>
              <a:schemeClr val="dk2"/>
            </a:solidFill>
            <a:prstDash val="solid"/>
            <a:round/>
            <a:headEnd type="none" w="lg" len="lg"/>
            <a:tailEnd type="triangle" w="lg" len="lg"/>
          </a:ln>
        </p:spPr>
      </p:cxnSp>
      <p:grpSp>
        <p:nvGrpSpPr>
          <p:cNvPr id="459" name="Shape 459"/>
          <p:cNvGrpSpPr/>
          <p:nvPr/>
        </p:nvGrpSpPr>
        <p:grpSpPr>
          <a:xfrm>
            <a:off x="7349222" y="2068338"/>
            <a:ext cx="1630441" cy="1683929"/>
            <a:chOff x="7168400" y="2068475"/>
            <a:chExt cx="1811399" cy="1738698"/>
          </a:xfrm>
        </p:grpSpPr>
        <p:sp>
          <p:nvSpPr>
            <p:cNvPr id="460" name="Shape 460"/>
            <p:cNvSpPr txBox="1"/>
            <p:nvPr/>
          </p:nvSpPr>
          <p:spPr>
            <a:xfrm>
              <a:off x="7448049" y="2601917"/>
              <a:ext cx="25705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61" name="Shape 461"/>
            <p:cNvSpPr txBox="1"/>
            <p:nvPr/>
          </p:nvSpPr>
          <p:spPr>
            <a:xfrm>
              <a:off x="7448049" y="2889617"/>
              <a:ext cx="25705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462" name="Shape 462"/>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63" name="Shape 463"/>
            <p:cNvSpPr txBox="1"/>
            <p:nvPr/>
          </p:nvSpPr>
          <p:spPr>
            <a:xfrm>
              <a:off x="7168418" y="2068475"/>
              <a:ext cx="79584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64" name="Shape 464"/>
            <p:cNvSpPr txBox="1"/>
            <p:nvPr/>
          </p:nvSpPr>
          <p:spPr>
            <a:xfrm>
              <a:off x="7705109" y="2677817"/>
              <a:ext cx="387064"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65" name="Shape 465"/>
            <p:cNvSpPr txBox="1"/>
            <p:nvPr/>
          </p:nvSpPr>
          <p:spPr>
            <a:xfrm>
              <a:off x="7705109" y="2965517"/>
              <a:ext cx="387064"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66" name="Shape 466"/>
            <p:cNvSpPr txBox="1"/>
            <p:nvPr/>
          </p:nvSpPr>
          <p:spPr>
            <a:xfrm>
              <a:off x="7705146" y="325806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67" name="Shape 467"/>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grpSp>
        <p:nvGrpSpPr>
          <p:cNvPr id="468" name="Shape 468"/>
          <p:cNvGrpSpPr/>
          <p:nvPr/>
        </p:nvGrpSpPr>
        <p:grpSpPr>
          <a:xfrm>
            <a:off x="5622437" y="3247236"/>
            <a:ext cx="1630441" cy="1683929"/>
            <a:chOff x="7168400" y="2068475"/>
            <a:chExt cx="1811399" cy="1738698"/>
          </a:xfrm>
        </p:grpSpPr>
        <p:sp>
          <p:nvSpPr>
            <p:cNvPr id="469" name="Shape 469"/>
            <p:cNvSpPr txBox="1"/>
            <p:nvPr/>
          </p:nvSpPr>
          <p:spPr>
            <a:xfrm>
              <a:off x="7448049" y="26019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70" name="Shape 470"/>
            <p:cNvSpPr txBox="1"/>
            <p:nvPr/>
          </p:nvSpPr>
          <p:spPr>
            <a:xfrm>
              <a:off x="7448049" y="28896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471" name="Shape 471"/>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72" name="Shape 472"/>
            <p:cNvSpPr txBox="1"/>
            <p:nvPr/>
          </p:nvSpPr>
          <p:spPr>
            <a:xfrm>
              <a:off x="7168418" y="2068475"/>
              <a:ext cx="7959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73" name="Shape 473"/>
            <p:cNvSpPr txBox="1"/>
            <p:nvPr/>
          </p:nvSpPr>
          <p:spPr>
            <a:xfrm>
              <a:off x="7705109" y="26778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74" name="Shape 474"/>
            <p:cNvSpPr txBox="1"/>
            <p:nvPr/>
          </p:nvSpPr>
          <p:spPr>
            <a:xfrm>
              <a:off x="7705109" y="29655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75" name="Shape 475"/>
            <p:cNvSpPr txBox="1"/>
            <p:nvPr/>
          </p:nvSpPr>
          <p:spPr>
            <a:xfrm>
              <a:off x="7705146" y="325806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476" name="Shape 476"/>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cxnSp>
        <p:nvCxnSpPr>
          <p:cNvPr id="477" name="Shape 477"/>
          <p:cNvCxnSpPr>
            <a:stCxn id="478" idx="3"/>
            <a:endCxn id="463" idx="1"/>
          </p:cNvCxnSpPr>
          <p:nvPr/>
        </p:nvCxnSpPr>
        <p:spPr>
          <a:xfrm rot="10800000" flipH="1">
            <a:off x="3159700" y="2245624"/>
            <a:ext cx="4189500" cy="1789800"/>
          </a:xfrm>
          <a:prstGeom prst="straightConnector1">
            <a:avLst/>
          </a:prstGeom>
          <a:noFill/>
          <a:ln w="19050" cap="flat">
            <a:solidFill>
              <a:schemeClr val="dk2"/>
            </a:solidFill>
            <a:prstDash val="solid"/>
            <a:round/>
            <a:headEnd type="none" w="lg" len="lg"/>
            <a:tailEnd type="triangle" w="lg" len="lg"/>
          </a:ln>
        </p:spPr>
      </p:cxnSp>
      <p:cxnSp>
        <p:nvCxnSpPr>
          <p:cNvPr id="479" name="Shape 479"/>
          <p:cNvCxnSpPr>
            <a:stCxn id="480" idx="3"/>
            <a:endCxn id="472" idx="1"/>
          </p:cNvCxnSpPr>
          <p:nvPr/>
        </p:nvCxnSpPr>
        <p:spPr>
          <a:xfrm rot="10800000" flipH="1">
            <a:off x="3159700" y="3424475"/>
            <a:ext cx="2462700" cy="880200"/>
          </a:xfrm>
          <a:prstGeom prst="straightConnector1">
            <a:avLst/>
          </a:prstGeom>
          <a:noFill/>
          <a:ln w="19050" cap="flat">
            <a:solidFill>
              <a:schemeClr val="dk2"/>
            </a:solidFill>
            <a:prstDash val="solid"/>
            <a:round/>
            <a:headEnd type="none" w="lg" len="lg"/>
            <a:tailEnd type="triangle" w="lg" len="lg"/>
          </a:ln>
        </p:spPr>
      </p:cxnSp>
      <p:sp>
        <p:nvSpPr>
          <p:cNvPr id="480" name="Shape 480"/>
          <p:cNvSpPr/>
          <p:nvPr/>
        </p:nvSpPr>
        <p:spPr>
          <a:xfrm>
            <a:off x="2961400" y="4188425"/>
            <a:ext cx="198300" cy="232500"/>
          </a:xfrm>
          <a:prstGeom prst="rect">
            <a:avLst/>
          </a:prstGeom>
          <a:noFill/>
          <a:ln>
            <a:noFill/>
          </a:ln>
        </p:spPr>
        <p:txBody>
          <a:bodyPr lIns="91425" tIns="91425" rIns="91425" bIns="91425" anchor="ctr" anchorCtr="0">
            <a:noAutofit/>
          </a:bodyPr>
          <a:lstStyle/>
          <a:p>
            <a:pPr>
              <a:spcBef>
                <a:spcPts val="0"/>
              </a:spcBef>
              <a:buNone/>
            </a:pPr>
            <a:endParaRPr/>
          </a:p>
        </p:txBody>
      </p:sp>
      <p:sp>
        <p:nvSpPr>
          <p:cNvPr id="478" name="Shape 478"/>
          <p:cNvSpPr/>
          <p:nvPr/>
        </p:nvSpPr>
        <p:spPr>
          <a:xfrm>
            <a:off x="2961400" y="3882425"/>
            <a:ext cx="198300" cy="3059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58" name="Shape 458"/>
          <p:cNvSpPr txBox="1"/>
          <p:nvPr/>
        </p:nvSpPr>
        <p:spPr>
          <a:xfrm>
            <a:off x="1657825" y="3273125"/>
            <a:ext cx="184200" cy="425099"/>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2D arrays: An array of 1D arrays.</a:t>
            </a:r>
          </a:p>
        </p:txBody>
      </p:sp>
      <p:sp>
        <p:nvSpPr>
          <p:cNvPr id="486" name="Shape 48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sp>
        <p:nvSpPr>
          <p:cNvPr id="487" name="Shape 487"/>
          <p:cNvSpPr txBox="1"/>
          <p:nvPr/>
        </p:nvSpPr>
        <p:spPr>
          <a:xfrm>
            <a:off x="457200" y="1232500"/>
            <a:ext cx="7846800" cy="1790100"/>
          </a:xfrm>
          <a:prstGeom prst="rect">
            <a:avLst/>
          </a:prstGeom>
          <a:noFill/>
          <a:ln>
            <a:noFill/>
          </a:ln>
        </p:spPr>
        <p:txBody>
          <a:bodyPr lIns="91425" tIns="91425" rIns="91425" bIns="91425" anchor="t" anchorCtr="0">
            <a:noAutofit/>
          </a:bodyPr>
          <a:lstStyle/>
          <a:p>
            <a:pPr lvl="0" rtl="0">
              <a:spcBef>
                <a:spcPts val="0"/>
              </a:spcBef>
              <a:buClr>
                <a:schemeClr val="dk1"/>
              </a:buClr>
              <a:buSzPct val="50000"/>
              <a:buFont typeface="Arial"/>
              <a:buNone/>
            </a:pPr>
            <a:r>
              <a:rPr lang="en" sz="2200">
                <a:solidFill>
                  <a:schemeClr val="dk1"/>
                </a:solidFill>
              </a:rPr>
              <a:t>How many rows in </a:t>
            </a:r>
            <a:r>
              <a:rPr lang="en" sz="2200" b="1">
                <a:solidFill>
                  <a:srgbClr val="1155CC"/>
                </a:solidFill>
                <a:latin typeface="Courier New"/>
                <a:ea typeface="Courier New"/>
                <a:cs typeface="Courier New"/>
                <a:sym typeface="Courier New"/>
              </a:rPr>
              <a:t>b</a:t>
            </a:r>
            <a:r>
              <a:rPr lang="en" sz="2200">
                <a:solidFill>
                  <a:schemeClr val="dk1"/>
                </a:solidFill>
              </a:rPr>
              <a:t>?                 </a:t>
            </a:r>
            <a:r>
              <a:rPr lang="en" sz="2200" b="1">
                <a:solidFill>
                  <a:srgbClr val="1155CC"/>
                </a:solidFill>
                <a:latin typeface="Courier New"/>
                <a:ea typeface="Courier New"/>
                <a:cs typeface="Courier New"/>
                <a:sym typeface="Courier New"/>
              </a:rPr>
              <a:t>b.length</a:t>
            </a:r>
          </a:p>
          <a:p>
            <a:pPr lvl="0" rtl="0">
              <a:spcBef>
                <a:spcPts val="0"/>
              </a:spcBef>
              <a:buClr>
                <a:schemeClr val="dk1"/>
              </a:buClr>
              <a:buSzPct val="50000"/>
              <a:buFont typeface="Arial"/>
              <a:buNone/>
            </a:pPr>
            <a:r>
              <a:rPr lang="en" sz="2200">
                <a:solidFill>
                  <a:schemeClr val="dk1"/>
                </a:solidFill>
              </a:rPr>
              <a:t>How many columns in row 0?    </a:t>
            </a:r>
            <a:r>
              <a:rPr lang="en" sz="2200" b="1">
                <a:solidFill>
                  <a:srgbClr val="1155CC"/>
                </a:solidFill>
                <a:latin typeface="Courier New"/>
                <a:ea typeface="Courier New"/>
                <a:cs typeface="Courier New"/>
                <a:sym typeface="Courier New"/>
              </a:rPr>
              <a:t>b[0].length</a:t>
            </a:r>
          </a:p>
          <a:p>
            <a:pPr lvl="0" rtl="0">
              <a:spcBef>
                <a:spcPts val="0"/>
              </a:spcBef>
              <a:buClr>
                <a:schemeClr val="dk1"/>
              </a:buClr>
              <a:buSzPct val="50000"/>
              <a:buFont typeface="Arial"/>
              <a:buNone/>
            </a:pPr>
            <a:r>
              <a:rPr lang="en" sz="2200">
                <a:solidFill>
                  <a:schemeClr val="dk1"/>
                </a:solidFill>
              </a:rPr>
              <a:t>How many columns in row 1?    </a:t>
            </a:r>
            <a:r>
              <a:rPr lang="en" sz="2200" b="1">
                <a:solidFill>
                  <a:srgbClr val="1155CC"/>
                </a:solidFill>
                <a:latin typeface="Courier New"/>
                <a:ea typeface="Courier New"/>
                <a:cs typeface="Courier New"/>
                <a:sym typeface="Courier New"/>
              </a:rPr>
              <a:t>b[1].length</a:t>
            </a:r>
          </a:p>
          <a:p>
            <a:pPr lvl="0" rtl="0">
              <a:spcBef>
                <a:spcPts val="0"/>
              </a:spcBef>
              <a:buClr>
                <a:schemeClr val="dk1"/>
              </a:buClr>
              <a:buFont typeface="Arial"/>
              <a:buNone/>
            </a:pPr>
            <a:endParaRPr sz="2200" b="1">
              <a:solidFill>
                <a:srgbClr val="1155CC"/>
              </a:solidFill>
              <a:latin typeface="Courier New"/>
              <a:ea typeface="Courier New"/>
              <a:cs typeface="Courier New"/>
              <a:sym typeface="Courier New"/>
            </a:endParaRPr>
          </a:p>
          <a:p>
            <a:pPr marR="0" lvl="0" algn="l" rtl="0">
              <a:lnSpc>
                <a:spcPct val="100000"/>
              </a:lnSpc>
              <a:spcBef>
                <a:spcPts val="0"/>
              </a:spcBef>
              <a:spcAft>
                <a:spcPts val="0"/>
              </a:spcAft>
              <a:buNone/>
            </a:pPr>
            <a:endParaRPr sz="2200"/>
          </a:p>
        </p:txBody>
      </p:sp>
      <p:grpSp>
        <p:nvGrpSpPr>
          <p:cNvPr id="488" name="Shape 488"/>
          <p:cNvGrpSpPr/>
          <p:nvPr/>
        </p:nvGrpSpPr>
        <p:grpSpPr>
          <a:xfrm>
            <a:off x="2414668" y="3258075"/>
            <a:ext cx="1811481" cy="1372702"/>
            <a:chOff x="4029725" y="2206432"/>
            <a:chExt cx="2027400" cy="1372702"/>
          </a:xfrm>
        </p:grpSpPr>
        <p:sp>
          <p:nvSpPr>
            <p:cNvPr id="489" name="Shape 489"/>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90" name="Shape 490"/>
            <p:cNvSpPr txBox="1"/>
            <p:nvPr/>
          </p:nvSpPr>
          <p:spPr>
            <a:xfrm>
              <a:off x="4029739" y="2206432"/>
              <a:ext cx="8907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491" name="Shape 491"/>
            <p:cNvSpPr txBox="1"/>
            <p:nvPr/>
          </p:nvSpPr>
          <p:spPr>
            <a:xfrm>
              <a:off x="4630400" y="28157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92" name="Shape 492"/>
            <p:cNvSpPr txBox="1"/>
            <p:nvPr/>
          </p:nvSpPr>
          <p:spPr>
            <a:xfrm>
              <a:off x="4630400" y="31034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493" name="Shape 493"/>
            <p:cNvSpPr txBox="1"/>
            <p:nvPr/>
          </p:nvSpPr>
          <p:spPr>
            <a:xfrm>
              <a:off x="4342700" y="2739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494" name="Shape 494"/>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sp>
        <p:nvSpPr>
          <p:cNvPr id="495" name="Shape 495"/>
          <p:cNvSpPr txBox="1"/>
          <p:nvPr/>
        </p:nvSpPr>
        <p:spPr>
          <a:xfrm>
            <a:off x="1283875" y="3191725"/>
            <a:ext cx="433200" cy="5523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b</a:t>
            </a:r>
          </a:p>
        </p:txBody>
      </p:sp>
      <p:sp>
        <p:nvSpPr>
          <p:cNvPr id="496" name="Shape 496"/>
          <p:cNvSpPr txBox="1"/>
          <p:nvPr/>
        </p:nvSpPr>
        <p:spPr>
          <a:xfrm>
            <a:off x="1641800" y="3258025"/>
            <a:ext cx="433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cxnSp>
        <p:nvCxnSpPr>
          <p:cNvPr id="497" name="Shape 497"/>
          <p:cNvCxnSpPr>
            <a:stCxn id="498" idx="3"/>
            <a:endCxn id="490" idx="1"/>
          </p:cNvCxnSpPr>
          <p:nvPr/>
        </p:nvCxnSpPr>
        <p:spPr>
          <a:xfrm rot="10800000" flipH="1">
            <a:off x="1856200" y="3441225"/>
            <a:ext cx="558600" cy="51600"/>
          </a:xfrm>
          <a:prstGeom prst="straightConnector1">
            <a:avLst/>
          </a:prstGeom>
          <a:noFill/>
          <a:ln w="19050" cap="flat">
            <a:solidFill>
              <a:schemeClr val="dk2"/>
            </a:solidFill>
            <a:prstDash val="solid"/>
            <a:round/>
            <a:headEnd type="none" w="lg" len="lg"/>
            <a:tailEnd type="triangle" w="lg" len="lg"/>
          </a:ln>
        </p:spPr>
      </p:cxnSp>
      <p:grpSp>
        <p:nvGrpSpPr>
          <p:cNvPr id="499" name="Shape 499"/>
          <p:cNvGrpSpPr/>
          <p:nvPr/>
        </p:nvGrpSpPr>
        <p:grpSpPr>
          <a:xfrm>
            <a:off x="7349222" y="2068338"/>
            <a:ext cx="1630441" cy="1683929"/>
            <a:chOff x="7168400" y="2068475"/>
            <a:chExt cx="1811399" cy="1738698"/>
          </a:xfrm>
        </p:grpSpPr>
        <p:sp>
          <p:nvSpPr>
            <p:cNvPr id="500" name="Shape 500"/>
            <p:cNvSpPr txBox="1"/>
            <p:nvPr/>
          </p:nvSpPr>
          <p:spPr>
            <a:xfrm>
              <a:off x="7448049" y="26019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01" name="Shape 501"/>
            <p:cNvSpPr txBox="1"/>
            <p:nvPr/>
          </p:nvSpPr>
          <p:spPr>
            <a:xfrm>
              <a:off x="7448049" y="28896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502" name="Shape 502"/>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03" name="Shape 503"/>
            <p:cNvSpPr txBox="1"/>
            <p:nvPr/>
          </p:nvSpPr>
          <p:spPr>
            <a:xfrm>
              <a:off x="7168418" y="2068475"/>
              <a:ext cx="7959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04" name="Shape 504"/>
            <p:cNvSpPr txBox="1"/>
            <p:nvPr/>
          </p:nvSpPr>
          <p:spPr>
            <a:xfrm>
              <a:off x="7705109" y="26778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05" name="Shape 505"/>
            <p:cNvSpPr txBox="1"/>
            <p:nvPr/>
          </p:nvSpPr>
          <p:spPr>
            <a:xfrm>
              <a:off x="7705109" y="29655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06" name="Shape 506"/>
            <p:cNvSpPr txBox="1"/>
            <p:nvPr/>
          </p:nvSpPr>
          <p:spPr>
            <a:xfrm>
              <a:off x="7705146" y="325806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07" name="Shape 507"/>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grpSp>
        <p:nvGrpSpPr>
          <p:cNvPr id="508" name="Shape 508"/>
          <p:cNvGrpSpPr/>
          <p:nvPr/>
        </p:nvGrpSpPr>
        <p:grpSpPr>
          <a:xfrm>
            <a:off x="5622437" y="3247236"/>
            <a:ext cx="1630441" cy="1683929"/>
            <a:chOff x="7168400" y="2068475"/>
            <a:chExt cx="1811399" cy="1738698"/>
          </a:xfrm>
        </p:grpSpPr>
        <p:sp>
          <p:nvSpPr>
            <p:cNvPr id="509" name="Shape 509"/>
            <p:cNvSpPr txBox="1"/>
            <p:nvPr/>
          </p:nvSpPr>
          <p:spPr>
            <a:xfrm>
              <a:off x="7448049" y="26019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10" name="Shape 510"/>
            <p:cNvSpPr txBox="1"/>
            <p:nvPr/>
          </p:nvSpPr>
          <p:spPr>
            <a:xfrm>
              <a:off x="7448049" y="28896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511" name="Shape 511"/>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12" name="Shape 512"/>
            <p:cNvSpPr txBox="1"/>
            <p:nvPr/>
          </p:nvSpPr>
          <p:spPr>
            <a:xfrm>
              <a:off x="7168418" y="2068475"/>
              <a:ext cx="7959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13" name="Shape 513"/>
            <p:cNvSpPr txBox="1"/>
            <p:nvPr/>
          </p:nvSpPr>
          <p:spPr>
            <a:xfrm>
              <a:off x="7705109" y="26778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14" name="Shape 514"/>
            <p:cNvSpPr txBox="1"/>
            <p:nvPr/>
          </p:nvSpPr>
          <p:spPr>
            <a:xfrm>
              <a:off x="7705109" y="296551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15" name="Shape 515"/>
            <p:cNvSpPr txBox="1"/>
            <p:nvPr/>
          </p:nvSpPr>
          <p:spPr>
            <a:xfrm>
              <a:off x="7705146" y="3258067"/>
              <a:ext cx="3869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16" name="Shape 516"/>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cxnSp>
        <p:nvCxnSpPr>
          <p:cNvPr id="517" name="Shape 517"/>
          <p:cNvCxnSpPr>
            <a:stCxn id="518" idx="3"/>
            <a:endCxn id="503" idx="1"/>
          </p:cNvCxnSpPr>
          <p:nvPr/>
        </p:nvCxnSpPr>
        <p:spPr>
          <a:xfrm rot="10800000" flipH="1">
            <a:off x="3159700" y="2245624"/>
            <a:ext cx="4189500" cy="1789800"/>
          </a:xfrm>
          <a:prstGeom prst="straightConnector1">
            <a:avLst/>
          </a:prstGeom>
          <a:noFill/>
          <a:ln w="19050" cap="flat">
            <a:solidFill>
              <a:schemeClr val="dk2"/>
            </a:solidFill>
            <a:prstDash val="solid"/>
            <a:round/>
            <a:headEnd type="none" w="lg" len="lg"/>
            <a:tailEnd type="triangle" w="lg" len="lg"/>
          </a:ln>
        </p:spPr>
      </p:cxnSp>
      <p:cxnSp>
        <p:nvCxnSpPr>
          <p:cNvPr id="519" name="Shape 519"/>
          <p:cNvCxnSpPr>
            <a:stCxn id="520" idx="3"/>
            <a:endCxn id="512" idx="1"/>
          </p:cNvCxnSpPr>
          <p:nvPr/>
        </p:nvCxnSpPr>
        <p:spPr>
          <a:xfrm rot="10800000" flipH="1">
            <a:off x="3159700" y="3424450"/>
            <a:ext cx="2462700" cy="876000"/>
          </a:xfrm>
          <a:prstGeom prst="straightConnector1">
            <a:avLst/>
          </a:prstGeom>
          <a:noFill/>
          <a:ln w="19050" cap="flat">
            <a:solidFill>
              <a:schemeClr val="dk2"/>
            </a:solidFill>
            <a:prstDash val="solid"/>
            <a:round/>
            <a:headEnd type="none" w="lg" len="lg"/>
            <a:tailEnd type="triangle" w="lg" len="lg"/>
          </a:ln>
        </p:spPr>
      </p:cxnSp>
      <p:sp>
        <p:nvSpPr>
          <p:cNvPr id="520" name="Shape 520"/>
          <p:cNvSpPr/>
          <p:nvPr/>
        </p:nvSpPr>
        <p:spPr>
          <a:xfrm>
            <a:off x="2961400" y="4180000"/>
            <a:ext cx="198300" cy="240900"/>
          </a:xfrm>
          <a:prstGeom prst="rect">
            <a:avLst/>
          </a:prstGeom>
          <a:noFill/>
          <a:ln>
            <a:noFill/>
          </a:ln>
        </p:spPr>
        <p:txBody>
          <a:bodyPr lIns="91425" tIns="91425" rIns="91425" bIns="91425" anchor="ctr" anchorCtr="0">
            <a:noAutofit/>
          </a:bodyPr>
          <a:lstStyle/>
          <a:p>
            <a:pPr>
              <a:spcBef>
                <a:spcPts val="0"/>
              </a:spcBef>
              <a:buNone/>
            </a:pPr>
            <a:endParaRPr/>
          </a:p>
        </p:txBody>
      </p:sp>
      <p:sp>
        <p:nvSpPr>
          <p:cNvPr id="518" name="Shape 518"/>
          <p:cNvSpPr/>
          <p:nvPr/>
        </p:nvSpPr>
        <p:spPr>
          <a:xfrm>
            <a:off x="2961400" y="3882425"/>
            <a:ext cx="198300" cy="305999"/>
          </a:xfrm>
          <a:prstGeom prst="rect">
            <a:avLst/>
          </a:prstGeom>
          <a:noFill/>
          <a:ln>
            <a:noFill/>
          </a:ln>
        </p:spPr>
        <p:txBody>
          <a:bodyPr lIns="91425" tIns="91425" rIns="91425" bIns="91425" anchor="ctr" anchorCtr="0">
            <a:noAutofit/>
          </a:bodyPr>
          <a:lstStyle/>
          <a:p>
            <a:pPr>
              <a:spcBef>
                <a:spcPts val="0"/>
              </a:spcBef>
              <a:buNone/>
            </a:pPr>
            <a:endParaRPr/>
          </a:p>
        </p:txBody>
      </p:sp>
      <p:sp>
        <p:nvSpPr>
          <p:cNvPr id="498" name="Shape 498"/>
          <p:cNvSpPr txBox="1"/>
          <p:nvPr/>
        </p:nvSpPr>
        <p:spPr>
          <a:xfrm>
            <a:off x="1672000" y="3258975"/>
            <a:ext cx="184200" cy="467700"/>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Shape 525"/>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2D arrays: An array of 1D arrays.</a:t>
            </a:r>
          </a:p>
        </p:txBody>
      </p:sp>
      <p:sp>
        <p:nvSpPr>
          <p:cNvPr id="526" name="Shape 526"/>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sp>
        <p:nvSpPr>
          <p:cNvPr id="527" name="Shape 527"/>
          <p:cNvSpPr txBox="1"/>
          <p:nvPr/>
        </p:nvSpPr>
        <p:spPr>
          <a:xfrm>
            <a:off x="457200" y="1232500"/>
            <a:ext cx="7846800" cy="656399"/>
          </a:xfrm>
          <a:prstGeom prst="rect">
            <a:avLst/>
          </a:prstGeom>
          <a:noFill/>
          <a:ln>
            <a:noFill/>
          </a:ln>
        </p:spPr>
        <p:txBody>
          <a:bodyPr lIns="91425" tIns="91425" rIns="91425" bIns="91425" anchor="t" anchorCtr="0">
            <a:noAutofit/>
          </a:bodyPr>
          <a:lstStyle/>
          <a:p>
            <a:pPr lvl="0" rtl="0">
              <a:spcBef>
                <a:spcPts val="0"/>
              </a:spcBef>
              <a:buNone/>
            </a:pPr>
            <a:r>
              <a:rPr lang="en" sz="2200" b="1" dirty="0">
                <a:solidFill>
                  <a:srgbClr val="1155CC"/>
                </a:solidFill>
                <a:latin typeface="Courier New"/>
                <a:ea typeface="Courier New"/>
                <a:cs typeface="Courier New"/>
                <a:sym typeface="Courier New"/>
              </a:rPr>
              <a:t>int[][] b= new int[2][];</a:t>
            </a:r>
          </a:p>
          <a:p>
            <a:pPr lvl="0" rtl="0">
              <a:spcBef>
                <a:spcPts val="0"/>
              </a:spcBef>
              <a:buNone/>
            </a:pPr>
            <a:endParaRPr sz="2200" b="1" dirty="0">
              <a:solidFill>
                <a:srgbClr val="1155CC"/>
              </a:solidFill>
              <a:latin typeface="Courier New"/>
              <a:ea typeface="Courier New"/>
              <a:cs typeface="Courier New"/>
              <a:sym typeface="Courier New"/>
            </a:endParaRPr>
          </a:p>
          <a:p>
            <a:pPr lvl="0" rtl="0">
              <a:spcBef>
                <a:spcPts val="0"/>
              </a:spcBef>
              <a:buNone/>
            </a:pPr>
            <a:r>
              <a:rPr lang="en" sz="2200" dirty="0"/>
              <a:t>The elements of b are of type </a:t>
            </a:r>
            <a:r>
              <a:rPr lang="en" sz="2200" b="1" dirty="0">
                <a:solidFill>
                  <a:srgbClr val="1155CC"/>
                </a:solidFill>
                <a:latin typeface="Courier New"/>
                <a:ea typeface="Courier New"/>
                <a:cs typeface="Courier New"/>
                <a:sym typeface="Courier New"/>
              </a:rPr>
              <a:t>int[].</a:t>
            </a:r>
            <a:r>
              <a:rPr lang="en" sz="2200" dirty="0"/>
              <a:t> </a:t>
            </a:r>
          </a:p>
          <a:p>
            <a:pPr lvl="0" rtl="0">
              <a:spcBef>
                <a:spcPts val="0"/>
              </a:spcBef>
              <a:buNone/>
            </a:pPr>
            <a:endParaRPr sz="2200" dirty="0"/>
          </a:p>
          <a:p>
            <a:pPr marR="0" lvl="0" algn="l" rtl="0">
              <a:lnSpc>
                <a:spcPct val="100000"/>
              </a:lnSpc>
              <a:spcBef>
                <a:spcPts val="0"/>
              </a:spcBef>
              <a:spcAft>
                <a:spcPts val="0"/>
              </a:spcAft>
              <a:buNone/>
            </a:pPr>
            <a:endParaRPr sz="2200" b="1" dirty="0">
              <a:solidFill>
                <a:srgbClr val="1155CC"/>
              </a:solidFill>
              <a:latin typeface="Courier New"/>
              <a:ea typeface="Courier New"/>
              <a:cs typeface="Courier New"/>
              <a:sym typeface="Courier New"/>
            </a:endParaRPr>
          </a:p>
        </p:txBody>
      </p:sp>
      <p:grpSp>
        <p:nvGrpSpPr>
          <p:cNvPr id="528" name="Shape 528"/>
          <p:cNvGrpSpPr/>
          <p:nvPr/>
        </p:nvGrpSpPr>
        <p:grpSpPr>
          <a:xfrm>
            <a:off x="2415335" y="3258050"/>
            <a:ext cx="2313466" cy="1372702"/>
            <a:chOff x="4029725" y="2206432"/>
            <a:chExt cx="2027400" cy="1372702"/>
          </a:xfrm>
        </p:grpSpPr>
        <p:sp>
          <p:nvSpPr>
            <p:cNvPr id="529" name="Shape 529"/>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30" name="Shape 530"/>
            <p:cNvSpPr txBox="1"/>
            <p:nvPr/>
          </p:nvSpPr>
          <p:spPr>
            <a:xfrm>
              <a:off x="4029739" y="2206432"/>
              <a:ext cx="8907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31" name="Shape 531"/>
            <p:cNvSpPr txBox="1"/>
            <p:nvPr/>
          </p:nvSpPr>
          <p:spPr>
            <a:xfrm>
              <a:off x="4630400" y="28157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t>null</a:t>
              </a:r>
            </a:p>
          </p:txBody>
        </p:sp>
        <p:sp>
          <p:nvSpPr>
            <p:cNvPr id="532" name="Shape 532"/>
            <p:cNvSpPr txBox="1"/>
            <p:nvPr/>
          </p:nvSpPr>
          <p:spPr>
            <a:xfrm>
              <a:off x="4630400" y="31034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600"/>
                <a:t>null</a:t>
              </a:r>
            </a:p>
          </p:txBody>
        </p:sp>
        <p:sp>
          <p:nvSpPr>
            <p:cNvPr id="533" name="Shape 533"/>
            <p:cNvSpPr txBox="1"/>
            <p:nvPr/>
          </p:nvSpPr>
          <p:spPr>
            <a:xfrm>
              <a:off x="4342700" y="2739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34" name="Shape 534"/>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sp>
        <p:nvSpPr>
          <p:cNvPr id="535" name="Shape 535"/>
          <p:cNvSpPr txBox="1"/>
          <p:nvPr/>
        </p:nvSpPr>
        <p:spPr>
          <a:xfrm>
            <a:off x="1242399" y="3191725"/>
            <a:ext cx="474599" cy="5523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b</a:t>
            </a:r>
          </a:p>
        </p:txBody>
      </p:sp>
      <p:sp>
        <p:nvSpPr>
          <p:cNvPr id="536" name="Shape 536"/>
          <p:cNvSpPr txBox="1"/>
          <p:nvPr/>
        </p:nvSpPr>
        <p:spPr>
          <a:xfrm>
            <a:off x="1641800" y="3258025"/>
            <a:ext cx="433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cxnSp>
        <p:nvCxnSpPr>
          <p:cNvPr id="537" name="Shape 537"/>
          <p:cNvCxnSpPr>
            <a:stCxn id="538" idx="3"/>
            <a:endCxn id="530" idx="1"/>
          </p:cNvCxnSpPr>
          <p:nvPr/>
        </p:nvCxnSpPr>
        <p:spPr>
          <a:xfrm rot="10800000" flipH="1">
            <a:off x="1813825" y="3440975"/>
            <a:ext cx="601500" cy="51900"/>
          </a:xfrm>
          <a:prstGeom prst="straightConnector1">
            <a:avLst/>
          </a:prstGeom>
          <a:noFill/>
          <a:ln w="19050" cap="flat">
            <a:solidFill>
              <a:schemeClr val="dk2"/>
            </a:solidFill>
            <a:prstDash val="solid"/>
            <a:round/>
            <a:headEnd type="none" w="lg" len="lg"/>
            <a:tailEnd type="triangle" w="lg" len="lg"/>
          </a:ln>
        </p:spPr>
      </p:cxnSp>
      <p:sp>
        <p:nvSpPr>
          <p:cNvPr id="538" name="Shape 538"/>
          <p:cNvSpPr txBox="1"/>
          <p:nvPr/>
        </p:nvSpPr>
        <p:spPr>
          <a:xfrm>
            <a:off x="1657825" y="3273125"/>
            <a:ext cx="156000" cy="439500"/>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sz="3200"/>
              <a:t>2D arrays: An array of 1D arrays.</a:t>
            </a:r>
          </a:p>
        </p:txBody>
      </p:sp>
      <p:sp>
        <p:nvSpPr>
          <p:cNvPr id="544" name="Shape 544"/>
          <p:cNvSpPr txBox="1"/>
          <p:nvPr/>
        </p:nvSpPr>
        <p:spPr>
          <a:xfrm>
            <a:off x="7004350" y="0"/>
            <a:ext cx="2139599" cy="366000"/>
          </a:xfrm>
          <a:prstGeom prst="rect">
            <a:avLst/>
          </a:prstGeom>
          <a:noFill/>
          <a:ln>
            <a:noFill/>
          </a:ln>
        </p:spPr>
        <p:txBody>
          <a:bodyPr lIns="91425" tIns="91425" rIns="91425" bIns="91425" anchor="t" anchorCtr="0">
            <a:noAutofit/>
          </a:bodyPr>
          <a:lstStyle/>
          <a:p>
            <a:pPr lvl="0" algn="r" rtl="0">
              <a:spcBef>
                <a:spcPts val="0"/>
              </a:spcBef>
              <a:buNone/>
            </a:pPr>
            <a:r>
              <a:rPr lang="en" sz="1600" b="1">
                <a:solidFill>
                  <a:srgbClr val="E08686"/>
                </a:solidFill>
              </a:rPr>
              <a:t>2D Arrays</a:t>
            </a:r>
          </a:p>
        </p:txBody>
      </p:sp>
      <p:grpSp>
        <p:nvGrpSpPr>
          <p:cNvPr id="545" name="Shape 545"/>
          <p:cNvGrpSpPr/>
          <p:nvPr/>
        </p:nvGrpSpPr>
        <p:grpSpPr>
          <a:xfrm>
            <a:off x="2414668" y="3258075"/>
            <a:ext cx="1811481" cy="1372702"/>
            <a:chOff x="4029725" y="2206432"/>
            <a:chExt cx="2027400" cy="1372702"/>
          </a:xfrm>
        </p:grpSpPr>
        <p:sp>
          <p:nvSpPr>
            <p:cNvPr id="546" name="Shape 546"/>
            <p:cNvSpPr txBox="1"/>
            <p:nvPr/>
          </p:nvSpPr>
          <p:spPr>
            <a:xfrm>
              <a:off x="4029725" y="2572335"/>
              <a:ext cx="2027400" cy="1006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47" name="Shape 547"/>
            <p:cNvSpPr txBox="1"/>
            <p:nvPr/>
          </p:nvSpPr>
          <p:spPr>
            <a:xfrm>
              <a:off x="4029739" y="2206432"/>
              <a:ext cx="8907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48" name="Shape 548"/>
            <p:cNvSpPr txBox="1"/>
            <p:nvPr/>
          </p:nvSpPr>
          <p:spPr>
            <a:xfrm>
              <a:off x="4630400" y="28157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549" name="Shape 549"/>
            <p:cNvSpPr txBox="1"/>
            <p:nvPr/>
          </p:nvSpPr>
          <p:spPr>
            <a:xfrm>
              <a:off x="4630400" y="3103475"/>
              <a:ext cx="433200" cy="287699"/>
            </a:xfrm>
            <a:prstGeom prst="rect">
              <a:avLst/>
            </a:prstGeom>
            <a:noFill/>
            <a:ln w="9525" cap="flat">
              <a:solidFill>
                <a:srgbClr val="999999"/>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sz="1600"/>
            </a:p>
          </p:txBody>
        </p:sp>
        <p:sp>
          <p:nvSpPr>
            <p:cNvPr id="550" name="Shape 550"/>
            <p:cNvSpPr txBox="1"/>
            <p:nvPr/>
          </p:nvSpPr>
          <p:spPr>
            <a:xfrm>
              <a:off x="4342700" y="27398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51" name="Shape 551"/>
            <p:cNvSpPr txBox="1"/>
            <p:nvPr/>
          </p:nvSpPr>
          <p:spPr>
            <a:xfrm>
              <a:off x="4342700" y="3027575"/>
              <a:ext cx="2876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grpSp>
      <p:sp>
        <p:nvSpPr>
          <p:cNvPr id="552" name="Shape 552"/>
          <p:cNvSpPr txBox="1"/>
          <p:nvPr/>
        </p:nvSpPr>
        <p:spPr>
          <a:xfrm>
            <a:off x="1225825" y="3191725"/>
            <a:ext cx="491099" cy="552300"/>
          </a:xfrm>
          <a:prstGeom prst="rect">
            <a:avLst/>
          </a:prstGeom>
          <a:noFill/>
          <a:ln>
            <a:noFill/>
          </a:ln>
        </p:spPr>
        <p:txBody>
          <a:bodyPr lIns="91425" tIns="91425" rIns="91425" bIns="91425" anchor="t" anchorCtr="0">
            <a:noAutofit/>
          </a:bodyPr>
          <a:lstStyle/>
          <a:p>
            <a:pPr lvl="0" rtl="0">
              <a:spcBef>
                <a:spcPts val="0"/>
              </a:spcBef>
              <a:buNone/>
            </a:pPr>
            <a:r>
              <a:rPr lang="en" sz="2200" b="1">
                <a:solidFill>
                  <a:srgbClr val="1155CC"/>
                </a:solidFill>
                <a:latin typeface="Courier New"/>
                <a:ea typeface="Courier New"/>
                <a:cs typeface="Courier New"/>
                <a:sym typeface="Courier New"/>
              </a:rPr>
              <a:t>b</a:t>
            </a:r>
          </a:p>
        </p:txBody>
      </p:sp>
      <p:sp>
        <p:nvSpPr>
          <p:cNvPr id="553" name="Shape 553"/>
          <p:cNvSpPr txBox="1"/>
          <p:nvPr/>
        </p:nvSpPr>
        <p:spPr>
          <a:xfrm>
            <a:off x="1641800" y="3258025"/>
            <a:ext cx="433200" cy="439500"/>
          </a:xfrm>
          <a:prstGeom prst="rect">
            <a:avLst/>
          </a:prstGeom>
          <a:noFill/>
          <a:ln w="19050" cap="flat">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cxnSp>
        <p:nvCxnSpPr>
          <p:cNvPr id="554" name="Shape 554"/>
          <p:cNvCxnSpPr>
            <a:stCxn id="555" idx="3"/>
            <a:endCxn id="547" idx="1"/>
          </p:cNvCxnSpPr>
          <p:nvPr/>
        </p:nvCxnSpPr>
        <p:spPr>
          <a:xfrm rot="10800000" flipH="1">
            <a:off x="1842099" y="3441075"/>
            <a:ext cx="572700" cy="58800"/>
          </a:xfrm>
          <a:prstGeom prst="straightConnector1">
            <a:avLst/>
          </a:prstGeom>
          <a:noFill/>
          <a:ln w="19050" cap="flat">
            <a:solidFill>
              <a:schemeClr val="dk2"/>
            </a:solidFill>
            <a:prstDash val="solid"/>
            <a:round/>
            <a:headEnd type="none" w="lg" len="lg"/>
            <a:tailEnd type="triangle" w="lg" len="lg"/>
          </a:ln>
        </p:spPr>
      </p:cxnSp>
      <p:sp>
        <p:nvSpPr>
          <p:cNvPr id="556" name="Shape 556"/>
          <p:cNvSpPr txBox="1"/>
          <p:nvPr/>
        </p:nvSpPr>
        <p:spPr>
          <a:xfrm>
            <a:off x="7600935" y="2584977"/>
            <a:ext cx="231415" cy="425655"/>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57" name="Shape 557"/>
          <p:cNvSpPr txBox="1"/>
          <p:nvPr/>
        </p:nvSpPr>
        <p:spPr>
          <a:xfrm>
            <a:off x="7600935" y="2863615"/>
            <a:ext cx="231415" cy="425655"/>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558" name="Shape 558"/>
          <p:cNvSpPr txBox="1"/>
          <p:nvPr/>
        </p:nvSpPr>
        <p:spPr>
          <a:xfrm>
            <a:off x="7349225" y="2422698"/>
            <a:ext cx="1630500" cy="20874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59" name="Shape 559"/>
          <p:cNvSpPr txBox="1"/>
          <p:nvPr/>
        </p:nvSpPr>
        <p:spPr>
          <a:xfrm>
            <a:off x="7349239" y="2068338"/>
            <a:ext cx="716389" cy="35447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60" name="Shape 560"/>
          <p:cNvSpPr txBox="1"/>
          <p:nvPr/>
        </p:nvSpPr>
        <p:spPr>
          <a:xfrm>
            <a:off x="7832314" y="2658487"/>
            <a:ext cx="348338" cy="278637"/>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a:t>
            </a:r>
          </a:p>
        </p:txBody>
      </p:sp>
      <p:sp>
        <p:nvSpPr>
          <p:cNvPr id="561" name="Shape 561"/>
          <p:cNvSpPr txBox="1"/>
          <p:nvPr/>
        </p:nvSpPr>
        <p:spPr>
          <a:xfrm>
            <a:off x="7832314" y="2937124"/>
            <a:ext cx="348338" cy="278637"/>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4</a:t>
            </a:r>
          </a:p>
        </p:txBody>
      </p:sp>
      <p:sp>
        <p:nvSpPr>
          <p:cNvPr id="562" name="Shape 562"/>
          <p:cNvSpPr txBox="1"/>
          <p:nvPr/>
        </p:nvSpPr>
        <p:spPr>
          <a:xfrm>
            <a:off x="7832348" y="3220459"/>
            <a:ext cx="348338" cy="278637"/>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1</a:t>
            </a:r>
          </a:p>
        </p:txBody>
      </p:sp>
      <p:sp>
        <p:nvSpPr>
          <p:cNvPr id="563" name="Shape 563"/>
          <p:cNvSpPr txBox="1"/>
          <p:nvPr/>
        </p:nvSpPr>
        <p:spPr>
          <a:xfrm>
            <a:off x="7600912" y="3146950"/>
            <a:ext cx="231415" cy="425655"/>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nvGrpSpPr>
          <p:cNvPr id="564" name="Shape 564"/>
          <p:cNvGrpSpPr/>
          <p:nvPr/>
        </p:nvGrpSpPr>
        <p:grpSpPr>
          <a:xfrm>
            <a:off x="5622437" y="3247236"/>
            <a:ext cx="1630441" cy="1683929"/>
            <a:chOff x="7168400" y="2068475"/>
            <a:chExt cx="1811399" cy="1738698"/>
          </a:xfrm>
        </p:grpSpPr>
        <p:sp>
          <p:nvSpPr>
            <p:cNvPr id="565" name="Shape 565"/>
            <p:cNvSpPr txBox="1"/>
            <p:nvPr/>
          </p:nvSpPr>
          <p:spPr>
            <a:xfrm>
              <a:off x="7448049" y="26019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0</a:t>
              </a:r>
            </a:p>
          </p:txBody>
        </p:sp>
        <p:sp>
          <p:nvSpPr>
            <p:cNvPr id="566" name="Shape 566"/>
            <p:cNvSpPr txBox="1"/>
            <p:nvPr/>
          </p:nvSpPr>
          <p:spPr>
            <a:xfrm>
              <a:off x="7448049" y="288961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1</a:t>
              </a:r>
            </a:p>
          </p:txBody>
        </p:sp>
        <p:sp>
          <p:nvSpPr>
            <p:cNvPr id="567" name="Shape 567"/>
            <p:cNvSpPr txBox="1"/>
            <p:nvPr/>
          </p:nvSpPr>
          <p:spPr>
            <a:xfrm>
              <a:off x="7168400" y="2434373"/>
              <a:ext cx="1811399" cy="1372799"/>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68" name="Shape 568"/>
            <p:cNvSpPr txBox="1"/>
            <p:nvPr/>
          </p:nvSpPr>
          <p:spPr>
            <a:xfrm>
              <a:off x="7168418" y="2068475"/>
              <a:ext cx="795900" cy="366000"/>
            </a:xfrm>
            <a:prstGeom prst="rect">
              <a:avLst/>
            </a:prstGeom>
            <a:noFill/>
            <a:ln w="19050" cap="flat">
              <a:solidFill>
                <a:srgbClr val="B7B7B7"/>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a:p>
          </p:txBody>
        </p:sp>
        <p:sp>
          <p:nvSpPr>
            <p:cNvPr id="569" name="Shape 569"/>
            <p:cNvSpPr txBox="1"/>
            <p:nvPr/>
          </p:nvSpPr>
          <p:spPr>
            <a:xfrm>
              <a:off x="7705095" y="2677807"/>
              <a:ext cx="9986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1110</a:t>
              </a:r>
            </a:p>
          </p:txBody>
        </p:sp>
        <p:sp>
          <p:nvSpPr>
            <p:cNvPr id="570" name="Shape 570"/>
            <p:cNvSpPr txBox="1"/>
            <p:nvPr/>
          </p:nvSpPr>
          <p:spPr>
            <a:xfrm>
              <a:off x="7705095" y="2965520"/>
              <a:ext cx="9986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2110</a:t>
              </a:r>
            </a:p>
          </p:txBody>
        </p:sp>
        <p:sp>
          <p:nvSpPr>
            <p:cNvPr id="571" name="Shape 571"/>
            <p:cNvSpPr txBox="1"/>
            <p:nvPr/>
          </p:nvSpPr>
          <p:spPr>
            <a:xfrm>
              <a:off x="7705179" y="3258060"/>
              <a:ext cx="998699" cy="287699"/>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3110</a:t>
              </a:r>
            </a:p>
          </p:txBody>
        </p:sp>
        <p:sp>
          <p:nvSpPr>
            <p:cNvPr id="572" name="Shape 572"/>
            <p:cNvSpPr txBox="1"/>
            <p:nvPr/>
          </p:nvSpPr>
          <p:spPr>
            <a:xfrm>
              <a:off x="7448024" y="3182167"/>
              <a:ext cx="257099" cy="439500"/>
            </a:xfrm>
            <a:prstGeom prst="rect">
              <a:avLst/>
            </a:prstGeom>
            <a:noFill/>
            <a:ln>
              <a:noFill/>
            </a:ln>
          </p:spPr>
          <p:txBody>
            <a:bodyPr lIns="91425" tIns="91425" rIns="91425" bIns="91425" anchor="t" anchorCtr="0">
              <a:noAutofit/>
            </a:bodyPr>
            <a:lstStyle/>
            <a:p>
              <a:pPr lvl="0" rtl="0">
                <a:spcBef>
                  <a:spcPts val="0"/>
                </a:spcBef>
                <a:buNone/>
              </a:pPr>
              <a:r>
                <a:rPr lang="en" sz="1800"/>
                <a:t>2</a:t>
              </a:r>
            </a:p>
          </p:txBody>
        </p:sp>
      </p:grpSp>
      <p:cxnSp>
        <p:nvCxnSpPr>
          <p:cNvPr id="573" name="Shape 573"/>
          <p:cNvCxnSpPr>
            <a:stCxn id="574" idx="3"/>
            <a:endCxn id="559" idx="1"/>
          </p:cNvCxnSpPr>
          <p:nvPr/>
        </p:nvCxnSpPr>
        <p:spPr>
          <a:xfrm rot="10800000" flipH="1">
            <a:off x="3159849" y="2245475"/>
            <a:ext cx="4189500" cy="1776300"/>
          </a:xfrm>
          <a:prstGeom prst="straightConnector1">
            <a:avLst/>
          </a:prstGeom>
          <a:noFill/>
          <a:ln w="19050" cap="flat">
            <a:solidFill>
              <a:schemeClr val="dk2"/>
            </a:solidFill>
            <a:prstDash val="solid"/>
            <a:round/>
            <a:headEnd type="none" w="lg" len="lg"/>
            <a:tailEnd type="triangle" w="lg" len="lg"/>
          </a:ln>
        </p:spPr>
      </p:cxnSp>
      <p:cxnSp>
        <p:nvCxnSpPr>
          <p:cNvPr id="575" name="Shape 575"/>
          <p:cNvCxnSpPr>
            <a:stCxn id="576" idx="3"/>
            <a:endCxn id="568" idx="1"/>
          </p:cNvCxnSpPr>
          <p:nvPr/>
        </p:nvCxnSpPr>
        <p:spPr>
          <a:xfrm rot="10800000" flipH="1">
            <a:off x="3159700" y="3424424"/>
            <a:ext cx="2462700" cy="890100"/>
          </a:xfrm>
          <a:prstGeom prst="straightConnector1">
            <a:avLst/>
          </a:prstGeom>
          <a:noFill/>
          <a:ln w="19050" cap="flat">
            <a:solidFill>
              <a:schemeClr val="dk2"/>
            </a:solidFill>
            <a:prstDash val="solid"/>
            <a:round/>
            <a:headEnd type="none" w="lg" len="lg"/>
            <a:tailEnd type="triangle" w="lg" len="lg"/>
          </a:ln>
        </p:spPr>
      </p:cxnSp>
      <p:sp>
        <p:nvSpPr>
          <p:cNvPr id="577" name="Shape 577"/>
          <p:cNvSpPr txBox="1"/>
          <p:nvPr/>
        </p:nvSpPr>
        <p:spPr>
          <a:xfrm>
            <a:off x="457200" y="1232500"/>
            <a:ext cx="7846800" cy="1987799"/>
          </a:xfrm>
          <a:prstGeom prst="rect">
            <a:avLst/>
          </a:prstGeom>
          <a:noFill/>
          <a:ln>
            <a:noFill/>
          </a:ln>
        </p:spPr>
        <p:txBody>
          <a:bodyPr lIns="91425" tIns="91425" rIns="91425" bIns="91425" anchor="t" anchorCtr="0">
            <a:noAutofit/>
          </a:bodyPr>
          <a:lstStyle/>
          <a:p>
            <a:pPr lvl="0" rtl="0">
              <a:spcBef>
                <a:spcPts val="0"/>
              </a:spcBef>
              <a:buNone/>
            </a:pPr>
            <a:r>
              <a:rPr lang="en" sz="2200" b="1" dirty="0">
                <a:solidFill>
                  <a:srgbClr val="1155CC"/>
                </a:solidFill>
                <a:latin typeface="Courier New"/>
                <a:ea typeface="Courier New"/>
                <a:cs typeface="Courier New"/>
                <a:sym typeface="Courier New"/>
              </a:rPr>
              <a:t>int[][] b= new int[2][];</a:t>
            </a:r>
          </a:p>
          <a:p>
            <a:pPr lvl="0" rtl="0">
              <a:spcBef>
                <a:spcPts val="0"/>
              </a:spcBef>
              <a:buNone/>
            </a:pPr>
            <a:r>
              <a:rPr lang="en" sz="2200" b="1" dirty="0">
                <a:solidFill>
                  <a:srgbClr val="1155CC"/>
                </a:solidFill>
                <a:latin typeface="Courier New"/>
                <a:ea typeface="Courier New"/>
                <a:cs typeface="Courier New"/>
                <a:sym typeface="Courier New"/>
              </a:rPr>
              <a:t>b[0]=      new int[] {0,4,1,3,9,3};</a:t>
            </a:r>
          </a:p>
          <a:p>
            <a:pPr lvl="0" rtl="0">
              <a:spcBef>
                <a:spcPts val="0"/>
              </a:spcBef>
              <a:buNone/>
            </a:pPr>
            <a:r>
              <a:rPr lang="en" sz="2200" b="1" dirty="0">
                <a:solidFill>
                  <a:srgbClr val="1155CC"/>
                </a:solidFill>
                <a:latin typeface="Courier New"/>
                <a:ea typeface="Courier New"/>
                <a:cs typeface="Courier New"/>
                <a:sym typeface="Courier New"/>
              </a:rPr>
              <a:t>b[1]=      new int[] {1110,2110,3110};</a:t>
            </a:r>
            <a:r>
              <a:rPr lang="en" sz="2200" dirty="0"/>
              <a:t> </a:t>
            </a:r>
          </a:p>
          <a:p>
            <a:pPr lvl="0" rtl="0">
              <a:spcBef>
                <a:spcPts val="0"/>
              </a:spcBef>
              <a:buNone/>
            </a:pPr>
            <a:endParaRPr sz="2200" dirty="0"/>
          </a:p>
          <a:p>
            <a:pPr marR="0" lvl="0" algn="l" rtl="0">
              <a:lnSpc>
                <a:spcPct val="100000"/>
              </a:lnSpc>
              <a:spcBef>
                <a:spcPts val="0"/>
              </a:spcBef>
              <a:spcAft>
                <a:spcPts val="0"/>
              </a:spcAft>
              <a:buNone/>
            </a:pPr>
            <a:r>
              <a:rPr lang="en" sz="2200" b="1" dirty="0">
                <a:solidFill>
                  <a:srgbClr val="CC0000"/>
                </a:solidFill>
                <a:latin typeface="Courier New"/>
                <a:ea typeface="Courier New"/>
                <a:cs typeface="Courier New"/>
                <a:sym typeface="Courier New"/>
              </a:rPr>
              <a:t>b is called a ragged array</a:t>
            </a:r>
          </a:p>
        </p:txBody>
      </p:sp>
      <p:sp>
        <p:nvSpPr>
          <p:cNvPr id="578" name="Shape 578"/>
          <p:cNvSpPr txBox="1"/>
          <p:nvPr/>
        </p:nvSpPr>
        <p:spPr>
          <a:xfrm>
            <a:off x="7832314" y="3782449"/>
            <a:ext cx="348299" cy="278700"/>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9</a:t>
            </a:r>
          </a:p>
        </p:txBody>
      </p:sp>
      <p:sp>
        <p:nvSpPr>
          <p:cNvPr id="579" name="Shape 579"/>
          <p:cNvSpPr txBox="1"/>
          <p:nvPr/>
        </p:nvSpPr>
        <p:spPr>
          <a:xfrm>
            <a:off x="7832348" y="4065784"/>
            <a:ext cx="348299" cy="278700"/>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3</a:t>
            </a:r>
          </a:p>
        </p:txBody>
      </p:sp>
      <p:sp>
        <p:nvSpPr>
          <p:cNvPr id="580" name="Shape 580"/>
          <p:cNvSpPr txBox="1"/>
          <p:nvPr/>
        </p:nvSpPr>
        <p:spPr>
          <a:xfrm>
            <a:off x="7832314" y="3503812"/>
            <a:ext cx="348299" cy="278700"/>
          </a:xfrm>
          <a:prstGeom prst="rect">
            <a:avLst/>
          </a:prstGeom>
          <a:noFill/>
          <a:ln w="9525" cap="flat">
            <a:solidFill>
              <a:srgbClr val="999999"/>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3</a:t>
            </a:r>
          </a:p>
        </p:txBody>
      </p:sp>
      <p:sp>
        <p:nvSpPr>
          <p:cNvPr id="581" name="Shape 581"/>
          <p:cNvSpPr txBox="1"/>
          <p:nvPr/>
        </p:nvSpPr>
        <p:spPr>
          <a:xfrm>
            <a:off x="7600987" y="3427925"/>
            <a:ext cx="231300" cy="425700"/>
          </a:xfrm>
          <a:prstGeom prst="rect">
            <a:avLst/>
          </a:prstGeom>
          <a:noFill/>
          <a:ln>
            <a:noFill/>
          </a:ln>
        </p:spPr>
        <p:txBody>
          <a:bodyPr lIns="91425" tIns="91425" rIns="91425" bIns="91425" anchor="t" anchorCtr="0">
            <a:noAutofit/>
          </a:bodyPr>
          <a:lstStyle/>
          <a:p>
            <a:pPr lvl="0" rtl="0">
              <a:spcBef>
                <a:spcPts val="0"/>
              </a:spcBef>
              <a:buNone/>
            </a:pPr>
            <a:r>
              <a:rPr lang="en" sz="1800"/>
              <a:t>3</a:t>
            </a:r>
          </a:p>
        </p:txBody>
      </p:sp>
      <p:sp>
        <p:nvSpPr>
          <p:cNvPr id="582" name="Shape 582"/>
          <p:cNvSpPr txBox="1"/>
          <p:nvPr/>
        </p:nvSpPr>
        <p:spPr>
          <a:xfrm>
            <a:off x="7588025" y="3992275"/>
            <a:ext cx="231300" cy="425700"/>
          </a:xfrm>
          <a:prstGeom prst="rect">
            <a:avLst/>
          </a:prstGeom>
          <a:noFill/>
          <a:ln>
            <a:noFill/>
          </a:ln>
        </p:spPr>
        <p:txBody>
          <a:bodyPr lIns="91425" tIns="91425" rIns="91425" bIns="91425" anchor="t" anchorCtr="0">
            <a:noAutofit/>
          </a:bodyPr>
          <a:lstStyle/>
          <a:p>
            <a:pPr lvl="0" rtl="0">
              <a:spcBef>
                <a:spcPts val="0"/>
              </a:spcBef>
              <a:buNone/>
            </a:pPr>
            <a:r>
              <a:rPr lang="en" sz="1800"/>
              <a:t>5</a:t>
            </a:r>
          </a:p>
        </p:txBody>
      </p:sp>
      <p:sp>
        <p:nvSpPr>
          <p:cNvPr id="583" name="Shape 583"/>
          <p:cNvSpPr txBox="1"/>
          <p:nvPr/>
        </p:nvSpPr>
        <p:spPr>
          <a:xfrm>
            <a:off x="7600987" y="3708925"/>
            <a:ext cx="231300" cy="425700"/>
          </a:xfrm>
          <a:prstGeom prst="rect">
            <a:avLst/>
          </a:prstGeom>
          <a:noFill/>
          <a:ln>
            <a:noFill/>
          </a:ln>
        </p:spPr>
        <p:txBody>
          <a:bodyPr lIns="91425" tIns="91425" rIns="91425" bIns="91425" anchor="t" anchorCtr="0">
            <a:noAutofit/>
          </a:bodyPr>
          <a:lstStyle/>
          <a:p>
            <a:pPr lvl="0" rtl="0">
              <a:spcBef>
                <a:spcPts val="0"/>
              </a:spcBef>
              <a:buNone/>
            </a:pPr>
            <a:r>
              <a:rPr lang="en" sz="1800"/>
              <a:t>4</a:t>
            </a:r>
          </a:p>
        </p:txBody>
      </p:sp>
      <p:sp>
        <p:nvSpPr>
          <p:cNvPr id="555" name="Shape 555"/>
          <p:cNvSpPr txBox="1"/>
          <p:nvPr/>
        </p:nvSpPr>
        <p:spPr>
          <a:xfrm>
            <a:off x="1672000" y="3258975"/>
            <a:ext cx="170099" cy="481800"/>
          </a:xfrm>
          <a:prstGeom prst="rect">
            <a:avLst/>
          </a:prstGeom>
          <a:noFill/>
          <a:ln>
            <a:noFill/>
          </a:ln>
        </p:spPr>
        <p:txBody>
          <a:bodyPr lIns="91425" tIns="91425" rIns="91425" bIns="91425" anchor="t" anchorCtr="0">
            <a:noAutofit/>
          </a:bodyPr>
          <a:lstStyle/>
          <a:p>
            <a:pPr>
              <a:spcBef>
                <a:spcPts val="0"/>
              </a:spcBef>
              <a:buNone/>
            </a:pPr>
            <a:endParaRPr/>
          </a:p>
        </p:txBody>
      </p:sp>
      <p:sp>
        <p:nvSpPr>
          <p:cNvPr id="574" name="Shape 574"/>
          <p:cNvSpPr txBox="1"/>
          <p:nvPr/>
        </p:nvSpPr>
        <p:spPr>
          <a:xfrm>
            <a:off x="2989750" y="3882425"/>
            <a:ext cx="170099" cy="278700"/>
          </a:xfrm>
          <a:prstGeom prst="rect">
            <a:avLst/>
          </a:prstGeom>
          <a:noFill/>
          <a:ln>
            <a:noFill/>
          </a:ln>
        </p:spPr>
        <p:txBody>
          <a:bodyPr lIns="91425" tIns="91425" rIns="91425" bIns="91425" anchor="t" anchorCtr="0">
            <a:noAutofit/>
          </a:bodyPr>
          <a:lstStyle/>
          <a:p>
            <a:pPr>
              <a:spcBef>
                <a:spcPts val="0"/>
              </a:spcBef>
              <a:buNone/>
            </a:pPr>
            <a:endParaRPr/>
          </a:p>
        </p:txBody>
      </p:sp>
      <p:sp>
        <p:nvSpPr>
          <p:cNvPr id="576" name="Shape 576"/>
          <p:cNvSpPr txBox="1"/>
          <p:nvPr/>
        </p:nvSpPr>
        <p:spPr>
          <a:xfrm>
            <a:off x="2961400" y="4179975"/>
            <a:ext cx="198300" cy="269099"/>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spd="slow">
    <p:cut/>
  </p:transition>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490</Words>
  <Application>Microsoft Macintosh PowerPoint</Application>
  <PresentationFormat>On-screen Show (16:9)</PresentationFormat>
  <Paragraphs>131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Consolas</vt:lpstr>
      <vt:lpstr>Courier New</vt:lpstr>
      <vt:lpstr>swiss</vt:lpstr>
      <vt:lpstr>Review of Arrays  </vt:lpstr>
      <vt:lpstr>1D Array Review</vt:lpstr>
      <vt:lpstr>Java arrays</vt:lpstr>
      <vt:lpstr>2D arrays: An array of 1D arrays.</vt:lpstr>
      <vt:lpstr>2D arrays: An array of 1D arrays.</vt:lpstr>
      <vt:lpstr>2D arrays: An array of 1D arrays.</vt:lpstr>
      <vt:lpstr>2D arrays: An array of 1D 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Session  </dc:title>
  <cp:lastModifiedBy>David Joseph Gries</cp:lastModifiedBy>
  <cp:revision>26</cp:revision>
  <cp:lastPrinted>2018-09-24T13:20:04Z</cp:lastPrinted>
  <dcterms:modified xsi:type="dcterms:W3CDTF">2021-09-20T13:51:38Z</dcterms:modified>
</cp:coreProperties>
</file>