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  <p:sldMasterId id="2147483689" r:id="rId2"/>
  </p:sldMasterIdLst>
  <p:notesMasterIdLst>
    <p:notesMasterId r:id="rId11"/>
  </p:notesMasterIdLst>
  <p:handoutMasterIdLst>
    <p:handoutMasterId r:id="rId12"/>
  </p:handoutMasterIdLst>
  <p:sldIdLst>
    <p:sldId id="256" r:id="rId3"/>
    <p:sldId id="396" r:id="rId4"/>
    <p:sldId id="404" r:id="rId5"/>
    <p:sldId id="320" r:id="rId6"/>
    <p:sldId id="321" r:id="rId7"/>
    <p:sldId id="398" r:id="rId8"/>
    <p:sldId id="394" r:id="rId9"/>
    <p:sldId id="401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3741"/>
  </p:normalViewPr>
  <p:slideViewPr>
    <p:cSldViewPr snapToGrid="0" snapToObjects="1" showGuides="1">
      <p:cViewPr varScale="1">
        <p:scale>
          <a:sx n="154" d="100"/>
          <a:sy n="154" d="100"/>
        </p:scale>
        <p:origin x="93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1255F-D5EA-6A4C-A14C-09F98FD293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118CC-A29E-E648-846F-C41CE201B4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F7DC6-09B8-824E-9754-65C6AEEA0195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10D22-840A-844B-89BE-38BC7ACE59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D08C1-5284-A745-B268-75C549896B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B36B4-6A06-BC48-B280-AC4396A3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55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40773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8F2BC-EAAB-4030-AE40-C7E2573B34D6}" type="slidenum">
              <a:rPr lang="fr-BE" smtClean="0"/>
              <a:pPr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3266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Shape 1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799"/>
          </a:xfrm>
          <a:prstGeom prst="rect">
            <a:avLst/>
          </a:prstGeom>
        </p:spPr>
        <p:txBody>
          <a:bodyPr lIns="86175" tIns="86175" rIns="86175" bIns="861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2" name="Shape 14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3769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Shape 1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799"/>
          </a:xfrm>
          <a:prstGeom prst="rect">
            <a:avLst/>
          </a:prstGeom>
        </p:spPr>
        <p:txBody>
          <a:bodyPr lIns="86175" tIns="86175" rIns="86175" bIns="861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2" name="Shape 14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884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8F2BC-EAAB-4030-AE40-C7E2573B34D6}" type="slidenum">
              <a:rPr lang="fr-BE" smtClean="0"/>
              <a:pPr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9735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FF0000"/>
                </a:solidFill>
              </a:rPr>
              <a:t>Orwell: all animals are equal, but some are more equal than others</a:t>
            </a:r>
          </a:p>
          <a:p>
            <a:r>
              <a:rPr lang="en-US" b="0" dirty="0">
                <a:solidFill>
                  <a:srgbClr val="FF0000"/>
                </a:solidFill>
              </a:rPr>
              <a:t>Demo: </a:t>
            </a:r>
            <a:r>
              <a:rPr lang="en-US" b="0" dirty="0" err="1">
                <a:solidFill>
                  <a:srgbClr val="FF0000"/>
                </a:solidFill>
              </a:rPr>
              <a:t>Cat.equals</a:t>
            </a:r>
            <a:r>
              <a:rPr lang="en-US" b="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8F2BC-EAAB-4030-AE40-C7E2573B34D6}" type="slidenum">
              <a:rPr lang="fr-BE" smtClean="0"/>
              <a:pPr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667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8F2BC-EAAB-4030-AE40-C7E2573B34D6}" type="slidenum">
              <a:rPr lang="fr-BE" smtClean="0"/>
              <a:pPr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383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533400" y="204787"/>
            <a:ext cx="8153399" cy="652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3886200" cy="2686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4800600" y="1828800"/>
            <a:ext cx="3886200" cy="2686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399" cy="1833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609600" y="4686154"/>
            <a:ext cx="5421083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3"/>
          </p:nvPr>
        </p:nvSpPr>
        <p:spPr>
          <a:xfrm>
            <a:off x="609600" y="1314450"/>
            <a:ext cx="3886200" cy="480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4"/>
          </p:nvPr>
        </p:nvSpPr>
        <p:spPr>
          <a:xfrm>
            <a:off x="4800600" y="1314450"/>
            <a:ext cx="3886200" cy="4800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09600" y="171450"/>
            <a:ext cx="8153399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609600" y="4686154"/>
            <a:ext cx="5421083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399" cy="1833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609600" y="204787"/>
            <a:ext cx="8077199" cy="652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ftr" idx="11"/>
          </p:nvPr>
        </p:nvSpPr>
        <p:spPr>
          <a:xfrm>
            <a:off x="609600" y="4686154"/>
            <a:ext cx="5421083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399" cy="1833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09600" y="1314450"/>
            <a:ext cx="1600199" cy="3257550"/>
          </a:xfrm>
          <a:prstGeom prst="rect">
            <a:avLst/>
          </a:prstGeom>
          <a:solidFill>
            <a:schemeClr val="accent2"/>
          </a:solidFill>
          <a:ln w="50800" cap="sq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spcAft>
                <a:spcPts val="1000"/>
              </a:spcAft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2362200" y="1314450"/>
            <a:ext cx="6400799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600200" y="4114800"/>
            <a:ext cx="7315200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-9144" y="3497579"/>
            <a:ext cx="1463039" cy="5349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1545336" y="3490721"/>
            <a:ext cx="7598663" cy="534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600200" y="3486150"/>
            <a:ext cx="7315200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1447800" y="0"/>
            <a:ext cx="100584" cy="5150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dt" idx="10"/>
          </p:nvPr>
        </p:nvSpPr>
        <p:spPr>
          <a:xfrm>
            <a:off x="62484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0" y="3500436"/>
            <a:ext cx="1447800" cy="4976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8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86" name="Shape 186"/>
          <p:cNvSpPr txBox="1">
            <a:spLocks noGrp="1"/>
          </p:cNvSpPr>
          <p:nvPr>
            <p:ph type="ftr" idx="11"/>
          </p:nvPr>
        </p:nvSpPr>
        <p:spPr>
          <a:xfrm>
            <a:off x="1600200" y="4686154"/>
            <a:ext cx="45720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pic" idx="2"/>
          </p:nvPr>
        </p:nvSpPr>
        <p:spPr>
          <a:xfrm>
            <a:off x="1560575" y="0"/>
            <a:ext cx="7583423" cy="3426714"/>
          </a:xfrm>
          <a:prstGeom prst="rect">
            <a:avLst/>
          </a:prstGeom>
          <a:solidFill>
            <a:srgbClr val="E9F0F5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09600" y="171450"/>
            <a:ext cx="8153399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 rot="5400000">
            <a:off x="2991992" y="-1179194"/>
            <a:ext cx="3394709" cy="815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ftr" idx="11"/>
          </p:nvPr>
        </p:nvSpPr>
        <p:spPr>
          <a:xfrm>
            <a:off x="609600" y="4686154"/>
            <a:ext cx="5421083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399" cy="1833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 rot="5400000">
            <a:off x="5513188" y="1497211"/>
            <a:ext cx="4137422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 rot="5400000">
            <a:off x="1169788" y="-255388"/>
            <a:ext cx="4137422" cy="55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dt" idx="10"/>
          </p:nvPr>
        </p:nvSpPr>
        <p:spPr>
          <a:xfrm>
            <a:off x="6553200" y="4686301"/>
            <a:ext cx="22097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ftr" idx="11"/>
          </p:nvPr>
        </p:nvSpPr>
        <p:spPr>
          <a:xfrm>
            <a:off x="457200" y="4686155"/>
            <a:ext cx="5573482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6096317" y="0"/>
            <a:ext cx="320039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142037" y="457200"/>
            <a:ext cx="228600" cy="4686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142037" y="0"/>
            <a:ext cx="228600" cy="400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 rot="5400000">
            <a:off x="6056313" y="77787"/>
            <a:ext cx="40004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2359151" y="4533137"/>
            <a:ext cx="6784847" cy="534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ctrTitle"/>
          </p:nvPr>
        </p:nvSpPr>
        <p:spPr>
          <a:xfrm>
            <a:off x="2362200" y="3028950"/>
            <a:ext cx="647699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1"/>
          </p:nvPr>
        </p:nvSpPr>
        <p:spPr>
          <a:xfrm>
            <a:off x="2362200" y="4537527"/>
            <a:ext cx="6705599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700"/>
              </a:spcBef>
              <a:buClr>
                <a:schemeClr val="accent2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550"/>
              </a:spcBef>
              <a:buClr>
                <a:schemeClr val="accent1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500"/>
              </a:spcBef>
              <a:buClr>
                <a:schemeClr val="accent2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chemeClr val="accent3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chemeClr val="accent4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360"/>
              </a:spcBef>
              <a:buClr>
                <a:schemeClr val="accent2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360"/>
              </a:spcBef>
              <a:buClr>
                <a:schemeClr val="accent3"/>
              </a:buClr>
              <a:buFont typeface="Noto Symbol"/>
              <a:buNone/>
              <a:defRPr/>
            </a:lvl8pPr>
            <a:lvl9pPr marL="3657600" marR="0" indent="0" algn="ctr" rtl="0">
              <a:spcBef>
                <a:spcPts val="360"/>
              </a:spcBef>
              <a:buClr>
                <a:schemeClr val="accent4"/>
              </a:buClr>
              <a:buFont typeface="Noto Symbol"/>
              <a:buNone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76200" y="4551524"/>
            <a:ext cx="2057400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2085392" y="177403"/>
            <a:ext cx="586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001000" y="171450"/>
            <a:ext cx="838199" cy="285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12647" y="171450"/>
            <a:ext cx="8153399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609600" y="4686154"/>
            <a:ext cx="5421083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399" cy="1833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12647" y="1200150"/>
            <a:ext cx="8153399" cy="3371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buClr>
                <a:srgbClr val="888888"/>
              </a:buClr>
              <a:buNone/>
              <a:defRPr/>
            </a:lvl2pPr>
            <a:lvl3pPr rtl="0">
              <a:spcBef>
                <a:spcPts val="0"/>
              </a:spcBef>
              <a:buClr>
                <a:srgbClr val="888888"/>
              </a:buClr>
              <a:buNone/>
              <a:defRPr/>
            </a:lvl3pPr>
            <a:lvl4pPr rtl="0">
              <a:spcBef>
                <a:spcPts val="0"/>
              </a:spcBef>
              <a:buClr>
                <a:srgbClr val="888888"/>
              </a:buClr>
              <a:buNone/>
              <a:defRPr/>
            </a:lvl4pPr>
            <a:lvl5pPr rtl="0">
              <a:spcBef>
                <a:spcPts val="0"/>
              </a:spcBef>
              <a:buClr>
                <a:srgbClr val="888888"/>
              </a:buClr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0" y="1200150"/>
            <a:ext cx="1295400" cy="7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1371600" y="1200150"/>
            <a:ext cx="7772400" cy="742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371600" y="1200150"/>
            <a:ext cx="7619999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0" y="1314450"/>
            <a:ext cx="1295400" cy="5262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609600" y="4686154"/>
            <a:ext cx="5421083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609600" y="171450"/>
            <a:ext cx="8153399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09600" y="1192175"/>
            <a:ext cx="38862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4844901" y="1192175"/>
            <a:ext cx="38862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399" cy="1833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>
            <a:off x="609600" y="4686154"/>
            <a:ext cx="5421083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09600" y="171450"/>
            <a:ext cx="8153399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12647" y="1200150"/>
            <a:ext cx="8153399" cy="3394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marR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marR="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marR="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marR="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marR="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marR="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marR="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marR="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marR="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09600" y="4686154"/>
            <a:ext cx="5421083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0" y="925830"/>
            <a:ext cx="9144000" cy="240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0" y="960119"/>
            <a:ext cx="533399" cy="171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590550" y="960119"/>
            <a:ext cx="8553450" cy="1714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399" cy="1833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2" r:id="rId7"/>
    <p:sldLayoutId id="2147483673" r:id="rId8"/>
    <p:sldLayoutId id="2147483674" r:id="rId9"/>
    <p:sldLayoutId id="2147483675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Recitation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Method equals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08750" y="72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E24ED-9EAF-EA4D-ACA1-873FA9E5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78A49-7E81-4748-A640-70CB59242CE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43050" y="3046855"/>
            <a:ext cx="3943350" cy="18108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h.getClass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==  </a:t>
            </a:r>
            <a:r>
              <a:rPr lang="en-US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Cat.class</a:t>
            </a: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h.getClass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!= </a:t>
            </a:r>
            <a:r>
              <a:rPr lang="en-US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Animal.class</a:t>
            </a: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h.getClass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!= </a:t>
            </a:r>
            <a:r>
              <a:rPr lang="en-US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Object.class</a:t>
            </a: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39">
            <a:extLst>
              <a:ext uri="{FF2B5EF4-FFF2-40B4-BE49-F238E27FC236}">
                <a16:creationId xmlns:a16="http://schemas.microsoft.com/office/drawing/2014/main" id="{5BB3E4AD-51E5-8145-B1D8-BEA351C0B4E4}"/>
              </a:ext>
            </a:extLst>
          </p:cNvPr>
          <p:cNvGrpSpPr>
            <a:grpSpLocks/>
          </p:cNvGrpSpPr>
          <p:nvPr/>
        </p:nvGrpSpPr>
        <p:grpSpPr bwMode="auto">
          <a:xfrm>
            <a:off x="5602986" y="1215629"/>
            <a:ext cx="2114550" cy="3202781"/>
            <a:chOff x="3696" y="157"/>
            <a:chExt cx="1776" cy="2690"/>
          </a:xfrm>
        </p:grpSpPr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id="{8E5390D2-0B3F-5E4C-BE6D-23BC6051B4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57"/>
              <a:ext cx="1776" cy="2690"/>
              <a:chOff x="3696" y="205"/>
              <a:chExt cx="1776" cy="2690"/>
            </a:xfrm>
          </p:grpSpPr>
          <p:grpSp>
            <p:nvGrpSpPr>
              <p:cNvPr id="8" name="Group 16">
                <a:extLst>
                  <a:ext uri="{FF2B5EF4-FFF2-40B4-BE49-F238E27FC236}">
                    <a16:creationId xmlns:a16="http://schemas.microsoft.com/office/drawing/2014/main" id="{01D391EA-74CE-F146-944C-70D0EB6FA8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05"/>
                <a:ext cx="1776" cy="2690"/>
                <a:chOff x="3696" y="781"/>
                <a:chExt cx="1776" cy="2690"/>
              </a:xfrm>
            </p:grpSpPr>
            <p:grpSp>
              <p:nvGrpSpPr>
                <p:cNvPr id="10" name="Group 15">
                  <a:extLst>
                    <a:ext uri="{FF2B5EF4-FFF2-40B4-BE49-F238E27FC236}">
                      <a16:creationId xmlns:a16="http://schemas.microsoft.com/office/drawing/2014/main" id="{7FA99B22-57EB-E744-95FC-7C16AFC977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96" y="781"/>
                  <a:ext cx="1776" cy="2675"/>
                  <a:chOff x="3696" y="781"/>
                  <a:chExt cx="1776" cy="2675"/>
                </a:xfrm>
              </p:grpSpPr>
              <p:sp>
                <p:nvSpPr>
                  <p:cNvPr id="13" name="Rectangle 7">
                    <a:extLst>
                      <a:ext uri="{FF2B5EF4-FFF2-40B4-BE49-F238E27FC236}">
                        <a16:creationId xmlns:a16="http://schemas.microsoft.com/office/drawing/2014/main" id="{E4EA4A40-0D65-004B-BC6E-A923EF263F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840"/>
                    <a:ext cx="1776" cy="161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4" name="Text Box 8">
                    <a:extLst>
                      <a:ext uri="{FF2B5EF4-FFF2-40B4-BE49-F238E27FC236}">
                        <a16:creationId xmlns:a16="http://schemas.microsoft.com/office/drawing/2014/main" id="{1B1A0137-476B-624A-AFB0-C8EB18172C2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6" y="781"/>
                    <a:ext cx="336" cy="3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rgbClr val="E41900"/>
                        </a:solidFill>
                      </a:rPr>
                      <a:t>a0</a:t>
                    </a:r>
                    <a:endParaRPr lang="en-US" sz="1800" dirty="0"/>
                  </a:p>
                </p:txBody>
              </p:sp>
              <p:sp>
                <p:nvSpPr>
                  <p:cNvPr id="15" name="Text Box 9">
                    <a:extLst>
                      <a:ext uri="{FF2B5EF4-FFF2-40B4-BE49-F238E27FC236}">
                        <a16:creationId xmlns:a16="http://schemas.microsoft.com/office/drawing/2014/main" id="{13C54119-F68D-3147-84C5-D94E5CD8BD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04" y="1840"/>
                    <a:ext cx="768" cy="3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 sz="1800"/>
                      <a:t>Animal</a:t>
                    </a:r>
                  </a:p>
                </p:txBody>
              </p:sp>
              <p:sp>
                <p:nvSpPr>
                  <p:cNvPr id="16" name="Text Box 10">
                    <a:extLst>
                      <a:ext uri="{FF2B5EF4-FFF2-40B4-BE49-F238E27FC236}">
                        <a16:creationId xmlns:a16="http://schemas.microsoft.com/office/drawing/2014/main" id="{C37CF9E2-F8B7-EA41-B215-CC740551BA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92" y="2640"/>
                    <a:ext cx="480" cy="3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800"/>
                      <a:t>Cat</a:t>
                    </a:r>
                  </a:p>
                </p:txBody>
              </p:sp>
              <p:sp>
                <p:nvSpPr>
                  <p:cNvPr id="17" name="Line 11">
                    <a:extLst>
                      <a:ext uri="{FF2B5EF4-FFF2-40B4-BE49-F238E27FC236}">
                        <a16:creationId xmlns:a16="http://schemas.microsoft.com/office/drawing/2014/main" id="{9569AFA6-8B94-FE42-9C60-431CEA9A79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96" y="2640"/>
                    <a:ext cx="13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1" name="Text Box 12">
                  <a:extLst>
                    <a:ext uri="{FF2B5EF4-FFF2-40B4-BE49-F238E27FC236}">
                      <a16:creationId xmlns:a16="http://schemas.microsoft.com/office/drawing/2014/main" id="{1A6DAF6E-D10B-5C40-B449-38DF3A1C1F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96" y="2928"/>
                  <a:ext cx="1728" cy="5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sz="1800" dirty="0" err="1"/>
                    <a:t>toString</a:t>
                  </a:r>
                  <a:r>
                    <a:rPr lang="en-US" sz="1800" dirty="0"/>
                    <a:t>()</a:t>
                  </a:r>
                  <a:br>
                    <a:rPr lang="en-US" sz="1800" dirty="0"/>
                  </a:br>
                  <a:r>
                    <a:rPr lang="en-US" sz="1800" dirty="0"/>
                    <a:t>purrs()</a:t>
                  </a:r>
                </a:p>
              </p:txBody>
            </p:sp>
            <p:sp>
              <p:nvSpPr>
                <p:cNvPr id="12" name="Text Box 13">
                  <a:extLst>
                    <a:ext uri="{FF2B5EF4-FFF2-40B4-BE49-F238E27FC236}">
                      <a16:creationId xmlns:a16="http://schemas.microsoft.com/office/drawing/2014/main" id="{1894EF4B-25B2-5645-A0F5-051C51F370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2" y="1884"/>
                  <a:ext cx="1680" cy="6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sz="1800" dirty="0"/>
                    <a:t>age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en-US" sz="1800" dirty="0" err="1"/>
                    <a:t>isOlder</a:t>
                  </a:r>
                  <a:r>
                    <a:rPr lang="en-US" sz="1800" dirty="0"/>
                    <a:t>(Animal)</a:t>
                  </a:r>
                </a:p>
              </p:txBody>
            </p:sp>
          </p:grpSp>
          <p:sp>
            <p:nvSpPr>
              <p:cNvPr id="9" name="Rectangle 14">
                <a:extLst>
                  <a:ext uri="{FF2B5EF4-FFF2-40B4-BE49-F238E27FC236}">
                    <a16:creationId xmlns:a16="http://schemas.microsoft.com/office/drawing/2014/main" id="{A1833A37-DEF2-B04F-9833-EE433DEA9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9" y="1346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sp>
          <p:nvSpPr>
            <p:cNvPr id="7" name="Text Box 32">
              <a:extLst>
                <a:ext uri="{FF2B5EF4-FFF2-40B4-BE49-F238E27FC236}">
                  <a16:creationId xmlns:a16="http://schemas.microsoft.com/office/drawing/2014/main" id="{37E54B1D-8C0D-9549-919F-58D0706AE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248"/>
              <a:ext cx="19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 dirty="0"/>
                <a:t>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478F68-151C-7A46-A582-7193C4388A78}"/>
              </a:ext>
            </a:extLst>
          </p:cNvPr>
          <p:cNvGrpSpPr/>
          <p:nvPr/>
        </p:nvGrpSpPr>
        <p:grpSpPr>
          <a:xfrm>
            <a:off x="4174235" y="4057651"/>
            <a:ext cx="1312163" cy="630882"/>
            <a:chOff x="3505200" y="5248275"/>
            <a:chExt cx="1749551" cy="841175"/>
          </a:xfrm>
        </p:grpSpPr>
        <p:sp>
          <p:nvSpPr>
            <p:cNvPr id="20" name="Text Box 34">
              <a:extLst>
                <a:ext uri="{FF2B5EF4-FFF2-40B4-BE49-F238E27FC236}">
                  <a16:creationId xmlns:a16="http://schemas.microsoft.com/office/drawing/2014/main" id="{ED19B78F-07DF-6C42-B3DF-9688B08B2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5257800"/>
              <a:ext cx="381000" cy="492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1800" dirty="0"/>
                <a:t>h</a:t>
              </a:r>
            </a:p>
          </p:txBody>
        </p:sp>
        <p:sp>
          <p:nvSpPr>
            <p:cNvPr id="21" name="Text Box 35">
              <a:extLst>
                <a:ext uri="{FF2B5EF4-FFF2-40B4-BE49-F238E27FC236}">
                  <a16:creationId xmlns:a16="http://schemas.microsoft.com/office/drawing/2014/main" id="{5D99D16D-251E-FC43-B7C2-4E2FADC84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5248275"/>
              <a:ext cx="533400" cy="4924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dirty="0">
                  <a:solidFill>
                    <a:srgbClr val="E41900"/>
                  </a:solidFill>
                </a:rPr>
                <a:t>a0</a:t>
              </a:r>
              <a:endParaRPr lang="en-US" sz="1800" dirty="0">
                <a:solidFill>
                  <a:srgbClr val="8B008C"/>
                </a:solidFill>
              </a:endParaRPr>
            </a:p>
          </p:txBody>
        </p:sp>
        <p:sp>
          <p:nvSpPr>
            <p:cNvPr id="22" name="Text Box 36">
              <a:extLst>
                <a:ext uri="{FF2B5EF4-FFF2-40B4-BE49-F238E27FC236}">
                  <a16:creationId xmlns:a16="http://schemas.microsoft.com/office/drawing/2014/main" id="{FBA5F722-0C37-2145-86D8-1FC3CE2C8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747" y="5658564"/>
              <a:ext cx="1175004" cy="43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500" dirty="0"/>
                <a:t>Animal</a:t>
              </a:r>
            </a:p>
          </p:txBody>
        </p:sp>
      </p:grpSp>
      <p:sp>
        <p:nvSpPr>
          <p:cNvPr id="23" name="Rectangle 7">
            <a:extLst>
              <a:ext uri="{FF2B5EF4-FFF2-40B4-BE49-F238E27FC236}">
                <a16:creationId xmlns:a16="http://schemas.microsoft.com/office/drawing/2014/main" id="{D396080F-3F9D-3B4A-8115-ADDE1CF3D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986" y="1552576"/>
            <a:ext cx="2114550" cy="9179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0A1BF5D9-74F6-E34F-B29B-408C9ED7B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3136" y="1546624"/>
            <a:ext cx="9144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/>
              <a:t>Object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EF955-2B65-BD48-8E91-8E0979FDBBBD}"/>
              </a:ext>
            </a:extLst>
          </p:cNvPr>
          <p:cNvSpPr txBox="1"/>
          <p:nvPr/>
        </p:nvSpPr>
        <p:spPr>
          <a:xfrm>
            <a:off x="5732561" y="1719903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Times" pitchFamily="2" charset="0"/>
                <a:cs typeface="Times New Roman" panose="02020603050405020304" pitchFamily="18" charset="0"/>
              </a:rPr>
              <a:t>getClass</a:t>
            </a:r>
            <a:r>
              <a:rPr lang="en-US" sz="1800" dirty="0">
                <a:latin typeface="Times" pitchFamily="2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800" dirty="0">
                <a:latin typeface="Times" pitchFamily="2" charset="0"/>
                <a:cs typeface="Times New Roman" panose="02020603050405020304" pitchFamily="18" charset="0"/>
              </a:rPr>
              <a:t>equals(Object)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22E10C1A-164B-2E4E-9D9F-D1706659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486" y="291702"/>
            <a:ext cx="6115050" cy="57764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Function </a:t>
            </a:r>
            <a:r>
              <a:rPr lang="en-US" sz="2400" dirty="0" err="1">
                <a:solidFill>
                  <a:srgbClr val="800000"/>
                </a:solidFill>
              </a:rPr>
              <a:t>getClass</a:t>
            </a:r>
            <a:r>
              <a:rPr lang="en-US" sz="2400" dirty="0">
                <a:solidFill>
                  <a:srgbClr val="800000"/>
                </a:solidFill>
              </a:rPr>
              <a:t> and static field class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D5E50-776A-C149-A69A-285FCABC70DA}"/>
              </a:ext>
            </a:extLst>
          </p:cNvPr>
          <p:cNvSpPr txBox="1"/>
          <p:nvPr/>
        </p:nvSpPr>
        <p:spPr>
          <a:xfrm>
            <a:off x="1543050" y="1288966"/>
            <a:ext cx="268272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method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returns the class of the lowest partition in the object</a:t>
            </a:r>
          </a:p>
        </p:txBody>
      </p:sp>
    </p:spTree>
    <p:extLst>
      <p:ext uri="{BB962C8B-B14F-4D97-AF65-F5344CB8AC3E}">
        <p14:creationId xmlns:p14="http://schemas.microsoft.com/office/powerpoint/2010/main" val="158348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7EC21C2-A5A7-3F46-BF35-6AC8C3CD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7325" y="762935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9A0A924-0FE8-964D-8F0E-CE587990558B}"/>
              </a:ext>
            </a:extLst>
          </p:cNvPr>
          <p:cNvSpPr txBox="1">
            <a:spLocks/>
          </p:cNvSpPr>
          <p:nvPr/>
        </p:nvSpPr>
        <p:spPr>
          <a:xfrm>
            <a:off x="47890" y="1841463"/>
            <a:ext cx="5518086" cy="305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20040" marR="0" indent="-2095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640080" marR="0" indent="-16891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-1190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-133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Font typeface="Noto Symbol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-146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Font typeface="Noto Symbol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103120" marR="0" indent="-12192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7440" marR="0" indent="-1168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651760" marR="0" indent="-1244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Font typeface="Noto Symbol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2926080" marR="0" indent="-1193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Font typeface="Noto Symbol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>
              <a:buFont typeface="Noto Symbol"/>
              <a:buNone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instanceof 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              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true</a:t>
            </a:r>
          </a:p>
          <a:p>
            <a:pPr marL="0" indent="0">
              <a:buFont typeface="Noto Symbol"/>
              <a:buNone/>
            </a:pP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h.getClass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== 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Object.class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false</a:t>
            </a:r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Noto Symbol"/>
              <a:buNone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Animal              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true    </a:t>
            </a:r>
          </a:p>
          <a:p>
            <a:pPr marL="0" indent="0">
              <a:buFont typeface="Noto Symbol"/>
              <a:buNone/>
            </a:pP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h.getClass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Animal.class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false</a:t>
            </a:r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Noto Symbol"/>
              <a:buNone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                     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true</a:t>
            </a:r>
          </a:p>
          <a:p>
            <a:pPr marL="0" indent="0">
              <a:buFont typeface="Noto Symbol"/>
              <a:buNone/>
            </a:pP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h.getClass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Cat.class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true</a:t>
            </a:r>
          </a:p>
          <a:p>
            <a:pPr marL="0" indent="0">
              <a:buFont typeface="Noto Symbol"/>
              <a:buNone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PhD                  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false</a:t>
            </a:r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91ABA3AF-8CC4-6640-B579-761340AF229D}"/>
              </a:ext>
            </a:extLst>
          </p:cNvPr>
          <p:cNvGrpSpPr>
            <a:grpSpLocks/>
          </p:cNvGrpSpPr>
          <p:nvPr/>
        </p:nvGrpSpPr>
        <p:grpSpPr bwMode="auto">
          <a:xfrm>
            <a:off x="6073973" y="1111550"/>
            <a:ext cx="2819400" cy="3973513"/>
            <a:chOff x="3696" y="157"/>
            <a:chExt cx="1776" cy="2503"/>
          </a:xfrm>
        </p:grpSpPr>
        <p:grpSp>
          <p:nvGrpSpPr>
            <p:cNvPr id="7" name="Group 17">
              <a:extLst>
                <a:ext uri="{FF2B5EF4-FFF2-40B4-BE49-F238E27FC236}">
                  <a16:creationId xmlns:a16="http://schemas.microsoft.com/office/drawing/2014/main" id="{289F6FC8-5AFD-224F-A728-C4ED08214A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57"/>
              <a:ext cx="1776" cy="2503"/>
              <a:chOff x="3696" y="205"/>
              <a:chExt cx="1776" cy="2503"/>
            </a:xfrm>
          </p:grpSpPr>
          <p:grpSp>
            <p:nvGrpSpPr>
              <p:cNvPr id="9" name="Group 16">
                <a:extLst>
                  <a:ext uri="{FF2B5EF4-FFF2-40B4-BE49-F238E27FC236}">
                    <a16:creationId xmlns:a16="http://schemas.microsoft.com/office/drawing/2014/main" id="{0DD49AC4-7446-824F-9B3A-073AA3AE0A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05"/>
                <a:ext cx="1776" cy="2503"/>
                <a:chOff x="3696" y="781"/>
                <a:chExt cx="1776" cy="2503"/>
              </a:xfrm>
            </p:grpSpPr>
            <p:grpSp>
              <p:nvGrpSpPr>
                <p:cNvPr id="11" name="Group 15">
                  <a:extLst>
                    <a:ext uri="{FF2B5EF4-FFF2-40B4-BE49-F238E27FC236}">
                      <a16:creationId xmlns:a16="http://schemas.microsoft.com/office/drawing/2014/main" id="{72C6C896-05CF-C946-967C-3A58E04C3A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96" y="781"/>
                  <a:ext cx="1776" cy="2503"/>
                  <a:chOff x="3696" y="781"/>
                  <a:chExt cx="1776" cy="2503"/>
                </a:xfrm>
              </p:grpSpPr>
              <p:sp>
                <p:nvSpPr>
                  <p:cNvPr id="14" name="Rectangle 7">
                    <a:extLst>
                      <a:ext uri="{FF2B5EF4-FFF2-40B4-BE49-F238E27FC236}">
                        <a16:creationId xmlns:a16="http://schemas.microsoft.com/office/drawing/2014/main" id="{E9EBC518-1CAD-F749-99BF-8A2C212928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840"/>
                    <a:ext cx="1776" cy="14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400"/>
                  </a:p>
                </p:txBody>
              </p:sp>
              <p:sp>
                <p:nvSpPr>
                  <p:cNvPr id="15" name="Text Box 8">
                    <a:extLst>
                      <a:ext uri="{FF2B5EF4-FFF2-40B4-BE49-F238E27FC236}">
                        <a16:creationId xmlns:a16="http://schemas.microsoft.com/office/drawing/2014/main" id="{9215FC28-A405-BE47-BC0C-C850D8A5171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6" y="781"/>
                    <a:ext cx="336" cy="29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 dirty="0">
                        <a:solidFill>
                          <a:srgbClr val="E41900"/>
                        </a:solidFill>
                      </a:rPr>
                      <a:t>a0</a:t>
                    </a:r>
                    <a:endParaRPr lang="en-US" dirty="0"/>
                  </a:p>
                </p:txBody>
              </p:sp>
              <p:sp>
                <p:nvSpPr>
                  <p:cNvPr id="16" name="Text Box 9">
                    <a:extLst>
                      <a:ext uri="{FF2B5EF4-FFF2-40B4-BE49-F238E27FC236}">
                        <a16:creationId xmlns:a16="http://schemas.microsoft.com/office/drawing/2014/main" id="{396FC62A-69A0-0D43-83F6-BAC0915A251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04" y="1840"/>
                    <a:ext cx="768" cy="29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/>
                      <a:t>Animal</a:t>
                    </a:r>
                  </a:p>
                </p:txBody>
              </p:sp>
              <p:sp>
                <p:nvSpPr>
                  <p:cNvPr id="17" name="Text Box 10">
                    <a:extLst>
                      <a:ext uri="{FF2B5EF4-FFF2-40B4-BE49-F238E27FC236}">
                        <a16:creationId xmlns:a16="http://schemas.microsoft.com/office/drawing/2014/main" id="{68EECCC5-E3B6-724A-B7C7-F1019571A37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92" y="2640"/>
                    <a:ext cx="480" cy="29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/>
                      <a:t>Cat</a:t>
                    </a:r>
                  </a:p>
                </p:txBody>
              </p:sp>
              <p:sp>
                <p:nvSpPr>
                  <p:cNvPr id="18" name="Line 11">
                    <a:extLst>
                      <a:ext uri="{FF2B5EF4-FFF2-40B4-BE49-F238E27FC236}">
                        <a16:creationId xmlns:a16="http://schemas.microsoft.com/office/drawing/2014/main" id="{C09AC7A2-6B62-0F4F-AA54-F76952B66CD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96" y="2640"/>
                    <a:ext cx="13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400"/>
                  </a:p>
                </p:txBody>
              </p:sp>
            </p:grpSp>
            <p:sp>
              <p:nvSpPr>
                <p:cNvPr id="12" name="Text Box 12">
                  <a:extLst>
                    <a:ext uri="{FF2B5EF4-FFF2-40B4-BE49-F238E27FC236}">
                      <a16:creationId xmlns:a16="http://schemas.microsoft.com/office/drawing/2014/main" id="{187BCD14-21D8-A049-82FD-A1581CF2DE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6" y="2667"/>
                  <a:ext cx="1728" cy="5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dirty="0" err="1"/>
                    <a:t>toString</a:t>
                  </a:r>
                  <a:r>
                    <a:rPr lang="en-US" dirty="0"/>
                    <a:t>()</a:t>
                  </a:r>
                  <a:br>
                    <a:rPr lang="en-US" dirty="0"/>
                  </a:br>
                  <a:r>
                    <a:rPr lang="en-US" dirty="0"/>
                    <a:t>purrs()</a:t>
                  </a:r>
                </a:p>
              </p:txBody>
            </p:sp>
            <p:sp>
              <p:nvSpPr>
                <p:cNvPr id="13" name="Text Box 13">
                  <a:extLst>
                    <a:ext uri="{FF2B5EF4-FFF2-40B4-BE49-F238E27FC236}">
                      <a16:creationId xmlns:a16="http://schemas.microsoft.com/office/drawing/2014/main" id="{4A5ADC2C-924D-3743-90A9-D01B060CA7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2" y="1884"/>
                  <a:ext cx="1680" cy="6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dirty="0"/>
                    <a:t>age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en-US" dirty="0" err="1"/>
                    <a:t>isOlder</a:t>
                  </a:r>
                  <a:r>
                    <a:rPr lang="en-US" dirty="0"/>
                    <a:t>(Animal)</a:t>
                  </a:r>
                </a:p>
              </p:txBody>
            </p:sp>
          </p:grpSp>
          <p:sp>
            <p:nvSpPr>
              <p:cNvPr id="10" name="Rectangle 14">
                <a:extLst>
                  <a:ext uri="{FF2B5EF4-FFF2-40B4-BE49-F238E27FC236}">
                    <a16:creationId xmlns:a16="http://schemas.microsoft.com/office/drawing/2014/main" id="{ED28B5EA-2BF1-1C4D-8640-7DACA3B0A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9" y="1346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  <p:sp>
          <p:nvSpPr>
            <p:cNvPr id="8" name="Text Box 32">
              <a:extLst>
                <a:ext uri="{FF2B5EF4-FFF2-40B4-BE49-F238E27FC236}">
                  <a16:creationId xmlns:a16="http://schemas.microsoft.com/office/drawing/2014/main" id="{79EBC77B-25CB-8D46-ACD6-DCF310E69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248"/>
              <a:ext cx="1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/>
                <a:t>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4B72FB-7F60-A547-9D5C-0BD9B2007BA3}"/>
              </a:ext>
            </a:extLst>
          </p:cNvPr>
          <p:cNvGrpSpPr/>
          <p:nvPr/>
        </p:nvGrpSpPr>
        <p:grpSpPr>
          <a:xfrm>
            <a:off x="4511873" y="4337289"/>
            <a:ext cx="1714500" cy="781732"/>
            <a:chOff x="3505200" y="5248275"/>
            <a:chExt cx="1714500" cy="781732"/>
          </a:xfrm>
        </p:grpSpPr>
        <p:sp>
          <p:nvSpPr>
            <p:cNvPr id="20" name="Text Box 34">
              <a:extLst>
                <a:ext uri="{FF2B5EF4-FFF2-40B4-BE49-F238E27FC236}">
                  <a16:creationId xmlns:a16="http://schemas.microsoft.com/office/drawing/2014/main" id="{CFC7037B-7C34-DE44-941D-1D10A7D26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52578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dirty="0"/>
                <a:t>h</a:t>
              </a:r>
            </a:p>
          </p:txBody>
        </p:sp>
        <p:sp>
          <p:nvSpPr>
            <p:cNvPr id="21" name="Text Box 35">
              <a:extLst>
                <a:ext uri="{FF2B5EF4-FFF2-40B4-BE49-F238E27FC236}">
                  <a16:creationId xmlns:a16="http://schemas.microsoft.com/office/drawing/2014/main" id="{BAA8F867-56C8-AD45-91C3-E7BDCBA84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5248275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E41900"/>
                  </a:solidFill>
                </a:rPr>
                <a:t>a0</a:t>
              </a:r>
              <a:endParaRPr lang="en-US" dirty="0">
                <a:solidFill>
                  <a:srgbClr val="8B008C"/>
                </a:solidFill>
              </a:endParaRPr>
            </a:p>
          </p:txBody>
        </p:sp>
        <p:sp>
          <p:nvSpPr>
            <p:cNvPr id="22" name="Text Box 36">
              <a:extLst>
                <a:ext uri="{FF2B5EF4-FFF2-40B4-BE49-F238E27FC236}">
                  <a16:creationId xmlns:a16="http://schemas.microsoft.com/office/drawing/2014/main" id="{7DB4DD0A-0237-854F-928B-BFFE0A3D2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9100" y="5629897"/>
              <a:ext cx="990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dirty="0"/>
                <a:t>Animal</a:t>
              </a:r>
            </a:p>
          </p:txBody>
        </p:sp>
      </p:grpSp>
      <p:sp>
        <p:nvSpPr>
          <p:cNvPr id="23" name="Rectangle 7">
            <a:extLst>
              <a:ext uri="{FF2B5EF4-FFF2-40B4-BE49-F238E27FC236}">
                <a16:creationId xmlns:a16="http://schemas.microsoft.com/office/drawing/2014/main" id="{A5C3497F-BF40-8D46-AF7A-6AA67A194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973" y="1560815"/>
            <a:ext cx="2819400" cy="122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F6468CEB-5B0E-5F42-B39F-7D423002C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173" y="1552878"/>
            <a:ext cx="1219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Object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621024-7AA9-0B49-996B-4B2BAF8206B5}"/>
              </a:ext>
            </a:extLst>
          </p:cNvPr>
          <p:cNvSpPr txBox="1"/>
          <p:nvPr/>
        </p:nvSpPr>
        <p:spPr>
          <a:xfrm>
            <a:off x="6246739" y="1783916"/>
            <a:ext cx="1994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" pitchFamily="2" charset="0"/>
                <a:cs typeface="Times New Roman" panose="02020603050405020304" pitchFamily="18" charset="0"/>
              </a:rPr>
              <a:t>getClass</a:t>
            </a:r>
            <a:r>
              <a:rPr lang="en-US" sz="2400" dirty="0">
                <a:latin typeface="Times" pitchFamily="2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400" dirty="0">
                <a:latin typeface="Times" pitchFamily="2" charset="0"/>
                <a:cs typeface="Times New Roman" panose="02020603050405020304" pitchFamily="18" charset="0"/>
              </a:rPr>
              <a:t>equals(Object)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1EED5B31-EB5A-854F-965E-99DB7DC424DE}"/>
              </a:ext>
            </a:extLst>
          </p:cNvPr>
          <p:cNvSpPr txBox="1">
            <a:spLocks/>
          </p:cNvSpPr>
          <p:nvPr/>
        </p:nvSpPr>
        <p:spPr>
          <a:xfrm>
            <a:off x="727273" y="-44667"/>
            <a:ext cx="8153400" cy="77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US" sz="3200" dirty="0">
                <a:solidFill>
                  <a:srgbClr val="800000"/>
                </a:solidFill>
              </a:rPr>
              <a:t>Operator instanceof vs </a:t>
            </a:r>
            <a:r>
              <a:rPr lang="en-US" sz="3200" dirty="0" err="1">
                <a:solidFill>
                  <a:srgbClr val="800000"/>
                </a:solidFill>
              </a:rPr>
              <a:t>getClass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C4152F-90B2-4A4E-A059-5088F0425CF9}"/>
              </a:ext>
            </a:extLst>
          </p:cNvPr>
          <p:cNvSpPr txBox="1"/>
          <p:nvPr/>
        </p:nvSpPr>
        <p:spPr>
          <a:xfrm>
            <a:off x="147691" y="733467"/>
            <a:ext cx="5298948" cy="1107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&lt;object&gt;   </a:t>
            </a:r>
            <a:r>
              <a:rPr lang="en-US" sz="22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instanceof   </a:t>
            </a:r>
            <a:r>
              <a:rPr lang="en-US" sz="2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&lt;class-name&gt;</a:t>
            </a:r>
            <a:br>
              <a:rPr lang="en-US" sz="2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true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&lt;object&gt;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partition named </a:t>
            </a:r>
            <a:r>
              <a:rPr lang="en-US" sz="2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&lt;class-name&gt;</a:t>
            </a:r>
          </a:p>
        </p:txBody>
      </p:sp>
    </p:spTree>
    <p:extLst>
      <p:ext uri="{BB962C8B-B14F-4D97-AF65-F5344CB8AC3E}">
        <p14:creationId xmlns:p14="http://schemas.microsoft.com/office/powerpoint/2010/main" val="28374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Shape 1411"/>
          <p:cNvSpPr txBox="1">
            <a:spLocks noGrp="1"/>
          </p:cNvSpPr>
          <p:nvPr>
            <p:ph type="title"/>
          </p:nvPr>
        </p:nvSpPr>
        <p:spPr>
          <a:xfrm>
            <a:off x="685800" y="28575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" sz="3200" b="0" i="0" u="none" strike="noStrike" cap="none" baseline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equals in class Object</a:t>
            </a:r>
          </a:p>
        </p:txBody>
      </p:sp>
      <p:sp>
        <p:nvSpPr>
          <p:cNvPr id="1412" name="Shape 1412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399" cy="1833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" sz="12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Shape 1414"/>
          <p:cNvSpPr txBox="1"/>
          <p:nvPr/>
        </p:nvSpPr>
        <p:spPr>
          <a:xfrm>
            <a:off x="533398" y="1366878"/>
            <a:ext cx="8331202" cy="28114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superset class of them all, Object, equals can be viewed as being declared like this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/** Return true if this and </a:t>
            </a:r>
            <a:r>
              <a:rPr lang="en-US" sz="2400" b="0" i="0" u="none" strike="noStrike" cap="none" baseline="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 to the same object */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 	public boolean equals(Object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ob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this == </a:t>
            </a:r>
            <a:r>
              <a:rPr lang="en-US" sz="2400" b="0" i="0" u="none" strike="noStrike" cap="none" baseline="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 lang="en" sz="2400" b="0" i="0" u="none" strike="noStrike" cap="none" baseline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2576555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Shape 1411"/>
          <p:cNvSpPr txBox="1">
            <a:spLocks noGrp="1"/>
          </p:cNvSpPr>
          <p:nvPr>
            <p:ph type="title"/>
          </p:nvPr>
        </p:nvSpPr>
        <p:spPr>
          <a:xfrm>
            <a:off x="685800" y="28575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" sz="3200" b="0" i="0" u="none" strike="noStrike" cap="none" baseline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equals in classes other than object</a:t>
            </a:r>
          </a:p>
        </p:txBody>
      </p:sp>
      <p:sp>
        <p:nvSpPr>
          <p:cNvPr id="1412" name="Shape 1412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399" cy="1833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" sz="12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Shape 1414"/>
          <p:cNvSpPr txBox="1"/>
          <p:nvPr/>
        </p:nvSpPr>
        <p:spPr>
          <a:xfrm>
            <a:off x="533399" y="1137522"/>
            <a:ext cx="8331202" cy="28114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any other class, equals can be written to say when two objects of that class are equal. If you write one, equals should be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reflexive:   	</a:t>
            </a:r>
            <a:r>
              <a:rPr lang="en-US" sz="2400" b="0" i="0" u="none" strike="noStrike" cap="none" baseline="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b.equals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symmetric:	</a:t>
            </a:r>
            <a:r>
              <a:rPr lang="en-US" sz="2400" b="0" i="0" u="none" strike="noStrike" cap="none" baseline="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b.equals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(c)  = 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c.equals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(b)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transitive:   	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b.equals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(c) and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c.equals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(d) =&gt;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b.equals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(d)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(if b, c, d not null)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en" sz="2400" b="0" i="0" u="none" strike="noStrike" cap="none" baseline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4A93A-0EFC-A34B-B35D-9447A7ECA791}"/>
              </a:ext>
            </a:extLst>
          </p:cNvPr>
          <p:cNvSpPr txBox="1"/>
          <p:nvPr/>
        </p:nvSpPr>
        <p:spPr>
          <a:xfrm>
            <a:off x="1612898" y="4063564"/>
            <a:ext cx="5145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should say that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equal </a:t>
            </a:r>
            <a:b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they are indistinguishable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632505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DDC454-8F0F-5E47-970D-CAFE06DEA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924" y="2735493"/>
            <a:ext cx="804403" cy="5122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B371D12-7146-D448-AE0C-A4C373D53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243" y="3972908"/>
            <a:ext cx="894652" cy="501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dirty="0">
                <a:solidFill>
                  <a:srgbClr val="800000"/>
                </a:solidFill>
              </a:rPr>
              <a:t>Are any of these equal?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6F15528-21DE-4FAA-801E-634DDDAF4B2B}" type="slidenum">
              <a:rPr lang="en-US" sz="1800"/>
              <a:pPr/>
              <a:t>6</a:t>
            </a:fld>
            <a:endParaRPr lang="en-US" sz="18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2A0048-A06F-9446-BB3D-9AB3A85254E5}"/>
              </a:ext>
            </a:extLst>
          </p:cNvPr>
          <p:cNvGrpSpPr/>
          <p:nvPr/>
        </p:nvGrpSpPr>
        <p:grpSpPr>
          <a:xfrm>
            <a:off x="6286499" y="1276945"/>
            <a:ext cx="1357313" cy="2055020"/>
            <a:chOff x="6924425" y="3303646"/>
            <a:chExt cx="1809751" cy="2740026"/>
          </a:xfrm>
        </p:grpSpPr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6924425" y="3778309"/>
              <a:ext cx="1752600" cy="2265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5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Text Box 22"/>
            <p:cNvSpPr txBox="1">
              <a:spLocks noChangeArrowheads="1"/>
            </p:cNvSpPr>
            <p:nvPr/>
          </p:nvSpPr>
          <p:spPr bwMode="auto">
            <a:xfrm>
              <a:off x="6933950" y="3303646"/>
              <a:ext cx="533400" cy="492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dirty="0">
                  <a:solidFill>
                    <a:srgbClr val="E41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a2</a:t>
              </a:r>
            </a:p>
          </p:txBody>
        </p:sp>
        <p:sp>
          <p:nvSpPr>
            <p:cNvPr id="80" name="Text Box 23"/>
            <p:cNvSpPr txBox="1">
              <a:spLocks noChangeArrowheads="1"/>
            </p:cNvSpPr>
            <p:nvPr/>
          </p:nvSpPr>
          <p:spPr bwMode="auto">
            <a:xfrm>
              <a:off x="7534025" y="3778309"/>
              <a:ext cx="1200151" cy="4514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Animal</a:t>
              </a:r>
            </a:p>
          </p:txBody>
        </p:sp>
        <p:sp>
          <p:nvSpPr>
            <p:cNvPr id="81" name="Text Box 24"/>
            <p:cNvSpPr txBox="1">
              <a:spLocks noChangeArrowheads="1"/>
            </p:cNvSpPr>
            <p:nvPr/>
          </p:nvSpPr>
          <p:spPr bwMode="auto">
            <a:xfrm>
              <a:off x="7762625" y="5138796"/>
              <a:ext cx="914400" cy="492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Dog</a:t>
              </a:r>
            </a:p>
          </p:txBody>
        </p:sp>
        <p:sp>
          <p:nvSpPr>
            <p:cNvPr id="82" name="Line 25"/>
            <p:cNvSpPr>
              <a:spLocks noChangeShapeType="1"/>
            </p:cNvSpPr>
            <p:nvPr/>
          </p:nvSpPr>
          <p:spPr bwMode="auto">
            <a:xfrm flipV="1">
              <a:off x="6924425" y="5138796"/>
              <a:ext cx="1143000" cy="11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Text Box 26"/>
            <p:cNvSpPr txBox="1">
              <a:spLocks noChangeArrowheads="1"/>
            </p:cNvSpPr>
            <p:nvPr/>
          </p:nvSpPr>
          <p:spPr bwMode="auto">
            <a:xfrm>
              <a:off x="7207000" y="5581709"/>
              <a:ext cx="1414463" cy="45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equals()</a:t>
              </a:r>
            </a:p>
          </p:txBody>
        </p:sp>
        <p:sp>
          <p:nvSpPr>
            <p:cNvPr id="77" name="Text Box 27"/>
            <p:cNvSpPr txBox="1">
              <a:spLocks noChangeArrowheads="1"/>
            </p:cNvSpPr>
            <p:nvPr/>
          </p:nvSpPr>
          <p:spPr bwMode="auto">
            <a:xfrm>
              <a:off x="7038725" y="4245444"/>
              <a:ext cx="1524000" cy="820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equals(…)</a:t>
              </a:r>
            </a:p>
          </p:txBody>
        </p:sp>
        <p:sp>
          <p:nvSpPr>
            <p:cNvPr id="74" name="Rectangle 28"/>
            <p:cNvSpPr>
              <a:spLocks noChangeArrowheads="1"/>
            </p:cNvSpPr>
            <p:nvPr/>
          </p:nvSpPr>
          <p:spPr bwMode="auto">
            <a:xfrm>
              <a:off x="7843044" y="4311710"/>
              <a:ext cx="6096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7818024" y="4191000"/>
              <a:ext cx="3048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C26A3A6-D159-894C-9CB1-1C73A3E973FC}"/>
              </a:ext>
            </a:extLst>
          </p:cNvPr>
          <p:cNvGrpSpPr/>
          <p:nvPr/>
        </p:nvGrpSpPr>
        <p:grpSpPr>
          <a:xfrm>
            <a:off x="4857749" y="1276945"/>
            <a:ext cx="1318982" cy="2077880"/>
            <a:chOff x="6924425" y="3303646"/>
            <a:chExt cx="1758643" cy="2770506"/>
          </a:xfrm>
        </p:grpSpPr>
        <p:sp>
          <p:nvSpPr>
            <p:cNvPr id="89" name="Rectangle 21">
              <a:extLst>
                <a:ext uri="{FF2B5EF4-FFF2-40B4-BE49-F238E27FC236}">
                  <a16:creationId xmlns:a16="http://schemas.microsoft.com/office/drawing/2014/main" id="{CB9BB3A1-F82F-924E-AC7E-E04865BB6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4425" y="3778309"/>
              <a:ext cx="1752600" cy="2265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5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Text Box 22">
              <a:extLst>
                <a:ext uri="{FF2B5EF4-FFF2-40B4-BE49-F238E27FC236}">
                  <a16:creationId xmlns:a16="http://schemas.microsoft.com/office/drawing/2014/main" id="{4A323E14-B60C-B548-A683-3AD773639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3950" y="3303646"/>
              <a:ext cx="533400" cy="492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dirty="0">
                  <a:solidFill>
                    <a:srgbClr val="E41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a1</a:t>
              </a:r>
            </a:p>
          </p:txBody>
        </p:sp>
        <p:sp>
          <p:nvSpPr>
            <p:cNvPr id="91" name="Text Box 23">
              <a:extLst>
                <a:ext uri="{FF2B5EF4-FFF2-40B4-BE49-F238E27FC236}">
                  <a16:creationId xmlns:a16="http://schemas.microsoft.com/office/drawing/2014/main" id="{C3389D00-9191-A64A-8198-00E8DEECC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4817" y="3778309"/>
              <a:ext cx="1238251" cy="492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Animal</a:t>
              </a:r>
            </a:p>
          </p:txBody>
        </p:sp>
        <p:sp>
          <p:nvSpPr>
            <p:cNvPr id="92" name="Text Box 24">
              <a:extLst>
                <a:ext uri="{FF2B5EF4-FFF2-40B4-BE49-F238E27FC236}">
                  <a16:creationId xmlns:a16="http://schemas.microsoft.com/office/drawing/2014/main" id="{9BE76FD6-29BD-2B43-854C-DD0756B1F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5025" y="5138796"/>
              <a:ext cx="762000" cy="492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</a:t>
              </a:r>
            </a:p>
          </p:txBody>
        </p:sp>
        <p:sp>
          <p:nvSpPr>
            <p:cNvPr id="93" name="Line 25">
              <a:extLst>
                <a:ext uri="{FF2B5EF4-FFF2-40B4-BE49-F238E27FC236}">
                  <a16:creationId xmlns:a16="http://schemas.microsoft.com/office/drawing/2014/main" id="{F827C890-BE09-E544-85FB-B502F884C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24425" y="5138796"/>
              <a:ext cx="1143000" cy="11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" name="Text Box 26">
              <a:extLst>
                <a:ext uri="{FF2B5EF4-FFF2-40B4-BE49-F238E27FC236}">
                  <a16:creationId xmlns:a16="http://schemas.microsoft.com/office/drawing/2014/main" id="{F056D5F9-A73D-894B-8935-C41093549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7000" y="5581709"/>
              <a:ext cx="141446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equals()</a:t>
              </a:r>
            </a:p>
          </p:txBody>
        </p:sp>
        <p:sp>
          <p:nvSpPr>
            <p:cNvPr id="95" name="Text Box 27">
              <a:extLst>
                <a:ext uri="{FF2B5EF4-FFF2-40B4-BE49-F238E27FC236}">
                  <a16:creationId xmlns:a16="http://schemas.microsoft.com/office/drawing/2014/main" id="{386E8ACE-1CCB-8840-A960-185E69532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8725" y="4245444"/>
              <a:ext cx="1524000" cy="820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equals(…)</a:t>
              </a:r>
            </a:p>
          </p:txBody>
        </p:sp>
        <p:sp>
          <p:nvSpPr>
            <p:cNvPr id="96" name="Rectangle 28">
              <a:extLst>
                <a:ext uri="{FF2B5EF4-FFF2-40B4-BE49-F238E27FC236}">
                  <a16:creationId xmlns:a16="http://schemas.microsoft.com/office/drawing/2014/main" id="{E7E8D929-EB2C-304E-9B90-BDB578717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4363" y="4311710"/>
              <a:ext cx="6096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 Box 34">
              <a:extLst>
                <a:ext uri="{FF2B5EF4-FFF2-40B4-BE49-F238E27FC236}">
                  <a16:creationId xmlns:a16="http://schemas.microsoft.com/office/drawing/2014/main" id="{A506EA4B-FA8F-9F49-9A3F-C5424851E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8024" y="4214872"/>
              <a:ext cx="3048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F0A0532-6387-CF48-A740-3B3F20631058}"/>
              </a:ext>
            </a:extLst>
          </p:cNvPr>
          <p:cNvGrpSpPr/>
          <p:nvPr/>
        </p:nvGrpSpPr>
        <p:grpSpPr>
          <a:xfrm>
            <a:off x="3321843" y="1257300"/>
            <a:ext cx="1316048" cy="1444229"/>
            <a:chOff x="6924425" y="3303646"/>
            <a:chExt cx="1754731" cy="1925638"/>
          </a:xfrm>
        </p:grpSpPr>
        <p:sp>
          <p:nvSpPr>
            <p:cNvPr id="99" name="Rectangle 21">
              <a:extLst>
                <a:ext uri="{FF2B5EF4-FFF2-40B4-BE49-F238E27FC236}">
                  <a16:creationId xmlns:a16="http://schemas.microsoft.com/office/drawing/2014/main" id="{A397960B-B43E-B24E-B0CB-47BA42B08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4425" y="3778310"/>
              <a:ext cx="1752600" cy="14509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5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0" name="Text Box 22">
              <a:extLst>
                <a:ext uri="{FF2B5EF4-FFF2-40B4-BE49-F238E27FC236}">
                  <a16:creationId xmlns:a16="http://schemas.microsoft.com/office/drawing/2014/main" id="{B9F8AF2D-7C1D-6948-B68D-4319ECB61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3950" y="3303646"/>
              <a:ext cx="533400" cy="4924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dirty="0">
                  <a:solidFill>
                    <a:srgbClr val="E41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a0</a:t>
              </a:r>
            </a:p>
          </p:txBody>
        </p:sp>
        <p:sp>
          <p:nvSpPr>
            <p:cNvPr id="101" name="Text Box 23">
              <a:extLst>
                <a:ext uri="{FF2B5EF4-FFF2-40B4-BE49-F238E27FC236}">
                  <a16:creationId xmlns:a16="http://schemas.microsoft.com/office/drawing/2014/main" id="{E0D72318-9C31-174C-AA1B-271120FCB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5345" y="3778309"/>
              <a:ext cx="1293811" cy="4924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Animal</a:t>
              </a:r>
            </a:p>
          </p:txBody>
        </p:sp>
        <p:sp>
          <p:nvSpPr>
            <p:cNvPr id="105" name="Text Box 27">
              <a:extLst>
                <a:ext uri="{FF2B5EF4-FFF2-40B4-BE49-F238E27FC236}">
                  <a16:creationId xmlns:a16="http://schemas.microsoft.com/office/drawing/2014/main" id="{3FEF4372-85C5-D642-AF20-7DDA6B539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8725" y="4245444"/>
              <a:ext cx="1524000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equals(…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06" name="Rectangle 28">
              <a:extLst>
                <a:ext uri="{FF2B5EF4-FFF2-40B4-BE49-F238E27FC236}">
                  <a16:creationId xmlns:a16="http://schemas.microsoft.com/office/drawing/2014/main" id="{A98C81D7-34C5-3E4D-BE5A-014E2F4EA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4363" y="4311710"/>
              <a:ext cx="6096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Text Box 34">
              <a:extLst>
                <a:ext uri="{FF2B5EF4-FFF2-40B4-BE49-F238E27FC236}">
                  <a16:creationId xmlns:a16="http://schemas.microsoft.com/office/drawing/2014/main" id="{9FB4A3C4-2982-8442-B6A3-866762FC5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8024" y="4275137"/>
              <a:ext cx="304800" cy="492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4305158-9EBC-C44A-80C1-7A856D7F67FD}"/>
              </a:ext>
            </a:extLst>
          </p:cNvPr>
          <p:cNvSpPr txBox="1"/>
          <p:nvPr/>
        </p:nvSpPr>
        <p:spPr>
          <a:xfrm>
            <a:off x="1234224" y="1204624"/>
            <a:ext cx="1944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Cat and Dog have no fields.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1B2454-E61B-544F-8D5F-9000A37FC176}"/>
              </a:ext>
            </a:extLst>
          </p:cNvPr>
          <p:cNvSpPr txBox="1"/>
          <p:nvPr/>
        </p:nvSpPr>
        <p:spPr>
          <a:xfrm>
            <a:off x="1272562" y="2241949"/>
            <a:ext cx="1944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objects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considered equal?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63A59-1B7D-9D4F-B9FC-C76416502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93" y="2804985"/>
            <a:ext cx="342900" cy="45654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4E68BCB-996C-404C-89B0-268EB3337047}"/>
              </a:ext>
            </a:extLst>
          </p:cNvPr>
          <p:cNvSpPr txBox="1"/>
          <p:nvPr/>
        </p:nvSpPr>
        <p:spPr>
          <a:xfrm>
            <a:off x="1275439" y="3432419"/>
            <a:ext cx="1944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objects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considered equal?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B647C19-AFC1-424B-AADF-795994B0A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236" y="4036056"/>
            <a:ext cx="342900" cy="45654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F80E8A6-275B-1349-BB0D-1C7340258114}"/>
              </a:ext>
            </a:extLst>
          </p:cNvPr>
          <p:cNvSpPr txBox="1"/>
          <p:nvPr/>
        </p:nvSpPr>
        <p:spPr>
          <a:xfrm>
            <a:off x="4063971" y="3736084"/>
            <a:ext cx="353697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two objects are not of the same class (e.g. Cat, or Animal) they shouldn’t be considered equal</a:t>
            </a:r>
          </a:p>
        </p:txBody>
      </p:sp>
    </p:spTree>
    <p:extLst>
      <p:ext uri="{BB962C8B-B14F-4D97-AF65-F5344CB8AC3E}">
        <p14:creationId xmlns:p14="http://schemas.microsoft.com/office/powerpoint/2010/main" val="249838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Equals in Animal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200150" y="1309629"/>
            <a:ext cx="67437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Animal {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age;</a:t>
            </a:r>
          </a:p>
          <a:p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/** return true </a:t>
            </a:r>
            <a:r>
              <a:rPr lang="en-US" sz="1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and </a:t>
            </a:r>
            <a:r>
              <a:rPr lang="en-US" sz="1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of the same class</a:t>
            </a:r>
          </a:p>
          <a:p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* and their age fields have same values */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equals(Object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7" name="Group 39"/>
          <p:cNvGrpSpPr>
            <a:grpSpLocks/>
          </p:cNvGrpSpPr>
          <p:nvPr/>
        </p:nvGrpSpPr>
        <p:grpSpPr bwMode="auto">
          <a:xfrm>
            <a:off x="5657850" y="358378"/>
            <a:ext cx="2114550" cy="1298972"/>
            <a:chOff x="3696" y="157"/>
            <a:chExt cx="1776" cy="1091"/>
          </a:xfrm>
        </p:grpSpPr>
        <p:grpSp>
          <p:nvGrpSpPr>
            <p:cNvPr id="28" name="Group 17"/>
            <p:cNvGrpSpPr>
              <a:grpSpLocks/>
            </p:cNvGrpSpPr>
            <p:nvPr/>
          </p:nvGrpSpPr>
          <p:grpSpPr bwMode="auto">
            <a:xfrm>
              <a:off x="3696" y="157"/>
              <a:ext cx="1776" cy="1091"/>
              <a:chOff x="3696" y="205"/>
              <a:chExt cx="1776" cy="1091"/>
            </a:xfrm>
          </p:grpSpPr>
          <p:grpSp>
            <p:nvGrpSpPr>
              <p:cNvPr id="30" name="Group 16"/>
              <p:cNvGrpSpPr>
                <a:grpSpLocks/>
              </p:cNvGrpSpPr>
              <p:nvPr/>
            </p:nvGrpSpPr>
            <p:grpSpPr bwMode="auto">
              <a:xfrm>
                <a:off x="3696" y="205"/>
                <a:ext cx="1776" cy="1091"/>
                <a:chOff x="3696" y="781"/>
                <a:chExt cx="1776" cy="1091"/>
              </a:xfrm>
            </p:grpSpPr>
            <p:grpSp>
              <p:nvGrpSpPr>
                <p:cNvPr id="32" name="Group 15"/>
                <p:cNvGrpSpPr>
                  <a:grpSpLocks/>
                </p:cNvGrpSpPr>
                <p:nvPr/>
              </p:nvGrpSpPr>
              <p:grpSpPr bwMode="auto">
                <a:xfrm>
                  <a:off x="3696" y="781"/>
                  <a:ext cx="1776" cy="1091"/>
                  <a:chOff x="3696" y="781"/>
                  <a:chExt cx="1776" cy="1091"/>
                </a:xfrm>
              </p:grpSpPr>
              <p:sp>
                <p:nvSpPr>
                  <p:cNvPr id="35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072"/>
                    <a:ext cx="1776" cy="8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36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6" y="781"/>
                    <a:ext cx="336" cy="3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rgbClr val="E41900"/>
                        </a:solidFill>
                      </a:rPr>
                      <a:t>a0</a:t>
                    </a:r>
                    <a:endParaRPr lang="en-US" sz="1800" dirty="0"/>
                  </a:p>
                </p:txBody>
              </p:sp>
              <p:sp>
                <p:nvSpPr>
                  <p:cNvPr id="37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04" y="1072"/>
                    <a:ext cx="768" cy="3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 sz="1800"/>
                      <a:t>Animal</a:t>
                    </a:r>
                  </a:p>
                </p:txBody>
              </p:sp>
            </p:grpSp>
            <p:sp>
              <p:nvSpPr>
                <p:cNvPr id="3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792" y="1116"/>
                  <a:ext cx="1680" cy="6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sz="1800" dirty="0"/>
                    <a:t>age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en-US" sz="1800" dirty="0"/>
                    <a:t>equals(Object)</a:t>
                  </a:r>
                </a:p>
              </p:txBody>
            </p:sp>
          </p:grp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4176" y="576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4272" y="480"/>
              <a:ext cx="19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 dirty="0"/>
                <a:t>5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8754E4E-ACFA-454C-B31A-94795309DF74}"/>
              </a:ext>
            </a:extLst>
          </p:cNvPr>
          <p:cNvSpPr txBox="1"/>
          <p:nvPr/>
        </p:nvSpPr>
        <p:spPr>
          <a:xfrm>
            <a:off x="1801870" y="2790287"/>
            <a:ext cx="597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!=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obj.getClass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false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B43B36-C87B-EF4B-991D-EEABD42349A4}"/>
              </a:ext>
            </a:extLst>
          </p:cNvPr>
          <p:cNvSpPr txBox="1"/>
          <p:nvPr/>
        </p:nvSpPr>
        <p:spPr>
          <a:xfrm>
            <a:off x="1801870" y="3200400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 an= (Animal)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3DD075-BB17-4B44-9AFE-79585DA1975B}"/>
              </a:ext>
            </a:extLst>
          </p:cNvPr>
          <p:cNvSpPr txBox="1"/>
          <p:nvPr/>
        </p:nvSpPr>
        <p:spPr>
          <a:xfrm>
            <a:off x="1771650" y="3543300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 ==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an.age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811F0F-BBC4-4146-BD05-A535CA711A01}"/>
              </a:ext>
            </a:extLst>
          </p:cNvPr>
          <p:cNvSpPr txBox="1"/>
          <p:nvPr/>
        </p:nvSpPr>
        <p:spPr>
          <a:xfrm>
            <a:off x="7340585" y="488263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/>
                </a:solidFill>
              </a:rPr>
              <a:t>DEMO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8F065-9580-4348-B357-14DEAF5472D3}"/>
              </a:ext>
            </a:extLst>
          </p:cNvPr>
          <p:cNvSpPr txBox="1"/>
          <p:nvPr/>
        </p:nvSpPr>
        <p:spPr>
          <a:xfrm>
            <a:off x="4514850" y="3843203"/>
            <a:ext cx="2585705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every method equals that you write will have these three pieces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D88F1-E664-1646-BE4C-F41D009A20F9}"/>
              </a:ext>
            </a:extLst>
          </p:cNvPr>
          <p:cNvSpPr txBox="1"/>
          <p:nvPr/>
        </p:nvSpPr>
        <p:spPr>
          <a:xfrm>
            <a:off x="87370" y="2790287"/>
            <a:ext cx="1543050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Don’t forget obj == null!</a:t>
            </a:r>
          </a:p>
        </p:txBody>
      </p:sp>
    </p:spTree>
    <p:extLst>
      <p:ext uri="{BB962C8B-B14F-4D97-AF65-F5344CB8AC3E}">
        <p14:creationId xmlns:p14="http://schemas.microsoft.com/office/powerpoint/2010/main" val="246536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  <p:bldP spid="41" grpId="0"/>
      <p:bldP spid="19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13">
            <a:extLst>
              <a:ext uri="{FF2B5EF4-FFF2-40B4-BE49-F238E27FC236}">
                <a16:creationId xmlns:a16="http://schemas.microsoft.com/office/drawing/2014/main" id="{793022A2-4EDC-0145-92C6-40383E8F1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0710" y="1624198"/>
            <a:ext cx="208597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/>
              <a:t>equals(Object)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Equals in Animal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211580" y="1098456"/>
            <a:ext cx="47434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Animal {</a:t>
            </a:r>
          </a:p>
          <a:p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/** return true </a:t>
            </a:r>
            <a:r>
              <a:rPr lang="en-US" sz="1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and </a:t>
            </a:r>
            <a:r>
              <a:rPr lang="en-US" sz="1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of the </a:t>
            </a:r>
          </a:p>
          <a:p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* same class, age fields have same values */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equals(Object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… }</a:t>
            </a:r>
          </a:p>
        </p:txBody>
      </p:sp>
      <p:grpSp>
        <p:nvGrpSpPr>
          <p:cNvPr id="32" name="Group 15"/>
          <p:cNvGrpSpPr>
            <a:grpSpLocks/>
          </p:cNvGrpSpPr>
          <p:nvPr/>
        </p:nvGrpSpPr>
        <p:grpSpPr bwMode="auto">
          <a:xfrm>
            <a:off x="5651898" y="305312"/>
            <a:ext cx="2122885" cy="1295400"/>
            <a:chOff x="2949" y="1577"/>
            <a:chExt cx="1783" cy="1088"/>
          </a:xfrm>
        </p:grpSpPr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2949" y="1865"/>
              <a:ext cx="1776" cy="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2954" y="1577"/>
              <a:ext cx="336" cy="3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dirty="0">
                  <a:solidFill>
                    <a:srgbClr val="E41900"/>
                  </a:solidFill>
                </a:rPr>
                <a:t>a0</a:t>
              </a:r>
              <a:endParaRPr lang="en-US" sz="1800" dirty="0"/>
            </a:p>
          </p:txBody>
        </p:sp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3964" y="1868"/>
              <a:ext cx="768" cy="3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Animal</a:t>
              </a:r>
            </a:p>
          </p:txBody>
        </p:sp>
      </p:grp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229350" y="8001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343650" y="742950"/>
            <a:ext cx="22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/>
              <a:t>5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0DB42229-A6A8-7A4B-8BC5-DEA20F003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1600200"/>
            <a:ext cx="2114550" cy="952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CACECD13-3C88-2F4E-94D0-FC020DD5B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0" y="1600200"/>
            <a:ext cx="62293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Cat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F78B6CDC-32C5-FB47-A3A2-530B01CB1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85" y="1678544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5817299" y="742951"/>
            <a:ext cx="2000250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age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equals(Object)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purr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equals(Object)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802F5F26-498E-274D-871D-93E73F73D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885" y="2523560"/>
            <a:ext cx="5920741" cy="258532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Animal {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 true </a:t>
            </a:r>
            <a:r>
              <a:rPr lang="en-US" sz="1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and </a:t>
            </a:r>
            <a:r>
              <a:rPr lang="en-US" sz="1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of the </a:t>
            </a:r>
          </a:p>
          <a:p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* same class and  age and purr fields have same values */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equals(Object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92415D60-E13B-DB46-8A36-93EE5C99F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961" y="3666180"/>
            <a:ext cx="3701035" cy="3693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(!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super.equals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false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DE238F50-2B43-4E4B-B2E6-57DAD9036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960" y="4087163"/>
            <a:ext cx="3701035" cy="3693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cob= (Cat)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35C778F2-0370-5B40-A6C7-0F0500427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960" y="4508145"/>
            <a:ext cx="3701035" cy="3693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purr.equals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cob.purr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2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3" grpId="0" animBg="1"/>
      <p:bldP spid="38" grpId="0" animBg="1"/>
    </p:bldLst>
  </p:timing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681</Words>
  <Application>Microsoft Macintosh PowerPoint</Application>
  <PresentationFormat>On-screen Show (16:9)</PresentationFormat>
  <Paragraphs>150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Consolas</vt:lpstr>
      <vt:lpstr>Noto Symbol</vt:lpstr>
      <vt:lpstr>Times</vt:lpstr>
      <vt:lpstr>Times New Roman</vt:lpstr>
      <vt:lpstr>swiss</vt:lpstr>
      <vt:lpstr>Median</vt:lpstr>
      <vt:lpstr>Recitation  </vt:lpstr>
      <vt:lpstr>Function getClass and static field class</vt:lpstr>
      <vt:lpstr>PowerPoint Presentation</vt:lpstr>
      <vt:lpstr>equals in class Object</vt:lpstr>
      <vt:lpstr>equals in classes other than object</vt:lpstr>
      <vt:lpstr>Are any of these equal?</vt:lpstr>
      <vt:lpstr>Equals in Animal</vt:lpstr>
      <vt:lpstr>Equals in Animal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Session  </dc:title>
  <cp:lastModifiedBy>David Joseph Gries</cp:lastModifiedBy>
  <cp:revision>28</cp:revision>
  <cp:lastPrinted>2018-09-24T13:20:04Z</cp:lastPrinted>
  <dcterms:modified xsi:type="dcterms:W3CDTF">2021-09-20T13:51:51Z</dcterms:modified>
</cp:coreProperties>
</file>