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21"/>
  </p:notesMasterIdLst>
  <p:handoutMasterIdLst>
    <p:handoutMasterId r:id="rId22"/>
  </p:handoutMasterIdLst>
  <p:sldIdLst>
    <p:sldId id="256" r:id="rId2"/>
    <p:sldId id="402" r:id="rId3"/>
    <p:sldId id="403"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7085"/>
    <p:restoredTop sz="93741"/>
  </p:normalViewPr>
  <p:slideViewPr>
    <p:cSldViewPr snapToGrid="0" snapToObjects="1" showGuides="1">
      <p:cViewPr varScale="1">
        <p:scale>
          <a:sx n="154" d="100"/>
          <a:sy n="154" d="100"/>
        </p:scale>
        <p:origin x="792"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1255F-D5EA-6A4C-A14C-09F98FD29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E118CC-A29E-E648-846F-C41CE201B4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7DC6-09B8-824E-9754-65C6AEEA0195}" type="datetimeFigureOut">
              <a:rPr lang="en-US" smtClean="0"/>
              <a:t>9/20/21</a:t>
            </a:fld>
            <a:endParaRPr lang="en-US"/>
          </a:p>
        </p:txBody>
      </p:sp>
      <p:sp>
        <p:nvSpPr>
          <p:cNvPr id="4" name="Footer Placeholder 3">
            <a:extLst>
              <a:ext uri="{FF2B5EF4-FFF2-40B4-BE49-F238E27FC236}">
                <a16:creationId xmlns:a16="http://schemas.microsoft.com/office/drawing/2014/main" id="{E7710D22-840A-844B-89BE-38BC7ACE59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5D08C1-5284-A745-B268-75C549896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CB36B4-6A06-BC48-B280-AC4396A305D7}" type="slidenum">
              <a:rPr lang="en-US" smtClean="0"/>
              <a:t>‹#›</a:t>
            </a:fld>
            <a:endParaRPr lang="en-US"/>
          </a:p>
        </p:txBody>
      </p:sp>
    </p:spTree>
    <p:extLst>
      <p:ext uri="{BB962C8B-B14F-4D97-AF65-F5344CB8AC3E}">
        <p14:creationId xmlns:p14="http://schemas.microsoft.com/office/powerpoint/2010/main" val="3565855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640773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5" name="Shape 7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An interface is like a fully abstract class but has a slightly different syntax.</a:t>
            </a:r>
          </a:p>
          <a:p>
            <a:pPr lvl="0" rtl="0">
              <a:lnSpc>
                <a:spcPct val="115000"/>
              </a:lnSpc>
              <a:spcBef>
                <a:spcPts val="0"/>
              </a:spcBef>
              <a:buClr>
                <a:schemeClr val="dk1"/>
              </a:buClr>
              <a:buSzPct val="100000"/>
              <a:buFont typeface="Arial"/>
              <a:buNone/>
            </a:pPr>
            <a:r>
              <a:rPr lang="en">
                <a:solidFill>
                  <a:schemeClr val="dk1"/>
                </a:solidFill>
              </a:rPr>
              <a:t>An interface can contain type signatures for methods, just like abstract methods in abstract classes, but they have to be public.</a:t>
            </a:r>
          </a:p>
          <a:p>
            <a:pPr lvl="0">
              <a:lnSpc>
                <a:spcPct val="115000"/>
              </a:lnSpc>
              <a:spcBef>
                <a:spcPts val="0"/>
              </a:spcBef>
              <a:buClr>
                <a:schemeClr val="dk1"/>
              </a:buClr>
              <a:buSzPct val="100000"/>
              <a:buFont typeface="Arial"/>
              <a:buNone/>
            </a:pPr>
            <a:r>
              <a:rPr lang="en">
                <a:solidFill>
                  <a:schemeClr val="dk1"/>
                </a:solidFill>
              </a:rPr>
              <a:t>An interface can contain fields, but they have to be public, static, and final and they have to contain an initializer. So they are really just constants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 NOTE -------------</a:t>
            </a:r>
          </a:p>
          <a:p>
            <a:pPr rtl="0">
              <a:spcBef>
                <a:spcPts val="0"/>
              </a:spcBef>
              <a:buNone/>
            </a:pPr>
            <a:r>
              <a:rPr lang="en"/>
              <a:t>If someone asks about conflicting constants in interfaces, Java will actually have an compile-time error due to ambiguity.</a:t>
            </a:r>
          </a:p>
          <a:p>
            <a:pPr rtl="0">
              <a:spcBef>
                <a:spcPts val="0"/>
              </a:spcBef>
              <a:buNone/>
            </a:pPr>
            <a:r>
              <a:rPr lang="en"/>
              <a:t>So you would need to call the constant you want from the interface like Whistler.MEANING_OF_LIFE or Singer.MEANING_OF_LIFE.</a:t>
            </a:r>
          </a:p>
          <a:p>
            <a:pPr rtl="0">
              <a:spcBef>
                <a:spcPts val="0"/>
              </a:spcBef>
              <a:buNone/>
            </a:pPr>
            <a:endParaRPr/>
          </a:p>
          <a:p>
            <a:pPr>
              <a:spcBef>
                <a:spcPts val="0"/>
              </a:spcBef>
              <a:buNone/>
            </a:pPr>
            <a:r>
              <a:rPr lang="en"/>
              <a:t>Similarly for conflicting return types for methods of the same name, java will say that the return type is incompatible with one of the interfaces.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6" name="Shape 7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04800" rtl="0">
              <a:lnSpc>
                <a:spcPct val="144000"/>
              </a:lnSpc>
              <a:spcBef>
                <a:spcPts val="0"/>
              </a:spcBef>
              <a:buClr>
                <a:schemeClr val="dk1"/>
              </a:buClr>
              <a:buSzPct val="100000"/>
              <a:buFont typeface="Arial"/>
              <a:buChar char="●"/>
            </a:pPr>
            <a:r>
              <a:rPr lang="en" sz="1200">
                <a:solidFill>
                  <a:schemeClr val="dk1"/>
                </a:solidFill>
              </a:rPr>
              <a:t>Implementing an interface allows a class to become more formal about the behavior it promises to provide. </a:t>
            </a:r>
          </a:p>
          <a:p>
            <a:pPr marL="457200" lvl="0" indent="-304800" rtl="0">
              <a:lnSpc>
                <a:spcPct val="144000"/>
              </a:lnSpc>
              <a:spcBef>
                <a:spcPts val="0"/>
              </a:spcBef>
              <a:buClr>
                <a:schemeClr val="dk1"/>
              </a:buClr>
              <a:buSzPct val="100000"/>
              <a:buFont typeface="Arial"/>
              <a:buChar char="●"/>
            </a:pPr>
            <a:r>
              <a:rPr lang="en" sz="1200">
                <a:solidFill>
                  <a:schemeClr val="dk1"/>
                </a:solidFill>
              </a:rPr>
              <a:t>Interfaces form a </a:t>
            </a:r>
            <a:r>
              <a:rPr lang="en" sz="1200" b="1">
                <a:solidFill>
                  <a:schemeClr val="dk1"/>
                </a:solidFill>
              </a:rPr>
              <a:t>contract</a:t>
            </a:r>
            <a:r>
              <a:rPr lang="en" sz="1200">
                <a:solidFill>
                  <a:schemeClr val="dk1"/>
                </a:solidFill>
              </a:rPr>
              <a:t> between the class and the outside world, and this contract is enforced at build time by the compiler. </a:t>
            </a:r>
          </a:p>
          <a:p>
            <a:pPr marL="457200" lvl="0" indent="-304800" rtl="0">
              <a:lnSpc>
                <a:spcPct val="144000"/>
              </a:lnSpc>
              <a:spcBef>
                <a:spcPts val="0"/>
              </a:spcBef>
              <a:buClr>
                <a:schemeClr val="dk1"/>
              </a:buClr>
              <a:buSzPct val="100000"/>
              <a:buFont typeface="Arial"/>
              <a:buChar char="●"/>
            </a:pPr>
            <a:r>
              <a:rPr lang="en" sz="1200">
                <a:solidFill>
                  <a:schemeClr val="dk1"/>
                </a:solidFill>
              </a:rPr>
              <a:t>If your class claims to implement an interface, the class will compile only if all methods defined by that interface are overridden in the class ---are declared in the class.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4" name="Shape 7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There are </a:t>
            </a:r>
            <a:r>
              <a:rPr lang="en" b="1"/>
              <a:t>six (compiler)</a:t>
            </a:r>
            <a:r>
              <a:rPr lang="en"/>
              <a:t> perspectives of the same Human object. From each perspective, you can call a method m()  (say) only if it is defined in that perspective or above it; otherwise, the call is illegal. This ensures that a method to be called actually exists at runtime.</a:t>
            </a:r>
          </a:p>
          <a:p>
            <a:pPr rtl="0">
              <a:spcBef>
                <a:spcPts val="0"/>
              </a:spcBef>
              <a:buNone/>
            </a:pPr>
            <a:endParaRPr/>
          </a:p>
          <a:p>
            <a:pPr rtl="0">
              <a:spcBef>
                <a:spcPts val="0"/>
              </a:spcBef>
              <a:buNone/>
            </a:pPr>
            <a:r>
              <a:rPr lang="en"/>
              <a:t>But of course the object does NOT change when one casts.</a:t>
            </a:r>
          </a:p>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6" name="Shape 8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Note that explicit upcasts are unnecessary.</a:t>
            </a:r>
          </a:p>
          <a:p>
            <a:pPr rtl="0">
              <a:spcBef>
                <a:spcPts val="0"/>
              </a:spcBef>
              <a:buNone/>
            </a:pPr>
            <a:endParaRPr/>
          </a:p>
          <a:p>
            <a:pPr rtl="0">
              <a:spcBef>
                <a:spcPts val="0"/>
              </a:spcBef>
              <a:buNone/>
            </a:pPr>
            <a:r>
              <a:rPr lang="en"/>
              <a:t>Explicit downcasts are necessary --and they should be done only if it is KNOWN that the cast will work (use instanceof to check that).</a:t>
            </a:r>
          </a:p>
          <a:p>
            <a:pPr rtl="0">
              <a:spcBef>
                <a:spcPts val="0"/>
              </a:spcBef>
              <a:buNone/>
            </a:pPr>
            <a:endParaRPr/>
          </a:p>
          <a:p>
            <a:pPr rtl="0">
              <a:spcBef>
                <a:spcPts val="0"/>
              </a:spcBef>
              <a:buNone/>
            </a:pPr>
            <a:r>
              <a:rPr lang="en"/>
              <a:t>Note that    c instanceof  C   is true iff c has a partition called C.</a:t>
            </a:r>
          </a:p>
          <a:p>
            <a:pPr lvl="0" rtl="0">
              <a:spcBef>
                <a:spcPts val="0"/>
              </a:spcBef>
              <a:buNone/>
            </a:pPr>
            <a:r>
              <a:rPr lang="en"/>
              <a:t>For the object shown on this slide,  h instance of C is true for C being  Whistler, Human, Mammal, Singer, Animal, and Object.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3" name="Shape 8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r>
              <a:rPr lang="en"/>
              <a:t>When h.listenTo(h) or h.listenTo(w) gets called, it calls the listenTo method declared in Human. (“Bottom-up rule”)</a:t>
            </a:r>
          </a:p>
          <a:p>
            <a:pPr rtl="0">
              <a:spcBef>
                <a:spcPts val="0"/>
              </a:spcBef>
              <a:buNone/>
            </a:pPr>
            <a:endParaRPr/>
          </a:p>
          <a:p>
            <a:pPr rtl="0">
              <a:spcBef>
                <a:spcPts val="0"/>
              </a:spcBef>
              <a:buNone/>
            </a:pPr>
            <a:r>
              <a:rPr lang="en"/>
              <a:t>w.listenTo(w) doesn’t compile because a Whistler object does not have a listenTo method.</a:t>
            </a:r>
          </a:p>
          <a:p>
            <a:pPr rtl="0">
              <a:spcBef>
                <a:spcPts val="0"/>
              </a:spcBef>
              <a:buNone/>
            </a:pPr>
            <a:endParaRPr/>
          </a:p>
          <a:p>
            <a:pPr lvl="0" rtl="0">
              <a:spcBef>
                <a:spcPts val="0"/>
              </a:spcBef>
              <a:buNone/>
            </a:pPr>
            <a:r>
              <a:rPr lang="en"/>
              <a:t>Whenever we call upon </a:t>
            </a:r>
            <a:r>
              <a:rPr lang="en" b="1">
                <a:solidFill>
                  <a:srgbClr val="1155CC"/>
                </a:solidFill>
                <a:latin typeface="Courier New"/>
                <a:ea typeface="Courier New"/>
                <a:cs typeface="Courier New"/>
                <a:sym typeface="Courier New"/>
              </a:rPr>
              <a:t>w</a:t>
            </a:r>
            <a:r>
              <a:rPr lang="en"/>
              <a:t>, the compiler knows that it can call upon the methods that were declared in (the type) Whistler.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0" name="Shape 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At this point, in your Demo, change class Shape to implement Comparable&lt;T&gt; as shown on this slide,</a:t>
            </a:r>
          </a:p>
          <a:p>
            <a:pPr rtl="0">
              <a:spcBef>
                <a:spcPts val="0"/>
              </a:spcBef>
              <a:buNone/>
            </a:pPr>
            <a:r>
              <a:rPr lang="en"/>
              <a:t>adding method compareTo and implementing Comparable&lt;Shape&gt;.</a:t>
            </a:r>
          </a:p>
          <a:p>
            <a:pPr rtl="0">
              <a:spcBef>
                <a:spcPts val="0"/>
              </a:spcBef>
              <a:buNone/>
            </a:pPr>
            <a:r>
              <a:rPr lang="en"/>
              <a:t>You should then be able to run method main and show them that the sort works.</a:t>
            </a:r>
          </a:p>
          <a:p>
            <a:pPr rtl="0">
              <a:spcBef>
                <a:spcPts val="0"/>
              </a:spcBef>
              <a:buNone/>
            </a:pPr>
            <a:endParaRPr/>
          </a:p>
          <a:p>
            <a:pPr rtl="0">
              <a:spcBef>
                <a:spcPts val="0"/>
              </a:spcBef>
              <a:buNone/>
            </a:pPr>
            <a:r>
              <a:rPr lang="en"/>
              <a:t>Note: It would be nice to write compareTo using just:</a:t>
            </a:r>
          </a:p>
          <a:p>
            <a:pPr rtl="0">
              <a:spcBef>
                <a:spcPts val="0"/>
              </a:spcBef>
              <a:buNone/>
            </a:pPr>
            <a:endParaRPr/>
          </a:p>
          <a:p>
            <a:pPr rtl="0">
              <a:spcBef>
                <a:spcPts val="0"/>
              </a:spcBef>
              <a:buNone/>
            </a:pPr>
            <a:r>
              <a:rPr lang="en"/>
              <a:t>    return area() - s.area();</a:t>
            </a:r>
          </a:p>
          <a:p>
            <a:pPr rtl="0">
              <a:spcBef>
                <a:spcPts val="0"/>
              </a:spcBef>
              <a:buNone/>
            </a:pPr>
            <a:endParaRPr/>
          </a:p>
          <a:p>
            <a:pPr rtl="0">
              <a:spcBef>
                <a:spcPts val="0"/>
              </a:spcBef>
              <a:buNone/>
            </a:pPr>
            <a:r>
              <a:rPr lang="en"/>
              <a:t>but the expression is a double. And if we try to cast it to an int, using</a:t>
            </a:r>
          </a:p>
          <a:p>
            <a:pPr rtl="0">
              <a:spcBef>
                <a:spcPts val="0"/>
              </a:spcBef>
              <a:buNone/>
            </a:pPr>
            <a:endParaRPr/>
          </a:p>
          <a:p>
            <a:pPr lvl="0" rtl="0">
              <a:spcBef>
                <a:spcPts val="0"/>
              </a:spcBef>
              <a:buNone/>
            </a:pPr>
            <a:r>
              <a:rPr lang="en"/>
              <a:t>   </a:t>
            </a:r>
            <a:r>
              <a:rPr lang="en">
                <a:solidFill>
                  <a:schemeClr val="dk1"/>
                </a:solidFill>
              </a:rPr>
              <a:t>return (int)(area() - s.area());</a:t>
            </a:r>
          </a:p>
          <a:p>
            <a:pPr lvl="0" rtl="0">
              <a:spcBef>
                <a:spcPts val="0"/>
              </a:spcBef>
              <a:buNone/>
            </a:pPr>
            <a:endParaRPr>
              <a:solidFill>
                <a:schemeClr val="dk1"/>
              </a:solidFill>
            </a:endParaRPr>
          </a:p>
          <a:p>
            <a:pPr lvl="0" rtl="0">
              <a:spcBef>
                <a:spcPts val="0"/>
              </a:spcBef>
              <a:buClr>
                <a:schemeClr val="dk1"/>
              </a:buClr>
              <a:buSzPct val="100000"/>
              <a:buFont typeface="Arial"/>
              <a:buNone/>
            </a:pPr>
            <a:r>
              <a:rPr lang="en">
                <a:solidFill>
                  <a:schemeClr val="dk1"/>
                </a:solidFill>
              </a:rPr>
              <a:t>it doesn’t give the right answer is the area different is between -1 and 1 (non-inclusive).</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7" name="Shape 8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All 110 very diverse/different classes that implement Comparable just need to use one method! (Arrays.sort)</a:t>
            </a:r>
          </a:p>
          <a:p>
            <a:pPr lvl="0" rtl="0">
              <a:spcBef>
                <a:spcPts val="0"/>
              </a:spcBef>
              <a:buNone/>
            </a:pPr>
            <a:r>
              <a:rPr lang="en"/>
              <a:t>Interfaces stop us from needlessly writing 110 different sort implementations! If YOUR class C (say) implements Comparable,</a:t>
            </a:r>
          </a:p>
          <a:p>
            <a:pPr lvl="0" rtl="0">
              <a:spcBef>
                <a:spcPts val="0"/>
              </a:spcBef>
              <a:buNone/>
            </a:pPr>
            <a:r>
              <a:rPr lang="en"/>
              <a:t>thus providing a method that gives an ordering to objects of the class, you can use Arrays.sort to sort arrays 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Because of interfaces, we need </a:t>
            </a:r>
            <a:r>
              <a:rPr lang="en">
                <a:solidFill>
                  <a:schemeClr val="dk1"/>
                </a:solidFill>
              </a:rPr>
              <a:t>only </a:t>
            </a:r>
            <a:r>
              <a:rPr lang="en"/>
              <a:t>one sort method, which just relies on compareTo. </a:t>
            </a:r>
          </a:p>
          <a:p>
            <a:pPr lvl="0" rtl="0">
              <a:spcBef>
                <a:spcPts val="0"/>
              </a:spcBef>
              <a:buNone/>
            </a:pPr>
            <a:r>
              <a:rPr lang="en"/>
              <a:t>As long as Arrays.sort can cast elements to type Comparable, it can reliably call method compareTo.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6" name="Shape 8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200">
                <a:solidFill>
                  <a:schemeClr val="dk1"/>
                </a:solidFill>
              </a:rPr>
              <a:t>(If you have time) go through the points in the context of the previous examples of Humans/whistlers and shapes.</a:t>
            </a: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r>
              <a:rPr lang="en" sz="1200">
                <a:solidFill>
                  <a:schemeClr val="dk1"/>
                </a:solidFill>
              </a:rPr>
              <a:t>Software Engineering:</a:t>
            </a:r>
          </a:p>
          <a:p>
            <a:pPr marL="457200" lvl="0" indent="-304800" rtl="0">
              <a:spcBef>
                <a:spcPts val="0"/>
              </a:spcBef>
              <a:buClr>
                <a:schemeClr val="dk1"/>
              </a:buClr>
              <a:buSzPct val="100000"/>
              <a:buFont typeface="Arial"/>
              <a:buChar char="-"/>
            </a:pPr>
            <a:r>
              <a:rPr lang="en" sz="1200">
                <a:solidFill>
                  <a:schemeClr val="dk1"/>
                </a:solidFill>
              </a:rPr>
              <a:t>specify and enforce boundaries between different parts of a team project</a:t>
            </a:r>
          </a:p>
          <a:p>
            <a:pPr rtl="0">
              <a:spcBef>
                <a:spcPts val="0"/>
              </a:spcBef>
              <a:buNone/>
            </a:pPr>
            <a:endParaRPr sz="1200">
              <a:solidFill>
                <a:schemeClr val="dk1"/>
              </a:solidFill>
            </a:endParaRPr>
          </a:p>
          <a:p>
            <a:pPr lvl="0">
              <a:spcBef>
                <a:spcPts val="0"/>
              </a:spcBef>
              <a:buNone/>
            </a:pPr>
            <a:r>
              <a:rPr lang="en" sz="1200">
                <a:solidFill>
                  <a:schemeClr val="dk1"/>
                </a:solidFill>
              </a:rPr>
              <a:t>Because they will have had some exposure to Lists, you can say that if they implement the List&lt;T&gt; interface, it allows a user to have a guarantee that their list implementation will have those List methods. It doesn’t say anything about the implementation (backing array vs. objects and pointers). It just needs to satisfy the specification. Else, there will be a compiler error.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6667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5" name="Shape 7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Why? Java requires this so that the following doesn’t happen.</a:t>
            </a:r>
          </a:p>
          <a:p>
            <a:pPr marL="457200" lvl="0" indent="-317500" rtl="0">
              <a:spcBef>
                <a:spcPts val="0"/>
              </a:spcBef>
              <a:buClr>
                <a:srgbClr val="000000"/>
              </a:buClr>
              <a:buSzPct val="127272"/>
              <a:buFont typeface="Arial"/>
              <a:buAutoNum type="arabicPeriod"/>
            </a:pPr>
            <a:r>
              <a:rPr lang="en"/>
              <a:t>If subclasses didn’t override the abstract method, we could have a situation where the method gets called but it has no implementation to use</a:t>
            </a:r>
          </a:p>
          <a:p>
            <a:pPr marL="457200" lvl="0" indent="-317500" rtl="0">
              <a:spcBef>
                <a:spcPts val="0"/>
              </a:spcBef>
              <a:buClr>
                <a:srgbClr val="000000"/>
              </a:buClr>
              <a:buSzPct val="127272"/>
              <a:buFont typeface="Arial"/>
              <a:buAutoNum type="arabicPeriod"/>
            </a:pPr>
            <a:r>
              <a:rPr lang="en"/>
              <a:t>If we could instantiate an object of an abstract class and tried to call one of the abstract methods, it would have no implementation to use</a:t>
            </a:r>
          </a:p>
        </p:txBody>
      </p:sp>
    </p:spTree>
    <p:extLst>
      <p:ext uri="{BB962C8B-B14F-4D97-AF65-F5344CB8AC3E}">
        <p14:creationId xmlns:p14="http://schemas.microsoft.com/office/powerpoint/2010/main" val="237135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2" name="Shape 6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 sz="1400"/>
              <a:t>Encourage the students to download the code for this online</a:t>
            </a:r>
          </a:p>
          <a:p>
            <a:pPr marL="457200" lvl="0" indent="-317500" rtl="0">
              <a:spcBef>
                <a:spcPts val="0"/>
              </a:spcBef>
              <a:buClr>
                <a:srgbClr val="000000"/>
              </a:buClr>
              <a:buSzPct val="100000"/>
              <a:buFont typeface="Arial"/>
              <a:buChar char="●"/>
            </a:pPr>
            <a:r>
              <a:rPr lang="en" sz="1400"/>
              <a:t>The goal is to incorporate an area method for all shapes</a:t>
            </a:r>
          </a:p>
          <a:p>
            <a:pPr marL="457200" lvl="0" indent="-317500" rtl="0">
              <a:spcBef>
                <a:spcPts val="0"/>
              </a:spcBef>
              <a:buClr>
                <a:srgbClr val="000000"/>
              </a:buClr>
              <a:buSzPct val="100000"/>
              <a:buFont typeface="Arial"/>
              <a:buChar char="●"/>
            </a:pPr>
            <a:r>
              <a:rPr lang="en" sz="1400"/>
              <a:t>x,y are coordinates that are for all shapes. Each subclass has its own relevant fields.</a:t>
            </a:r>
          </a:p>
          <a:p>
            <a:pPr marL="457200" lvl="0" indent="-317500" rtl="0">
              <a:spcBef>
                <a:spcPts val="0"/>
              </a:spcBef>
              <a:buClr>
                <a:srgbClr val="000000"/>
              </a:buClr>
              <a:buSzPct val="100000"/>
              <a:buFont typeface="Arial"/>
              <a:buChar char="●"/>
            </a:pPr>
            <a:r>
              <a:rPr lang="en" sz="1400"/>
              <a:t>Explain that Circle, Square, and Triangle all have different area() methods</a:t>
            </a:r>
          </a:p>
          <a:p>
            <a:pPr marL="914400" lvl="1" indent="-317500" rtl="0">
              <a:spcBef>
                <a:spcPts val="0"/>
              </a:spcBef>
              <a:buClr>
                <a:srgbClr val="000000"/>
              </a:buClr>
              <a:buSzPct val="100000"/>
              <a:buFont typeface="Courier New"/>
              <a:buChar char="o"/>
            </a:pPr>
            <a:r>
              <a:rPr lang="en" sz="1400"/>
              <a:t>but Shape does not have 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1" name="Shape 6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91666"/>
              <a:buFont typeface="Arial"/>
              <a:buNone/>
            </a:pPr>
            <a:r>
              <a:rPr lang="en" sz="1200">
                <a:solidFill>
                  <a:schemeClr val="dk1"/>
                </a:solidFill>
              </a:rPr>
              <a:t>Let’s try to solve the casting problem: Ask for ideas.</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Solve our earlier problem - makes sumAreas(..) simple and clean, but has its own host of issues:</a:t>
            </a:r>
          </a:p>
          <a:p>
            <a:pPr marL="457200" lvl="0" indent="-304800" rtl="0">
              <a:spcBef>
                <a:spcPts val="600"/>
              </a:spcBef>
              <a:buClr>
                <a:schemeClr val="dk1"/>
              </a:buClr>
              <a:buSzPct val="100000"/>
              <a:buFont typeface="Arial"/>
              <a:buChar char="●"/>
            </a:pPr>
            <a:r>
              <a:rPr lang="en" sz="1200">
                <a:solidFill>
                  <a:schemeClr val="dk1"/>
                </a:solidFill>
              </a:rPr>
              <a:t>Subclasses of Shape have to remember to override - easy to lose track of, cause bugs down the line</a:t>
            </a:r>
          </a:p>
          <a:p>
            <a:pPr marL="457200" lvl="0" indent="-304800" rtl="0">
              <a:spcBef>
                <a:spcPts val="600"/>
              </a:spcBef>
              <a:buClr>
                <a:schemeClr val="dk1"/>
              </a:buClr>
              <a:buSzPct val="100000"/>
              <a:buFont typeface="Arial"/>
              <a:buChar char="●"/>
            </a:pPr>
            <a:r>
              <a:rPr lang="en" sz="1200">
                <a:solidFill>
                  <a:schemeClr val="dk1"/>
                </a:solidFill>
              </a:rPr>
              <a:t>Shapes that aren’t subclasses have 0 area, which would normally be incorrect</a:t>
            </a:r>
          </a:p>
          <a:p>
            <a:pPr rtl="0">
              <a:spcBef>
                <a:spcPts val="0"/>
              </a:spcBef>
              <a:buNone/>
            </a:pPr>
            <a:endParaRPr sz="1200"/>
          </a:p>
          <a:p>
            <a:pPr rtl="0">
              <a:spcBef>
                <a:spcPts val="0"/>
              </a:spcBef>
              <a:buNone/>
            </a:pPr>
            <a:r>
              <a:rPr lang="en" sz="1200"/>
              <a:t>Now add the RuntimeException:</a:t>
            </a:r>
          </a:p>
          <a:p>
            <a:pPr lvl="0" rtl="0">
              <a:spcBef>
                <a:spcPts val="600"/>
              </a:spcBef>
              <a:buClr>
                <a:schemeClr val="dk1"/>
              </a:buClr>
              <a:buSzPct val="91666"/>
              <a:buFont typeface="Arial"/>
              <a:buNone/>
            </a:pPr>
            <a:r>
              <a:rPr lang="en" sz="1200">
                <a:solidFill>
                  <a:schemeClr val="dk1"/>
                </a:solidFill>
              </a:rPr>
              <a:t>Gets even closer. Now we can’t call getArea on Shapes that aren’t subclasses.</a:t>
            </a:r>
          </a:p>
          <a:p>
            <a:pPr marL="457200" lvl="0" indent="-304800" rtl="0">
              <a:spcBef>
                <a:spcPts val="600"/>
              </a:spcBef>
              <a:buClr>
                <a:schemeClr val="dk1"/>
              </a:buClr>
              <a:buSzPct val="100000"/>
              <a:buFont typeface="Arial"/>
              <a:buChar char="●"/>
            </a:pPr>
            <a:r>
              <a:rPr lang="en" sz="1200">
                <a:solidFill>
                  <a:schemeClr val="dk1"/>
                </a:solidFill>
              </a:rPr>
              <a:t>Still, Subclasses of Shape have to remember to override - easy to lose track of, cause bugs down the line</a:t>
            </a:r>
          </a:p>
          <a:p>
            <a:pPr marL="457200" lvl="0" indent="-304800" rtl="0">
              <a:spcBef>
                <a:spcPts val="600"/>
              </a:spcBef>
              <a:buClr>
                <a:schemeClr val="dk1"/>
              </a:buClr>
              <a:buSzPct val="100000"/>
              <a:buFont typeface="Arial"/>
              <a:buChar char="●"/>
            </a:pPr>
            <a:r>
              <a:rPr lang="en" sz="1200">
                <a:solidFill>
                  <a:schemeClr val="dk1"/>
                </a:solidFill>
              </a:rPr>
              <a:t>Makes a lot more Runtime Errors - Compile Time are easier to catch and fix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9" name="Shape 6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04800" rtl="0">
              <a:spcBef>
                <a:spcPts val="600"/>
              </a:spcBef>
              <a:buClr>
                <a:schemeClr val="dk1"/>
              </a:buClr>
              <a:buSzPct val="100000"/>
              <a:buFont typeface="Arial"/>
              <a:buChar char="●"/>
            </a:pPr>
            <a:r>
              <a:rPr lang="en" sz="1200">
                <a:solidFill>
                  <a:schemeClr val="dk1"/>
                </a:solidFill>
              </a:rPr>
              <a:t>This solves our first problem - by making Shape </a:t>
            </a:r>
            <a:r>
              <a:rPr lang="en" sz="1200" b="1">
                <a:solidFill>
                  <a:srgbClr val="1155CC"/>
                </a:solidFill>
              </a:rPr>
              <a:t>abstract</a:t>
            </a:r>
            <a:r>
              <a:rPr lang="en" sz="1200">
                <a:solidFill>
                  <a:schemeClr val="dk1"/>
                </a:solidFill>
              </a:rPr>
              <a:t>, we don’t have to worry about instantiating it. Cannot create an object of class Shape because use of new-expression is illegal. So every Shape is truly a Circle, Square, Triangle, or some other subclass.</a:t>
            </a:r>
          </a:p>
          <a:p>
            <a:pPr>
              <a:spcBef>
                <a:spcPts val="0"/>
              </a:spcBef>
              <a:buNone/>
            </a:pP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8" name="Shape 7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600"/>
              </a:spcBef>
              <a:buSzPct val="100000"/>
              <a:buNone/>
            </a:pPr>
            <a:r>
              <a:rPr lang="en" sz="1200">
                <a:solidFill>
                  <a:schemeClr val="dk1"/>
                </a:solidFill>
              </a:rPr>
              <a:t>     This solves the second problem.</a:t>
            </a:r>
          </a:p>
          <a:p>
            <a:pPr marL="228600" lvl="0" indent="0" rtl="0">
              <a:spcBef>
                <a:spcPts val="600"/>
              </a:spcBef>
              <a:buSzPct val="100000"/>
              <a:buNone/>
            </a:pPr>
            <a:r>
              <a:rPr lang="en" sz="1200">
                <a:solidFill>
                  <a:schemeClr val="dk1"/>
                </a:solidFill>
              </a:rPr>
              <a:t>An abstract method must be overridden in every subclass - not doing so is a </a:t>
            </a:r>
            <a:r>
              <a:rPr lang="en" sz="1200" b="1">
                <a:solidFill>
                  <a:schemeClr val="dk1"/>
                </a:solidFill>
              </a:rPr>
              <a:t>compile time</a:t>
            </a:r>
            <a:r>
              <a:rPr lang="en" sz="1200">
                <a:solidFill>
                  <a:schemeClr val="dk1"/>
                </a:solidFill>
              </a:rPr>
              <a:t> error --program us illegal.</a:t>
            </a:r>
          </a:p>
          <a:p>
            <a:pPr marL="457200" lvl="0" indent="-228600" rtl="0">
              <a:spcBef>
                <a:spcPts val="600"/>
              </a:spcBef>
              <a:buSzPct val="100000"/>
              <a:buNone/>
            </a:pPr>
            <a:r>
              <a:rPr lang="en" sz="1200">
                <a:solidFill>
                  <a:schemeClr val="dk1"/>
                </a:solidFill>
              </a:rPr>
              <a:t>An abstract method doesn’t have a body - just method header then semicolon.</a:t>
            </a:r>
          </a:p>
          <a:p>
            <a:pPr lvl="0" rtl="0">
              <a:spcBef>
                <a:spcPts val="0"/>
              </a:spcBef>
              <a:buNone/>
            </a:pP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5" name="Shape 7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Why? Java requires this so that the following doesn’t happen.</a:t>
            </a:r>
          </a:p>
          <a:p>
            <a:pPr marL="457200" lvl="0" indent="-317500" rtl="0">
              <a:spcBef>
                <a:spcPts val="0"/>
              </a:spcBef>
              <a:buClr>
                <a:srgbClr val="000000"/>
              </a:buClr>
              <a:buSzPct val="127272"/>
              <a:buFont typeface="Arial"/>
              <a:buAutoNum type="arabicPeriod"/>
            </a:pPr>
            <a:r>
              <a:rPr lang="en"/>
              <a:t>If subclasses didn’t override the abstract method, we could have a situation where the method gets called but it has no implementation to use</a:t>
            </a:r>
          </a:p>
          <a:p>
            <a:pPr marL="457200" lvl="0" indent="-317500" rtl="0">
              <a:spcBef>
                <a:spcPts val="0"/>
              </a:spcBef>
              <a:buClr>
                <a:srgbClr val="000000"/>
              </a:buClr>
              <a:buSzPct val="127272"/>
              <a:buFont typeface="Arial"/>
              <a:buAutoNum type="arabicPeriod"/>
            </a:pPr>
            <a:r>
              <a:rPr lang="en"/>
              <a:t>If we could instantiate an object of an abstract class and tried to call one of the abstract methods, it would have no implementation to use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57200" y="563759"/>
            <a:ext cx="8229600" cy="3009600"/>
          </a:xfrm>
          <a:prstGeom prst="rect">
            <a:avLst/>
          </a:prstGeom>
        </p:spPr>
        <p:txBody>
          <a:bodyPr lIns="91425" tIns="91425" rIns="91425" b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a:endParaRPr/>
          </a:p>
        </p:txBody>
      </p:sp>
      <p:cxnSp>
        <p:nvCxnSpPr>
          <p:cNvPr id="12" name="Shape 12"/>
          <p:cNvCxnSpPr/>
          <p:nvPr/>
        </p:nvCxnSpPr>
        <p:spPr>
          <a:xfrm>
            <a:off x="457200" y="411479"/>
            <a:ext cx="8229600" cy="0"/>
          </a:xfrm>
          <a:prstGeom prst="straightConnector1">
            <a:avLst/>
          </a:prstGeom>
          <a:noFill/>
          <a:ln w="57150" cap="flat">
            <a:solidFill>
              <a:schemeClr val="accent1"/>
            </a:solidFill>
            <a:prstDash val="solid"/>
            <a:round/>
            <a:headEnd type="none" w="med" len="med"/>
            <a:tailEnd type="none" w="med" len="med"/>
          </a:ln>
        </p:spPr>
      </p:cxnSp>
      <p:cxnSp>
        <p:nvCxnSpPr>
          <p:cNvPr id="13" name="Shape 13"/>
          <p:cNvCxnSpPr/>
          <p:nvPr/>
        </p:nvCxnSpPr>
        <p:spPr>
          <a:xfrm>
            <a:off x="457200" y="3633382"/>
            <a:ext cx="8229600" cy="0"/>
          </a:xfrm>
          <a:prstGeom prst="straightConnector1">
            <a:avLst/>
          </a:prstGeom>
          <a:noFill/>
          <a:ln w="57150" cap="flat">
            <a:solidFill>
              <a:schemeClr val="accent1"/>
            </a:solidFill>
            <a:prstDash val="solid"/>
            <a:round/>
            <a:headEnd type="none" w="med" len="med"/>
            <a:tailEnd type="none" w="med" len="med"/>
          </a:ln>
        </p:spPr>
      </p:cxnSp>
      <p:sp>
        <p:nvSpPr>
          <p:cNvPr id="14" name="Shape 1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7" name="Shape 1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18" name="Shape 18"/>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4" name="Shape 24"/>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
        <p:nvSpPr>
          <p:cNvPr id="25" name="Shape 2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8" name="Shape 28"/>
          <p:cNvCxnSpPr/>
          <p:nvPr/>
        </p:nvCxnSpPr>
        <p:spPr>
          <a:xfrm>
            <a:off x="457200" y="1143000"/>
            <a:ext cx="8229600" cy="0"/>
          </a:xfrm>
          <a:prstGeom prst="straightConnector1">
            <a:avLst/>
          </a:prstGeom>
          <a:noFill/>
          <a:ln w="50800" cap="flat">
            <a:solidFill>
              <a:schemeClr val="accent1"/>
            </a:solidFill>
            <a:prstDash val="solid"/>
            <a:round/>
            <a:headEnd type="none" w="med" len="med"/>
            <a:tailEnd type="none" w="med" len="med"/>
          </a:ln>
        </p:spPr>
      </p:cxnSp>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cxnSp>
        <p:nvCxnSpPr>
          <p:cNvPr id="32" name="Shape 32"/>
          <p:cNvCxnSpPr/>
          <p:nvPr/>
        </p:nvCxnSpPr>
        <p:spPr>
          <a:xfrm>
            <a:off x="457200" y="4317760"/>
            <a:ext cx="8229600" cy="0"/>
          </a:xfrm>
          <a:prstGeom prst="straightConnector1">
            <a:avLst/>
          </a:prstGeom>
          <a:noFill/>
          <a:ln w="50800" cap="flat">
            <a:solidFill>
              <a:schemeClr val="lt2"/>
            </a:solidFill>
            <a:prstDash val="solid"/>
            <a:round/>
            <a:headEnd type="none" w="med" len="med"/>
            <a:tailEnd type="none" w="med" len="med"/>
          </a:ln>
        </p:spPr>
      </p:cxnSp>
      <p:sp>
        <p:nvSpPr>
          <p:cNvPr id="33" name="Shape 3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w="50800" cap="flat">
            <a:solidFill>
              <a:schemeClr val="lt2"/>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accent1"/>
              </a:buClr>
              <a:buSzPct val="100000"/>
              <a:buNone/>
              <a:defRPr sz="3600" b="1">
                <a:solidFill>
                  <a:schemeClr val="accent1"/>
                </a:solidFill>
              </a:defRPr>
            </a:lvl1pPr>
            <a:lvl2pPr>
              <a:spcBef>
                <a:spcPts val="0"/>
              </a:spcBef>
              <a:buClr>
                <a:schemeClr val="accent1"/>
              </a:buClr>
              <a:buSzPct val="100000"/>
              <a:buNone/>
              <a:defRPr sz="3600" b="1">
                <a:solidFill>
                  <a:schemeClr val="accent1"/>
                </a:solidFill>
              </a:defRPr>
            </a:lvl2pPr>
            <a:lvl3pPr>
              <a:spcBef>
                <a:spcPts val="0"/>
              </a:spcBef>
              <a:buClr>
                <a:schemeClr val="accent1"/>
              </a:buClr>
              <a:buSzPct val="100000"/>
              <a:buNone/>
              <a:defRPr sz="3600" b="1">
                <a:solidFill>
                  <a:schemeClr val="accent1"/>
                </a:solidFill>
              </a:defRPr>
            </a:lvl3pPr>
            <a:lvl4pPr>
              <a:spcBef>
                <a:spcPts val="0"/>
              </a:spcBef>
              <a:buClr>
                <a:schemeClr val="accent1"/>
              </a:buClr>
              <a:buSzPct val="100000"/>
              <a:buNone/>
              <a:defRPr sz="3600" b="1">
                <a:solidFill>
                  <a:schemeClr val="accent1"/>
                </a:solidFill>
              </a:defRPr>
            </a:lvl4pPr>
            <a:lvl5pPr>
              <a:spcBef>
                <a:spcPts val="0"/>
              </a:spcBef>
              <a:buClr>
                <a:schemeClr val="accent1"/>
              </a:buClr>
              <a:buSzPct val="100000"/>
              <a:buNone/>
              <a:defRPr sz="3600" b="1">
                <a:solidFill>
                  <a:schemeClr val="accent1"/>
                </a:solidFill>
              </a:defRPr>
            </a:lvl5pPr>
            <a:lvl6pPr>
              <a:spcBef>
                <a:spcPts val="0"/>
              </a:spcBef>
              <a:buClr>
                <a:schemeClr val="accent1"/>
              </a:buClr>
              <a:buSzPct val="100000"/>
              <a:buNone/>
              <a:defRPr sz="3600" b="1">
                <a:solidFill>
                  <a:schemeClr val="accent1"/>
                </a:solidFill>
              </a:defRPr>
            </a:lvl6pPr>
            <a:lvl7pPr>
              <a:spcBef>
                <a:spcPts val="0"/>
              </a:spcBef>
              <a:buClr>
                <a:schemeClr val="accent1"/>
              </a:buClr>
              <a:buSzPct val="100000"/>
              <a:buNone/>
              <a:defRPr sz="3600" b="1">
                <a:solidFill>
                  <a:schemeClr val="accent1"/>
                </a:solidFill>
              </a:defRPr>
            </a:lvl7pPr>
            <a:lvl8pPr>
              <a:spcBef>
                <a:spcPts val="0"/>
              </a:spcBef>
              <a:buClr>
                <a:schemeClr val="accent1"/>
              </a:buClr>
              <a:buSzPct val="100000"/>
              <a:buNone/>
              <a:defRPr sz="3600" b="1">
                <a:solidFill>
                  <a:schemeClr val="accent1"/>
                </a:solidFill>
              </a:defRPr>
            </a:lvl8pPr>
            <a:lvl9pPr>
              <a:spcBef>
                <a:spcPts val="0"/>
              </a:spcBef>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cxnSp>
        <p:nvCxnSpPr>
          <p:cNvPr id="7" name="Shape 7"/>
          <p:cNvCxnSpPr/>
          <p:nvPr/>
        </p:nvCxnSpPr>
        <p:spPr>
          <a:xfrm>
            <a:off x="457200" y="5023259"/>
            <a:ext cx="8229600" cy="0"/>
          </a:xfrm>
          <a:prstGeom prst="straightConnector1">
            <a:avLst/>
          </a:prstGeom>
          <a:noFill/>
          <a:ln w="50800" cap="flat">
            <a:solidFill>
              <a:schemeClr val="lt2"/>
            </a:solidFill>
            <a:prstDash val="solid"/>
            <a:round/>
            <a:headEnd type="none" w="med" len="med"/>
            <a:tailEnd type="none" w="med" len="med"/>
          </a:ln>
        </p:spPr>
      </p:cxn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457200" y="563759"/>
            <a:ext cx="8229600" cy="3009600"/>
          </a:xfrm>
          <a:prstGeom prst="rect">
            <a:avLst/>
          </a:prstGeom>
        </p:spPr>
        <p:txBody>
          <a:bodyPr lIns="91425" tIns="91425" rIns="91425" bIns="91425" anchor="t" anchorCtr="0">
            <a:noAutofit/>
          </a:bodyPr>
          <a:lstStyle/>
          <a:p>
            <a:pPr rtl="0">
              <a:spcBef>
                <a:spcPts val="0"/>
              </a:spcBef>
              <a:buNone/>
            </a:pPr>
            <a:r>
              <a:rPr lang="en" dirty="0"/>
              <a:t>Recitation</a:t>
            </a:r>
          </a:p>
          <a:p>
            <a:pPr>
              <a:spcBef>
                <a:spcPts val="0"/>
              </a:spcBef>
              <a:buNone/>
            </a:pPr>
            <a:r>
              <a:rPr lang="en" dirty="0"/>
              <a:t> </a:t>
            </a:r>
          </a:p>
        </p:txBody>
      </p:sp>
      <p:sp>
        <p:nvSpPr>
          <p:cNvPr id="296" name="Shape 296"/>
          <p:cNvSpPr txBox="1">
            <a:spLocks noGrp="1"/>
          </p:cNvSpPr>
          <p:nvPr>
            <p:ph type="subTitle" idx="1"/>
          </p:nvPr>
        </p:nvSpPr>
        <p:spPr>
          <a:xfrm>
            <a:off x="457200" y="3716392"/>
            <a:ext cx="8229600" cy="1232699"/>
          </a:xfrm>
          <a:prstGeom prst="rect">
            <a:avLst/>
          </a:prstGeom>
        </p:spPr>
        <p:txBody>
          <a:bodyPr lIns="91425" tIns="91425" rIns="91425" bIns="91425" anchor="t" anchorCtr="0">
            <a:noAutofit/>
          </a:bodyPr>
          <a:lstStyle/>
          <a:p>
            <a:pPr>
              <a:spcBef>
                <a:spcPts val="0"/>
              </a:spcBef>
              <a:buNone/>
            </a:pPr>
            <a:r>
              <a:rPr lang="en" dirty="0"/>
              <a:t>Abstract classes, interfaces</a:t>
            </a:r>
          </a:p>
        </p:txBody>
      </p:sp>
      <p:sp>
        <p:nvSpPr>
          <p:cNvPr id="297" name="Shape 297"/>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298" name="Shape 298"/>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299" name="Shape 299"/>
          <p:cNvSpPr txBox="1"/>
          <p:nvPr/>
        </p:nvSpPr>
        <p:spPr>
          <a:xfrm>
            <a:off x="152400" y="1524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300" name="Shape 300"/>
          <p:cNvSpPr txBox="1"/>
          <p:nvPr/>
        </p:nvSpPr>
        <p:spPr>
          <a:xfrm>
            <a:off x="108750" y="725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301" name="Shape 301"/>
          <p:cNvSpPr txBox="1"/>
          <p:nvPr/>
        </p:nvSpPr>
        <p:spPr>
          <a:xfrm>
            <a:off x="152400" y="1524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Interfaces</a:t>
            </a:r>
          </a:p>
        </p:txBody>
      </p:sp>
      <p:sp>
        <p:nvSpPr>
          <p:cNvPr id="728" name="Shape 728"/>
          <p:cNvSpPr txBox="1">
            <a:spLocks noGrp="1"/>
          </p:cNvSpPr>
          <p:nvPr>
            <p:ph type="body" idx="1"/>
          </p:nvPr>
        </p:nvSpPr>
        <p:spPr>
          <a:xfrm>
            <a:off x="457200" y="1254725"/>
            <a:ext cx="8229600" cy="3602399"/>
          </a:xfrm>
          <a:prstGeom prst="rect">
            <a:avLst/>
          </a:prstGeom>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public</a:t>
            </a:r>
            <a:r>
              <a:rPr lang="en" sz="2200">
                <a:solidFill>
                  <a:srgbClr val="1155CC"/>
                </a:solidFill>
                <a:latin typeface="Courier New"/>
                <a:ea typeface="Courier New"/>
                <a:cs typeface="Courier New"/>
                <a:sym typeface="Courier New"/>
              </a:rPr>
              <a:t> </a:t>
            </a:r>
            <a:r>
              <a:rPr lang="en" sz="2200" b="1">
                <a:solidFill>
                  <a:srgbClr val="DA0002"/>
                </a:solidFill>
                <a:latin typeface="Courier New"/>
                <a:ea typeface="Courier New"/>
                <a:cs typeface="Courier New"/>
                <a:sym typeface="Courier New"/>
              </a:rPr>
              <a:t>interface</a:t>
            </a:r>
            <a:r>
              <a:rPr lang="en" sz="2200">
                <a:solidFill>
                  <a:srgbClr val="1155CC"/>
                </a:solidFill>
                <a:latin typeface="Courier New"/>
                <a:ea typeface="Courier New"/>
                <a:cs typeface="Courier New"/>
                <a:sym typeface="Courier New"/>
              </a:rPr>
              <a:t> Whistler {</a:t>
            </a:r>
          </a:p>
          <a:p>
            <a:pPr marL="0" indent="0" rtl="0">
              <a:spcBef>
                <a:spcPts val="0"/>
              </a:spcBef>
              <a:buNone/>
            </a:pPr>
            <a:r>
              <a:rPr lang="en" sz="2200">
                <a:solidFill>
                  <a:srgbClr val="1155CC"/>
                </a:solidFill>
                <a:latin typeface="Courier New"/>
                <a:ea typeface="Courier New"/>
                <a:cs typeface="Courier New"/>
                <a:sym typeface="Courier New"/>
              </a:rPr>
              <a:t>	</a:t>
            </a:r>
            <a:r>
              <a:rPr lang="en" sz="2200" b="1">
                <a:solidFill>
                  <a:srgbClr val="1155CC"/>
                </a:solidFill>
                <a:latin typeface="Courier New"/>
                <a:ea typeface="Courier New"/>
                <a:cs typeface="Courier New"/>
                <a:sym typeface="Courier New"/>
              </a:rPr>
              <a:t>void</a:t>
            </a:r>
            <a:r>
              <a:rPr lang="en" sz="2200">
                <a:solidFill>
                  <a:srgbClr val="1155CC"/>
                </a:solidFill>
                <a:latin typeface="Courier New"/>
                <a:ea typeface="Courier New"/>
                <a:cs typeface="Courier New"/>
                <a:sym typeface="Courier New"/>
              </a:rPr>
              <a:t> whistle()</a:t>
            </a:r>
            <a:r>
              <a:rPr lang="en" sz="2200" b="1">
                <a:solidFill>
                  <a:srgbClr val="1155CC"/>
                </a:solidFill>
                <a:latin typeface="Courier New"/>
                <a:ea typeface="Courier New"/>
                <a:cs typeface="Courier New"/>
                <a:sym typeface="Courier New"/>
              </a:rPr>
              <a:t>;</a:t>
            </a:r>
          </a:p>
          <a:p>
            <a:pPr marL="0" indent="0" rtl="0">
              <a:spcBef>
                <a:spcPts val="0"/>
              </a:spcBef>
              <a:buNone/>
            </a:pPr>
            <a:r>
              <a:rPr lang="en" sz="2200">
                <a:solidFill>
                  <a:srgbClr val="1155CC"/>
                </a:solidFill>
                <a:latin typeface="Courier New"/>
                <a:ea typeface="Courier New"/>
                <a:cs typeface="Courier New"/>
                <a:sym typeface="Courier New"/>
              </a:rPr>
              <a:t>	</a:t>
            </a:r>
            <a:r>
              <a:rPr lang="en" sz="2200" b="1">
                <a:solidFill>
                  <a:srgbClr val="1155CC"/>
                </a:solidFill>
                <a:latin typeface="Courier New"/>
                <a:ea typeface="Courier New"/>
                <a:cs typeface="Courier New"/>
                <a:sym typeface="Courier New"/>
              </a:rPr>
              <a:t>int</a:t>
            </a:r>
            <a:r>
              <a:rPr lang="en" sz="2200">
                <a:solidFill>
                  <a:srgbClr val="1155CC"/>
                </a:solidFill>
                <a:latin typeface="Courier New"/>
                <a:ea typeface="Courier New"/>
                <a:cs typeface="Courier New"/>
                <a:sym typeface="Courier New"/>
              </a:rPr>
              <a:t> MEANING_OF_LIFE= 42</a:t>
            </a:r>
            <a:r>
              <a:rPr lang="en" sz="2200" b="1">
                <a:solidFill>
                  <a:srgbClr val="1155CC"/>
                </a:solidFill>
                <a:latin typeface="Courier New"/>
                <a:ea typeface="Courier New"/>
                <a:cs typeface="Courier New"/>
                <a:sym typeface="Courier New"/>
              </a:rPr>
              <a:t>;</a:t>
            </a:r>
          </a:p>
          <a:p>
            <a:pPr marL="0" indent="0" rtl="0">
              <a:spcBef>
                <a:spcPts val="0"/>
              </a:spcBef>
              <a:buNone/>
            </a:pPr>
            <a:r>
              <a:rPr lang="en" sz="2200">
                <a:solidFill>
                  <a:srgbClr val="1155CC"/>
                </a:solidFill>
                <a:latin typeface="Courier New"/>
                <a:ea typeface="Courier New"/>
                <a:cs typeface="Courier New"/>
                <a:sym typeface="Courier New"/>
              </a:rPr>
              <a:t>}</a:t>
            </a:r>
          </a:p>
          <a:p>
            <a:pPr marL="0" lvl="0" indent="0" rtl="0">
              <a:spcBef>
                <a:spcPts val="0"/>
              </a:spcBef>
              <a:buNone/>
            </a:pPr>
            <a:endParaRPr sz="2200">
              <a:solidFill>
                <a:srgbClr val="1155CC"/>
              </a:solidFill>
              <a:latin typeface="Courier New"/>
              <a:ea typeface="Courier New"/>
              <a:cs typeface="Courier New"/>
              <a:sym typeface="Courier New"/>
            </a:endParaRPr>
          </a:p>
          <a:p>
            <a:pPr rtl="0">
              <a:spcBef>
                <a:spcPts val="0"/>
              </a:spcBef>
              <a:buNone/>
            </a:pPr>
            <a:r>
              <a:rPr lang="en" sz="2200" b="1">
                <a:solidFill>
                  <a:srgbClr val="1155CC"/>
                </a:solidFill>
                <a:latin typeface="Courier New"/>
                <a:ea typeface="Courier New"/>
                <a:cs typeface="Courier New"/>
                <a:sym typeface="Courier New"/>
              </a:rPr>
              <a:t>class</a:t>
            </a:r>
            <a:r>
              <a:rPr lang="en" sz="2200">
                <a:solidFill>
                  <a:srgbClr val="1155CC"/>
                </a:solidFill>
                <a:latin typeface="Courier New"/>
                <a:ea typeface="Courier New"/>
                <a:cs typeface="Courier New"/>
                <a:sym typeface="Courier New"/>
              </a:rPr>
              <a:t> Human </a:t>
            </a:r>
            <a:r>
              <a:rPr lang="en" sz="2200" b="1">
                <a:solidFill>
                  <a:srgbClr val="1155CC"/>
                </a:solidFill>
                <a:latin typeface="Courier New"/>
                <a:ea typeface="Courier New"/>
                <a:cs typeface="Courier New"/>
                <a:sym typeface="Courier New"/>
              </a:rPr>
              <a:t>extends</a:t>
            </a:r>
            <a:r>
              <a:rPr lang="en" sz="2200">
                <a:solidFill>
                  <a:srgbClr val="1155CC"/>
                </a:solidFill>
                <a:latin typeface="Courier New"/>
                <a:ea typeface="Courier New"/>
                <a:cs typeface="Courier New"/>
                <a:sym typeface="Courier New"/>
              </a:rPr>
              <a:t> Mammal </a:t>
            </a:r>
            <a:r>
              <a:rPr lang="en" sz="2200" b="1">
                <a:solidFill>
                  <a:srgbClr val="DA0002"/>
                </a:solidFill>
                <a:latin typeface="Courier New"/>
                <a:ea typeface="Courier New"/>
                <a:cs typeface="Courier New"/>
                <a:sym typeface="Courier New"/>
              </a:rPr>
              <a:t>implements</a:t>
            </a:r>
            <a:r>
              <a:rPr lang="en" sz="2200" b="1">
                <a:solidFill>
                  <a:srgbClr val="1155CC"/>
                </a:solidFill>
                <a:latin typeface="Courier New"/>
                <a:ea typeface="Courier New"/>
                <a:cs typeface="Courier New"/>
                <a:sym typeface="Courier New"/>
              </a:rPr>
              <a:t> </a:t>
            </a:r>
            <a:r>
              <a:rPr lang="en" sz="2200">
                <a:solidFill>
                  <a:srgbClr val="1155CC"/>
                </a:solidFill>
                <a:latin typeface="Courier New"/>
                <a:ea typeface="Courier New"/>
                <a:cs typeface="Courier New"/>
                <a:sym typeface="Courier New"/>
              </a:rPr>
              <a:t>Whistler {</a:t>
            </a:r>
          </a:p>
          <a:p>
            <a:pPr lvl="0" rtl="0">
              <a:spcBef>
                <a:spcPts val="0"/>
              </a:spcBef>
              <a:buNone/>
            </a:pPr>
            <a:r>
              <a:rPr lang="en" sz="2200">
                <a:solidFill>
                  <a:srgbClr val="1155CC"/>
                </a:solidFill>
                <a:latin typeface="Courier New"/>
                <a:ea typeface="Courier New"/>
                <a:cs typeface="Courier New"/>
                <a:sym typeface="Courier New"/>
              </a:rPr>
              <a:t>}</a:t>
            </a:r>
          </a:p>
        </p:txBody>
      </p:sp>
      <p:sp>
        <p:nvSpPr>
          <p:cNvPr id="729" name="Shape 729"/>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30" name="Shape 730"/>
          <p:cNvSpPr txBox="1"/>
          <p:nvPr/>
        </p:nvSpPr>
        <p:spPr>
          <a:xfrm>
            <a:off x="2935625" y="4070600"/>
            <a:ext cx="3673499" cy="694499"/>
          </a:xfrm>
          <a:prstGeom prst="rect">
            <a:avLst/>
          </a:prstGeom>
          <a:noFill/>
          <a:ln>
            <a:noFill/>
          </a:ln>
        </p:spPr>
        <p:txBody>
          <a:bodyPr lIns="91425" tIns="91425" rIns="91425" bIns="91425" anchor="t" anchorCtr="0">
            <a:noAutofit/>
          </a:bodyPr>
          <a:lstStyle/>
          <a:p>
            <a:pPr>
              <a:spcBef>
                <a:spcPts val="0"/>
              </a:spcBef>
              <a:buNone/>
            </a:pPr>
            <a:r>
              <a:rPr lang="en" sz="1800"/>
              <a:t>Must implement all methods in the implemented interfaces</a:t>
            </a:r>
          </a:p>
        </p:txBody>
      </p:sp>
      <p:sp>
        <p:nvSpPr>
          <p:cNvPr id="731" name="Shape 731"/>
          <p:cNvSpPr txBox="1"/>
          <p:nvPr/>
        </p:nvSpPr>
        <p:spPr>
          <a:xfrm>
            <a:off x="5390002" y="1202808"/>
            <a:ext cx="3552600" cy="1937399"/>
          </a:xfrm>
          <a:prstGeom prst="rect">
            <a:avLst/>
          </a:prstGeom>
          <a:noFill/>
          <a:ln>
            <a:noFill/>
          </a:ln>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dirty="0"/>
              <a:t>methods are automatically </a:t>
            </a:r>
            <a:r>
              <a:rPr lang="en" sz="1800" b="1" dirty="0">
                <a:solidFill>
                  <a:srgbClr val="1155CC"/>
                </a:solidFill>
                <a:latin typeface="Courier New"/>
                <a:ea typeface="Courier New"/>
                <a:cs typeface="Courier New"/>
                <a:sym typeface="Courier New"/>
              </a:rPr>
              <a:t>public</a:t>
            </a:r>
            <a:r>
              <a:rPr lang="en" sz="1800" dirty="0"/>
              <a:t> and </a:t>
            </a:r>
            <a:r>
              <a:rPr lang="en" sz="1800" b="1" dirty="0">
                <a:solidFill>
                  <a:srgbClr val="1155CC"/>
                </a:solidFill>
                <a:latin typeface="Courier New"/>
                <a:ea typeface="Courier New"/>
                <a:cs typeface="Courier New"/>
                <a:sym typeface="Courier New"/>
              </a:rPr>
              <a:t>abstract</a:t>
            </a:r>
          </a:p>
          <a:p>
            <a:pPr lvl="0" rtl="0">
              <a:spcBef>
                <a:spcPts val="0"/>
              </a:spcBef>
              <a:buNone/>
            </a:pPr>
            <a:endParaRPr sz="1800" b="1" dirty="0">
              <a:solidFill>
                <a:srgbClr val="1155CC"/>
              </a:solidFill>
              <a:latin typeface="Courier New"/>
              <a:ea typeface="Courier New"/>
              <a:cs typeface="Courier New"/>
              <a:sym typeface="Courier New"/>
            </a:endParaRPr>
          </a:p>
          <a:p>
            <a:pPr marL="457200" lvl="0" indent="-342900" rtl="0">
              <a:spcBef>
                <a:spcPts val="0"/>
              </a:spcBef>
              <a:buClr>
                <a:srgbClr val="000000"/>
              </a:buClr>
              <a:buSzPct val="100000"/>
              <a:buFont typeface="Arial"/>
              <a:buChar char="●"/>
            </a:pPr>
            <a:r>
              <a:rPr lang="en" sz="1800" dirty="0"/>
              <a:t>fields are automatically </a:t>
            </a:r>
            <a:r>
              <a:rPr lang="en" sz="1800" b="1" dirty="0">
                <a:solidFill>
                  <a:srgbClr val="1155CC"/>
                </a:solidFill>
                <a:latin typeface="Courier New"/>
                <a:ea typeface="Courier New"/>
                <a:cs typeface="Courier New"/>
                <a:sym typeface="Courier New"/>
              </a:rPr>
              <a:t>public</a:t>
            </a:r>
            <a:r>
              <a:rPr lang="en" sz="1800" dirty="0"/>
              <a:t>, </a:t>
            </a:r>
            <a:r>
              <a:rPr lang="en" sz="1800" b="1" dirty="0">
                <a:solidFill>
                  <a:srgbClr val="1155CC"/>
                </a:solidFill>
                <a:latin typeface="Courier New"/>
                <a:ea typeface="Courier New"/>
                <a:cs typeface="Courier New"/>
                <a:sym typeface="Courier New"/>
              </a:rPr>
              <a:t>static</a:t>
            </a:r>
            <a:r>
              <a:rPr lang="en" sz="1800" dirty="0"/>
              <a:t>, and </a:t>
            </a:r>
            <a:r>
              <a:rPr lang="en" sz="1800" b="1" dirty="0">
                <a:solidFill>
                  <a:srgbClr val="1155CC"/>
                </a:solidFill>
                <a:latin typeface="Courier New"/>
                <a:ea typeface="Courier New"/>
                <a:cs typeface="Courier New"/>
                <a:sym typeface="Courier New"/>
              </a:rPr>
              <a:t>final</a:t>
            </a:r>
            <a:r>
              <a:rPr lang="en" sz="1800" dirty="0">
                <a:solidFill>
                  <a:schemeClr val="dk1"/>
                </a:solidFill>
              </a:rPr>
              <a:t> (i.e. constants)</a:t>
            </a:r>
          </a:p>
        </p:txBody>
      </p:sp>
      <p:cxnSp>
        <p:nvCxnSpPr>
          <p:cNvPr id="732" name="Shape 732"/>
          <p:cNvCxnSpPr>
            <a:stCxn id="730" idx="1"/>
          </p:cNvCxnSpPr>
          <p:nvPr/>
        </p:nvCxnSpPr>
        <p:spPr>
          <a:xfrm rot="10800000">
            <a:off x="2204225" y="3941150"/>
            <a:ext cx="731400" cy="4767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Multiple interfaces</a:t>
            </a:r>
          </a:p>
        </p:txBody>
      </p:sp>
      <p:sp>
        <p:nvSpPr>
          <p:cNvPr id="738" name="Shape 738"/>
          <p:cNvSpPr txBox="1">
            <a:spLocks noGrp="1"/>
          </p:cNvSpPr>
          <p:nvPr>
            <p:ph type="body" idx="1"/>
          </p:nvPr>
        </p:nvSpPr>
        <p:spPr>
          <a:xfrm>
            <a:off x="457200" y="1254725"/>
            <a:ext cx="8397299" cy="3602399"/>
          </a:xfrm>
          <a:prstGeom prst="rect">
            <a:avLst/>
          </a:prstGeom>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public</a:t>
            </a:r>
            <a:r>
              <a:rPr lang="en" sz="2200">
                <a:solidFill>
                  <a:srgbClr val="1155CC"/>
                </a:solidFill>
                <a:latin typeface="Courier New"/>
                <a:ea typeface="Courier New"/>
                <a:cs typeface="Courier New"/>
                <a:sym typeface="Courier New"/>
              </a:rPr>
              <a:t> </a:t>
            </a:r>
            <a:r>
              <a:rPr lang="en" sz="2200" b="1">
                <a:solidFill>
                  <a:srgbClr val="DA0002"/>
                </a:solidFill>
                <a:latin typeface="Courier New"/>
                <a:ea typeface="Courier New"/>
                <a:cs typeface="Courier New"/>
                <a:sym typeface="Courier New"/>
              </a:rPr>
              <a:t>interface</a:t>
            </a:r>
            <a:r>
              <a:rPr lang="en" sz="2200">
                <a:solidFill>
                  <a:srgbClr val="1155CC"/>
                </a:solidFill>
                <a:latin typeface="Courier New"/>
                <a:ea typeface="Courier New"/>
                <a:cs typeface="Courier New"/>
                <a:sym typeface="Courier New"/>
              </a:rPr>
              <a:t> Singer {</a:t>
            </a:r>
          </a:p>
          <a:p>
            <a:pPr marL="0" lvl="0" indent="0" rtl="0">
              <a:spcBef>
                <a:spcPts val="0"/>
              </a:spcBef>
              <a:buNone/>
            </a:pPr>
            <a:r>
              <a:rPr lang="en" sz="2200">
                <a:solidFill>
                  <a:srgbClr val="1155CC"/>
                </a:solidFill>
                <a:latin typeface="Courier New"/>
                <a:ea typeface="Courier New"/>
                <a:cs typeface="Courier New"/>
                <a:sym typeface="Courier New"/>
              </a:rPr>
              <a:t>	</a:t>
            </a:r>
            <a:r>
              <a:rPr lang="en" sz="2200" b="1">
                <a:solidFill>
                  <a:srgbClr val="1155CC"/>
                </a:solidFill>
                <a:latin typeface="Courier New"/>
                <a:ea typeface="Courier New"/>
                <a:cs typeface="Courier New"/>
                <a:sym typeface="Courier New"/>
              </a:rPr>
              <a:t>void</a:t>
            </a:r>
            <a:r>
              <a:rPr lang="en" sz="2200">
                <a:solidFill>
                  <a:srgbClr val="1155CC"/>
                </a:solidFill>
                <a:latin typeface="Courier New"/>
                <a:ea typeface="Courier New"/>
                <a:cs typeface="Courier New"/>
                <a:sym typeface="Courier New"/>
              </a:rPr>
              <a:t> singTo(Human h)</a:t>
            </a:r>
            <a:r>
              <a:rPr lang="en" sz="2200" b="1">
                <a:solidFill>
                  <a:srgbClr val="1155CC"/>
                </a:solidFill>
                <a:latin typeface="Courier New"/>
                <a:ea typeface="Courier New"/>
                <a:cs typeface="Courier New"/>
                <a:sym typeface="Courier New"/>
              </a:rPr>
              <a:t>;</a:t>
            </a:r>
          </a:p>
          <a:p>
            <a:pPr marL="0" lvl="0" indent="0" rtl="0">
              <a:spcBef>
                <a:spcPts val="0"/>
              </a:spcBef>
              <a:buNone/>
            </a:pPr>
            <a:r>
              <a:rPr lang="en" sz="2200">
                <a:solidFill>
                  <a:srgbClr val="1155CC"/>
                </a:solidFill>
                <a:latin typeface="Courier New"/>
                <a:ea typeface="Courier New"/>
                <a:cs typeface="Courier New"/>
                <a:sym typeface="Courier New"/>
              </a:rPr>
              <a:t>}</a:t>
            </a:r>
          </a:p>
          <a:p>
            <a:pPr marL="0" lvl="0" indent="0" rtl="0">
              <a:spcBef>
                <a:spcPts val="0"/>
              </a:spcBef>
              <a:buNone/>
            </a:pPr>
            <a:endParaRPr sz="2200">
              <a:solidFill>
                <a:srgbClr val="1155CC"/>
              </a:solidFill>
              <a:latin typeface="Courier New"/>
              <a:ea typeface="Courier New"/>
              <a:cs typeface="Courier New"/>
              <a:sym typeface="Courier New"/>
            </a:endParaRPr>
          </a:p>
          <a:p>
            <a:pPr lvl="0" rtl="0">
              <a:spcBef>
                <a:spcPts val="0"/>
              </a:spcBef>
              <a:buNone/>
            </a:pPr>
            <a:r>
              <a:rPr lang="en" sz="1900" b="1">
                <a:solidFill>
                  <a:srgbClr val="1155CC"/>
                </a:solidFill>
                <a:latin typeface="Courier New"/>
                <a:ea typeface="Courier New"/>
                <a:cs typeface="Courier New"/>
                <a:sym typeface="Courier New"/>
              </a:rPr>
              <a:t>class</a:t>
            </a:r>
            <a:r>
              <a:rPr lang="en" sz="1900">
                <a:solidFill>
                  <a:srgbClr val="1155CC"/>
                </a:solidFill>
                <a:latin typeface="Courier New"/>
                <a:ea typeface="Courier New"/>
                <a:cs typeface="Courier New"/>
                <a:sym typeface="Courier New"/>
              </a:rPr>
              <a:t> Human </a:t>
            </a:r>
            <a:r>
              <a:rPr lang="en" sz="1900" b="1">
                <a:solidFill>
                  <a:srgbClr val="1155CC"/>
                </a:solidFill>
                <a:latin typeface="Courier New"/>
                <a:ea typeface="Courier New"/>
                <a:cs typeface="Courier New"/>
                <a:sym typeface="Courier New"/>
              </a:rPr>
              <a:t>extends</a:t>
            </a:r>
            <a:r>
              <a:rPr lang="en" sz="1900">
                <a:solidFill>
                  <a:srgbClr val="1155CC"/>
                </a:solidFill>
                <a:latin typeface="Courier New"/>
                <a:ea typeface="Courier New"/>
                <a:cs typeface="Courier New"/>
                <a:sym typeface="Courier New"/>
              </a:rPr>
              <a:t> Mammal </a:t>
            </a:r>
            <a:r>
              <a:rPr lang="en" sz="1900" b="1">
                <a:solidFill>
                  <a:srgbClr val="DA0002"/>
                </a:solidFill>
                <a:latin typeface="Courier New"/>
                <a:ea typeface="Courier New"/>
                <a:cs typeface="Courier New"/>
                <a:sym typeface="Courier New"/>
              </a:rPr>
              <a:t>implements </a:t>
            </a:r>
            <a:r>
              <a:rPr lang="en" sz="1900">
                <a:solidFill>
                  <a:srgbClr val="DA0002"/>
                </a:solidFill>
                <a:latin typeface="Courier New"/>
                <a:ea typeface="Courier New"/>
                <a:cs typeface="Courier New"/>
                <a:sym typeface="Courier New"/>
              </a:rPr>
              <a:t>Whistler, Singer</a:t>
            </a:r>
            <a:r>
              <a:rPr lang="en" sz="1900">
                <a:solidFill>
                  <a:srgbClr val="1155CC"/>
                </a:solidFill>
                <a:latin typeface="Courier New"/>
                <a:ea typeface="Courier New"/>
                <a:cs typeface="Courier New"/>
                <a:sym typeface="Courier New"/>
              </a:rPr>
              <a:t> {</a:t>
            </a:r>
          </a:p>
          <a:p>
            <a:pPr lvl="0" rtl="0">
              <a:spcBef>
                <a:spcPts val="0"/>
              </a:spcBef>
              <a:buNone/>
            </a:pPr>
            <a:r>
              <a:rPr lang="en" sz="1900">
                <a:solidFill>
                  <a:srgbClr val="1155CC"/>
                </a:solidFill>
                <a:latin typeface="Courier New"/>
                <a:ea typeface="Courier New"/>
                <a:cs typeface="Courier New"/>
                <a:sym typeface="Courier New"/>
              </a:rPr>
              <a:t>}</a:t>
            </a:r>
          </a:p>
        </p:txBody>
      </p:sp>
      <p:sp>
        <p:nvSpPr>
          <p:cNvPr id="739" name="Shape 739"/>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40" name="Shape 740"/>
          <p:cNvSpPr txBox="1"/>
          <p:nvPr/>
        </p:nvSpPr>
        <p:spPr>
          <a:xfrm>
            <a:off x="5018525" y="1377950"/>
            <a:ext cx="3740699" cy="1311000"/>
          </a:xfrm>
          <a:prstGeom prst="rect">
            <a:avLst/>
          </a:prstGeom>
          <a:noFill/>
          <a:ln>
            <a:noFill/>
          </a:ln>
        </p:spPr>
        <p:txBody>
          <a:bodyPr lIns="91425" tIns="91425" rIns="91425" bIns="91425" anchor="t" anchorCtr="0">
            <a:noAutofit/>
          </a:bodyPr>
          <a:lstStyle/>
          <a:p>
            <a:pPr>
              <a:spcBef>
                <a:spcPts val="0"/>
              </a:spcBef>
              <a:buNone/>
            </a:pPr>
            <a:r>
              <a:rPr lang="en" sz="1800"/>
              <a:t>Classes can implement several interfaces! They must implement all the methods in those interfaces they implement.</a:t>
            </a:r>
          </a:p>
        </p:txBody>
      </p:sp>
      <p:cxnSp>
        <p:nvCxnSpPr>
          <p:cNvPr id="741" name="Shape 741"/>
          <p:cNvCxnSpPr/>
          <p:nvPr/>
        </p:nvCxnSpPr>
        <p:spPr>
          <a:xfrm rot="10800000">
            <a:off x="2087275" y="3492599"/>
            <a:ext cx="1787399" cy="736800"/>
          </a:xfrm>
          <a:prstGeom prst="straightConnector1">
            <a:avLst/>
          </a:prstGeom>
          <a:noFill/>
          <a:ln w="19050" cap="flat">
            <a:solidFill>
              <a:schemeClr val="dk2"/>
            </a:solidFill>
            <a:prstDash val="solid"/>
            <a:round/>
            <a:headEnd type="none" w="lg" len="lg"/>
            <a:tailEnd type="triangle" w="lg" len="lg"/>
          </a:ln>
        </p:spPr>
      </p:cxnSp>
      <p:sp>
        <p:nvSpPr>
          <p:cNvPr id="742" name="Shape 742"/>
          <p:cNvSpPr txBox="1"/>
          <p:nvPr/>
        </p:nvSpPr>
        <p:spPr>
          <a:xfrm>
            <a:off x="3874675" y="3915600"/>
            <a:ext cx="4024799" cy="857400"/>
          </a:xfrm>
          <a:prstGeom prst="rect">
            <a:avLst/>
          </a:prstGeom>
          <a:noFill/>
          <a:ln>
            <a:noFill/>
          </a:ln>
        </p:spPr>
        <p:txBody>
          <a:bodyPr lIns="91425" tIns="91425" rIns="91425" bIns="91425" anchor="t" anchorCtr="0">
            <a:noAutofit/>
          </a:bodyPr>
          <a:lstStyle/>
          <a:p>
            <a:pPr>
              <a:spcBef>
                <a:spcPts val="0"/>
              </a:spcBef>
              <a:buNone/>
            </a:pPr>
            <a:r>
              <a:rPr lang="en" sz="1800"/>
              <a:t>Must implement </a:t>
            </a:r>
            <a:r>
              <a:rPr lang="en" sz="1800">
                <a:solidFill>
                  <a:srgbClr val="1155CC"/>
                </a:solidFill>
                <a:latin typeface="Courier New"/>
                <a:ea typeface="Courier New"/>
                <a:cs typeface="Courier New"/>
                <a:sym typeface="Courier New"/>
              </a:rPr>
              <a:t>singTo(Human h)</a:t>
            </a:r>
            <a:r>
              <a:rPr lang="en" sz="1800"/>
              <a:t> and </a:t>
            </a:r>
            <a:r>
              <a:rPr lang="en" sz="1800">
                <a:solidFill>
                  <a:srgbClr val="1155CC"/>
                </a:solidFill>
                <a:latin typeface="Courier New"/>
                <a:ea typeface="Courier New"/>
                <a:cs typeface="Courier New"/>
                <a:sym typeface="Courier New"/>
              </a:rPr>
              <a:t>whistle()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Solution: Interfaces</a:t>
            </a:r>
          </a:p>
        </p:txBody>
      </p:sp>
      <p:sp>
        <p:nvSpPr>
          <p:cNvPr id="748" name="Shape 748"/>
          <p:cNvSpPr/>
          <p:nvPr/>
        </p:nvSpPr>
        <p:spPr>
          <a:xfrm>
            <a:off x="3397687" y="246606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Mammal</a:t>
            </a:r>
          </a:p>
        </p:txBody>
      </p:sp>
      <p:sp>
        <p:nvSpPr>
          <p:cNvPr id="749" name="Shape 749"/>
          <p:cNvSpPr/>
          <p:nvPr/>
        </p:nvSpPr>
        <p:spPr>
          <a:xfrm>
            <a:off x="2311337" y="401621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Human</a:t>
            </a:r>
          </a:p>
        </p:txBody>
      </p:sp>
      <p:sp>
        <p:nvSpPr>
          <p:cNvPr id="750" name="Shape 750"/>
          <p:cNvSpPr/>
          <p:nvPr/>
        </p:nvSpPr>
        <p:spPr>
          <a:xfrm>
            <a:off x="5821287" y="401621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Parrot</a:t>
            </a:r>
          </a:p>
        </p:txBody>
      </p:sp>
      <p:sp>
        <p:nvSpPr>
          <p:cNvPr id="751" name="Shape 751"/>
          <p:cNvSpPr/>
          <p:nvPr/>
        </p:nvSpPr>
        <p:spPr>
          <a:xfrm>
            <a:off x="4066312" y="401621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Dog</a:t>
            </a:r>
          </a:p>
        </p:txBody>
      </p:sp>
      <p:cxnSp>
        <p:nvCxnSpPr>
          <p:cNvPr id="752" name="Shape 752"/>
          <p:cNvCxnSpPr>
            <a:stCxn id="753" idx="2"/>
            <a:endCxn id="750" idx="0"/>
          </p:cNvCxnSpPr>
          <p:nvPr/>
        </p:nvCxnSpPr>
        <p:spPr>
          <a:xfrm>
            <a:off x="6084987" y="3172874"/>
            <a:ext cx="518699" cy="843300"/>
          </a:xfrm>
          <a:prstGeom prst="straightConnector1">
            <a:avLst/>
          </a:prstGeom>
          <a:noFill/>
          <a:ln w="19050" cap="flat">
            <a:solidFill>
              <a:schemeClr val="dk2"/>
            </a:solidFill>
            <a:prstDash val="solid"/>
            <a:round/>
            <a:headEnd type="none" w="lg" len="lg"/>
            <a:tailEnd type="triangle" w="lg" len="lg"/>
          </a:ln>
        </p:spPr>
      </p:cxnSp>
      <p:sp>
        <p:nvSpPr>
          <p:cNvPr id="754" name="Shape 754"/>
          <p:cNvSpPr/>
          <p:nvPr/>
        </p:nvSpPr>
        <p:spPr>
          <a:xfrm>
            <a:off x="1109137" y="2820950"/>
            <a:ext cx="1564800" cy="706799"/>
          </a:xfrm>
          <a:prstGeom prst="rect">
            <a:avLst/>
          </a:prstGeom>
          <a:solidFill>
            <a:srgbClr val="C9DAF8"/>
          </a:solidFill>
          <a:ln w="3810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solidFill>
                  <a:srgbClr val="DA0002"/>
                </a:solidFill>
              </a:rPr>
              <a:t>Whistler</a:t>
            </a:r>
          </a:p>
        </p:txBody>
      </p:sp>
      <p:cxnSp>
        <p:nvCxnSpPr>
          <p:cNvPr id="755" name="Shape 755"/>
          <p:cNvCxnSpPr>
            <a:stCxn id="754" idx="3"/>
            <a:endCxn id="749" idx="0"/>
          </p:cNvCxnSpPr>
          <p:nvPr/>
        </p:nvCxnSpPr>
        <p:spPr>
          <a:xfrm>
            <a:off x="2673937" y="3174349"/>
            <a:ext cx="419700" cy="841799"/>
          </a:xfrm>
          <a:prstGeom prst="straightConnector1">
            <a:avLst/>
          </a:prstGeom>
          <a:noFill/>
          <a:ln w="38100" cap="flat">
            <a:solidFill>
              <a:srgbClr val="3C78D8"/>
            </a:solidFill>
            <a:prstDash val="solid"/>
            <a:round/>
            <a:headEnd type="none" w="lg" len="lg"/>
            <a:tailEnd type="triangle" w="lg" len="lg"/>
          </a:ln>
        </p:spPr>
      </p:cxnSp>
      <p:sp>
        <p:nvSpPr>
          <p:cNvPr id="756" name="Shape 75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cxnSp>
        <p:nvCxnSpPr>
          <p:cNvPr id="757" name="Shape 757"/>
          <p:cNvCxnSpPr>
            <a:stCxn id="748" idx="2"/>
            <a:endCxn id="751" idx="0"/>
          </p:cNvCxnSpPr>
          <p:nvPr/>
        </p:nvCxnSpPr>
        <p:spPr>
          <a:xfrm>
            <a:off x="4180087" y="3172862"/>
            <a:ext cx="668700" cy="843300"/>
          </a:xfrm>
          <a:prstGeom prst="straightConnector1">
            <a:avLst/>
          </a:prstGeom>
          <a:noFill/>
          <a:ln w="19050" cap="flat">
            <a:solidFill>
              <a:schemeClr val="dk2"/>
            </a:solidFill>
            <a:prstDash val="solid"/>
            <a:round/>
            <a:headEnd type="none" w="lg" len="lg"/>
            <a:tailEnd type="triangle" w="lg" len="lg"/>
          </a:ln>
        </p:spPr>
      </p:cxnSp>
      <p:cxnSp>
        <p:nvCxnSpPr>
          <p:cNvPr id="758" name="Shape 758"/>
          <p:cNvCxnSpPr>
            <a:stCxn id="748" idx="2"/>
            <a:endCxn id="749" idx="0"/>
          </p:cNvCxnSpPr>
          <p:nvPr/>
        </p:nvCxnSpPr>
        <p:spPr>
          <a:xfrm flipH="1">
            <a:off x="3093787" y="3172862"/>
            <a:ext cx="1086300" cy="843300"/>
          </a:xfrm>
          <a:prstGeom prst="straightConnector1">
            <a:avLst/>
          </a:prstGeom>
          <a:noFill/>
          <a:ln w="19050" cap="flat">
            <a:solidFill>
              <a:schemeClr val="dk2"/>
            </a:solidFill>
            <a:prstDash val="solid"/>
            <a:round/>
            <a:headEnd type="none" w="lg" len="lg"/>
            <a:tailEnd type="triangle" w="lg" len="lg"/>
          </a:ln>
        </p:spPr>
      </p:cxnSp>
      <p:sp>
        <p:nvSpPr>
          <p:cNvPr id="753" name="Shape 753"/>
          <p:cNvSpPr/>
          <p:nvPr/>
        </p:nvSpPr>
        <p:spPr>
          <a:xfrm>
            <a:off x="5302587" y="2466075"/>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Bird</a:t>
            </a:r>
          </a:p>
        </p:txBody>
      </p:sp>
      <p:sp>
        <p:nvSpPr>
          <p:cNvPr id="759" name="Shape 759"/>
          <p:cNvSpPr/>
          <p:nvPr/>
        </p:nvSpPr>
        <p:spPr>
          <a:xfrm>
            <a:off x="4350137" y="1465887"/>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Animal</a:t>
            </a:r>
          </a:p>
        </p:txBody>
      </p:sp>
      <p:cxnSp>
        <p:nvCxnSpPr>
          <p:cNvPr id="760" name="Shape 760"/>
          <p:cNvCxnSpPr>
            <a:stCxn id="759" idx="2"/>
            <a:endCxn id="748" idx="0"/>
          </p:cNvCxnSpPr>
          <p:nvPr/>
        </p:nvCxnSpPr>
        <p:spPr>
          <a:xfrm flipH="1">
            <a:off x="4180037" y="2172687"/>
            <a:ext cx="952500" cy="293400"/>
          </a:xfrm>
          <a:prstGeom prst="straightConnector1">
            <a:avLst/>
          </a:prstGeom>
          <a:noFill/>
          <a:ln w="19050" cap="flat">
            <a:solidFill>
              <a:schemeClr val="dk2"/>
            </a:solidFill>
            <a:prstDash val="solid"/>
            <a:round/>
            <a:headEnd type="none" w="lg" len="lg"/>
            <a:tailEnd type="triangle" w="lg" len="lg"/>
          </a:ln>
        </p:spPr>
      </p:cxnSp>
      <p:cxnSp>
        <p:nvCxnSpPr>
          <p:cNvPr id="761" name="Shape 761"/>
          <p:cNvCxnSpPr>
            <a:stCxn id="759" idx="2"/>
            <a:endCxn id="753" idx="0"/>
          </p:cNvCxnSpPr>
          <p:nvPr/>
        </p:nvCxnSpPr>
        <p:spPr>
          <a:xfrm>
            <a:off x="5132537" y="2172687"/>
            <a:ext cx="952500" cy="293400"/>
          </a:xfrm>
          <a:prstGeom prst="straightConnector1">
            <a:avLst/>
          </a:prstGeom>
          <a:noFill/>
          <a:ln w="19050" cap="flat">
            <a:solidFill>
              <a:schemeClr val="dk2"/>
            </a:solidFill>
            <a:prstDash val="solid"/>
            <a:round/>
            <a:headEnd type="none" w="lg" len="lg"/>
            <a:tailEnd type="triangle" w="lg" len="lg"/>
          </a:ln>
        </p:spPr>
      </p:cxnSp>
      <p:sp>
        <p:nvSpPr>
          <p:cNvPr id="762" name="Shape 762"/>
          <p:cNvSpPr txBox="1"/>
          <p:nvPr/>
        </p:nvSpPr>
        <p:spPr>
          <a:xfrm>
            <a:off x="273750" y="1336475"/>
            <a:ext cx="3602399" cy="995999"/>
          </a:xfrm>
          <a:prstGeom prst="rect">
            <a:avLst/>
          </a:prstGeom>
          <a:noFill/>
          <a:ln>
            <a:noFill/>
          </a:ln>
        </p:spPr>
        <p:txBody>
          <a:bodyPr lIns="91425" tIns="91425" rIns="91425" bIns="91425" anchor="t" anchorCtr="0">
            <a:noAutofit/>
          </a:bodyPr>
          <a:lstStyle/>
          <a:p>
            <a:pPr lvl="0" rtl="0">
              <a:spcBef>
                <a:spcPts val="0"/>
              </a:spcBef>
              <a:buNone/>
            </a:pPr>
            <a:r>
              <a:rPr lang="en" sz="2000"/>
              <a:t>Interface </a:t>
            </a:r>
            <a:r>
              <a:rPr lang="en" sz="2000" b="1">
                <a:solidFill>
                  <a:srgbClr val="DA0002"/>
                </a:solidFill>
                <a:latin typeface="Courier New"/>
                <a:ea typeface="Courier New"/>
                <a:cs typeface="Courier New"/>
                <a:sym typeface="Courier New"/>
              </a:rPr>
              <a:t>Whistler</a:t>
            </a:r>
            <a:r>
              <a:rPr lang="en" sz="2000"/>
              <a:t> offers promised functionality to classes Human and Parrot!</a:t>
            </a:r>
          </a:p>
        </p:txBody>
      </p:sp>
      <p:cxnSp>
        <p:nvCxnSpPr>
          <p:cNvPr id="763" name="Shape 763"/>
          <p:cNvCxnSpPr>
            <a:stCxn id="754" idx="3"/>
            <a:endCxn id="750" idx="0"/>
          </p:cNvCxnSpPr>
          <p:nvPr/>
        </p:nvCxnSpPr>
        <p:spPr>
          <a:xfrm>
            <a:off x="2673937" y="3174349"/>
            <a:ext cx="3929700" cy="841799"/>
          </a:xfrm>
          <a:prstGeom prst="straightConnector1">
            <a:avLst/>
          </a:prstGeom>
          <a:noFill/>
          <a:ln w="38100" cap="flat">
            <a:solidFill>
              <a:srgbClr val="3C78D8"/>
            </a:solidFill>
            <a:prstDash val="solid"/>
            <a:round/>
            <a:headEnd type="none" w="lg" len="lg"/>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2"/>
                                        </p:tgtEl>
                                        <p:attrNameLst>
                                          <p:attrName>style.visibility</p:attrName>
                                        </p:attrNameLst>
                                      </p:cBhvr>
                                      <p:to>
                                        <p:strVal val="visible"/>
                                      </p:to>
                                    </p:set>
                                    <p:animEffect transition="in" filter="fade">
                                      <p:cBhvr>
                                        <p:cTn id="7" dur="700"/>
                                        <p:tgtEl>
                                          <p:spTgt spid="762"/>
                                        </p:tgtEl>
                                      </p:cBhvr>
                                    </p:animEffect>
                                  </p:childTnLst>
                                </p:cTn>
                              </p:par>
                              <p:par>
                                <p:cTn id="8" presetID="10" presetClass="entr" presetSubtype="0" fill="hold" nodeType="withEffect">
                                  <p:stCondLst>
                                    <p:cond delay="0"/>
                                  </p:stCondLst>
                                  <p:childTnLst>
                                    <p:set>
                                      <p:cBhvr>
                                        <p:cTn id="9" dur="1" fill="hold">
                                          <p:stCondLst>
                                            <p:cond delay="0"/>
                                          </p:stCondLst>
                                        </p:cTn>
                                        <p:tgtEl>
                                          <p:spTgt spid="754"/>
                                        </p:tgtEl>
                                        <p:attrNameLst>
                                          <p:attrName>style.visibility</p:attrName>
                                        </p:attrNameLst>
                                      </p:cBhvr>
                                      <p:to>
                                        <p:strVal val="visible"/>
                                      </p:to>
                                    </p:set>
                                    <p:animEffect transition="in" filter="fade">
                                      <p:cBhvr>
                                        <p:cTn id="10" dur="1000"/>
                                        <p:tgtEl>
                                          <p:spTgt spid="754"/>
                                        </p:tgtEl>
                                      </p:cBhvr>
                                    </p:animEffect>
                                  </p:childTnLst>
                                </p:cTn>
                              </p:par>
                              <p:par>
                                <p:cTn id="11" presetID="10" presetClass="entr" presetSubtype="0" fill="hold" nodeType="withEffect">
                                  <p:stCondLst>
                                    <p:cond delay="0"/>
                                  </p:stCondLst>
                                  <p:childTnLst>
                                    <p:set>
                                      <p:cBhvr>
                                        <p:cTn id="12" dur="1" fill="hold">
                                          <p:stCondLst>
                                            <p:cond delay="0"/>
                                          </p:stCondLst>
                                        </p:cTn>
                                        <p:tgtEl>
                                          <p:spTgt spid="763"/>
                                        </p:tgtEl>
                                        <p:attrNameLst>
                                          <p:attrName>style.visibility</p:attrName>
                                        </p:attrNameLst>
                                      </p:cBhvr>
                                      <p:to>
                                        <p:strVal val="visible"/>
                                      </p:to>
                                    </p:set>
                                    <p:animEffect transition="in" filter="fade">
                                      <p:cBhvr>
                                        <p:cTn id="13" dur="1000"/>
                                        <p:tgtEl>
                                          <p:spTgt spid="763"/>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gtEl>
                                        <p:attrNameLst>
                                          <p:attrName>style.visibility</p:attrName>
                                        </p:attrNameLst>
                                      </p:cBhvr>
                                      <p:to>
                                        <p:strVal val="visible"/>
                                      </p:to>
                                    </p:set>
                                    <p:animEffect transition="in" filter="fade">
                                      <p:cBhvr>
                                        <p:cTn id="16" dur="1000"/>
                                        <p:tgtEl>
                                          <p:spTgt spid="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Casting</a:t>
            </a:r>
          </a:p>
        </p:txBody>
      </p:sp>
      <p:sp>
        <p:nvSpPr>
          <p:cNvPr id="769" name="Shape 769"/>
          <p:cNvSpPr txBox="1">
            <a:spLocks noGrp="1"/>
          </p:cNvSpPr>
          <p:nvPr>
            <p:ph type="body" idx="1"/>
          </p:nvPr>
        </p:nvSpPr>
        <p:spPr>
          <a:xfrm>
            <a:off x="457300" y="1200150"/>
            <a:ext cx="8229600" cy="3725699"/>
          </a:xfrm>
          <a:prstGeom prst="rect">
            <a:avLst/>
          </a:prstGeom>
        </p:spPr>
        <p:txBody>
          <a:bodyPr lIns="91425" tIns="91425" rIns="91425" bIns="91425" anchor="t" anchorCtr="0">
            <a:noAutofit/>
          </a:bodyPr>
          <a:lstStyle/>
          <a:p>
            <a:pPr rtl="0">
              <a:spcBef>
                <a:spcPts val="0"/>
              </a:spcBef>
              <a:buNone/>
            </a:pPr>
            <a:r>
              <a:rPr lang="en" sz="2200" dirty="0">
                <a:solidFill>
                  <a:srgbClr val="1155CC"/>
                </a:solidFill>
                <a:latin typeface="Courier New"/>
                <a:ea typeface="Courier New"/>
                <a:cs typeface="Courier New"/>
                <a:sym typeface="Courier New"/>
              </a:rPr>
              <a:t>Human  h= </a:t>
            </a:r>
            <a:r>
              <a:rPr lang="en" sz="2200" b="1" dirty="0">
                <a:solidFill>
                  <a:srgbClr val="1155CC"/>
                </a:solidFill>
                <a:latin typeface="Courier New"/>
                <a:ea typeface="Courier New"/>
                <a:cs typeface="Courier New"/>
                <a:sym typeface="Courier New"/>
              </a:rPr>
              <a:t>new</a:t>
            </a:r>
            <a:r>
              <a:rPr lang="en" sz="2200" dirty="0">
                <a:solidFill>
                  <a:srgbClr val="1155CC"/>
                </a:solidFill>
                <a:latin typeface="Courier New"/>
                <a:ea typeface="Courier New"/>
                <a:cs typeface="Courier New"/>
                <a:sym typeface="Courier New"/>
              </a:rPr>
              <a:t> Human();</a:t>
            </a:r>
          </a:p>
          <a:p>
            <a:pPr rtl="0">
              <a:spcBef>
                <a:spcPts val="0"/>
              </a:spcBef>
              <a:buNone/>
            </a:pPr>
            <a:r>
              <a:rPr lang="en" sz="2200" dirty="0">
                <a:solidFill>
                  <a:srgbClr val="1155CC"/>
                </a:solidFill>
                <a:latin typeface="Courier New"/>
                <a:ea typeface="Courier New"/>
                <a:cs typeface="Courier New"/>
                <a:sym typeface="Courier New"/>
              </a:rPr>
              <a:t>Object o= (Object) h;</a:t>
            </a:r>
          </a:p>
          <a:p>
            <a:pPr rtl="0">
              <a:spcBef>
                <a:spcPts val="0"/>
              </a:spcBef>
              <a:buNone/>
            </a:pPr>
            <a:r>
              <a:rPr lang="en" sz="2200" dirty="0">
                <a:solidFill>
                  <a:srgbClr val="1155CC"/>
                </a:solidFill>
                <a:latin typeface="Courier New"/>
                <a:ea typeface="Courier New"/>
                <a:cs typeface="Courier New"/>
                <a:sym typeface="Courier New"/>
              </a:rPr>
              <a:t>Animal a= (Animal) h;</a:t>
            </a:r>
          </a:p>
          <a:p>
            <a:pPr rtl="0">
              <a:spcBef>
                <a:spcPts val="0"/>
              </a:spcBef>
              <a:buNone/>
            </a:pPr>
            <a:r>
              <a:rPr lang="en" sz="2200" dirty="0">
                <a:solidFill>
                  <a:srgbClr val="1155CC"/>
                </a:solidFill>
                <a:latin typeface="Courier New"/>
                <a:ea typeface="Courier New"/>
                <a:cs typeface="Courier New"/>
                <a:sym typeface="Courier New"/>
              </a:rPr>
              <a:t>Mammal m= (Mammal) h;</a:t>
            </a:r>
          </a:p>
          <a:p>
            <a:pPr rtl="0">
              <a:spcBef>
                <a:spcPts val="0"/>
              </a:spcBef>
              <a:buNone/>
            </a:pPr>
            <a:endParaRPr sz="2200" dirty="0">
              <a:solidFill>
                <a:srgbClr val="1155CC"/>
              </a:solidFill>
              <a:latin typeface="Courier New"/>
              <a:ea typeface="Courier New"/>
              <a:cs typeface="Courier New"/>
              <a:sym typeface="Courier New"/>
            </a:endParaRPr>
          </a:p>
          <a:p>
            <a:pPr rtl="0">
              <a:spcBef>
                <a:spcPts val="0"/>
              </a:spcBef>
              <a:buNone/>
            </a:pPr>
            <a:r>
              <a:rPr lang="en" sz="2200" dirty="0">
                <a:solidFill>
                  <a:srgbClr val="1155CC"/>
                </a:solidFill>
                <a:latin typeface="Courier New"/>
                <a:ea typeface="Courier New"/>
                <a:cs typeface="Courier New"/>
                <a:sym typeface="Courier New"/>
              </a:rPr>
              <a:t>Singer s= (Singer) h;</a:t>
            </a:r>
          </a:p>
          <a:p>
            <a:pPr lvl="0" rtl="0">
              <a:spcBef>
                <a:spcPts val="0"/>
              </a:spcBef>
              <a:buClr>
                <a:schemeClr val="dk1"/>
              </a:buClr>
              <a:buSzPct val="50000"/>
              <a:buFont typeface="Arial"/>
              <a:buNone/>
            </a:pPr>
            <a:r>
              <a:rPr lang="en" sz="2200" dirty="0">
                <a:solidFill>
                  <a:srgbClr val="1155CC"/>
                </a:solidFill>
                <a:latin typeface="Courier New"/>
                <a:ea typeface="Courier New"/>
                <a:cs typeface="Courier New"/>
                <a:sym typeface="Courier New"/>
              </a:rPr>
              <a:t>Whistler w= (Whistler) h;</a:t>
            </a:r>
          </a:p>
          <a:p>
            <a:pPr rtl="0">
              <a:spcBef>
                <a:spcPts val="0"/>
              </a:spcBef>
              <a:buNone/>
            </a:pPr>
            <a:endParaRPr sz="2200" dirty="0">
              <a:solidFill>
                <a:srgbClr val="1155CC"/>
              </a:solidFill>
              <a:latin typeface="Courier New"/>
              <a:ea typeface="Courier New"/>
              <a:cs typeface="Courier New"/>
              <a:sym typeface="Courier New"/>
            </a:endParaRPr>
          </a:p>
          <a:p>
            <a:pPr lvl="0" rtl="0">
              <a:spcBef>
                <a:spcPts val="0"/>
              </a:spcBef>
              <a:buNone/>
            </a:pPr>
            <a:r>
              <a:rPr lang="en" sz="2200" dirty="0">
                <a:solidFill>
                  <a:srgbClr val="1155CC"/>
                </a:solidFill>
                <a:latin typeface="Courier New"/>
                <a:ea typeface="Courier New"/>
                <a:cs typeface="Courier New"/>
                <a:sym typeface="Courier New"/>
              </a:rPr>
              <a:t>All point to the same memory address!</a:t>
            </a:r>
          </a:p>
        </p:txBody>
      </p:sp>
      <p:sp>
        <p:nvSpPr>
          <p:cNvPr id="770" name="Shape 77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71" name="Shape 771"/>
          <p:cNvSpPr/>
          <p:nvPr/>
        </p:nvSpPr>
        <p:spPr>
          <a:xfrm>
            <a:off x="7823857" y="2804966"/>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Singer</a:t>
            </a:r>
          </a:p>
        </p:txBody>
      </p:sp>
      <p:cxnSp>
        <p:nvCxnSpPr>
          <p:cNvPr id="772" name="Shape 772"/>
          <p:cNvCxnSpPr>
            <a:stCxn id="771" idx="2"/>
            <a:endCxn id="773" idx="3"/>
          </p:cNvCxnSpPr>
          <p:nvPr/>
        </p:nvCxnSpPr>
        <p:spPr>
          <a:xfrm flipH="1">
            <a:off x="7665457" y="3263066"/>
            <a:ext cx="644400" cy="652500"/>
          </a:xfrm>
          <a:prstGeom prst="straightConnector1">
            <a:avLst/>
          </a:prstGeom>
          <a:noFill/>
          <a:ln w="28575" cap="flat">
            <a:solidFill>
              <a:schemeClr val="dk2"/>
            </a:solidFill>
            <a:prstDash val="solid"/>
            <a:round/>
            <a:headEnd type="none" w="lg" len="lg"/>
            <a:tailEnd type="none" w="lg" len="lg"/>
          </a:ln>
        </p:spPr>
      </p:cxnSp>
      <p:sp>
        <p:nvSpPr>
          <p:cNvPr id="773" name="Shape 773"/>
          <p:cNvSpPr/>
          <p:nvPr/>
        </p:nvSpPr>
        <p:spPr>
          <a:xfrm>
            <a:off x="6584544" y="3686566"/>
            <a:ext cx="10809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b="1" dirty="0"/>
              <a:t>Human</a:t>
            </a:r>
          </a:p>
        </p:txBody>
      </p:sp>
      <p:sp>
        <p:nvSpPr>
          <p:cNvPr id="774" name="Shape 774"/>
          <p:cNvSpPr/>
          <p:nvPr/>
        </p:nvSpPr>
        <p:spPr>
          <a:xfrm>
            <a:off x="6538207" y="2804953"/>
            <a:ext cx="11736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Mammal</a:t>
            </a:r>
          </a:p>
        </p:txBody>
      </p:sp>
      <p:sp>
        <p:nvSpPr>
          <p:cNvPr id="775" name="Shape 775"/>
          <p:cNvSpPr/>
          <p:nvPr/>
        </p:nvSpPr>
        <p:spPr>
          <a:xfrm>
            <a:off x="6639007" y="1923366"/>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dirty="0"/>
              <a:t>Animal</a:t>
            </a:r>
          </a:p>
        </p:txBody>
      </p:sp>
      <p:sp>
        <p:nvSpPr>
          <p:cNvPr id="776" name="Shape 776"/>
          <p:cNvSpPr/>
          <p:nvPr/>
        </p:nvSpPr>
        <p:spPr>
          <a:xfrm>
            <a:off x="6639007" y="1041766"/>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Object</a:t>
            </a:r>
          </a:p>
        </p:txBody>
      </p:sp>
      <p:sp>
        <p:nvSpPr>
          <p:cNvPr id="777" name="Shape 777"/>
          <p:cNvSpPr/>
          <p:nvPr/>
        </p:nvSpPr>
        <p:spPr>
          <a:xfrm>
            <a:off x="5259557" y="2804966"/>
            <a:ext cx="12804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Whistler</a:t>
            </a:r>
          </a:p>
        </p:txBody>
      </p:sp>
      <p:cxnSp>
        <p:nvCxnSpPr>
          <p:cNvPr id="778" name="Shape 778"/>
          <p:cNvCxnSpPr>
            <a:stCxn id="777" idx="2"/>
            <a:endCxn id="773" idx="1"/>
          </p:cNvCxnSpPr>
          <p:nvPr/>
        </p:nvCxnSpPr>
        <p:spPr>
          <a:xfrm>
            <a:off x="5899757" y="3263066"/>
            <a:ext cx="684900" cy="652500"/>
          </a:xfrm>
          <a:prstGeom prst="straightConnector1">
            <a:avLst/>
          </a:prstGeom>
          <a:noFill/>
          <a:ln w="28575" cap="flat">
            <a:solidFill>
              <a:schemeClr val="dk2"/>
            </a:solidFill>
            <a:prstDash val="solid"/>
            <a:round/>
            <a:headEnd type="none" w="lg" len="lg"/>
            <a:tailEnd type="none" w="lg" len="lg"/>
          </a:ln>
        </p:spPr>
      </p:cxnSp>
      <p:cxnSp>
        <p:nvCxnSpPr>
          <p:cNvPr id="779" name="Shape 779"/>
          <p:cNvCxnSpPr>
            <a:stCxn id="774" idx="2"/>
            <a:endCxn id="773" idx="0"/>
          </p:cNvCxnSpPr>
          <p:nvPr/>
        </p:nvCxnSpPr>
        <p:spPr>
          <a:xfrm>
            <a:off x="7125007" y="3263053"/>
            <a:ext cx="0" cy="423600"/>
          </a:xfrm>
          <a:prstGeom prst="straightConnector1">
            <a:avLst/>
          </a:prstGeom>
          <a:noFill/>
          <a:ln w="28575" cap="flat">
            <a:solidFill>
              <a:schemeClr val="dk2"/>
            </a:solidFill>
            <a:prstDash val="solid"/>
            <a:round/>
            <a:headEnd type="none" w="lg" len="lg"/>
            <a:tailEnd type="none" w="lg" len="lg"/>
          </a:ln>
        </p:spPr>
      </p:cxnSp>
      <p:cxnSp>
        <p:nvCxnSpPr>
          <p:cNvPr id="780" name="Shape 780"/>
          <p:cNvCxnSpPr>
            <a:stCxn id="775" idx="2"/>
            <a:endCxn id="774" idx="0"/>
          </p:cNvCxnSpPr>
          <p:nvPr/>
        </p:nvCxnSpPr>
        <p:spPr>
          <a:xfrm>
            <a:off x="7125007" y="2381466"/>
            <a:ext cx="0" cy="423600"/>
          </a:xfrm>
          <a:prstGeom prst="straightConnector1">
            <a:avLst/>
          </a:prstGeom>
          <a:noFill/>
          <a:ln w="28575" cap="flat">
            <a:solidFill>
              <a:schemeClr val="dk2"/>
            </a:solidFill>
            <a:prstDash val="solid"/>
            <a:round/>
            <a:headEnd type="none" w="lg" len="lg"/>
            <a:tailEnd type="none" w="lg" len="lg"/>
          </a:ln>
        </p:spPr>
      </p:cxnSp>
      <p:cxnSp>
        <p:nvCxnSpPr>
          <p:cNvPr id="781" name="Shape 781"/>
          <p:cNvCxnSpPr>
            <a:stCxn id="776" idx="2"/>
            <a:endCxn id="775" idx="0"/>
          </p:cNvCxnSpPr>
          <p:nvPr/>
        </p:nvCxnSpPr>
        <p:spPr>
          <a:xfrm>
            <a:off x="7125007" y="1499866"/>
            <a:ext cx="0" cy="423600"/>
          </a:xfrm>
          <a:prstGeom prst="straightConnector1">
            <a:avLst/>
          </a:prstGeom>
          <a:noFill/>
          <a:ln w="28575" cap="flat">
            <a:solidFill>
              <a:schemeClr val="dk2"/>
            </a:solidFill>
            <a:prstDash val="solid"/>
            <a:round/>
            <a:headEnd type="none" w="lg" len="lg"/>
            <a:tailEnd type="none" w="lg" len="lg"/>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Casting</a:t>
            </a:r>
          </a:p>
        </p:txBody>
      </p:sp>
      <p:sp>
        <p:nvSpPr>
          <p:cNvPr id="787" name="Shape 787"/>
          <p:cNvSpPr txBox="1">
            <a:spLocks noGrp="1"/>
          </p:cNvSpPr>
          <p:nvPr>
            <p:ph type="body" idx="1"/>
          </p:nvPr>
        </p:nvSpPr>
        <p:spPr>
          <a:xfrm>
            <a:off x="229350" y="1200200"/>
            <a:ext cx="4108200" cy="3725699"/>
          </a:xfrm>
          <a:prstGeom prst="rect">
            <a:avLst/>
          </a:prstGeom>
        </p:spPr>
        <p:txBody>
          <a:bodyPr lIns="91425" tIns="91425" rIns="91425" bIns="91425" anchor="t" anchorCtr="0">
            <a:noAutofit/>
          </a:bodyPr>
          <a:lstStyle/>
          <a:p>
            <a:pPr lvl="0" rtl="0">
              <a:spcBef>
                <a:spcPts val="0"/>
              </a:spcBef>
              <a:buNone/>
            </a:pPr>
            <a:r>
              <a:rPr lang="en" sz="2200" dirty="0">
                <a:solidFill>
                  <a:srgbClr val="1155CC"/>
                </a:solidFill>
                <a:latin typeface="Courier New"/>
                <a:ea typeface="Courier New"/>
                <a:cs typeface="Courier New"/>
                <a:sym typeface="Courier New"/>
              </a:rPr>
              <a:t>Human  h= </a:t>
            </a:r>
            <a:r>
              <a:rPr lang="en" sz="2200" b="1" dirty="0">
                <a:solidFill>
                  <a:srgbClr val="1155CC"/>
                </a:solidFill>
                <a:latin typeface="Courier New"/>
                <a:ea typeface="Courier New"/>
                <a:cs typeface="Courier New"/>
                <a:sym typeface="Courier New"/>
              </a:rPr>
              <a:t>new</a:t>
            </a:r>
            <a:r>
              <a:rPr lang="en" sz="2200" dirty="0">
                <a:solidFill>
                  <a:srgbClr val="1155CC"/>
                </a:solidFill>
                <a:latin typeface="Courier New"/>
                <a:ea typeface="Courier New"/>
                <a:cs typeface="Courier New"/>
                <a:sym typeface="Courier New"/>
              </a:rPr>
              <a:t> Human();</a:t>
            </a:r>
          </a:p>
          <a:p>
            <a:pPr lvl="0" rtl="0">
              <a:spcBef>
                <a:spcPts val="0"/>
              </a:spcBef>
              <a:buNone/>
            </a:pPr>
            <a:r>
              <a:rPr lang="en" sz="2200" dirty="0">
                <a:solidFill>
                  <a:srgbClr val="1155CC"/>
                </a:solidFill>
                <a:latin typeface="Courier New"/>
                <a:ea typeface="Courier New"/>
                <a:cs typeface="Courier New"/>
                <a:sym typeface="Courier New"/>
              </a:rPr>
              <a:t>Object o= h;</a:t>
            </a:r>
          </a:p>
          <a:p>
            <a:pPr lvl="0" rtl="0">
              <a:spcBef>
                <a:spcPts val="0"/>
              </a:spcBef>
              <a:buNone/>
            </a:pPr>
            <a:r>
              <a:rPr lang="en" sz="2200" dirty="0">
                <a:solidFill>
                  <a:srgbClr val="1155CC"/>
                </a:solidFill>
                <a:latin typeface="Courier New"/>
                <a:ea typeface="Courier New"/>
                <a:cs typeface="Courier New"/>
                <a:sym typeface="Courier New"/>
              </a:rPr>
              <a:t>Animal a= h;</a:t>
            </a:r>
          </a:p>
          <a:p>
            <a:pPr lvl="0" rtl="0">
              <a:spcBef>
                <a:spcPts val="0"/>
              </a:spcBef>
              <a:buNone/>
            </a:pPr>
            <a:r>
              <a:rPr lang="en" sz="2200" dirty="0">
                <a:solidFill>
                  <a:srgbClr val="1155CC"/>
                </a:solidFill>
                <a:latin typeface="Courier New"/>
                <a:ea typeface="Courier New"/>
                <a:cs typeface="Courier New"/>
                <a:sym typeface="Courier New"/>
              </a:rPr>
              <a:t>Mammal m= h;</a:t>
            </a:r>
          </a:p>
          <a:p>
            <a:pPr lvl="0" rtl="0">
              <a:spcBef>
                <a:spcPts val="0"/>
              </a:spcBef>
              <a:buNone/>
            </a:pPr>
            <a:r>
              <a:rPr lang="en" sz="2200" dirty="0">
                <a:solidFill>
                  <a:srgbClr val="1155CC"/>
                </a:solidFill>
                <a:latin typeface="Courier New"/>
                <a:ea typeface="Courier New"/>
                <a:cs typeface="Courier New"/>
                <a:sym typeface="Courier New"/>
              </a:rPr>
              <a:t>Singer s= h;</a:t>
            </a:r>
          </a:p>
          <a:p>
            <a:pPr lvl="0" rtl="0">
              <a:spcBef>
                <a:spcPts val="0"/>
              </a:spcBef>
              <a:buNone/>
            </a:pPr>
            <a:r>
              <a:rPr lang="en" sz="2200" dirty="0">
                <a:solidFill>
                  <a:srgbClr val="1155CC"/>
                </a:solidFill>
                <a:latin typeface="Courier New"/>
                <a:ea typeface="Courier New"/>
                <a:cs typeface="Courier New"/>
                <a:sym typeface="Courier New"/>
              </a:rPr>
              <a:t>Whistler w= h;</a:t>
            </a:r>
          </a:p>
          <a:p>
            <a:pPr lvl="0" rtl="0">
              <a:spcBef>
                <a:spcPts val="0"/>
              </a:spcBef>
              <a:buNone/>
            </a:pPr>
            <a:endParaRPr sz="2200" b="1" dirty="0">
              <a:solidFill>
                <a:srgbClr val="1155CC"/>
              </a:solidFill>
              <a:latin typeface="Courier New"/>
              <a:ea typeface="Courier New"/>
              <a:cs typeface="Courier New"/>
              <a:sym typeface="Courier New"/>
            </a:endParaRPr>
          </a:p>
        </p:txBody>
      </p:sp>
      <p:sp>
        <p:nvSpPr>
          <p:cNvPr id="788" name="Shape 788"/>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89" name="Shape 789"/>
          <p:cNvSpPr/>
          <p:nvPr/>
        </p:nvSpPr>
        <p:spPr>
          <a:xfrm>
            <a:off x="7942775" y="32748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Singer</a:t>
            </a:r>
          </a:p>
        </p:txBody>
      </p:sp>
      <p:cxnSp>
        <p:nvCxnSpPr>
          <p:cNvPr id="790" name="Shape 790"/>
          <p:cNvCxnSpPr>
            <a:stCxn id="789" idx="2"/>
            <a:endCxn id="791" idx="3"/>
          </p:cNvCxnSpPr>
          <p:nvPr/>
        </p:nvCxnSpPr>
        <p:spPr>
          <a:xfrm flipH="1">
            <a:off x="7784375" y="3732900"/>
            <a:ext cx="644400" cy="652500"/>
          </a:xfrm>
          <a:prstGeom prst="straightConnector1">
            <a:avLst/>
          </a:prstGeom>
          <a:noFill/>
          <a:ln w="28575" cap="flat">
            <a:solidFill>
              <a:schemeClr val="dk2"/>
            </a:solidFill>
            <a:prstDash val="solid"/>
            <a:round/>
            <a:headEnd type="none" w="lg" len="lg"/>
            <a:tailEnd type="none" w="lg" len="lg"/>
          </a:ln>
        </p:spPr>
      </p:cxnSp>
      <p:sp>
        <p:nvSpPr>
          <p:cNvPr id="791" name="Shape 791"/>
          <p:cNvSpPr/>
          <p:nvPr/>
        </p:nvSpPr>
        <p:spPr>
          <a:xfrm>
            <a:off x="6703462" y="4156400"/>
            <a:ext cx="10809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b="1"/>
              <a:t>Human</a:t>
            </a:r>
          </a:p>
        </p:txBody>
      </p:sp>
      <p:sp>
        <p:nvSpPr>
          <p:cNvPr id="792" name="Shape 792"/>
          <p:cNvSpPr/>
          <p:nvPr/>
        </p:nvSpPr>
        <p:spPr>
          <a:xfrm>
            <a:off x="6657125" y="3274787"/>
            <a:ext cx="11736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Mammal</a:t>
            </a:r>
          </a:p>
        </p:txBody>
      </p:sp>
      <p:sp>
        <p:nvSpPr>
          <p:cNvPr id="793" name="Shape 793"/>
          <p:cNvSpPr/>
          <p:nvPr/>
        </p:nvSpPr>
        <p:spPr>
          <a:xfrm>
            <a:off x="6757925" y="23932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Animal</a:t>
            </a:r>
          </a:p>
        </p:txBody>
      </p:sp>
      <p:sp>
        <p:nvSpPr>
          <p:cNvPr id="794" name="Shape 794"/>
          <p:cNvSpPr/>
          <p:nvPr/>
        </p:nvSpPr>
        <p:spPr>
          <a:xfrm>
            <a:off x="6757925" y="15116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Object</a:t>
            </a:r>
          </a:p>
        </p:txBody>
      </p:sp>
      <p:sp>
        <p:nvSpPr>
          <p:cNvPr id="795" name="Shape 795"/>
          <p:cNvSpPr/>
          <p:nvPr/>
        </p:nvSpPr>
        <p:spPr>
          <a:xfrm>
            <a:off x="5378475" y="3274800"/>
            <a:ext cx="12804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Whistler</a:t>
            </a:r>
          </a:p>
        </p:txBody>
      </p:sp>
      <p:cxnSp>
        <p:nvCxnSpPr>
          <p:cNvPr id="796" name="Shape 796"/>
          <p:cNvCxnSpPr>
            <a:stCxn id="795" idx="2"/>
            <a:endCxn id="791" idx="1"/>
          </p:cNvCxnSpPr>
          <p:nvPr/>
        </p:nvCxnSpPr>
        <p:spPr>
          <a:xfrm>
            <a:off x="6018675" y="3732900"/>
            <a:ext cx="684900" cy="652500"/>
          </a:xfrm>
          <a:prstGeom prst="straightConnector1">
            <a:avLst/>
          </a:prstGeom>
          <a:noFill/>
          <a:ln w="28575" cap="flat">
            <a:solidFill>
              <a:schemeClr val="dk2"/>
            </a:solidFill>
            <a:prstDash val="solid"/>
            <a:round/>
            <a:headEnd type="none" w="lg" len="lg"/>
            <a:tailEnd type="none" w="lg" len="lg"/>
          </a:ln>
        </p:spPr>
      </p:cxnSp>
      <p:cxnSp>
        <p:nvCxnSpPr>
          <p:cNvPr id="797" name="Shape 797"/>
          <p:cNvCxnSpPr>
            <a:stCxn id="792" idx="2"/>
            <a:endCxn id="791" idx="0"/>
          </p:cNvCxnSpPr>
          <p:nvPr/>
        </p:nvCxnSpPr>
        <p:spPr>
          <a:xfrm>
            <a:off x="7243925" y="3732887"/>
            <a:ext cx="0" cy="423600"/>
          </a:xfrm>
          <a:prstGeom prst="straightConnector1">
            <a:avLst/>
          </a:prstGeom>
          <a:noFill/>
          <a:ln w="28575" cap="flat">
            <a:solidFill>
              <a:schemeClr val="dk2"/>
            </a:solidFill>
            <a:prstDash val="solid"/>
            <a:round/>
            <a:headEnd type="none" w="lg" len="lg"/>
            <a:tailEnd type="none" w="lg" len="lg"/>
          </a:ln>
        </p:spPr>
      </p:cxnSp>
      <p:cxnSp>
        <p:nvCxnSpPr>
          <p:cNvPr id="798" name="Shape 798"/>
          <p:cNvCxnSpPr>
            <a:stCxn id="793" idx="2"/>
            <a:endCxn id="792" idx="0"/>
          </p:cNvCxnSpPr>
          <p:nvPr/>
        </p:nvCxnSpPr>
        <p:spPr>
          <a:xfrm>
            <a:off x="7243925" y="2851300"/>
            <a:ext cx="0" cy="423600"/>
          </a:xfrm>
          <a:prstGeom prst="straightConnector1">
            <a:avLst/>
          </a:prstGeom>
          <a:noFill/>
          <a:ln w="28575" cap="flat">
            <a:solidFill>
              <a:schemeClr val="dk2"/>
            </a:solidFill>
            <a:prstDash val="solid"/>
            <a:round/>
            <a:headEnd type="none" w="lg" len="lg"/>
            <a:tailEnd type="none" w="lg" len="lg"/>
          </a:ln>
        </p:spPr>
      </p:cxnSp>
      <p:cxnSp>
        <p:nvCxnSpPr>
          <p:cNvPr id="799" name="Shape 799"/>
          <p:cNvCxnSpPr>
            <a:stCxn id="794" idx="2"/>
            <a:endCxn id="793" idx="0"/>
          </p:cNvCxnSpPr>
          <p:nvPr/>
        </p:nvCxnSpPr>
        <p:spPr>
          <a:xfrm>
            <a:off x="7243925" y="1969700"/>
            <a:ext cx="0" cy="423600"/>
          </a:xfrm>
          <a:prstGeom prst="straightConnector1">
            <a:avLst/>
          </a:prstGeom>
          <a:noFill/>
          <a:ln w="28575" cap="flat">
            <a:solidFill>
              <a:schemeClr val="dk2"/>
            </a:solidFill>
            <a:prstDash val="solid"/>
            <a:round/>
            <a:headEnd type="none" w="lg" len="lg"/>
            <a:tailEnd type="none" w="lg" len="lg"/>
          </a:ln>
        </p:spPr>
      </p:cxnSp>
      <p:sp>
        <p:nvSpPr>
          <p:cNvPr id="800" name="Shape 800"/>
          <p:cNvSpPr/>
          <p:nvPr/>
        </p:nvSpPr>
        <p:spPr>
          <a:xfrm>
            <a:off x="4595125" y="1693300"/>
            <a:ext cx="883200" cy="1236000"/>
          </a:xfrm>
          <a:prstGeom prst="upArrow">
            <a:avLst>
              <a:gd name="adj1" fmla="val 50000"/>
              <a:gd name="adj2" fmla="val 50000"/>
            </a:avLst>
          </a:prstGeom>
          <a:solidFill>
            <a:srgbClr val="A4C2F4"/>
          </a:solidFill>
          <a:ln w="38100" cap="flat">
            <a:solidFill>
              <a:srgbClr val="1155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1" name="Shape 801"/>
          <p:cNvSpPr txBox="1"/>
          <p:nvPr/>
        </p:nvSpPr>
        <p:spPr>
          <a:xfrm>
            <a:off x="3098575" y="2155850"/>
            <a:ext cx="1398300" cy="706499"/>
          </a:xfrm>
          <a:prstGeom prst="rect">
            <a:avLst/>
          </a:prstGeom>
          <a:noFill/>
          <a:ln>
            <a:noFill/>
          </a:ln>
        </p:spPr>
        <p:txBody>
          <a:bodyPr lIns="91425" tIns="91425" rIns="91425" bIns="91425" anchor="t" anchorCtr="0">
            <a:noAutofit/>
          </a:bodyPr>
          <a:lstStyle/>
          <a:p>
            <a:pPr rtl="0">
              <a:spcBef>
                <a:spcPts val="0"/>
              </a:spcBef>
              <a:buNone/>
            </a:pPr>
            <a:r>
              <a:rPr lang="en" sz="1800" b="1"/>
              <a:t>Automatic</a:t>
            </a:r>
          </a:p>
          <a:p>
            <a:pPr>
              <a:spcBef>
                <a:spcPts val="0"/>
              </a:spcBef>
              <a:buNone/>
            </a:pPr>
            <a:r>
              <a:rPr lang="en" sz="1800" b="1"/>
              <a:t>up-cast</a:t>
            </a:r>
          </a:p>
        </p:txBody>
      </p:sp>
      <p:sp>
        <p:nvSpPr>
          <p:cNvPr id="802" name="Shape 802"/>
          <p:cNvSpPr/>
          <p:nvPr/>
        </p:nvSpPr>
        <p:spPr>
          <a:xfrm rot="10800000">
            <a:off x="4595124" y="3378499"/>
            <a:ext cx="883200" cy="1236000"/>
          </a:xfrm>
          <a:prstGeom prst="upArrow">
            <a:avLst>
              <a:gd name="adj1" fmla="val 50000"/>
              <a:gd name="adj2" fmla="val 50000"/>
            </a:avLst>
          </a:prstGeom>
          <a:solidFill>
            <a:srgbClr val="A4C2F4"/>
          </a:solidFill>
          <a:ln w="38100" cap="flat">
            <a:solidFill>
              <a:srgbClr val="1155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3" name="Shape 803"/>
          <p:cNvSpPr txBox="1"/>
          <p:nvPr/>
        </p:nvSpPr>
        <p:spPr>
          <a:xfrm>
            <a:off x="3161000" y="3528800"/>
            <a:ext cx="1398300" cy="706499"/>
          </a:xfrm>
          <a:prstGeom prst="rect">
            <a:avLst/>
          </a:prstGeom>
          <a:noFill/>
          <a:ln>
            <a:noFill/>
          </a:ln>
        </p:spPr>
        <p:txBody>
          <a:bodyPr lIns="91425" tIns="91425" rIns="91425" bIns="91425" anchor="t" anchorCtr="0">
            <a:noAutofit/>
          </a:bodyPr>
          <a:lstStyle/>
          <a:p>
            <a:pPr lvl="0" rtl="0">
              <a:spcBef>
                <a:spcPts val="0"/>
              </a:spcBef>
              <a:buNone/>
            </a:pPr>
            <a:r>
              <a:rPr lang="en" sz="1800" b="1"/>
              <a:t>Forced</a:t>
            </a:r>
          </a:p>
          <a:p>
            <a:pPr lvl="0" rtl="0">
              <a:spcBef>
                <a:spcPts val="0"/>
              </a:spcBef>
              <a:buNone/>
            </a:pPr>
            <a:r>
              <a:rPr lang="en" sz="1800" b="1"/>
              <a:t>down-cast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Casting up to an interface automatically</a:t>
            </a:r>
          </a:p>
        </p:txBody>
      </p:sp>
      <p:sp>
        <p:nvSpPr>
          <p:cNvPr id="809" name="Shape 809"/>
          <p:cNvSpPr txBox="1">
            <a:spLocks noGrp="1"/>
          </p:cNvSpPr>
          <p:nvPr>
            <p:ph type="body" idx="1"/>
          </p:nvPr>
        </p:nvSpPr>
        <p:spPr>
          <a:xfrm>
            <a:off x="457300" y="1200150"/>
            <a:ext cx="6424200" cy="2985599"/>
          </a:xfrm>
          <a:prstGeom prst="rect">
            <a:avLst/>
          </a:prstGeom>
        </p:spPr>
        <p:txBody>
          <a:bodyPr lIns="91425" tIns="91425" rIns="91425" bIns="91425" anchor="t" anchorCtr="0">
            <a:noAutofit/>
          </a:bodyPr>
          <a:lstStyle/>
          <a:p>
            <a:pPr lvl="0" rtl="0">
              <a:spcBef>
                <a:spcPts val="0"/>
              </a:spcBef>
              <a:buClr>
                <a:schemeClr val="dk1"/>
              </a:buClr>
              <a:buSzPct val="55000"/>
              <a:buFont typeface="Arial"/>
              <a:buNone/>
            </a:pPr>
            <a:r>
              <a:rPr lang="en" sz="2000" b="1" dirty="0">
                <a:solidFill>
                  <a:srgbClr val="1155CC"/>
                </a:solidFill>
                <a:latin typeface="Courier New"/>
                <a:ea typeface="Courier New"/>
                <a:cs typeface="Courier New"/>
                <a:sym typeface="Courier New"/>
              </a:rPr>
              <a:t>class </a:t>
            </a:r>
            <a:r>
              <a:rPr lang="en" sz="2000" dirty="0">
                <a:solidFill>
                  <a:srgbClr val="1155CC"/>
                </a:solidFill>
                <a:latin typeface="Courier New"/>
                <a:ea typeface="Courier New"/>
                <a:cs typeface="Courier New"/>
                <a:sym typeface="Courier New"/>
              </a:rPr>
              <a:t>Human …</a:t>
            </a:r>
            <a:r>
              <a:rPr lang="en" sz="2000" b="1" dirty="0">
                <a:solidFill>
                  <a:srgbClr val="1155CC"/>
                </a:solidFill>
                <a:latin typeface="Courier New"/>
                <a:ea typeface="Courier New"/>
                <a:cs typeface="Courier New"/>
                <a:sym typeface="Courier New"/>
              </a:rPr>
              <a:t> implements </a:t>
            </a:r>
            <a:r>
              <a:rPr lang="en" sz="2000" dirty="0">
                <a:solidFill>
                  <a:srgbClr val="1155CC"/>
                </a:solidFill>
                <a:latin typeface="Courier New"/>
                <a:ea typeface="Courier New"/>
                <a:cs typeface="Courier New"/>
                <a:sym typeface="Courier New"/>
              </a:rPr>
              <a:t>Whistler {</a:t>
            </a:r>
          </a:p>
          <a:p>
            <a:pPr lvl="0" indent="457200" rtl="0">
              <a:spcBef>
                <a:spcPts val="0"/>
              </a:spcBef>
              <a:buClr>
                <a:schemeClr val="dk1"/>
              </a:buClr>
              <a:buSzPct val="55000"/>
              <a:buFont typeface="Arial"/>
              <a:buNone/>
            </a:pPr>
            <a:r>
              <a:rPr lang="en" sz="2000" b="1" dirty="0">
                <a:solidFill>
                  <a:srgbClr val="1155CC"/>
                </a:solidFill>
                <a:latin typeface="Courier New"/>
                <a:ea typeface="Courier New"/>
                <a:cs typeface="Courier New"/>
                <a:sym typeface="Courier New"/>
              </a:rPr>
              <a:t>void </a:t>
            </a:r>
            <a:r>
              <a:rPr lang="en" sz="2000" dirty="0" err="1">
                <a:solidFill>
                  <a:srgbClr val="1155CC"/>
                </a:solidFill>
                <a:latin typeface="Courier New"/>
                <a:ea typeface="Courier New"/>
                <a:cs typeface="Courier New"/>
                <a:sym typeface="Courier New"/>
              </a:rPr>
              <a:t>listenTo</a:t>
            </a:r>
            <a:r>
              <a:rPr lang="en" sz="2000" dirty="0">
                <a:solidFill>
                  <a:srgbClr val="1155CC"/>
                </a:solidFill>
                <a:latin typeface="Courier New"/>
                <a:ea typeface="Courier New"/>
                <a:cs typeface="Courier New"/>
                <a:sym typeface="Courier New"/>
              </a:rPr>
              <a:t>(Whistler w) {...}</a:t>
            </a:r>
          </a:p>
          <a:p>
            <a:pPr lvl="0" rtl="0">
              <a:spcBef>
                <a:spcPts val="0"/>
              </a:spcBef>
              <a:buClr>
                <a:schemeClr val="dk1"/>
              </a:buClr>
              <a:buSzPct val="55000"/>
              <a:buFont typeface="Arial"/>
              <a:buNone/>
            </a:pPr>
            <a:r>
              <a:rPr lang="en" sz="2000" dirty="0">
                <a:solidFill>
                  <a:srgbClr val="1155CC"/>
                </a:solidFill>
                <a:latin typeface="Courier New"/>
                <a:ea typeface="Courier New"/>
                <a:cs typeface="Courier New"/>
                <a:sym typeface="Courier New"/>
              </a:rPr>
              <a:t>}</a:t>
            </a:r>
          </a:p>
          <a:p>
            <a:pPr rtl="0">
              <a:spcBef>
                <a:spcPts val="0"/>
              </a:spcBef>
              <a:buNone/>
            </a:pPr>
            <a:r>
              <a:rPr lang="en" sz="2000" dirty="0">
                <a:solidFill>
                  <a:srgbClr val="1155CC"/>
                </a:solidFill>
                <a:latin typeface="Courier New"/>
                <a:ea typeface="Courier New"/>
                <a:cs typeface="Courier New"/>
                <a:sym typeface="Courier New"/>
              </a:rPr>
              <a:t>Human  h= </a:t>
            </a:r>
            <a:r>
              <a:rPr lang="en" sz="2000" b="1" dirty="0">
                <a:solidFill>
                  <a:srgbClr val="1155CC"/>
                </a:solidFill>
                <a:latin typeface="Courier New"/>
                <a:ea typeface="Courier New"/>
                <a:cs typeface="Courier New"/>
                <a:sym typeface="Courier New"/>
              </a:rPr>
              <a:t>new</a:t>
            </a:r>
            <a:r>
              <a:rPr lang="en" sz="2000" dirty="0">
                <a:solidFill>
                  <a:srgbClr val="1155CC"/>
                </a:solidFill>
                <a:latin typeface="Courier New"/>
                <a:ea typeface="Courier New"/>
                <a:cs typeface="Courier New"/>
                <a:sym typeface="Courier New"/>
              </a:rPr>
              <a:t> Human(...);</a:t>
            </a:r>
          </a:p>
          <a:p>
            <a:pPr rtl="0">
              <a:spcBef>
                <a:spcPts val="0"/>
              </a:spcBef>
              <a:buNone/>
            </a:pPr>
            <a:r>
              <a:rPr lang="en" sz="2000" dirty="0">
                <a:solidFill>
                  <a:srgbClr val="1155CC"/>
                </a:solidFill>
                <a:latin typeface="Courier New"/>
                <a:ea typeface="Courier New"/>
                <a:cs typeface="Courier New"/>
                <a:sym typeface="Courier New"/>
              </a:rPr>
              <a:t>Human h1= </a:t>
            </a:r>
            <a:r>
              <a:rPr lang="en" sz="2000" b="1" dirty="0">
                <a:solidFill>
                  <a:srgbClr val="1155CC"/>
                </a:solidFill>
                <a:latin typeface="Courier New"/>
                <a:ea typeface="Courier New"/>
                <a:cs typeface="Courier New"/>
                <a:sym typeface="Courier New"/>
              </a:rPr>
              <a:t>new </a:t>
            </a:r>
            <a:r>
              <a:rPr lang="en" sz="2000" dirty="0">
                <a:solidFill>
                  <a:srgbClr val="1155CC"/>
                </a:solidFill>
                <a:latin typeface="Courier New"/>
                <a:ea typeface="Courier New"/>
                <a:cs typeface="Courier New"/>
                <a:sym typeface="Courier New"/>
              </a:rPr>
              <a:t>Human(...);</a:t>
            </a:r>
          </a:p>
          <a:p>
            <a:pPr rtl="0">
              <a:spcBef>
                <a:spcPts val="0"/>
              </a:spcBef>
              <a:buNone/>
            </a:pPr>
            <a:r>
              <a:rPr lang="en" sz="2000" dirty="0" err="1">
                <a:solidFill>
                  <a:srgbClr val="1155CC"/>
                </a:solidFill>
                <a:latin typeface="Courier New"/>
                <a:ea typeface="Courier New"/>
                <a:cs typeface="Courier New"/>
                <a:sym typeface="Courier New"/>
              </a:rPr>
              <a:t>h.listenTo</a:t>
            </a:r>
            <a:r>
              <a:rPr lang="en" sz="2000" dirty="0">
                <a:solidFill>
                  <a:srgbClr val="1155CC"/>
                </a:solidFill>
                <a:latin typeface="Courier New"/>
                <a:ea typeface="Courier New"/>
                <a:cs typeface="Courier New"/>
                <a:sym typeface="Courier New"/>
              </a:rPr>
              <a:t>(h1);</a:t>
            </a:r>
          </a:p>
          <a:p>
            <a:pPr lvl="0" rtl="0">
              <a:spcBef>
                <a:spcPts val="0"/>
              </a:spcBef>
              <a:buNone/>
            </a:pPr>
            <a:r>
              <a:rPr lang="en" sz="2000" dirty="0">
                <a:solidFill>
                  <a:srgbClr val="1155CC"/>
                </a:solidFill>
                <a:latin typeface="Courier New"/>
                <a:ea typeface="Courier New"/>
                <a:cs typeface="Courier New"/>
                <a:sym typeface="Courier New"/>
              </a:rPr>
              <a:t>Parrot p= </a:t>
            </a:r>
            <a:r>
              <a:rPr lang="en" sz="2000" b="1" dirty="0">
                <a:solidFill>
                  <a:srgbClr val="1155CC"/>
                </a:solidFill>
                <a:latin typeface="Courier New"/>
                <a:ea typeface="Courier New"/>
                <a:cs typeface="Courier New"/>
                <a:sym typeface="Courier New"/>
              </a:rPr>
              <a:t>new</a:t>
            </a:r>
            <a:r>
              <a:rPr lang="en" sz="2000" dirty="0">
                <a:solidFill>
                  <a:srgbClr val="1155CC"/>
                </a:solidFill>
                <a:latin typeface="Courier New"/>
                <a:ea typeface="Courier New"/>
                <a:cs typeface="Courier New"/>
                <a:sym typeface="Courier New"/>
              </a:rPr>
              <a:t> Parrot(...);</a:t>
            </a:r>
          </a:p>
          <a:p>
            <a:pPr lvl="0" rtl="0">
              <a:spcBef>
                <a:spcPts val="0"/>
              </a:spcBef>
              <a:buNone/>
            </a:pPr>
            <a:r>
              <a:rPr lang="en" sz="2000" dirty="0" err="1">
                <a:solidFill>
                  <a:srgbClr val="1155CC"/>
                </a:solidFill>
                <a:latin typeface="Courier New"/>
                <a:ea typeface="Courier New"/>
                <a:cs typeface="Courier New"/>
                <a:sym typeface="Courier New"/>
              </a:rPr>
              <a:t>h.listenTo</a:t>
            </a:r>
            <a:r>
              <a:rPr lang="en" sz="2000" dirty="0">
                <a:solidFill>
                  <a:srgbClr val="1155CC"/>
                </a:solidFill>
                <a:latin typeface="Courier New"/>
                <a:ea typeface="Courier New"/>
                <a:cs typeface="Courier New"/>
                <a:sym typeface="Courier New"/>
              </a:rPr>
              <a:t>(p);</a:t>
            </a:r>
          </a:p>
          <a:p>
            <a:pPr rtl="0">
              <a:spcBef>
                <a:spcPts val="0"/>
              </a:spcBef>
              <a:buNone/>
            </a:pPr>
            <a:endParaRPr sz="2000" dirty="0">
              <a:solidFill>
                <a:srgbClr val="1155CC"/>
              </a:solidFill>
              <a:latin typeface="Courier New"/>
              <a:ea typeface="Courier New"/>
              <a:cs typeface="Courier New"/>
              <a:sym typeface="Courier New"/>
            </a:endParaRPr>
          </a:p>
          <a:p>
            <a:pPr lvl="0" rtl="0">
              <a:spcBef>
                <a:spcPts val="0"/>
              </a:spcBef>
              <a:buNone/>
            </a:pPr>
            <a:endParaRPr sz="2000" dirty="0">
              <a:solidFill>
                <a:srgbClr val="1155CC"/>
              </a:solidFill>
              <a:latin typeface="Courier New"/>
              <a:ea typeface="Courier New"/>
              <a:cs typeface="Courier New"/>
              <a:sym typeface="Courier New"/>
            </a:endParaRPr>
          </a:p>
          <a:p>
            <a:pPr lvl="0" rtl="0">
              <a:spcBef>
                <a:spcPts val="0"/>
              </a:spcBef>
              <a:buNone/>
            </a:pPr>
            <a:endParaRPr sz="2000" dirty="0">
              <a:solidFill>
                <a:srgbClr val="FF0000"/>
              </a:solidFill>
              <a:latin typeface="Courier New"/>
              <a:ea typeface="Courier New"/>
              <a:cs typeface="Courier New"/>
              <a:sym typeface="Courier New"/>
            </a:endParaRPr>
          </a:p>
          <a:p>
            <a:pPr lvl="0" rtl="0">
              <a:spcBef>
                <a:spcPts val="0"/>
              </a:spcBef>
              <a:buNone/>
            </a:pPr>
            <a:endParaRPr sz="2000" b="1" dirty="0">
              <a:solidFill>
                <a:srgbClr val="FF0000"/>
              </a:solidFill>
              <a:latin typeface="Courier New"/>
              <a:ea typeface="Courier New"/>
              <a:cs typeface="Courier New"/>
              <a:sym typeface="Courier New"/>
            </a:endParaRPr>
          </a:p>
        </p:txBody>
      </p:sp>
      <p:sp>
        <p:nvSpPr>
          <p:cNvPr id="810" name="Shape 81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811" name="Shape 811"/>
          <p:cNvSpPr/>
          <p:nvPr/>
        </p:nvSpPr>
        <p:spPr>
          <a:xfrm>
            <a:off x="7160587" y="4131000"/>
            <a:ext cx="10809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b="1"/>
              <a:t>Human</a:t>
            </a:r>
          </a:p>
        </p:txBody>
      </p:sp>
      <p:sp>
        <p:nvSpPr>
          <p:cNvPr id="812" name="Shape 812"/>
          <p:cNvSpPr/>
          <p:nvPr/>
        </p:nvSpPr>
        <p:spPr>
          <a:xfrm>
            <a:off x="7114250" y="3249387"/>
            <a:ext cx="11736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Mammal</a:t>
            </a:r>
          </a:p>
        </p:txBody>
      </p:sp>
      <p:sp>
        <p:nvSpPr>
          <p:cNvPr id="813" name="Shape 813"/>
          <p:cNvSpPr/>
          <p:nvPr/>
        </p:nvSpPr>
        <p:spPr>
          <a:xfrm>
            <a:off x="7215050" y="23678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Animal</a:t>
            </a:r>
          </a:p>
        </p:txBody>
      </p:sp>
      <p:sp>
        <p:nvSpPr>
          <p:cNvPr id="814" name="Shape 814"/>
          <p:cNvSpPr/>
          <p:nvPr/>
        </p:nvSpPr>
        <p:spPr>
          <a:xfrm>
            <a:off x="7215050" y="14862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Object</a:t>
            </a:r>
          </a:p>
        </p:txBody>
      </p:sp>
      <p:sp>
        <p:nvSpPr>
          <p:cNvPr id="815" name="Shape 815"/>
          <p:cNvSpPr/>
          <p:nvPr/>
        </p:nvSpPr>
        <p:spPr>
          <a:xfrm>
            <a:off x="5835600" y="3249400"/>
            <a:ext cx="12804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Whistler</a:t>
            </a:r>
          </a:p>
        </p:txBody>
      </p:sp>
      <p:cxnSp>
        <p:nvCxnSpPr>
          <p:cNvPr id="816" name="Shape 816"/>
          <p:cNvCxnSpPr>
            <a:stCxn id="815" idx="2"/>
            <a:endCxn id="811" idx="1"/>
          </p:cNvCxnSpPr>
          <p:nvPr/>
        </p:nvCxnSpPr>
        <p:spPr>
          <a:xfrm>
            <a:off x="6475800" y="3707500"/>
            <a:ext cx="684900" cy="652500"/>
          </a:xfrm>
          <a:prstGeom prst="straightConnector1">
            <a:avLst/>
          </a:prstGeom>
          <a:noFill/>
          <a:ln w="28575" cap="flat">
            <a:solidFill>
              <a:schemeClr val="dk2"/>
            </a:solidFill>
            <a:prstDash val="solid"/>
            <a:round/>
            <a:headEnd type="none" w="lg" len="lg"/>
            <a:tailEnd type="none" w="lg" len="lg"/>
          </a:ln>
        </p:spPr>
      </p:cxnSp>
      <p:cxnSp>
        <p:nvCxnSpPr>
          <p:cNvPr id="817" name="Shape 817"/>
          <p:cNvCxnSpPr>
            <a:stCxn id="812" idx="2"/>
            <a:endCxn id="811" idx="0"/>
          </p:cNvCxnSpPr>
          <p:nvPr/>
        </p:nvCxnSpPr>
        <p:spPr>
          <a:xfrm>
            <a:off x="7701050" y="3707487"/>
            <a:ext cx="0" cy="423600"/>
          </a:xfrm>
          <a:prstGeom prst="straightConnector1">
            <a:avLst/>
          </a:prstGeom>
          <a:noFill/>
          <a:ln w="28575" cap="flat">
            <a:solidFill>
              <a:schemeClr val="dk2"/>
            </a:solidFill>
            <a:prstDash val="solid"/>
            <a:round/>
            <a:headEnd type="none" w="lg" len="lg"/>
            <a:tailEnd type="none" w="lg" len="lg"/>
          </a:ln>
        </p:spPr>
      </p:cxnSp>
      <p:cxnSp>
        <p:nvCxnSpPr>
          <p:cNvPr id="818" name="Shape 818"/>
          <p:cNvCxnSpPr>
            <a:stCxn id="813" idx="2"/>
            <a:endCxn id="812" idx="0"/>
          </p:cNvCxnSpPr>
          <p:nvPr/>
        </p:nvCxnSpPr>
        <p:spPr>
          <a:xfrm>
            <a:off x="7701050" y="2825900"/>
            <a:ext cx="0" cy="423600"/>
          </a:xfrm>
          <a:prstGeom prst="straightConnector1">
            <a:avLst/>
          </a:prstGeom>
          <a:noFill/>
          <a:ln w="28575" cap="flat">
            <a:solidFill>
              <a:schemeClr val="dk2"/>
            </a:solidFill>
            <a:prstDash val="solid"/>
            <a:round/>
            <a:headEnd type="none" w="lg" len="lg"/>
            <a:tailEnd type="none" w="lg" len="lg"/>
          </a:ln>
        </p:spPr>
      </p:cxnSp>
      <p:cxnSp>
        <p:nvCxnSpPr>
          <p:cNvPr id="819" name="Shape 819"/>
          <p:cNvCxnSpPr>
            <a:stCxn id="814" idx="2"/>
            <a:endCxn id="813" idx="0"/>
          </p:cNvCxnSpPr>
          <p:nvPr/>
        </p:nvCxnSpPr>
        <p:spPr>
          <a:xfrm>
            <a:off x="7701050" y="1944300"/>
            <a:ext cx="0" cy="423600"/>
          </a:xfrm>
          <a:prstGeom prst="straightConnector1">
            <a:avLst/>
          </a:prstGeom>
          <a:noFill/>
          <a:ln w="28575" cap="flat">
            <a:solidFill>
              <a:schemeClr val="dk2"/>
            </a:solidFill>
            <a:prstDash val="solid"/>
            <a:round/>
            <a:headEnd type="none" w="lg" len="lg"/>
            <a:tailEnd type="none" w="lg" len="lg"/>
          </a:ln>
        </p:spPr>
      </p:cxnSp>
      <p:sp>
        <p:nvSpPr>
          <p:cNvPr id="820" name="Shape 820"/>
          <p:cNvSpPr txBox="1"/>
          <p:nvPr/>
        </p:nvSpPr>
        <p:spPr>
          <a:xfrm>
            <a:off x="457200" y="4048225"/>
            <a:ext cx="6188100" cy="750000"/>
          </a:xfrm>
          <a:prstGeom prst="rect">
            <a:avLst/>
          </a:prstGeom>
          <a:noFill/>
          <a:ln>
            <a:noFill/>
          </a:ln>
        </p:spPr>
        <p:txBody>
          <a:bodyPr lIns="91425" tIns="91425" rIns="91425" bIns="91425" anchor="t" anchorCtr="0">
            <a:noAutofit/>
          </a:bodyPr>
          <a:lstStyle/>
          <a:p>
            <a:pPr>
              <a:spcBef>
                <a:spcPts val="0"/>
              </a:spcBef>
              <a:buNone/>
            </a:pPr>
            <a:r>
              <a:rPr lang="en" sz="1800"/>
              <a:t>Arg h1 of the call has type Human. Its value is being stored in w, which is of type Whistler. Java does an upward cast automatically. Same thing for p of type Parrot.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CC0202"/>
                </a:solidFill>
              </a:rPr>
              <a:t>Shape implements </a:t>
            </a:r>
            <a:r>
              <a:rPr lang="en">
                <a:solidFill>
                  <a:srgbClr val="CC0202"/>
                </a:solidFill>
                <a:latin typeface="Courier New"/>
                <a:ea typeface="Courier New"/>
                <a:cs typeface="Courier New"/>
                <a:sym typeface="Courier New"/>
              </a:rPr>
              <a:t>Comparable&lt;T&gt;</a:t>
            </a:r>
          </a:p>
        </p:txBody>
      </p:sp>
      <p:sp>
        <p:nvSpPr>
          <p:cNvPr id="826" name="Shape 826"/>
          <p:cNvSpPr txBox="1">
            <a:spLocks noGrp="1"/>
          </p:cNvSpPr>
          <p:nvPr>
            <p:ph type="body" idx="1"/>
          </p:nvPr>
        </p:nvSpPr>
        <p:spPr>
          <a:xfrm>
            <a:off x="457200" y="1063375"/>
            <a:ext cx="8565299" cy="4080000"/>
          </a:xfrm>
          <a:prstGeom prst="rect">
            <a:avLst/>
          </a:prstGeom>
        </p:spPr>
        <p:txBody>
          <a:bodyPr lIns="91425" tIns="91425" rIns="91425" bIns="91425" anchor="ctr" anchorCtr="0">
            <a:noAutofit/>
          </a:bodyPr>
          <a:lstStyle/>
          <a:p>
            <a:pPr lvl="0" rtl="0">
              <a:lnSpc>
                <a:spcPct val="115000"/>
              </a:lnSpc>
              <a:spcBef>
                <a:spcPts val="0"/>
              </a:spcBef>
              <a:buNone/>
            </a:pPr>
            <a:endParaRPr sz="2000" b="1">
              <a:solidFill>
                <a:srgbClr val="1155CC"/>
              </a:solidFill>
              <a:latin typeface="Courier New"/>
              <a:ea typeface="Courier New"/>
              <a:cs typeface="Courier New"/>
              <a:sym typeface="Courier New"/>
            </a:endParaRPr>
          </a:p>
          <a:p>
            <a:pPr lvl="0" rtl="0">
              <a:lnSpc>
                <a:spcPct val="115000"/>
              </a:lnSpc>
              <a:spcBef>
                <a:spcPts val="0"/>
              </a:spcBef>
              <a:buNone/>
            </a:pPr>
            <a:endParaRPr sz="2000" b="1">
              <a:solidFill>
                <a:srgbClr val="1155CC"/>
              </a:solidFill>
              <a:latin typeface="Courier New"/>
              <a:ea typeface="Courier New"/>
              <a:cs typeface="Courier New"/>
              <a:sym typeface="Courier New"/>
            </a:endParaRPr>
          </a:p>
          <a:p>
            <a:pPr rtl="0">
              <a:lnSpc>
                <a:spcPct val="115000"/>
              </a:lnSpc>
              <a:spcBef>
                <a:spcPts val="0"/>
              </a:spcBef>
              <a:buNone/>
            </a:pPr>
            <a:r>
              <a:rPr lang="en" sz="2000" b="1">
                <a:solidFill>
                  <a:srgbClr val="1155CC"/>
                </a:solidFill>
                <a:latin typeface="Courier New"/>
                <a:ea typeface="Courier New"/>
                <a:cs typeface="Courier New"/>
                <a:sym typeface="Courier New"/>
              </a:rPr>
              <a:t>public class </a:t>
            </a:r>
            <a:r>
              <a:rPr lang="en" sz="2000">
                <a:solidFill>
                  <a:srgbClr val="1155CC"/>
                </a:solidFill>
                <a:latin typeface="Courier New"/>
                <a:ea typeface="Courier New"/>
                <a:cs typeface="Courier New"/>
                <a:sym typeface="Courier New"/>
              </a:rPr>
              <a:t>Shape</a:t>
            </a:r>
            <a:r>
              <a:rPr lang="en" sz="2000" b="1">
                <a:solidFill>
                  <a:srgbClr val="1155CC"/>
                </a:solidFill>
                <a:latin typeface="Courier New"/>
                <a:ea typeface="Courier New"/>
                <a:cs typeface="Courier New"/>
                <a:sym typeface="Courier New"/>
              </a:rPr>
              <a:t> implements </a:t>
            </a:r>
            <a:r>
              <a:rPr lang="en" sz="2000">
                <a:solidFill>
                  <a:srgbClr val="1155CC"/>
                </a:solidFill>
                <a:latin typeface="Courier New"/>
                <a:ea typeface="Courier New"/>
                <a:cs typeface="Courier New"/>
                <a:sym typeface="Courier New"/>
              </a:rPr>
              <a:t>Comparable&lt;Shape&gt; {</a:t>
            </a:r>
          </a:p>
          <a:p>
            <a:pPr rtl="0">
              <a:lnSpc>
                <a:spcPct val="115000"/>
              </a:lnSpc>
              <a:spcBef>
                <a:spcPts val="0"/>
              </a:spcBef>
              <a:buNone/>
            </a:pPr>
            <a:r>
              <a:rPr lang="en" sz="2000" b="1">
                <a:solidFill>
                  <a:srgbClr val="1155CC"/>
                </a:solidFill>
                <a:latin typeface="Courier New"/>
                <a:ea typeface="Courier New"/>
                <a:cs typeface="Courier New"/>
                <a:sym typeface="Courier New"/>
              </a:rPr>
              <a:t>    </a:t>
            </a:r>
            <a:r>
              <a:rPr lang="en" sz="2000">
                <a:solidFill>
                  <a:srgbClr val="1155CC"/>
                </a:solidFill>
                <a:latin typeface="Courier New"/>
                <a:ea typeface="Courier New"/>
                <a:cs typeface="Courier New"/>
                <a:sym typeface="Courier New"/>
              </a:rPr>
              <a:t>...</a:t>
            </a:r>
          </a:p>
          <a:p>
            <a:pPr rtl="0">
              <a:lnSpc>
                <a:spcPct val="115000"/>
              </a:lnSpc>
              <a:spcBef>
                <a:spcPts val="0"/>
              </a:spcBef>
              <a:buNone/>
            </a:pPr>
            <a:r>
              <a:rPr lang="en" sz="2000" b="1">
                <a:solidFill>
                  <a:srgbClr val="38761D"/>
                </a:solidFill>
                <a:latin typeface="Courier New"/>
                <a:ea typeface="Courier New"/>
                <a:cs typeface="Courier New"/>
                <a:sym typeface="Courier New"/>
              </a:rPr>
              <a:t>    </a:t>
            </a:r>
            <a:r>
              <a:rPr lang="en" sz="2000">
                <a:solidFill>
                  <a:srgbClr val="38761D"/>
                </a:solidFill>
                <a:latin typeface="Courier New"/>
                <a:ea typeface="Courier New"/>
                <a:cs typeface="Courier New"/>
                <a:sym typeface="Courier New"/>
              </a:rPr>
              <a:t>/** … */</a:t>
            </a:r>
          </a:p>
          <a:p>
            <a:pPr rtl="0">
              <a:lnSpc>
                <a:spcPct val="115000"/>
              </a:lnSpc>
              <a:spcBef>
                <a:spcPts val="0"/>
              </a:spcBef>
              <a:buNone/>
            </a:pPr>
            <a:r>
              <a:rPr lang="en" sz="2000" b="1">
                <a:solidFill>
                  <a:srgbClr val="1155CC"/>
                </a:solidFill>
                <a:latin typeface="Courier New"/>
                <a:ea typeface="Courier New"/>
                <a:cs typeface="Courier New"/>
                <a:sym typeface="Courier New"/>
              </a:rPr>
              <a:t>    public int </a:t>
            </a:r>
            <a:r>
              <a:rPr lang="en" sz="2000">
                <a:solidFill>
                  <a:srgbClr val="1155CC"/>
                </a:solidFill>
                <a:latin typeface="Courier New"/>
                <a:ea typeface="Courier New"/>
                <a:cs typeface="Courier New"/>
                <a:sym typeface="Courier New"/>
              </a:rPr>
              <a:t>compareTo(Shape s) {</a:t>
            </a:r>
          </a:p>
          <a:p>
            <a:pPr lvl="0" rtl="0">
              <a:lnSpc>
                <a:spcPct val="115000"/>
              </a:lnSpc>
              <a:spcBef>
                <a:spcPts val="0"/>
              </a:spcBef>
              <a:buClr>
                <a:schemeClr val="dk1"/>
              </a:buClr>
              <a:buSzPct val="55000"/>
              <a:buFont typeface="Arial"/>
              <a:buNone/>
            </a:pPr>
            <a:r>
              <a:rPr lang="en" sz="2000">
                <a:solidFill>
                  <a:srgbClr val="1155CC"/>
                </a:solidFill>
                <a:latin typeface="Courier New"/>
                <a:ea typeface="Courier New"/>
                <a:cs typeface="Courier New"/>
                <a:sym typeface="Courier New"/>
              </a:rPr>
              <a:t>       </a:t>
            </a:r>
            <a:r>
              <a:rPr lang="en" sz="2000" b="1">
                <a:solidFill>
                  <a:srgbClr val="1155CC"/>
                </a:solidFill>
                <a:latin typeface="Courier New"/>
                <a:ea typeface="Courier New"/>
                <a:cs typeface="Courier New"/>
                <a:sym typeface="Courier New"/>
              </a:rPr>
              <a:t>double</a:t>
            </a:r>
            <a:r>
              <a:rPr lang="en" sz="2000">
                <a:solidFill>
                  <a:srgbClr val="1155CC"/>
                </a:solidFill>
                <a:latin typeface="Courier New"/>
                <a:ea typeface="Courier New"/>
                <a:cs typeface="Courier New"/>
                <a:sym typeface="Courier New"/>
              </a:rPr>
              <a:t> diff= area() - s.area();</a:t>
            </a:r>
          </a:p>
          <a:p>
            <a:pPr lvl="0" rtl="0">
              <a:lnSpc>
                <a:spcPct val="115000"/>
              </a:lnSpc>
              <a:spcBef>
                <a:spcPts val="0"/>
              </a:spcBef>
              <a:buClr>
                <a:srgbClr val="000000"/>
              </a:buClr>
              <a:buSzPct val="55000"/>
              <a:buFont typeface="Arial"/>
              <a:buNone/>
            </a:pPr>
            <a:r>
              <a:rPr lang="en" sz="2000">
                <a:solidFill>
                  <a:srgbClr val="1155CC"/>
                </a:solidFill>
                <a:latin typeface="Courier New"/>
                <a:ea typeface="Courier New"/>
                <a:cs typeface="Courier New"/>
                <a:sym typeface="Courier New"/>
              </a:rPr>
              <a:t>       </a:t>
            </a:r>
            <a:r>
              <a:rPr lang="en" sz="2000" b="1">
                <a:solidFill>
                  <a:srgbClr val="1155CC"/>
                </a:solidFill>
                <a:latin typeface="Courier New"/>
                <a:ea typeface="Courier New"/>
                <a:cs typeface="Courier New"/>
                <a:sym typeface="Courier New"/>
              </a:rPr>
              <a:t>return</a:t>
            </a:r>
            <a:r>
              <a:rPr lang="en" sz="2000">
                <a:solidFill>
                  <a:srgbClr val="1155CC"/>
                </a:solidFill>
                <a:latin typeface="Courier New"/>
                <a:ea typeface="Courier New"/>
                <a:cs typeface="Courier New"/>
                <a:sym typeface="Courier New"/>
              </a:rPr>
              <a:t> (diff == 0 ? 0 : (diff &lt; 0 ? -1 : +1));</a:t>
            </a:r>
          </a:p>
          <a:p>
            <a:pPr rtl="0">
              <a:lnSpc>
                <a:spcPct val="115000"/>
              </a:lnSpc>
              <a:spcBef>
                <a:spcPts val="0"/>
              </a:spcBef>
              <a:buNone/>
            </a:pPr>
            <a:r>
              <a:rPr lang="en" sz="2000">
                <a:solidFill>
                  <a:srgbClr val="1155CC"/>
                </a:solidFill>
                <a:latin typeface="Courier New"/>
                <a:ea typeface="Courier New"/>
                <a:cs typeface="Courier New"/>
                <a:sym typeface="Courier New"/>
              </a:rPr>
              <a:t>    }</a:t>
            </a:r>
          </a:p>
          <a:p>
            <a:pPr lvl="0" rtl="0">
              <a:lnSpc>
                <a:spcPct val="115000"/>
              </a:lnSpc>
              <a:spcBef>
                <a:spcPts val="0"/>
              </a:spcBef>
              <a:buNone/>
            </a:pPr>
            <a:r>
              <a:rPr lang="en" sz="2000">
                <a:solidFill>
                  <a:srgbClr val="1155CC"/>
                </a:solidFill>
                <a:latin typeface="Courier New"/>
                <a:ea typeface="Courier New"/>
                <a:cs typeface="Courier New"/>
                <a:sym typeface="Courier New"/>
              </a:rPr>
              <a:t>}</a:t>
            </a:r>
          </a:p>
          <a:p>
            <a:pPr rtl="0">
              <a:lnSpc>
                <a:spcPct val="115000"/>
              </a:lnSpc>
              <a:spcBef>
                <a:spcPts val="0"/>
              </a:spcBef>
              <a:buNone/>
            </a:pPr>
            <a:endParaRPr sz="2000">
              <a:solidFill>
                <a:srgbClr val="000000"/>
              </a:solidFill>
            </a:endParaRPr>
          </a:p>
          <a:p>
            <a:pPr rtl="0">
              <a:lnSpc>
                <a:spcPct val="115000"/>
              </a:lnSpc>
              <a:spcBef>
                <a:spcPts val="0"/>
              </a:spcBef>
              <a:buNone/>
            </a:pPr>
            <a:endParaRPr sz="2000">
              <a:solidFill>
                <a:srgbClr val="000000"/>
              </a:solidFill>
            </a:endParaRPr>
          </a:p>
          <a:p>
            <a:pPr lvl="0" rtl="0">
              <a:lnSpc>
                <a:spcPct val="115000"/>
              </a:lnSpc>
              <a:spcBef>
                <a:spcPts val="0"/>
              </a:spcBef>
              <a:buNone/>
            </a:pPr>
            <a:endParaRPr sz="2000">
              <a:solidFill>
                <a:srgbClr val="000000"/>
              </a:solidFill>
            </a:endParaRPr>
          </a:p>
        </p:txBody>
      </p:sp>
      <p:sp>
        <p:nvSpPr>
          <p:cNvPr id="827" name="Shape 827"/>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Shape 8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CC0202"/>
                </a:solidFill>
              </a:rPr>
              <a:t>Beauty of interfaces</a:t>
            </a:r>
          </a:p>
        </p:txBody>
      </p:sp>
      <p:sp>
        <p:nvSpPr>
          <p:cNvPr id="833" name="Shape 833"/>
          <p:cNvSpPr txBox="1">
            <a:spLocks noGrp="1"/>
          </p:cNvSpPr>
          <p:nvPr>
            <p:ph type="body" idx="1"/>
          </p:nvPr>
        </p:nvSpPr>
        <p:spPr>
          <a:xfrm>
            <a:off x="457200" y="0"/>
            <a:ext cx="8229600" cy="5143499"/>
          </a:xfrm>
          <a:prstGeom prst="rect">
            <a:avLst/>
          </a:prstGeom>
        </p:spPr>
        <p:txBody>
          <a:bodyPr lIns="91425" tIns="91425" rIns="91425" bIns="91425" anchor="ctr" anchorCtr="0">
            <a:noAutofit/>
          </a:bodyPr>
          <a:lstStyle/>
          <a:p>
            <a:pPr lvl="0" rtl="0">
              <a:lnSpc>
                <a:spcPct val="115000"/>
              </a:lnSpc>
              <a:spcBef>
                <a:spcPts val="0"/>
              </a:spcBef>
              <a:buNone/>
            </a:pPr>
            <a:endParaRPr sz="2000" b="1">
              <a:solidFill>
                <a:srgbClr val="1155CC"/>
              </a:solidFill>
              <a:latin typeface="Courier New"/>
              <a:ea typeface="Courier New"/>
              <a:cs typeface="Courier New"/>
              <a:sym typeface="Courier New"/>
            </a:endParaRPr>
          </a:p>
          <a:p>
            <a:pPr lvl="0" rtl="0">
              <a:lnSpc>
                <a:spcPct val="115000"/>
              </a:lnSpc>
              <a:spcBef>
                <a:spcPts val="0"/>
              </a:spcBef>
              <a:buNone/>
            </a:pPr>
            <a:endParaRPr sz="2000" b="1">
              <a:solidFill>
                <a:srgbClr val="1155CC"/>
              </a:solidFill>
              <a:latin typeface="Courier New"/>
              <a:ea typeface="Courier New"/>
              <a:cs typeface="Courier New"/>
              <a:sym typeface="Courier New"/>
            </a:endParaRPr>
          </a:p>
          <a:p>
            <a:pPr lvl="0" rtl="0">
              <a:lnSpc>
                <a:spcPct val="115000"/>
              </a:lnSpc>
              <a:spcBef>
                <a:spcPts val="0"/>
              </a:spcBef>
              <a:buNone/>
            </a:pPr>
            <a:r>
              <a:rPr lang="en" sz="2000" b="1">
                <a:solidFill>
                  <a:srgbClr val="1155CC"/>
                </a:solidFill>
                <a:latin typeface="Courier New"/>
                <a:ea typeface="Courier New"/>
                <a:cs typeface="Courier New"/>
                <a:sym typeface="Courier New"/>
              </a:rPr>
              <a:t>Arrays.sort</a:t>
            </a:r>
            <a:r>
              <a:rPr lang="en" sz="2000">
                <a:solidFill>
                  <a:srgbClr val="000000"/>
                </a:solidFill>
              </a:rPr>
              <a:t> sorts an array of </a:t>
            </a:r>
            <a:r>
              <a:rPr lang="en" sz="2000" i="1">
                <a:solidFill>
                  <a:srgbClr val="000000"/>
                </a:solidFill>
              </a:rPr>
              <a:t>any</a:t>
            </a:r>
            <a:r>
              <a:rPr lang="en" sz="2000">
                <a:solidFill>
                  <a:srgbClr val="000000"/>
                </a:solidFill>
              </a:rPr>
              <a:t> class C, as long as C implements interface </a:t>
            </a:r>
            <a:r>
              <a:rPr lang="en" sz="2000" b="1">
                <a:solidFill>
                  <a:srgbClr val="1155CC"/>
                </a:solidFill>
                <a:latin typeface="Courier New"/>
                <a:ea typeface="Courier New"/>
                <a:cs typeface="Courier New"/>
                <a:sym typeface="Courier New"/>
              </a:rPr>
              <a:t>Comparable&lt;T&gt;</a:t>
            </a:r>
            <a:r>
              <a:rPr lang="en" sz="2000">
                <a:solidFill>
                  <a:srgbClr val="000000"/>
                </a:solidFill>
              </a:rPr>
              <a:t> without needing to know any implementation details of the class.</a:t>
            </a:r>
          </a:p>
          <a:p>
            <a:pPr lvl="0" rtl="0">
              <a:lnSpc>
                <a:spcPct val="115000"/>
              </a:lnSpc>
              <a:spcBef>
                <a:spcPts val="0"/>
              </a:spcBef>
              <a:buNone/>
            </a:pPr>
            <a:r>
              <a:rPr lang="en" sz="2000">
                <a:solidFill>
                  <a:srgbClr val="000000"/>
                </a:solidFill>
              </a:rPr>
              <a:t>	     </a:t>
            </a:r>
          </a:p>
          <a:p>
            <a:pPr lvl="0" rtl="0">
              <a:lnSpc>
                <a:spcPct val="115000"/>
              </a:lnSpc>
              <a:spcBef>
                <a:spcPts val="0"/>
              </a:spcBef>
              <a:buNone/>
            </a:pPr>
            <a:r>
              <a:rPr lang="en" sz="2000">
                <a:solidFill>
                  <a:srgbClr val="000000"/>
                </a:solidFill>
              </a:rPr>
              <a:t>Classes that implement Comparable:</a:t>
            </a:r>
          </a:p>
          <a:p>
            <a:pPr lvl="0" rtl="0">
              <a:lnSpc>
                <a:spcPct val="115000"/>
              </a:lnSpc>
              <a:spcBef>
                <a:spcPts val="0"/>
              </a:spcBef>
              <a:buNone/>
            </a:pPr>
            <a:r>
              <a:rPr lang="en" sz="2400">
                <a:latin typeface="Courier New"/>
                <a:ea typeface="Courier New"/>
                <a:cs typeface="Courier New"/>
                <a:sym typeface="Courier New"/>
              </a:rPr>
              <a:t>Boolean    Byte        Double      Integer</a:t>
            </a:r>
          </a:p>
          <a:p>
            <a:pPr lvl="0" rtl="0">
              <a:lnSpc>
                <a:spcPct val="115000"/>
              </a:lnSpc>
              <a:spcBef>
                <a:spcPts val="0"/>
              </a:spcBef>
              <a:buNone/>
            </a:pPr>
            <a:r>
              <a:rPr lang="en" sz="2400">
                <a:latin typeface="Courier New"/>
                <a:ea typeface="Courier New"/>
                <a:cs typeface="Courier New"/>
                <a:sym typeface="Courier New"/>
              </a:rPr>
              <a:t>String     BigDecimal  BigInteger  Calendar Time       Timestamp   and 100 others</a:t>
            </a:r>
          </a:p>
        </p:txBody>
      </p:sp>
      <p:sp>
        <p:nvSpPr>
          <p:cNvPr id="834" name="Shape 834"/>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CC0202"/>
                </a:solidFill>
              </a:rPr>
              <a:t>String sorting</a:t>
            </a:r>
          </a:p>
        </p:txBody>
      </p:sp>
      <p:sp>
        <p:nvSpPr>
          <p:cNvPr id="840" name="Shape 840"/>
          <p:cNvSpPr txBox="1">
            <a:spLocks noGrp="1"/>
          </p:cNvSpPr>
          <p:nvPr>
            <p:ph type="body" idx="1"/>
          </p:nvPr>
        </p:nvSpPr>
        <p:spPr>
          <a:xfrm>
            <a:off x="457200" y="1213625"/>
            <a:ext cx="8229600" cy="3929999"/>
          </a:xfrm>
          <a:prstGeom prst="rect">
            <a:avLst/>
          </a:prstGeom>
        </p:spPr>
        <p:txBody>
          <a:bodyPr lIns="91425" tIns="91425" rIns="91425" bIns="91425" anchor="t" anchorCtr="0">
            <a:noAutofit/>
          </a:bodyPr>
          <a:lstStyle/>
          <a:p>
            <a:pPr lvl="0" rtl="0">
              <a:lnSpc>
                <a:spcPct val="115000"/>
              </a:lnSpc>
              <a:spcBef>
                <a:spcPts val="0"/>
              </a:spcBef>
              <a:buNone/>
            </a:pPr>
            <a:r>
              <a:rPr lang="en" sz="2000" b="1">
                <a:solidFill>
                  <a:srgbClr val="1155CC"/>
                </a:solidFill>
                <a:latin typeface="Courier New"/>
                <a:ea typeface="Courier New"/>
                <a:cs typeface="Courier New"/>
                <a:sym typeface="Courier New"/>
              </a:rPr>
              <a:t>Arrays.sort(Object[] b)</a:t>
            </a:r>
            <a:r>
              <a:rPr lang="en" sz="2000" b="1">
                <a:solidFill>
                  <a:srgbClr val="1155CC"/>
                </a:solidFill>
              </a:rPr>
              <a:t> </a:t>
            </a:r>
            <a:r>
              <a:rPr lang="en" sz="2000">
                <a:solidFill>
                  <a:srgbClr val="000000"/>
                </a:solidFill>
              </a:rPr>
              <a:t>sorts an array of </a:t>
            </a:r>
            <a:r>
              <a:rPr lang="en" sz="2000" i="1">
                <a:solidFill>
                  <a:srgbClr val="000000"/>
                </a:solidFill>
              </a:rPr>
              <a:t>any</a:t>
            </a:r>
            <a:r>
              <a:rPr lang="en" sz="2000">
                <a:solidFill>
                  <a:srgbClr val="000000"/>
                </a:solidFill>
              </a:rPr>
              <a:t> class C, as long as C implements interface </a:t>
            </a:r>
            <a:r>
              <a:rPr lang="en" sz="2000" b="1">
                <a:solidFill>
                  <a:srgbClr val="1155CC"/>
                </a:solidFill>
                <a:latin typeface="Courier New"/>
                <a:ea typeface="Courier New"/>
                <a:cs typeface="Courier New"/>
                <a:sym typeface="Courier New"/>
              </a:rPr>
              <a:t>Comparable&lt;T&gt;</a:t>
            </a:r>
            <a:r>
              <a:rPr lang="en" sz="2000">
                <a:solidFill>
                  <a:srgbClr val="000000"/>
                </a:solidFill>
              </a:rPr>
              <a:t>.</a:t>
            </a:r>
          </a:p>
          <a:p>
            <a:pPr lvl="0" rtl="0">
              <a:lnSpc>
                <a:spcPct val="115000"/>
              </a:lnSpc>
              <a:spcBef>
                <a:spcPts val="0"/>
              </a:spcBef>
              <a:buNone/>
            </a:pPr>
            <a:endParaRPr sz="2000">
              <a:solidFill>
                <a:srgbClr val="1155CC"/>
              </a:solidFill>
            </a:endParaRPr>
          </a:p>
          <a:p>
            <a:pPr lvl="0" rtl="0">
              <a:lnSpc>
                <a:spcPct val="115000"/>
              </a:lnSpc>
              <a:spcBef>
                <a:spcPts val="0"/>
              </a:spcBef>
              <a:buNone/>
            </a:pPr>
            <a:r>
              <a:rPr lang="en" sz="2000">
                <a:solidFill>
                  <a:srgbClr val="1155CC"/>
                </a:solidFill>
                <a:latin typeface="Courier New"/>
                <a:ea typeface="Courier New"/>
                <a:cs typeface="Courier New"/>
                <a:sym typeface="Courier New"/>
              </a:rPr>
              <a:t>String</a:t>
            </a:r>
            <a:r>
              <a:rPr lang="en" sz="2000">
                <a:solidFill>
                  <a:srgbClr val="000000"/>
                </a:solidFill>
              </a:rPr>
              <a:t> implements </a:t>
            </a:r>
            <a:r>
              <a:rPr lang="en" sz="2000">
                <a:solidFill>
                  <a:srgbClr val="1155CC"/>
                </a:solidFill>
                <a:latin typeface="Courier New"/>
                <a:ea typeface="Courier New"/>
                <a:cs typeface="Courier New"/>
                <a:sym typeface="Courier New"/>
              </a:rPr>
              <a:t>Comparable</a:t>
            </a:r>
            <a:r>
              <a:rPr lang="en" sz="2000">
                <a:solidFill>
                  <a:srgbClr val="000000"/>
                </a:solidFill>
              </a:rPr>
              <a:t>, so you can write</a:t>
            </a:r>
          </a:p>
          <a:p>
            <a:pPr lvl="0" rtl="0">
              <a:lnSpc>
                <a:spcPct val="115000"/>
              </a:lnSpc>
              <a:spcBef>
                <a:spcPts val="0"/>
              </a:spcBef>
              <a:buNone/>
            </a:pPr>
            <a:r>
              <a:rPr lang="en" sz="2000">
                <a:solidFill>
                  <a:srgbClr val="000000"/>
                </a:solidFill>
              </a:rPr>
              <a:t>      </a:t>
            </a:r>
            <a:r>
              <a:rPr lang="en" sz="2000">
                <a:solidFill>
                  <a:srgbClr val="1155CC"/>
                </a:solidFill>
                <a:latin typeface="Courier New"/>
                <a:ea typeface="Courier New"/>
                <a:cs typeface="Courier New"/>
                <a:sym typeface="Courier New"/>
              </a:rPr>
              <a:t>String[] strings= ...;  ...</a:t>
            </a:r>
          </a:p>
          <a:p>
            <a:pPr lvl="0" rtl="0">
              <a:lnSpc>
                <a:spcPct val="115000"/>
              </a:lnSpc>
              <a:spcBef>
                <a:spcPts val="0"/>
              </a:spcBef>
              <a:buNone/>
            </a:pPr>
            <a:r>
              <a:rPr lang="en" sz="2000">
                <a:solidFill>
                  <a:srgbClr val="1155CC"/>
                </a:solidFill>
                <a:latin typeface="Courier New"/>
                <a:ea typeface="Courier New"/>
                <a:cs typeface="Courier New"/>
                <a:sym typeface="Courier New"/>
              </a:rPr>
              <a:t>   Arrays.sort(strings);</a:t>
            </a:r>
          </a:p>
          <a:p>
            <a:pPr lvl="0" rtl="0">
              <a:lnSpc>
                <a:spcPct val="115000"/>
              </a:lnSpc>
              <a:spcBef>
                <a:spcPts val="0"/>
              </a:spcBef>
              <a:buNone/>
            </a:pPr>
            <a:endParaRPr sz="2000">
              <a:solidFill>
                <a:srgbClr val="000000"/>
              </a:solidFill>
            </a:endParaRPr>
          </a:p>
          <a:p>
            <a:pPr lvl="0" rtl="0">
              <a:lnSpc>
                <a:spcPct val="115000"/>
              </a:lnSpc>
              <a:spcBef>
                <a:spcPts val="0"/>
              </a:spcBef>
              <a:buNone/>
            </a:pPr>
            <a:endParaRPr sz="2000">
              <a:solidFill>
                <a:srgbClr val="000000"/>
              </a:solidFill>
            </a:endParaRPr>
          </a:p>
          <a:p>
            <a:pPr lvl="0" rtl="0">
              <a:lnSpc>
                <a:spcPct val="115000"/>
              </a:lnSpc>
              <a:spcBef>
                <a:spcPts val="0"/>
              </a:spcBef>
              <a:buNone/>
            </a:pPr>
            <a:endParaRPr sz="2000">
              <a:solidFill>
                <a:srgbClr val="000000"/>
              </a:solidFill>
            </a:endParaRPr>
          </a:p>
        </p:txBody>
      </p:sp>
      <p:sp>
        <p:nvSpPr>
          <p:cNvPr id="841" name="Shape 841"/>
          <p:cNvSpPr txBox="1"/>
          <p:nvPr/>
        </p:nvSpPr>
        <p:spPr>
          <a:xfrm>
            <a:off x="4499825" y="3754225"/>
            <a:ext cx="4281599" cy="1085099"/>
          </a:xfrm>
          <a:prstGeom prst="rect">
            <a:avLst/>
          </a:prstGeom>
          <a:noFill/>
          <a:ln>
            <a:noFill/>
          </a:ln>
        </p:spPr>
        <p:txBody>
          <a:bodyPr lIns="91425" tIns="91425" rIns="91425" bIns="91425" anchor="t" anchorCtr="0">
            <a:noAutofit/>
          </a:bodyPr>
          <a:lstStyle/>
          <a:p>
            <a:pPr lvl="0" rtl="0">
              <a:spcBef>
                <a:spcPts val="0"/>
              </a:spcBef>
              <a:buNone/>
            </a:pPr>
            <a:r>
              <a:rPr lang="en" sz="2000"/>
              <a:t>During the sorting, when comparing elements, a String’s compareTo function is used</a:t>
            </a:r>
          </a:p>
        </p:txBody>
      </p:sp>
      <p:cxnSp>
        <p:nvCxnSpPr>
          <p:cNvPr id="842" name="Shape 842"/>
          <p:cNvCxnSpPr>
            <a:stCxn id="841" idx="1"/>
          </p:cNvCxnSpPr>
          <p:nvPr/>
        </p:nvCxnSpPr>
        <p:spPr>
          <a:xfrm rot="10800000">
            <a:off x="2739125" y="3533574"/>
            <a:ext cx="1760700" cy="763200"/>
          </a:xfrm>
          <a:prstGeom prst="straightConnector1">
            <a:avLst/>
          </a:prstGeom>
          <a:noFill/>
          <a:ln w="19050" cap="flat">
            <a:solidFill>
              <a:schemeClr val="dk2"/>
            </a:solidFill>
            <a:prstDash val="solid"/>
            <a:round/>
            <a:headEnd type="none" w="lg" len="lg"/>
            <a:tailEnd type="triangle" w="lg" len="lg"/>
          </a:ln>
        </p:spPr>
      </p:cxnSp>
      <p:sp>
        <p:nvSpPr>
          <p:cNvPr id="843" name="Shape 843"/>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Shape 8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Abstract Classes vs. Interfaces</a:t>
            </a:r>
          </a:p>
        </p:txBody>
      </p:sp>
      <p:sp>
        <p:nvSpPr>
          <p:cNvPr id="849" name="Shape 849"/>
          <p:cNvSpPr txBox="1">
            <a:spLocks noGrp="1"/>
          </p:cNvSpPr>
          <p:nvPr>
            <p:ph type="body" idx="1"/>
          </p:nvPr>
        </p:nvSpPr>
        <p:spPr>
          <a:xfrm>
            <a:off x="457200" y="1200150"/>
            <a:ext cx="3749399" cy="1862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Char char="●"/>
            </a:pPr>
            <a:r>
              <a:rPr lang="en" sz="2000"/>
              <a:t>Abstract class represents something</a:t>
            </a:r>
          </a:p>
          <a:p>
            <a:pPr marL="457200" lvl="0" indent="-355600" rtl="0">
              <a:spcBef>
                <a:spcPts val="0"/>
              </a:spcBef>
              <a:buClr>
                <a:schemeClr val="dk1"/>
              </a:buClr>
              <a:buSzPct val="100000"/>
              <a:buFont typeface="Arial"/>
              <a:buChar char="●"/>
            </a:pPr>
            <a:r>
              <a:rPr lang="en" sz="2000"/>
              <a:t>Sharing common code between subclasses</a:t>
            </a:r>
          </a:p>
        </p:txBody>
      </p:sp>
      <p:sp>
        <p:nvSpPr>
          <p:cNvPr id="850" name="Shape 850"/>
          <p:cNvSpPr txBox="1">
            <a:spLocks noGrp="1"/>
          </p:cNvSpPr>
          <p:nvPr>
            <p:ph type="body" idx="2"/>
          </p:nvPr>
        </p:nvSpPr>
        <p:spPr>
          <a:xfrm>
            <a:off x="4848550" y="1200150"/>
            <a:ext cx="3838199" cy="3725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Char char="●"/>
            </a:pPr>
            <a:r>
              <a:rPr lang="en" sz="2000"/>
              <a:t>Interface is what something can do</a:t>
            </a:r>
          </a:p>
          <a:p>
            <a:pPr marL="457200" lvl="0" indent="-355600" rtl="0">
              <a:spcBef>
                <a:spcPts val="0"/>
              </a:spcBef>
              <a:buClr>
                <a:schemeClr val="dk1"/>
              </a:buClr>
              <a:buSzPct val="100000"/>
              <a:buFont typeface="Arial"/>
              <a:buChar char="●"/>
            </a:pPr>
            <a:r>
              <a:rPr lang="en" sz="2000"/>
              <a:t>A contract to fulfill</a:t>
            </a:r>
          </a:p>
          <a:p>
            <a:pPr marL="457200" lvl="0" indent="-355600" rtl="0">
              <a:spcBef>
                <a:spcPts val="0"/>
              </a:spcBef>
              <a:buClr>
                <a:schemeClr val="dk1"/>
              </a:buClr>
              <a:buSzPct val="100000"/>
              <a:buFont typeface="Arial"/>
              <a:buChar char="●"/>
            </a:pPr>
            <a:r>
              <a:rPr lang="en" sz="2000"/>
              <a:t>Software Engineering purpose</a:t>
            </a:r>
          </a:p>
        </p:txBody>
      </p:sp>
      <p:cxnSp>
        <p:nvCxnSpPr>
          <p:cNvPr id="851" name="Shape 851"/>
          <p:cNvCxnSpPr/>
          <p:nvPr/>
        </p:nvCxnSpPr>
        <p:spPr>
          <a:xfrm>
            <a:off x="4611425" y="1152850"/>
            <a:ext cx="0" cy="1911000"/>
          </a:xfrm>
          <a:prstGeom prst="straightConnector1">
            <a:avLst/>
          </a:prstGeom>
          <a:noFill/>
          <a:ln w="76200" cap="flat">
            <a:solidFill>
              <a:schemeClr val="accent1"/>
            </a:solidFill>
            <a:prstDash val="solid"/>
            <a:round/>
            <a:headEnd type="none" w="lg" len="lg"/>
            <a:tailEnd type="none" w="lg" len="lg"/>
          </a:ln>
        </p:spPr>
      </p:cxnSp>
      <p:sp>
        <p:nvSpPr>
          <p:cNvPr id="852" name="Shape 852"/>
          <p:cNvSpPr txBox="1"/>
          <p:nvPr/>
        </p:nvSpPr>
        <p:spPr>
          <a:xfrm>
            <a:off x="457200" y="3153175"/>
            <a:ext cx="8765100" cy="1524900"/>
          </a:xfrm>
          <a:prstGeom prst="rect">
            <a:avLst/>
          </a:prstGeom>
          <a:noFill/>
          <a:ln>
            <a:noFill/>
          </a:ln>
        </p:spPr>
        <p:txBody>
          <a:bodyPr lIns="91425" tIns="91425" rIns="91425" bIns="91425" anchor="t" anchorCtr="0">
            <a:noAutofit/>
          </a:bodyPr>
          <a:lstStyle/>
          <a:p>
            <a:pPr rtl="0">
              <a:spcBef>
                <a:spcPts val="0"/>
              </a:spcBef>
              <a:buNone/>
            </a:pPr>
            <a:r>
              <a:rPr lang="en" sz="2000"/>
              <a:t>Similarities:</a:t>
            </a:r>
          </a:p>
          <a:p>
            <a:pPr marL="457200" lvl="0" indent="-355600" rtl="0">
              <a:spcBef>
                <a:spcPts val="0"/>
              </a:spcBef>
              <a:buClr>
                <a:srgbClr val="000000"/>
              </a:buClr>
              <a:buSzPct val="100000"/>
              <a:buFont typeface="Arial"/>
              <a:buChar char="●"/>
            </a:pPr>
            <a:r>
              <a:rPr lang="en" sz="2000"/>
              <a:t>Can’t instantiate</a:t>
            </a:r>
          </a:p>
          <a:p>
            <a:pPr marL="457200" lvl="0" indent="-355600" rtl="0">
              <a:spcBef>
                <a:spcPts val="0"/>
              </a:spcBef>
              <a:buClr>
                <a:srgbClr val="000000"/>
              </a:buClr>
              <a:buSzPct val="100000"/>
              <a:buFont typeface="Arial"/>
              <a:buChar char="●"/>
            </a:pPr>
            <a:r>
              <a:rPr lang="en" sz="2000"/>
              <a:t>Must implement abstract methods</a:t>
            </a:r>
          </a:p>
        </p:txBody>
      </p:sp>
      <p:cxnSp>
        <p:nvCxnSpPr>
          <p:cNvPr id="853" name="Shape 853"/>
          <p:cNvCxnSpPr/>
          <p:nvPr/>
        </p:nvCxnSpPr>
        <p:spPr>
          <a:xfrm rot="10800000">
            <a:off x="583175" y="3063000"/>
            <a:ext cx="8056499" cy="0"/>
          </a:xfrm>
          <a:prstGeom prst="straightConnector1">
            <a:avLst/>
          </a:prstGeom>
          <a:noFill/>
          <a:ln w="76200" cap="flat">
            <a:solidFill>
              <a:schemeClr val="accent1"/>
            </a:solidFill>
            <a:prstDash val="solid"/>
            <a:round/>
            <a:headEnd type="none" w="lg" len="lg"/>
            <a:tailEnd type="none" w="lg" len="lg"/>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457200" y="172215"/>
            <a:ext cx="8229600" cy="1232699"/>
          </a:xfrm>
          <a:prstGeom prst="rect">
            <a:avLst/>
          </a:prstGeom>
        </p:spPr>
        <p:txBody>
          <a:bodyPr lIns="91425" tIns="91425" rIns="91425" bIns="91425" anchor="t" anchorCtr="0">
            <a:noAutofit/>
          </a:bodyPr>
          <a:lstStyle/>
          <a:p>
            <a:pPr rtl="0">
              <a:spcBef>
                <a:spcPts val="0"/>
              </a:spcBef>
              <a:buNone/>
            </a:pPr>
            <a:r>
              <a:rPr lang="en" dirty="0"/>
              <a:t>Topics</a:t>
            </a:r>
          </a:p>
          <a:p>
            <a:pPr>
              <a:spcBef>
                <a:spcPts val="0"/>
              </a:spcBef>
              <a:buNone/>
            </a:pPr>
            <a:r>
              <a:rPr lang="en" dirty="0"/>
              <a:t> </a:t>
            </a:r>
          </a:p>
        </p:txBody>
      </p:sp>
      <p:sp>
        <p:nvSpPr>
          <p:cNvPr id="296" name="Shape 296"/>
          <p:cNvSpPr txBox="1">
            <a:spLocks noGrp="1"/>
          </p:cNvSpPr>
          <p:nvPr>
            <p:ph type="subTitle" idx="1"/>
          </p:nvPr>
        </p:nvSpPr>
        <p:spPr>
          <a:xfrm>
            <a:off x="271041" y="1180110"/>
            <a:ext cx="4300959" cy="2166934"/>
          </a:xfrm>
          <a:prstGeom prst="rect">
            <a:avLst/>
          </a:prstGeom>
          <a:solidFill>
            <a:schemeClr val="bg1"/>
          </a:solidFill>
        </p:spPr>
        <p:txBody>
          <a:bodyPr lIns="91425" tIns="91425" rIns="91425" bIns="91425" anchor="t" anchorCtr="0">
            <a:noAutofit/>
          </a:bodyPr>
          <a:lstStyle/>
          <a:p>
            <a:pPr marL="342900" indent="-342900">
              <a:spcBef>
                <a:spcPts val="0"/>
              </a:spcBef>
              <a:buFont typeface="Arial" panose="020B0604020202020204" pitchFamily="34" charset="0"/>
              <a:buChar char="•"/>
            </a:pPr>
            <a:r>
              <a:rPr lang="en" sz="2200" dirty="0"/>
              <a:t>Abstract classes, 3</a:t>
            </a:r>
          </a:p>
          <a:p>
            <a:pPr marL="342900" indent="-342900">
              <a:spcBef>
                <a:spcPts val="0"/>
              </a:spcBef>
              <a:buFont typeface="Arial" panose="020B0604020202020204" pitchFamily="34" charset="0"/>
              <a:buChar char="•"/>
            </a:pPr>
            <a:r>
              <a:rPr lang="en" sz="2200" dirty="0"/>
              <a:t>Interfaces and casting, 10</a:t>
            </a:r>
          </a:p>
          <a:p>
            <a:pPr marL="342900" indent="-342900">
              <a:spcBef>
                <a:spcPts val="0"/>
              </a:spcBef>
              <a:buFont typeface="Arial" panose="020B0604020202020204" pitchFamily="34" charset="0"/>
              <a:buChar char="•"/>
            </a:pPr>
            <a:r>
              <a:rPr lang="en" sz="2200" dirty="0"/>
              <a:t>Interface comparable, 16</a:t>
            </a:r>
          </a:p>
          <a:p>
            <a:pPr>
              <a:spcBef>
                <a:spcPts val="0"/>
              </a:spcBef>
            </a:pPr>
            <a:endParaRPr lang="en" sz="2200" dirty="0"/>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p:txBody>
      </p:sp>
      <p:sp>
        <p:nvSpPr>
          <p:cNvPr id="297" name="Shape 297"/>
          <p:cNvSpPr txBox="1"/>
          <p:nvPr/>
        </p:nvSpPr>
        <p:spPr>
          <a:xfrm>
            <a:off x="-1" y="0"/>
            <a:ext cx="3993161" cy="788565"/>
          </a:xfrm>
          <a:prstGeom prst="rect">
            <a:avLst/>
          </a:prstGeom>
          <a:noFill/>
          <a:ln>
            <a:noFill/>
          </a:ln>
        </p:spPr>
        <p:txBody>
          <a:bodyPr lIns="91425" tIns="91425" rIns="91425" bIns="91425" anchor="ctr" anchorCtr="0">
            <a:noAutofit/>
          </a:bodyPr>
          <a:lstStyle/>
          <a:p>
            <a:pPr lvl="0" rtl="0">
              <a:spcBef>
                <a:spcPts val="0"/>
              </a:spcBef>
              <a:buNone/>
            </a:pPr>
            <a:r>
              <a:rPr lang="en" dirty="0"/>
              <a:t> </a:t>
            </a:r>
          </a:p>
        </p:txBody>
      </p:sp>
      <p:sp>
        <p:nvSpPr>
          <p:cNvPr id="301" name="Shape 301"/>
          <p:cNvSpPr txBox="1"/>
          <p:nvPr/>
        </p:nvSpPr>
        <p:spPr>
          <a:xfrm>
            <a:off x="2919600" y="-1203542"/>
            <a:ext cx="3000000" cy="3000000"/>
          </a:xfrm>
          <a:prstGeom prst="rect">
            <a:avLst/>
          </a:prstGeom>
          <a:noFill/>
          <a:ln>
            <a:noFill/>
          </a:ln>
        </p:spPr>
        <p:txBody>
          <a:bodyPr lIns="91425" tIns="91425" rIns="91425" bIns="91425" anchor="ctr" anchorCtr="0">
            <a:noAutofit/>
          </a:bodyPr>
          <a:lstStyle/>
          <a:p>
            <a:pPr lvl="0" rtl="0">
              <a:spcBef>
                <a:spcPts val="0"/>
              </a:spcBef>
              <a:buNone/>
            </a:pPr>
            <a:r>
              <a:rPr lang="en" dirty="0"/>
              <a:t> </a:t>
            </a:r>
          </a:p>
        </p:txBody>
      </p:sp>
    </p:spTree>
    <p:extLst>
      <p:ext uri="{BB962C8B-B14F-4D97-AF65-F5344CB8AC3E}">
        <p14:creationId xmlns:p14="http://schemas.microsoft.com/office/powerpoint/2010/main" val="242113139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Abstract Classes, Abstract Methods</a:t>
            </a:r>
          </a:p>
        </p:txBody>
      </p:sp>
      <p:sp>
        <p:nvSpPr>
          <p:cNvPr id="721" name="Shape 721"/>
          <p:cNvSpPr txBox="1">
            <a:spLocks noGrp="1"/>
          </p:cNvSpPr>
          <p:nvPr>
            <p:ph type="body" idx="1"/>
          </p:nvPr>
        </p:nvSpPr>
        <p:spPr>
          <a:xfrm>
            <a:off x="457200" y="1200150"/>
            <a:ext cx="8553299" cy="3725699"/>
          </a:xfrm>
          <a:prstGeom prst="rect">
            <a:avLst/>
          </a:prstGeom>
        </p:spPr>
        <p:txBody>
          <a:bodyPr lIns="91425" tIns="91425" rIns="91425" bIns="91425" anchor="ctr" anchorCtr="0">
            <a:noAutofit/>
          </a:bodyPr>
          <a:lstStyle/>
          <a:p>
            <a:pPr marL="457200" lvl="0" indent="-368300" rtl="0">
              <a:lnSpc>
                <a:spcPct val="115000"/>
              </a:lnSpc>
              <a:spcBef>
                <a:spcPts val="0"/>
              </a:spcBef>
              <a:buClr>
                <a:schemeClr val="dk1"/>
              </a:buClr>
              <a:buSzPct val="100000"/>
              <a:buFont typeface="Arial"/>
              <a:buAutoNum type="arabicPeriod"/>
            </a:pPr>
            <a:r>
              <a:rPr lang="en" sz="2200" dirty="0"/>
              <a:t>Make a class abstract so that it cannot be instantiated </a:t>
            </a:r>
            <a:br>
              <a:rPr lang="en" sz="2200" dirty="0"/>
            </a:br>
            <a:r>
              <a:rPr lang="en" sz="2200" dirty="0">
                <a:solidFill>
                  <a:srgbClr val="1155CC"/>
                </a:solidFill>
              </a:rPr>
              <a:t>(cannot use new-expression)</a:t>
            </a:r>
          </a:p>
          <a:p>
            <a:pPr marL="457200" lvl="0" indent="-368300" rtl="0">
              <a:lnSpc>
                <a:spcPct val="115000"/>
              </a:lnSpc>
              <a:spcBef>
                <a:spcPts val="0"/>
              </a:spcBef>
              <a:buClr>
                <a:schemeClr val="dk1"/>
              </a:buClr>
              <a:buSzPct val="100000"/>
              <a:buFont typeface="Arial"/>
              <a:buAutoNum type="arabicPeriod"/>
            </a:pPr>
            <a:endParaRPr lang="en" sz="2200" dirty="0">
              <a:solidFill>
                <a:srgbClr val="1155CC"/>
              </a:solidFill>
            </a:endParaRPr>
          </a:p>
          <a:p>
            <a:pPr marL="457200" lvl="0" indent="-368300" rtl="0">
              <a:lnSpc>
                <a:spcPct val="115000"/>
              </a:lnSpc>
              <a:spcBef>
                <a:spcPts val="0"/>
              </a:spcBef>
              <a:buClr>
                <a:schemeClr val="dk1"/>
              </a:buClr>
              <a:buSzPct val="100000"/>
              <a:buFont typeface="Arial"/>
              <a:buAutoNum type="arabicPeriod"/>
            </a:pPr>
            <a:r>
              <a:rPr lang="en" sz="2200" dirty="0">
                <a:solidFill>
                  <a:schemeClr val="tx1"/>
                </a:solidFill>
              </a:rPr>
              <a:t>In an abstract class, make a method abstract so that (non-abstract) subclasses must override it.</a:t>
            </a:r>
          </a:p>
        </p:txBody>
      </p:sp>
      <p:sp>
        <p:nvSpPr>
          <p:cNvPr id="722" name="Shape 72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Tree>
    <p:extLst>
      <p:ext uri="{BB962C8B-B14F-4D97-AF65-F5344CB8AC3E}">
        <p14:creationId xmlns:p14="http://schemas.microsoft.com/office/powerpoint/2010/main" val="204428805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A Little More Geometry!</a:t>
            </a:r>
          </a:p>
        </p:txBody>
      </p:sp>
      <p:sp>
        <p:nvSpPr>
          <p:cNvPr id="672" name="Shape 67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
        <p:nvSpPr>
          <p:cNvPr id="673" name="Shape 673"/>
          <p:cNvSpPr/>
          <p:nvPr/>
        </p:nvSpPr>
        <p:spPr>
          <a:xfrm>
            <a:off x="3502200" y="1458925"/>
            <a:ext cx="2139599" cy="10352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Shape</a:t>
            </a:r>
          </a:p>
          <a:p>
            <a:pPr algn="l" rtl="0">
              <a:spcBef>
                <a:spcPts val="0"/>
              </a:spcBef>
              <a:buNone/>
            </a:pPr>
            <a:r>
              <a:rPr lang="en" sz="2000"/>
              <a:t>    x </a:t>
            </a:r>
            <a:r>
              <a:rPr lang="en" sz="2000">
                <a:solidFill>
                  <a:schemeClr val="dk1"/>
                </a:solidFill>
              </a:rPr>
              <a:t>____</a:t>
            </a:r>
          </a:p>
          <a:p>
            <a:pPr algn="l">
              <a:spcBef>
                <a:spcPts val="0"/>
              </a:spcBef>
              <a:buNone/>
            </a:pPr>
            <a:r>
              <a:rPr lang="en" sz="2000"/>
              <a:t>    y </a:t>
            </a:r>
            <a:r>
              <a:rPr lang="en" sz="2000">
                <a:solidFill>
                  <a:schemeClr val="dk1"/>
                </a:solidFill>
              </a:rPr>
              <a:t>____</a:t>
            </a:r>
          </a:p>
        </p:txBody>
      </p:sp>
      <p:sp>
        <p:nvSpPr>
          <p:cNvPr id="674" name="Shape 674"/>
          <p:cNvSpPr/>
          <p:nvPr/>
        </p:nvSpPr>
        <p:spPr>
          <a:xfrm>
            <a:off x="3258900" y="3353425"/>
            <a:ext cx="2626200" cy="13565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Triangle</a:t>
            </a:r>
          </a:p>
          <a:p>
            <a:pPr algn="l" rtl="0">
              <a:spcBef>
                <a:spcPts val="0"/>
              </a:spcBef>
              <a:buNone/>
            </a:pPr>
            <a:r>
              <a:rPr lang="en" sz="2000"/>
              <a:t>   area()     </a:t>
            </a:r>
          </a:p>
          <a:p>
            <a:pPr algn="l" rtl="0">
              <a:spcBef>
                <a:spcPts val="0"/>
              </a:spcBef>
              <a:buNone/>
            </a:pPr>
            <a:r>
              <a:rPr lang="en" sz="2000"/>
              <a:t>   base</a:t>
            </a:r>
            <a:r>
              <a:rPr lang="en" sz="2000">
                <a:solidFill>
                  <a:schemeClr val="dk1"/>
                </a:solidFill>
              </a:rPr>
              <a:t>____</a:t>
            </a:r>
          </a:p>
          <a:p>
            <a:pPr lvl="0" algn="l" rtl="0">
              <a:spcBef>
                <a:spcPts val="0"/>
              </a:spcBef>
              <a:buNone/>
            </a:pPr>
            <a:r>
              <a:rPr lang="en" sz="2000"/>
              <a:t>   height </a:t>
            </a:r>
            <a:r>
              <a:rPr lang="en" sz="2000">
                <a:solidFill>
                  <a:schemeClr val="dk1"/>
                </a:solidFill>
              </a:rPr>
              <a:t>____</a:t>
            </a:r>
          </a:p>
        </p:txBody>
      </p:sp>
      <p:sp>
        <p:nvSpPr>
          <p:cNvPr id="675" name="Shape 675"/>
          <p:cNvSpPr/>
          <p:nvPr/>
        </p:nvSpPr>
        <p:spPr>
          <a:xfrm>
            <a:off x="6338125" y="3373375"/>
            <a:ext cx="2139599" cy="995400"/>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Circle</a:t>
            </a:r>
          </a:p>
          <a:p>
            <a:pPr algn="l" rtl="0">
              <a:spcBef>
                <a:spcPts val="0"/>
              </a:spcBef>
              <a:buNone/>
            </a:pPr>
            <a:r>
              <a:rPr lang="en" sz="2000"/>
              <a:t>   area()</a:t>
            </a:r>
          </a:p>
          <a:p>
            <a:pPr lvl="0" algn="l" rtl="0">
              <a:spcBef>
                <a:spcPts val="0"/>
              </a:spcBef>
              <a:buNone/>
            </a:pPr>
            <a:r>
              <a:rPr lang="en" sz="2000"/>
              <a:t>   radius </a:t>
            </a:r>
            <a:r>
              <a:rPr lang="en" sz="2000">
                <a:solidFill>
                  <a:schemeClr val="dk1"/>
                </a:solidFill>
              </a:rPr>
              <a:t>____</a:t>
            </a:r>
          </a:p>
        </p:txBody>
      </p:sp>
      <p:sp>
        <p:nvSpPr>
          <p:cNvPr id="676" name="Shape 676"/>
          <p:cNvSpPr/>
          <p:nvPr/>
        </p:nvSpPr>
        <p:spPr>
          <a:xfrm>
            <a:off x="666275" y="3353425"/>
            <a:ext cx="2139599" cy="10352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Square</a:t>
            </a:r>
          </a:p>
          <a:p>
            <a:pPr algn="l" rtl="0">
              <a:spcBef>
                <a:spcPts val="0"/>
              </a:spcBef>
              <a:buNone/>
            </a:pPr>
            <a:r>
              <a:rPr lang="en" sz="2000"/>
              <a:t>   area()</a:t>
            </a:r>
          </a:p>
          <a:p>
            <a:pPr lvl="0" algn="l" rtl="0">
              <a:spcBef>
                <a:spcPts val="0"/>
              </a:spcBef>
              <a:buNone/>
            </a:pPr>
            <a:r>
              <a:rPr lang="en" sz="2000"/>
              <a:t>   size ____</a:t>
            </a:r>
          </a:p>
        </p:txBody>
      </p:sp>
      <p:cxnSp>
        <p:nvCxnSpPr>
          <p:cNvPr id="677" name="Shape 677"/>
          <p:cNvCxnSpPr>
            <a:stCxn id="673" idx="2"/>
            <a:endCxn id="676" idx="0"/>
          </p:cNvCxnSpPr>
          <p:nvPr/>
        </p:nvCxnSpPr>
        <p:spPr>
          <a:xfrm flipH="1">
            <a:off x="1736099" y="2494224"/>
            <a:ext cx="2835900" cy="859200"/>
          </a:xfrm>
          <a:prstGeom prst="straightConnector1">
            <a:avLst/>
          </a:prstGeom>
          <a:noFill/>
          <a:ln w="19050" cap="flat">
            <a:solidFill>
              <a:schemeClr val="dk2"/>
            </a:solidFill>
            <a:prstDash val="solid"/>
            <a:round/>
            <a:headEnd type="none" w="lg" len="lg"/>
            <a:tailEnd type="triangle" w="lg" len="lg"/>
          </a:ln>
        </p:spPr>
      </p:cxnSp>
      <p:cxnSp>
        <p:nvCxnSpPr>
          <p:cNvPr id="678" name="Shape 678"/>
          <p:cNvCxnSpPr>
            <a:stCxn id="673" idx="2"/>
            <a:endCxn id="674" idx="0"/>
          </p:cNvCxnSpPr>
          <p:nvPr/>
        </p:nvCxnSpPr>
        <p:spPr>
          <a:xfrm>
            <a:off x="4571999" y="2494224"/>
            <a:ext cx="0" cy="859200"/>
          </a:xfrm>
          <a:prstGeom prst="straightConnector1">
            <a:avLst/>
          </a:prstGeom>
          <a:noFill/>
          <a:ln w="19050" cap="flat">
            <a:solidFill>
              <a:schemeClr val="dk2"/>
            </a:solidFill>
            <a:prstDash val="solid"/>
            <a:round/>
            <a:headEnd type="none" w="lg" len="lg"/>
            <a:tailEnd type="triangle" w="lg" len="lg"/>
          </a:ln>
        </p:spPr>
      </p:cxnSp>
      <p:cxnSp>
        <p:nvCxnSpPr>
          <p:cNvPr id="679" name="Shape 679"/>
          <p:cNvCxnSpPr>
            <a:stCxn id="673" idx="2"/>
            <a:endCxn id="675" idx="0"/>
          </p:cNvCxnSpPr>
          <p:nvPr/>
        </p:nvCxnSpPr>
        <p:spPr>
          <a:xfrm>
            <a:off x="4571999" y="2494224"/>
            <a:ext cx="2835900" cy="8793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solidFill>
                  <a:srgbClr val="CC0202"/>
                </a:solidFill>
              </a:rPr>
              <a:t>A Partial Solution:</a:t>
            </a:r>
          </a:p>
        </p:txBody>
      </p:sp>
      <p:sp>
        <p:nvSpPr>
          <p:cNvPr id="685" name="Shape 685"/>
          <p:cNvSpPr txBox="1">
            <a:spLocks noGrp="1"/>
          </p:cNvSpPr>
          <p:nvPr>
            <p:ph type="body" idx="1"/>
          </p:nvPr>
        </p:nvSpPr>
        <p:spPr>
          <a:xfrm>
            <a:off x="457200" y="1200150"/>
            <a:ext cx="8229600" cy="738000"/>
          </a:xfrm>
          <a:prstGeom prst="rect">
            <a:avLst/>
          </a:prstGeom>
        </p:spPr>
        <p:txBody>
          <a:bodyPr lIns="91425" tIns="91425" rIns="91425" bIns="91425" anchor="t" anchorCtr="0">
            <a:noAutofit/>
          </a:bodyPr>
          <a:lstStyle/>
          <a:p>
            <a:pPr lvl="0" rtl="0">
              <a:spcBef>
                <a:spcPts val="0"/>
              </a:spcBef>
              <a:buNone/>
            </a:pPr>
            <a:r>
              <a:rPr lang="en" sz="2200"/>
              <a:t>Add method area to class Shape:</a:t>
            </a:r>
          </a:p>
        </p:txBody>
      </p:sp>
      <p:sp>
        <p:nvSpPr>
          <p:cNvPr id="686" name="Shape 68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
        <p:nvSpPr>
          <p:cNvPr id="687" name="Shape 687"/>
          <p:cNvSpPr txBox="1"/>
          <p:nvPr/>
        </p:nvSpPr>
        <p:spPr>
          <a:xfrm>
            <a:off x="811950" y="2074925"/>
            <a:ext cx="3443099" cy="992700"/>
          </a:xfrm>
          <a:prstGeom prst="rect">
            <a:avLst/>
          </a:prstGeom>
          <a:noFill/>
          <a:ln>
            <a:noFill/>
          </a:ln>
        </p:spPr>
        <p:txBody>
          <a:bodyPr lIns="91425" tIns="91425" rIns="91425" bIns="91425" anchor="t" anchorCtr="0">
            <a:noAutofit/>
          </a:bodyPr>
          <a:lstStyle/>
          <a:p>
            <a:pPr rtl="0">
              <a:spcBef>
                <a:spcPts val="0"/>
              </a:spcBef>
              <a:buNone/>
            </a:pPr>
            <a:r>
              <a:rPr lang="en" sz="1800" b="1">
                <a:solidFill>
                  <a:srgbClr val="1155CC"/>
                </a:solidFill>
                <a:latin typeface="Courier New"/>
                <a:ea typeface="Courier New"/>
                <a:cs typeface="Courier New"/>
                <a:sym typeface="Courier New"/>
              </a:rPr>
              <a:t>public double </a:t>
            </a:r>
            <a:r>
              <a:rPr lang="en" sz="1800">
                <a:solidFill>
                  <a:srgbClr val="1155CC"/>
                </a:solidFill>
                <a:latin typeface="Courier New"/>
                <a:ea typeface="Courier New"/>
                <a:cs typeface="Courier New"/>
                <a:sym typeface="Courier New"/>
              </a:rPr>
              <a:t>area() {</a:t>
            </a:r>
          </a:p>
          <a:p>
            <a:pPr rtl="0">
              <a:spcBef>
                <a:spcPts val="0"/>
              </a:spcBef>
              <a:buNone/>
            </a:pPr>
            <a:r>
              <a:rPr lang="en" sz="1800">
                <a:solidFill>
                  <a:srgbClr val="1155CC"/>
                </a:solidFill>
                <a:latin typeface="Courier New"/>
                <a:ea typeface="Courier New"/>
                <a:cs typeface="Courier New"/>
                <a:sym typeface="Courier New"/>
              </a:rPr>
              <a:t>	return 0;</a:t>
            </a:r>
          </a:p>
          <a:p>
            <a:pPr>
              <a:spcBef>
                <a:spcPts val="0"/>
              </a:spcBef>
              <a:buNone/>
            </a:pPr>
            <a:r>
              <a:rPr lang="en" sz="1800">
                <a:solidFill>
                  <a:srgbClr val="1155CC"/>
                </a:solidFill>
                <a:latin typeface="Courier New"/>
                <a:ea typeface="Courier New"/>
                <a:cs typeface="Courier New"/>
                <a:sym typeface="Courier New"/>
              </a:rPr>
              <a:t>}</a:t>
            </a:r>
          </a:p>
        </p:txBody>
      </p:sp>
      <p:sp>
        <p:nvSpPr>
          <p:cNvPr id="688" name="Shape 688"/>
          <p:cNvSpPr txBox="1"/>
          <p:nvPr/>
        </p:nvSpPr>
        <p:spPr>
          <a:xfrm>
            <a:off x="811950" y="3398200"/>
            <a:ext cx="7520100" cy="992700"/>
          </a:xfrm>
          <a:prstGeom prst="rect">
            <a:avLst/>
          </a:prstGeom>
          <a:noFill/>
          <a:ln>
            <a:noFill/>
          </a:ln>
        </p:spPr>
        <p:txBody>
          <a:bodyPr lIns="91425" tIns="91425" rIns="91425" bIns="91425" anchor="t" anchorCtr="0">
            <a:noAutofit/>
          </a:bodyPr>
          <a:lstStyle/>
          <a:p>
            <a:pPr lvl="0" rtl="0">
              <a:spcBef>
                <a:spcPts val="0"/>
              </a:spcBef>
              <a:buNone/>
            </a:pPr>
            <a:r>
              <a:rPr lang="en" sz="1800" b="1">
                <a:solidFill>
                  <a:srgbClr val="1155CC"/>
                </a:solidFill>
                <a:latin typeface="Courier New"/>
                <a:ea typeface="Courier New"/>
                <a:cs typeface="Courier New"/>
                <a:sym typeface="Courier New"/>
              </a:rPr>
              <a:t>public double </a:t>
            </a:r>
            <a:r>
              <a:rPr lang="en" sz="1800">
                <a:solidFill>
                  <a:srgbClr val="1155CC"/>
                </a:solidFill>
                <a:latin typeface="Courier New"/>
                <a:ea typeface="Courier New"/>
                <a:cs typeface="Courier New"/>
                <a:sym typeface="Courier New"/>
              </a:rPr>
              <a:t>area() {</a:t>
            </a:r>
          </a:p>
          <a:p>
            <a:pPr lvl="0" rtl="0">
              <a:spcBef>
                <a:spcPts val="0"/>
              </a:spcBef>
              <a:buNone/>
            </a:pPr>
            <a:r>
              <a:rPr lang="en" sz="1800" b="1">
                <a:solidFill>
                  <a:srgbClr val="1155CC"/>
                </a:solidFill>
                <a:latin typeface="Courier New"/>
                <a:ea typeface="Courier New"/>
                <a:cs typeface="Courier New"/>
                <a:sym typeface="Courier New"/>
              </a:rPr>
              <a:t>	throw new </a:t>
            </a:r>
            <a:r>
              <a:rPr lang="en" sz="1800">
                <a:solidFill>
                  <a:srgbClr val="1155CC"/>
                </a:solidFill>
                <a:latin typeface="Courier New"/>
                <a:ea typeface="Courier New"/>
                <a:cs typeface="Courier New"/>
                <a:sym typeface="Courier New"/>
              </a:rPr>
              <a:t>RuntimeException(“area not overridden”);</a:t>
            </a:r>
          </a:p>
          <a:p>
            <a:pPr lvl="0" rtl="0">
              <a:spcBef>
                <a:spcPts val="0"/>
              </a:spcBef>
              <a:buNone/>
            </a:pPr>
            <a:r>
              <a:rPr lang="en" sz="1800">
                <a:solidFill>
                  <a:srgbClr val="1155CC"/>
                </a:solidFill>
                <a:latin typeface="Courier New"/>
                <a:ea typeface="Courier New"/>
                <a:cs typeface="Courier New"/>
                <a:sym typeface="Courier New"/>
              </a:rPr>
              <a:t>}</a:t>
            </a:r>
          </a:p>
          <a:p>
            <a:pPr lvl="0" rtl="0">
              <a:spcBef>
                <a:spcPts val="0"/>
              </a:spcBef>
              <a:buNone/>
            </a:pPr>
            <a:endParaRPr sz="1800">
              <a:latin typeface="Courier New"/>
              <a:ea typeface="Courier New"/>
              <a:cs typeface="Courier New"/>
              <a:sym typeface="Courier New"/>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1000"/>
                                        <p:tgtEl>
                                          <p:spTgt spid="6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8"/>
                                        </p:tgtEl>
                                        <p:attrNameLst>
                                          <p:attrName>style.visibility</p:attrName>
                                        </p:attrNameLst>
                                      </p:cBhvr>
                                      <p:to>
                                        <p:strVal val="visible"/>
                                      </p:to>
                                    </p:set>
                                    <p:animEffect transition="in" filter="fade">
                                      <p:cBhvr>
                                        <p:cTn id="12" dur="1000"/>
                                        <p:tgtEl>
                                          <p:spTgt spid="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450200" y="225678"/>
            <a:ext cx="8229600" cy="857400"/>
          </a:xfrm>
          <a:prstGeom prst="rect">
            <a:avLst/>
          </a:prstGeom>
        </p:spPr>
        <p:txBody>
          <a:bodyPr lIns="91425" tIns="91425" rIns="91425" bIns="91425" anchor="b" anchorCtr="0">
            <a:noAutofit/>
          </a:bodyPr>
          <a:lstStyle/>
          <a:p>
            <a:pPr lvl="0" rtl="0">
              <a:spcBef>
                <a:spcPts val="0"/>
              </a:spcBef>
              <a:buNone/>
            </a:pPr>
            <a:r>
              <a:rPr lang="en" sz="3200"/>
              <a:t>Problems not solved</a:t>
            </a:r>
          </a:p>
        </p:txBody>
      </p:sp>
      <p:sp>
        <p:nvSpPr>
          <p:cNvPr id="694" name="Shape 694"/>
          <p:cNvSpPr txBox="1"/>
          <p:nvPr/>
        </p:nvSpPr>
        <p:spPr>
          <a:xfrm>
            <a:off x="915350" y="1439175"/>
            <a:ext cx="7527899" cy="1626300"/>
          </a:xfrm>
          <a:prstGeom prst="rect">
            <a:avLst/>
          </a:prstGeom>
          <a:noFill/>
          <a:ln>
            <a:noFill/>
          </a:ln>
        </p:spPr>
        <p:txBody>
          <a:bodyPr lIns="91425" tIns="91425" rIns="91425" bIns="91425" anchor="t" anchorCtr="0">
            <a:noAutofit/>
          </a:bodyPr>
          <a:lstStyle/>
          <a:p>
            <a:pPr marL="457200" lvl="0" indent="-368300" rtl="0">
              <a:spcBef>
                <a:spcPts val="0"/>
              </a:spcBef>
              <a:buClr>
                <a:srgbClr val="000000"/>
              </a:buClr>
              <a:buSzPct val="100000"/>
              <a:buFont typeface="Arial"/>
              <a:buAutoNum type="arabicPeriod"/>
            </a:pPr>
            <a:r>
              <a:rPr lang="en" sz="2200">
                <a:solidFill>
                  <a:schemeClr val="dk1"/>
                </a:solidFill>
              </a:rPr>
              <a:t>What is a Shape that isn’t a Circle, Square, Triangle, etc?  What is </a:t>
            </a:r>
            <a:r>
              <a:rPr lang="en" sz="2200" i="1">
                <a:solidFill>
                  <a:schemeClr val="dk1"/>
                </a:solidFill>
              </a:rPr>
              <a:t>only</a:t>
            </a:r>
            <a:r>
              <a:rPr lang="en" sz="2200">
                <a:solidFill>
                  <a:schemeClr val="dk1"/>
                </a:solidFill>
              </a:rPr>
              <a:t> a shape, nothing more specific?</a:t>
            </a:r>
          </a:p>
          <a:p>
            <a:pPr marL="914400" lvl="1" indent="-368300" rtl="0">
              <a:spcBef>
                <a:spcPts val="0"/>
              </a:spcBef>
              <a:buClr>
                <a:srgbClr val="000000"/>
              </a:buClr>
              <a:buSzPct val="95652"/>
              <a:buFont typeface="Arial"/>
              <a:buAutoNum type="alphaLcPeriod"/>
            </a:pPr>
            <a:r>
              <a:rPr lang="en" sz="2300">
                <a:solidFill>
                  <a:srgbClr val="1155CC"/>
                </a:solidFill>
                <a:latin typeface="Courier New"/>
                <a:ea typeface="Courier New"/>
                <a:cs typeface="Courier New"/>
                <a:sym typeface="Courier New"/>
              </a:rPr>
              <a:t>Shape</a:t>
            </a:r>
            <a:r>
              <a:rPr lang="en" sz="2300" b="1">
                <a:solidFill>
                  <a:srgbClr val="1155CC"/>
                </a:solidFill>
                <a:latin typeface="Courier New"/>
                <a:ea typeface="Courier New"/>
                <a:cs typeface="Courier New"/>
                <a:sym typeface="Courier New"/>
              </a:rPr>
              <a:t> </a:t>
            </a:r>
            <a:r>
              <a:rPr lang="en" sz="2300">
                <a:solidFill>
                  <a:srgbClr val="1155CC"/>
                </a:solidFill>
                <a:latin typeface="Courier New"/>
                <a:ea typeface="Courier New"/>
                <a:cs typeface="Courier New"/>
                <a:sym typeface="Courier New"/>
              </a:rPr>
              <a:t>s =</a:t>
            </a:r>
            <a:r>
              <a:rPr lang="en" sz="2300" b="1">
                <a:solidFill>
                  <a:srgbClr val="1155CC"/>
                </a:solidFill>
                <a:latin typeface="Courier New"/>
                <a:ea typeface="Courier New"/>
                <a:cs typeface="Courier New"/>
                <a:sym typeface="Courier New"/>
              </a:rPr>
              <a:t> new </a:t>
            </a:r>
            <a:r>
              <a:rPr lang="en" sz="2300">
                <a:solidFill>
                  <a:srgbClr val="1155CC"/>
                </a:solidFill>
                <a:latin typeface="Courier New"/>
                <a:ea typeface="Courier New"/>
                <a:cs typeface="Courier New"/>
                <a:sym typeface="Courier New"/>
              </a:rPr>
              <a:t>Shape(...);</a:t>
            </a:r>
            <a:r>
              <a:rPr lang="en" sz="2200">
                <a:solidFill>
                  <a:schemeClr val="dk1"/>
                </a:solidFill>
              </a:rPr>
              <a:t> Should be disallowed</a:t>
            </a:r>
          </a:p>
          <a:p>
            <a:pPr marR="0" lvl="0" algn="l" rtl="0">
              <a:lnSpc>
                <a:spcPct val="100000"/>
              </a:lnSpc>
              <a:spcBef>
                <a:spcPts val="0"/>
              </a:spcBef>
              <a:spcAft>
                <a:spcPts val="0"/>
              </a:spcAft>
              <a:buNone/>
            </a:pPr>
            <a:endParaRPr sz="2200">
              <a:solidFill>
                <a:schemeClr val="dk1"/>
              </a:solidFill>
            </a:endParaRPr>
          </a:p>
        </p:txBody>
      </p:sp>
      <p:sp>
        <p:nvSpPr>
          <p:cNvPr id="695" name="Shape 695"/>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
        <p:nvSpPr>
          <p:cNvPr id="696" name="Shape 696"/>
          <p:cNvSpPr txBox="1"/>
          <p:nvPr/>
        </p:nvSpPr>
        <p:spPr>
          <a:xfrm>
            <a:off x="888275" y="3239600"/>
            <a:ext cx="7576500" cy="1445700"/>
          </a:xfrm>
          <a:prstGeom prst="rect">
            <a:avLst/>
          </a:prstGeom>
          <a:noFill/>
          <a:ln>
            <a:noFill/>
          </a:ln>
        </p:spPr>
        <p:txBody>
          <a:bodyPr lIns="91425" tIns="91425" rIns="91425" bIns="91425" anchor="t" anchorCtr="0">
            <a:noAutofit/>
          </a:bodyPr>
          <a:lstStyle/>
          <a:p>
            <a:pPr lvl="0" rtl="0">
              <a:spcBef>
                <a:spcPts val="0"/>
              </a:spcBef>
              <a:buNone/>
            </a:pPr>
            <a:r>
              <a:rPr lang="en" sz="2200">
                <a:solidFill>
                  <a:schemeClr val="dk1"/>
                </a:solidFill>
              </a:rPr>
              <a:t>2.  What if a subclass doesn’t override area()?</a:t>
            </a:r>
          </a:p>
          <a:p>
            <a:pPr marL="914400" lvl="1" indent="-368300" rtl="0">
              <a:spcBef>
                <a:spcPts val="0"/>
              </a:spcBef>
              <a:buClr>
                <a:schemeClr val="dk1"/>
              </a:buClr>
              <a:buSzPct val="100000"/>
              <a:buFont typeface="Arial"/>
              <a:buAutoNum type="alphaLcPeriod"/>
            </a:pPr>
            <a:r>
              <a:rPr lang="en" sz="2200">
                <a:solidFill>
                  <a:schemeClr val="dk1"/>
                </a:solidFill>
              </a:rPr>
              <a:t>Can’t force the subclass to override it!</a:t>
            </a:r>
          </a:p>
          <a:p>
            <a:pPr marL="914400" lvl="1" indent="-368300" rtl="0">
              <a:spcBef>
                <a:spcPts val="0"/>
              </a:spcBef>
              <a:buClr>
                <a:schemeClr val="dk1"/>
              </a:buClr>
              <a:buSzPct val="100000"/>
              <a:buFont typeface="Arial"/>
              <a:buAutoNum type="alphaLcPeriod"/>
            </a:pPr>
            <a:r>
              <a:rPr lang="en" sz="2200">
                <a:solidFill>
                  <a:schemeClr val="dk1"/>
                </a:solidFill>
              </a:rPr>
              <a:t>Incorrect value returned or exception thrown.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
                                        </p:tgtEl>
                                        <p:attrNameLst>
                                          <p:attrName>style.visibility</p:attrName>
                                        </p:attrNameLst>
                                      </p:cBhvr>
                                      <p:to>
                                        <p:strVal val="visible"/>
                                      </p:to>
                                    </p:set>
                                    <p:animEffect transition="in" filter="fade">
                                      <p:cBhvr>
                                        <p:cTn id="7" dur="1000"/>
                                        <p:tgtEl>
                                          <p:spTgt spid="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Solution: Abstract classes</a:t>
            </a:r>
          </a:p>
        </p:txBody>
      </p:sp>
      <p:sp>
        <p:nvSpPr>
          <p:cNvPr id="702" name="Shape 70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200"/>
          </a:p>
          <a:p>
            <a:pPr rtl="0">
              <a:spcBef>
                <a:spcPts val="0"/>
              </a:spcBef>
              <a:buNone/>
            </a:pPr>
            <a:endParaRPr sz="2200"/>
          </a:p>
          <a:p>
            <a:pPr rtl="0">
              <a:spcBef>
                <a:spcPts val="0"/>
              </a:spcBef>
              <a:buNone/>
            </a:pPr>
            <a:r>
              <a:rPr lang="en" sz="2200" b="1">
                <a:solidFill>
                  <a:srgbClr val="1155CC"/>
                </a:solidFill>
                <a:latin typeface="Courier New"/>
                <a:ea typeface="Courier New"/>
                <a:cs typeface="Courier New"/>
                <a:sym typeface="Courier New"/>
              </a:rPr>
              <a:t>public </a:t>
            </a:r>
            <a:r>
              <a:rPr lang="en" sz="2200" b="1">
                <a:solidFill>
                  <a:schemeClr val="accent1"/>
                </a:solidFill>
                <a:latin typeface="Courier New"/>
                <a:ea typeface="Courier New"/>
                <a:cs typeface="Courier New"/>
                <a:sym typeface="Courier New"/>
              </a:rPr>
              <a:t>abstract</a:t>
            </a:r>
            <a:r>
              <a:rPr lang="en" sz="2200" b="1">
                <a:solidFill>
                  <a:srgbClr val="1155CC"/>
                </a:solidFill>
                <a:latin typeface="Courier New"/>
                <a:ea typeface="Courier New"/>
                <a:cs typeface="Courier New"/>
                <a:sym typeface="Courier New"/>
              </a:rPr>
              <a:t> class </a:t>
            </a:r>
            <a:r>
              <a:rPr lang="en" sz="2200">
                <a:solidFill>
                  <a:srgbClr val="1155CC"/>
                </a:solidFill>
                <a:latin typeface="Courier New"/>
                <a:ea typeface="Courier New"/>
                <a:cs typeface="Courier New"/>
                <a:sym typeface="Courier New"/>
              </a:rPr>
              <a:t>Shape {</a:t>
            </a:r>
          </a:p>
          <a:p>
            <a:pPr rtl="0">
              <a:spcBef>
                <a:spcPts val="0"/>
              </a:spcBef>
              <a:buNone/>
            </a:pPr>
            <a:endParaRPr sz="2200" b="1">
              <a:solidFill>
                <a:srgbClr val="1155CC"/>
              </a:solidFill>
              <a:latin typeface="Courier New"/>
              <a:ea typeface="Courier New"/>
              <a:cs typeface="Courier New"/>
              <a:sym typeface="Courier New"/>
            </a:endParaRPr>
          </a:p>
          <a:p>
            <a:pPr rtl="0">
              <a:spcBef>
                <a:spcPts val="0"/>
              </a:spcBef>
              <a:buNone/>
            </a:pPr>
            <a:r>
              <a:rPr lang="en" sz="2200" b="1">
                <a:solidFill>
                  <a:srgbClr val="1155CC"/>
                </a:solidFill>
                <a:latin typeface="Courier New"/>
                <a:ea typeface="Courier New"/>
                <a:cs typeface="Courier New"/>
                <a:sym typeface="Courier New"/>
              </a:rPr>
              <a:t>	public double </a:t>
            </a:r>
            <a:r>
              <a:rPr lang="en" sz="2200">
                <a:solidFill>
                  <a:srgbClr val="1155CC"/>
                </a:solidFill>
                <a:latin typeface="Courier New"/>
                <a:ea typeface="Courier New"/>
                <a:cs typeface="Courier New"/>
                <a:sym typeface="Courier New"/>
              </a:rPr>
              <a:t>area() {</a:t>
            </a:r>
          </a:p>
          <a:p>
            <a:pPr marL="457200" indent="457200" rtl="0">
              <a:spcBef>
                <a:spcPts val="0"/>
              </a:spcBef>
              <a:buNone/>
            </a:pPr>
            <a:r>
              <a:rPr lang="en" sz="2200">
                <a:solidFill>
                  <a:srgbClr val="1155CC"/>
                </a:solidFill>
                <a:latin typeface="Courier New"/>
                <a:ea typeface="Courier New"/>
                <a:cs typeface="Courier New"/>
                <a:sym typeface="Courier New"/>
              </a:rPr>
              <a:t>return 0;</a:t>
            </a:r>
          </a:p>
          <a:p>
            <a:pPr marL="457200" indent="0" rtl="0">
              <a:spcBef>
                <a:spcPts val="0"/>
              </a:spcBef>
              <a:buNone/>
            </a:pPr>
            <a:r>
              <a:rPr lang="en" sz="2200">
                <a:solidFill>
                  <a:srgbClr val="1155CC"/>
                </a:solidFill>
                <a:latin typeface="Courier New"/>
                <a:ea typeface="Courier New"/>
                <a:cs typeface="Courier New"/>
                <a:sym typeface="Courier New"/>
              </a:rPr>
              <a:t>}</a:t>
            </a:r>
          </a:p>
          <a:p>
            <a:pPr rtl="0">
              <a:spcBef>
                <a:spcPts val="0"/>
              </a:spcBef>
              <a:buNone/>
            </a:pPr>
            <a:r>
              <a:rPr lang="en" sz="2200">
                <a:solidFill>
                  <a:srgbClr val="1155CC"/>
                </a:solidFill>
                <a:latin typeface="Courier New"/>
                <a:ea typeface="Courier New"/>
                <a:cs typeface="Courier New"/>
                <a:sym typeface="Courier New"/>
              </a:rPr>
              <a:t>}</a:t>
            </a:r>
          </a:p>
          <a:p>
            <a:pPr rtl="0">
              <a:spcBef>
                <a:spcPts val="0"/>
              </a:spcBef>
              <a:buNone/>
            </a:pPr>
            <a:endParaRPr sz="2400"/>
          </a:p>
          <a:p>
            <a:pPr rtl="0">
              <a:spcBef>
                <a:spcPts val="0"/>
              </a:spcBef>
              <a:buNone/>
            </a:pPr>
            <a:endParaRPr sz="2200"/>
          </a:p>
          <a:p>
            <a:pPr rtl="0">
              <a:spcBef>
                <a:spcPts val="0"/>
              </a:spcBef>
              <a:buNone/>
            </a:pPr>
            <a:endParaRPr sz="2200"/>
          </a:p>
          <a:p>
            <a:pPr rtl="0">
              <a:spcBef>
                <a:spcPts val="0"/>
              </a:spcBef>
              <a:buNone/>
            </a:pPr>
            <a:endParaRPr sz="2200"/>
          </a:p>
          <a:p>
            <a:pPr lvl="0" rtl="0">
              <a:spcBef>
                <a:spcPts val="0"/>
              </a:spcBef>
              <a:buNone/>
            </a:pPr>
            <a:endParaRPr sz="2200"/>
          </a:p>
          <a:p>
            <a:pPr lvl="0">
              <a:spcBef>
                <a:spcPts val="0"/>
              </a:spcBef>
              <a:buNone/>
            </a:pPr>
            <a:endParaRPr sz="2200"/>
          </a:p>
        </p:txBody>
      </p:sp>
      <p:sp>
        <p:nvSpPr>
          <p:cNvPr id="703" name="Shape 703"/>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cxnSp>
        <p:nvCxnSpPr>
          <p:cNvPr id="704" name="Shape 704"/>
          <p:cNvCxnSpPr/>
          <p:nvPr/>
        </p:nvCxnSpPr>
        <p:spPr>
          <a:xfrm flipH="1">
            <a:off x="2736774" y="1574314"/>
            <a:ext cx="1646700" cy="619799"/>
          </a:xfrm>
          <a:prstGeom prst="straightConnector1">
            <a:avLst/>
          </a:prstGeom>
          <a:noFill/>
          <a:ln w="19050" cap="flat">
            <a:solidFill>
              <a:schemeClr val="dk2"/>
            </a:solidFill>
            <a:prstDash val="solid"/>
            <a:round/>
            <a:headEnd type="none" w="lg" len="lg"/>
            <a:tailEnd type="triangle" w="lg" len="lg"/>
          </a:ln>
        </p:spPr>
      </p:cxnSp>
      <p:sp>
        <p:nvSpPr>
          <p:cNvPr id="705" name="Shape 705"/>
          <p:cNvSpPr txBox="1"/>
          <p:nvPr/>
        </p:nvSpPr>
        <p:spPr>
          <a:xfrm>
            <a:off x="4383475" y="1200150"/>
            <a:ext cx="2620800" cy="981300"/>
          </a:xfrm>
          <a:prstGeom prst="rect">
            <a:avLst/>
          </a:prstGeom>
          <a:noFill/>
          <a:ln>
            <a:noFill/>
          </a:ln>
        </p:spPr>
        <p:txBody>
          <a:bodyPr lIns="91425" tIns="91425" rIns="91425" bIns="91425" anchor="t" anchorCtr="0">
            <a:noAutofit/>
          </a:bodyPr>
          <a:lstStyle/>
          <a:p>
            <a:pPr lvl="0" rtl="0">
              <a:spcBef>
                <a:spcPts val="0"/>
              </a:spcBef>
              <a:buNone/>
            </a:pPr>
            <a:r>
              <a:rPr lang="en" sz="1800" b="1" i="1"/>
              <a:t>Abstract class</a:t>
            </a:r>
          </a:p>
          <a:p>
            <a:pPr rtl="0">
              <a:spcBef>
                <a:spcPts val="0"/>
              </a:spcBef>
              <a:buNone/>
            </a:pPr>
            <a:r>
              <a:rPr lang="en" sz="1800"/>
              <a:t>Can’t be instantiated. </a:t>
            </a:r>
          </a:p>
          <a:p>
            <a:pPr lvl="0" rtl="0">
              <a:spcBef>
                <a:spcPts val="0"/>
              </a:spcBef>
              <a:buNone/>
            </a:pPr>
            <a:r>
              <a:rPr lang="en" sz="1800"/>
              <a:t>(</a:t>
            </a:r>
            <a:r>
              <a:rPr lang="en" sz="1800" b="1">
                <a:solidFill>
                  <a:srgbClr val="DA0002"/>
                </a:solidFill>
                <a:latin typeface="Courier New"/>
                <a:ea typeface="Courier New"/>
                <a:cs typeface="Courier New"/>
                <a:sym typeface="Courier New"/>
              </a:rPr>
              <a:t>new</a:t>
            </a:r>
            <a:r>
              <a:rPr lang="en" sz="1800">
                <a:solidFill>
                  <a:srgbClr val="DA0002"/>
                </a:solidFill>
                <a:latin typeface="Courier New"/>
                <a:ea typeface="Courier New"/>
                <a:cs typeface="Courier New"/>
                <a:sym typeface="Courier New"/>
              </a:rPr>
              <a:t> Shape()</a:t>
            </a:r>
            <a:r>
              <a:rPr lang="en" sz="1800"/>
              <a:t> illegal)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Solution: Abstract methods</a:t>
            </a:r>
          </a:p>
        </p:txBody>
      </p:sp>
      <p:sp>
        <p:nvSpPr>
          <p:cNvPr id="711" name="Shape 71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200"/>
          </a:p>
          <a:p>
            <a:pPr lvl="0" rtl="0">
              <a:spcBef>
                <a:spcPts val="0"/>
              </a:spcBef>
              <a:buNone/>
            </a:pPr>
            <a:endParaRPr sz="2200"/>
          </a:p>
          <a:p>
            <a:pPr lvl="0" rtl="0">
              <a:spcBef>
                <a:spcPts val="0"/>
              </a:spcBef>
              <a:buNone/>
            </a:pPr>
            <a:r>
              <a:rPr lang="en" sz="2200" b="1">
                <a:solidFill>
                  <a:srgbClr val="1155CC"/>
                </a:solidFill>
                <a:latin typeface="Courier New"/>
                <a:ea typeface="Courier New"/>
                <a:cs typeface="Courier New"/>
                <a:sym typeface="Courier New"/>
              </a:rPr>
              <a:t>public </a:t>
            </a:r>
            <a:r>
              <a:rPr lang="en" sz="2200" b="1">
                <a:solidFill>
                  <a:schemeClr val="accent1"/>
                </a:solidFill>
                <a:latin typeface="Courier New"/>
                <a:ea typeface="Courier New"/>
                <a:cs typeface="Courier New"/>
                <a:sym typeface="Courier New"/>
              </a:rPr>
              <a:t>abstract</a:t>
            </a:r>
            <a:r>
              <a:rPr lang="en" sz="2200" b="1">
                <a:solidFill>
                  <a:srgbClr val="1155CC"/>
                </a:solidFill>
                <a:latin typeface="Courier New"/>
                <a:ea typeface="Courier New"/>
                <a:cs typeface="Courier New"/>
                <a:sym typeface="Courier New"/>
              </a:rPr>
              <a:t> class </a:t>
            </a:r>
            <a:r>
              <a:rPr lang="en" sz="2200">
                <a:solidFill>
                  <a:srgbClr val="1155CC"/>
                </a:solidFill>
                <a:latin typeface="Courier New"/>
                <a:ea typeface="Courier New"/>
                <a:cs typeface="Courier New"/>
                <a:sym typeface="Courier New"/>
              </a:rPr>
              <a:t>Shape {</a:t>
            </a:r>
          </a:p>
          <a:p>
            <a:pPr lvl="0" rtl="0">
              <a:spcBef>
                <a:spcPts val="0"/>
              </a:spcBef>
              <a:buNone/>
            </a:pPr>
            <a:endParaRPr sz="2200" b="1">
              <a:solidFill>
                <a:srgbClr val="1155CC"/>
              </a:solidFill>
              <a:latin typeface="Courier New"/>
              <a:ea typeface="Courier New"/>
              <a:cs typeface="Courier New"/>
              <a:sym typeface="Courier New"/>
            </a:endParaRPr>
          </a:p>
          <a:p>
            <a:pPr lvl="0" rtl="0">
              <a:spcBef>
                <a:spcPts val="0"/>
              </a:spcBef>
              <a:buNone/>
            </a:pPr>
            <a:r>
              <a:rPr lang="en" sz="2200" b="1">
                <a:solidFill>
                  <a:srgbClr val="1155CC"/>
                </a:solidFill>
                <a:latin typeface="Courier New"/>
                <a:ea typeface="Courier New"/>
                <a:cs typeface="Courier New"/>
                <a:sym typeface="Courier New"/>
              </a:rPr>
              <a:t>	public </a:t>
            </a:r>
            <a:r>
              <a:rPr lang="en" sz="2200" b="1">
                <a:solidFill>
                  <a:srgbClr val="DA0002"/>
                </a:solidFill>
                <a:latin typeface="Courier New"/>
                <a:ea typeface="Courier New"/>
                <a:cs typeface="Courier New"/>
                <a:sym typeface="Courier New"/>
              </a:rPr>
              <a:t>abstract</a:t>
            </a:r>
            <a:r>
              <a:rPr lang="en" sz="2200" b="1">
                <a:solidFill>
                  <a:srgbClr val="1155CC"/>
                </a:solidFill>
                <a:latin typeface="Courier New"/>
                <a:ea typeface="Courier New"/>
                <a:cs typeface="Courier New"/>
                <a:sym typeface="Courier New"/>
              </a:rPr>
              <a:t> double </a:t>
            </a:r>
            <a:r>
              <a:rPr lang="en" sz="2200">
                <a:solidFill>
                  <a:srgbClr val="1155CC"/>
                </a:solidFill>
                <a:latin typeface="Courier New"/>
                <a:ea typeface="Courier New"/>
                <a:cs typeface="Courier New"/>
                <a:sym typeface="Courier New"/>
              </a:rPr>
              <a:t>area();</a:t>
            </a:r>
          </a:p>
          <a:p>
            <a:pPr lvl="0" rtl="0">
              <a:spcBef>
                <a:spcPts val="0"/>
              </a:spcBef>
              <a:buNone/>
            </a:pPr>
            <a:endParaRPr sz="2200" b="1">
              <a:solidFill>
                <a:srgbClr val="1155CC"/>
              </a:solidFill>
              <a:latin typeface="Courier New"/>
              <a:ea typeface="Courier New"/>
              <a:cs typeface="Courier New"/>
              <a:sym typeface="Courier New"/>
            </a:endParaRPr>
          </a:p>
          <a:p>
            <a:pPr lvl="0" rtl="0">
              <a:spcBef>
                <a:spcPts val="0"/>
              </a:spcBef>
              <a:buNone/>
            </a:pPr>
            <a:r>
              <a:rPr lang="en" sz="2200">
                <a:solidFill>
                  <a:srgbClr val="1155CC"/>
                </a:solidFill>
                <a:latin typeface="Courier New"/>
                <a:ea typeface="Courier New"/>
                <a:cs typeface="Courier New"/>
                <a:sym typeface="Courier New"/>
              </a:rPr>
              <a:t>}</a:t>
            </a:r>
          </a:p>
          <a:p>
            <a:pPr lvl="0" rtl="0">
              <a:spcBef>
                <a:spcPts val="0"/>
              </a:spcBef>
              <a:buNone/>
            </a:pPr>
            <a:endParaRPr sz="2400"/>
          </a:p>
          <a:p>
            <a:pPr lvl="0" rtl="0">
              <a:spcBef>
                <a:spcPts val="0"/>
              </a:spcBef>
              <a:buNone/>
            </a:pPr>
            <a:endParaRPr sz="2200"/>
          </a:p>
          <a:p>
            <a:pPr lvl="0" rtl="0">
              <a:spcBef>
                <a:spcPts val="0"/>
              </a:spcBef>
              <a:buNone/>
            </a:pPr>
            <a:endParaRPr sz="2200"/>
          </a:p>
          <a:p>
            <a:pPr lvl="0" rtl="0">
              <a:spcBef>
                <a:spcPts val="0"/>
              </a:spcBef>
              <a:buNone/>
            </a:pPr>
            <a:endParaRPr sz="2200"/>
          </a:p>
          <a:p>
            <a:pPr lvl="0" rtl="0">
              <a:spcBef>
                <a:spcPts val="0"/>
              </a:spcBef>
              <a:buNone/>
            </a:pPr>
            <a:endParaRPr sz="2200"/>
          </a:p>
          <a:p>
            <a:pPr lvl="0" rtl="0">
              <a:spcBef>
                <a:spcPts val="0"/>
              </a:spcBef>
              <a:buNone/>
            </a:pPr>
            <a:endParaRPr sz="2200"/>
          </a:p>
        </p:txBody>
      </p:sp>
      <p:sp>
        <p:nvSpPr>
          <p:cNvPr id="712" name="Shape 71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cxnSp>
        <p:nvCxnSpPr>
          <p:cNvPr id="713" name="Shape 713"/>
          <p:cNvCxnSpPr>
            <a:stCxn id="714" idx="1"/>
          </p:cNvCxnSpPr>
          <p:nvPr/>
        </p:nvCxnSpPr>
        <p:spPr>
          <a:xfrm rot="10800000">
            <a:off x="2816275" y="3417299"/>
            <a:ext cx="1567200" cy="642900"/>
          </a:xfrm>
          <a:prstGeom prst="straightConnector1">
            <a:avLst/>
          </a:prstGeom>
          <a:noFill/>
          <a:ln w="19050" cap="flat">
            <a:solidFill>
              <a:schemeClr val="dk2"/>
            </a:solidFill>
            <a:prstDash val="solid"/>
            <a:round/>
            <a:headEnd type="none" w="lg" len="lg"/>
            <a:tailEnd type="triangle" w="lg" len="lg"/>
          </a:ln>
        </p:spPr>
      </p:cxnSp>
      <p:sp>
        <p:nvSpPr>
          <p:cNvPr id="714" name="Shape 714"/>
          <p:cNvSpPr txBox="1"/>
          <p:nvPr/>
        </p:nvSpPr>
        <p:spPr>
          <a:xfrm>
            <a:off x="4383475" y="3818700"/>
            <a:ext cx="2286000" cy="482999"/>
          </a:xfrm>
          <a:prstGeom prst="rect">
            <a:avLst/>
          </a:prstGeom>
          <a:noFill/>
          <a:ln>
            <a:noFill/>
          </a:ln>
        </p:spPr>
        <p:txBody>
          <a:bodyPr lIns="91425" tIns="91425" rIns="91425" bIns="91425" anchor="t" anchorCtr="0">
            <a:noAutofit/>
          </a:bodyPr>
          <a:lstStyle/>
          <a:p>
            <a:pPr lvl="0" rtl="0">
              <a:spcBef>
                <a:spcPts val="0"/>
              </a:spcBef>
              <a:buNone/>
            </a:pPr>
            <a:r>
              <a:rPr lang="en" sz="1800" b="1" i="1"/>
              <a:t>Abstract method</a:t>
            </a:r>
          </a:p>
          <a:p>
            <a:pPr lvl="0" rtl="0">
              <a:spcBef>
                <a:spcPts val="0"/>
              </a:spcBef>
              <a:buNone/>
            </a:pPr>
            <a:r>
              <a:rPr lang="en" sz="1800"/>
              <a:t>Subclass must override.</a:t>
            </a:r>
          </a:p>
        </p:txBody>
      </p:sp>
      <p:sp>
        <p:nvSpPr>
          <p:cNvPr id="715" name="Shape 715"/>
          <p:cNvSpPr txBox="1"/>
          <p:nvPr/>
        </p:nvSpPr>
        <p:spPr>
          <a:xfrm>
            <a:off x="6506250" y="1324550"/>
            <a:ext cx="2286000" cy="33498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a:solidFill>
                  <a:schemeClr val="dk1"/>
                </a:solidFill>
              </a:rPr>
              <a:t>Can have implemented methods, too</a:t>
            </a:r>
          </a:p>
          <a:p>
            <a:pPr lvl="0" rtl="0">
              <a:lnSpc>
                <a:spcPct val="115000"/>
              </a:lnSpc>
              <a:spcBef>
                <a:spcPts val="0"/>
              </a:spcBef>
              <a:buNone/>
            </a:pPr>
            <a:endParaRPr sz="1800">
              <a:solidFill>
                <a:schemeClr val="dk1"/>
              </a:solidFill>
            </a:endParaRPr>
          </a:p>
          <a:p>
            <a:pPr marL="457200" lvl="0" indent="-342900" rtl="0">
              <a:lnSpc>
                <a:spcPct val="115000"/>
              </a:lnSpc>
              <a:spcBef>
                <a:spcPts val="0"/>
              </a:spcBef>
              <a:buClr>
                <a:schemeClr val="dk1"/>
              </a:buClr>
              <a:buSzPct val="100000"/>
              <a:buFont typeface="Arial"/>
              <a:buChar char="●"/>
            </a:pPr>
            <a:r>
              <a:rPr lang="en" sz="1800">
                <a:solidFill>
                  <a:schemeClr val="dk1"/>
                </a:solidFill>
              </a:rPr>
              <a:t>Place abstract method only in abstract class.</a:t>
            </a:r>
          </a:p>
          <a:p>
            <a:pPr lvl="0" rtl="0">
              <a:lnSpc>
                <a:spcPct val="115000"/>
              </a:lnSpc>
              <a:spcBef>
                <a:spcPts val="0"/>
              </a:spcBef>
              <a:buNone/>
            </a:pPr>
            <a:endParaRPr sz="1800">
              <a:solidFill>
                <a:schemeClr val="dk1"/>
              </a:solidFill>
            </a:endParaRPr>
          </a:p>
          <a:p>
            <a:pPr marL="457200" lvl="0" indent="-342900" rtl="0">
              <a:lnSpc>
                <a:spcPct val="115000"/>
              </a:lnSpc>
              <a:spcBef>
                <a:spcPts val="0"/>
              </a:spcBef>
              <a:buClr>
                <a:schemeClr val="dk1"/>
              </a:buClr>
              <a:buSzPct val="100000"/>
              <a:buFont typeface="Arial"/>
              <a:buChar char="●"/>
            </a:pPr>
            <a:r>
              <a:rPr lang="en" sz="1800">
                <a:solidFill>
                  <a:schemeClr val="dk1"/>
                </a:solidFill>
              </a:rPr>
              <a:t>Semicolon instead of body.</a:t>
            </a:r>
          </a:p>
          <a:p>
            <a:pPr lvl="0" rtl="0">
              <a:lnSpc>
                <a:spcPct val="115000"/>
              </a:lnSpc>
              <a:spcBef>
                <a:spcPts val="0"/>
              </a:spcBef>
              <a:buNone/>
            </a:pPr>
            <a:endParaRPr sz="1800">
              <a:solidFill>
                <a:schemeClr val="dk1"/>
              </a:solidFill>
            </a:endParaRPr>
          </a:p>
          <a:p>
            <a:pPr lvl="0" rtl="0">
              <a:spcBef>
                <a:spcPts val="0"/>
              </a:spcBef>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Abstract Classes, Abstract Methods</a:t>
            </a:r>
          </a:p>
        </p:txBody>
      </p:sp>
      <p:sp>
        <p:nvSpPr>
          <p:cNvPr id="721" name="Shape 721"/>
          <p:cNvSpPr txBox="1">
            <a:spLocks noGrp="1"/>
          </p:cNvSpPr>
          <p:nvPr>
            <p:ph type="body" idx="1"/>
          </p:nvPr>
        </p:nvSpPr>
        <p:spPr>
          <a:xfrm>
            <a:off x="457200" y="1200150"/>
            <a:ext cx="8553299" cy="3725699"/>
          </a:xfrm>
          <a:prstGeom prst="rect">
            <a:avLst/>
          </a:prstGeom>
        </p:spPr>
        <p:txBody>
          <a:bodyPr lIns="91425" tIns="91425" rIns="91425" bIns="91425" anchor="ctr" anchorCtr="0">
            <a:noAutofit/>
          </a:bodyPr>
          <a:lstStyle/>
          <a:p>
            <a:pPr marL="457200" lvl="0" indent="-368300" rtl="0">
              <a:lnSpc>
                <a:spcPct val="115000"/>
              </a:lnSpc>
              <a:spcBef>
                <a:spcPts val="0"/>
              </a:spcBef>
              <a:buClr>
                <a:schemeClr val="dk1"/>
              </a:buClr>
              <a:buSzPct val="100000"/>
              <a:buFont typeface="Arial"/>
              <a:buAutoNum type="arabicPeriod"/>
            </a:pPr>
            <a:r>
              <a:rPr lang="en" sz="2200" b="1" dirty="0"/>
              <a:t>Make a class abstract so that it cannot be instantiated </a:t>
            </a:r>
            <a:r>
              <a:rPr lang="en" sz="2200" dirty="0">
                <a:solidFill>
                  <a:srgbClr val="1155CC"/>
                </a:solidFill>
              </a:rPr>
              <a:t>(Cannot use new-expression)</a:t>
            </a:r>
          </a:p>
          <a:p>
            <a:pPr marL="457200" lvl="0" indent="-368300" rtl="0">
              <a:lnSpc>
                <a:spcPct val="115000"/>
              </a:lnSpc>
              <a:spcBef>
                <a:spcPts val="0"/>
              </a:spcBef>
              <a:buClr>
                <a:schemeClr val="dk1"/>
              </a:buClr>
              <a:buSzPct val="100000"/>
              <a:buFont typeface="Arial"/>
              <a:buAutoNum type="arabicPeriod"/>
            </a:pPr>
            <a:r>
              <a:rPr lang="en" sz="2200" dirty="0">
                <a:solidFill>
                  <a:schemeClr val="tx1"/>
                </a:solidFill>
              </a:rPr>
              <a:t>In an abstract class, make a method abstract so that (non-abstract) subclasses must override it.</a:t>
            </a:r>
          </a:p>
        </p:txBody>
      </p:sp>
      <p:sp>
        <p:nvSpPr>
          <p:cNvPr id="722" name="Shape 72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Tree>
  </p:cSld>
  <p:clrMapOvr>
    <a:masterClrMapping/>
  </p:clrMapOvr>
  <p:transition spd="slow">
    <p:cut/>
  </p:transition>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2075</Words>
  <Application>Microsoft Macintosh PowerPoint</Application>
  <PresentationFormat>On-screen Show (16:9)</PresentationFormat>
  <Paragraphs>299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Courier New</vt:lpstr>
      <vt:lpstr>swiss</vt:lpstr>
      <vt:lpstr>Recitation  </vt:lpstr>
      <vt:lpstr>Topics  </vt:lpstr>
      <vt:lpstr>Abstract Classes, Abstract Methods</vt:lpstr>
      <vt:lpstr>A Little More Geometry!</vt:lpstr>
      <vt:lpstr>A Partial Solution:</vt:lpstr>
      <vt:lpstr>Problems not solved</vt:lpstr>
      <vt:lpstr>Solution: Abstract classes</vt:lpstr>
      <vt:lpstr>Solution: Abstract methods</vt:lpstr>
      <vt:lpstr>Abstract Classes, Abstract Methods</vt:lpstr>
      <vt:lpstr>Interfaces</vt:lpstr>
      <vt:lpstr>Multiple interfaces</vt:lpstr>
      <vt:lpstr>Solution: Interfaces</vt:lpstr>
      <vt:lpstr>Casting</vt:lpstr>
      <vt:lpstr>Casting</vt:lpstr>
      <vt:lpstr>Casting up to an interface automatically</vt:lpstr>
      <vt:lpstr>Shape implements Comparable&lt;T&gt;</vt:lpstr>
      <vt:lpstr>Beauty of interfaces</vt:lpstr>
      <vt:lpstr>String sorting</vt:lpstr>
      <vt:lpstr>Abstract Classes vs. 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Session  </dc:title>
  <cp:lastModifiedBy>David Joseph Gries</cp:lastModifiedBy>
  <cp:revision>25</cp:revision>
  <cp:lastPrinted>2018-09-24T13:20:04Z</cp:lastPrinted>
  <dcterms:modified xsi:type="dcterms:W3CDTF">2021-09-20T13:52:02Z</dcterms:modified>
</cp:coreProperties>
</file>