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90" r:id="rId2"/>
  </p:sldMasterIdLst>
  <p:notesMasterIdLst>
    <p:notesMasterId r:id="rId8"/>
  </p:notesMasterIdLst>
  <p:handoutMasterIdLst>
    <p:handoutMasterId r:id="rId9"/>
  </p:handoutMasterIdLst>
  <p:sldIdLst>
    <p:sldId id="256" r:id="rId3"/>
    <p:sldId id="316" r:id="rId4"/>
    <p:sldId id="317" r:id="rId5"/>
    <p:sldId id="318" r:id="rId6"/>
    <p:sldId id="319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3741"/>
  </p:normalViewPr>
  <p:slideViewPr>
    <p:cSldViewPr snapToGrid="0" snapToObjects="1" showGuides="1">
      <p:cViewPr varScale="1">
        <p:scale>
          <a:sx n="154" d="100"/>
          <a:sy n="154" d="100"/>
        </p:scale>
        <p:origin x="93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1255F-D5EA-6A4C-A14C-09F98FD29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118CC-A29E-E648-846F-C41CE201B4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F7DC6-09B8-824E-9754-65C6AEEA01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10D22-840A-844B-89BE-38BC7ACE59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08C1-5284-A745-B268-75C549896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B36B4-6A06-BC48-B280-AC4396A3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0773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lIns="86175" tIns="86175" rIns="86175" bIns="861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4" name="Shape 1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lIns="86175" tIns="86175" rIns="86175" bIns="861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lIns="86175" tIns="86175" rIns="86175" bIns="861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112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</p:spPr>
        <p:txBody>
          <a:bodyPr lIns="86175" tIns="86175" rIns="86175" bIns="861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1. During first step of executing a method call: when the stack frame is pushed onto the stack.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2. </a:t>
            </a:r>
            <a:r>
              <a:rPr lang="en-US"/>
              <a:t>Absolutely nothing.</a:t>
            </a:r>
            <a:endParaRPr dirty="0"/>
          </a:p>
        </p:txBody>
      </p:sp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212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533400" y="204787"/>
            <a:ext cx="8153399" cy="652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2686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4800600" y="1828800"/>
            <a:ext cx="3886200" cy="2686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3"/>
          </p:nvPr>
        </p:nvSpPr>
        <p:spPr>
          <a:xfrm>
            <a:off x="609600" y="1314450"/>
            <a:ext cx="3886200" cy="480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4"/>
          </p:nvPr>
        </p:nvSpPr>
        <p:spPr>
          <a:xfrm>
            <a:off x="4800600" y="1314450"/>
            <a:ext cx="3886200" cy="4800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0" y="4686300"/>
            <a:ext cx="533399" cy="28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09600" y="204787"/>
            <a:ext cx="8077199" cy="652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09600" y="1314450"/>
            <a:ext cx="1600199" cy="325755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2362200" y="1314450"/>
            <a:ext cx="64007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600200" y="4114800"/>
            <a:ext cx="73152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9144" y="3497579"/>
            <a:ext cx="1463039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545336" y="3490721"/>
            <a:ext cx="7598663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600200" y="3486150"/>
            <a:ext cx="73152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447800" y="0"/>
            <a:ext cx="100584" cy="5150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dt" idx="10"/>
          </p:nvPr>
        </p:nvSpPr>
        <p:spPr>
          <a:xfrm>
            <a:off x="62484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0" y="3500436"/>
            <a:ext cx="1447800" cy="497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>
            <a:off x="1600200" y="4686154"/>
            <a:ext cx="45720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pic" idx="2"/>
          </p:nvPr>
        </p:nvSpPr>
        <p:spPr>
          <a:xfrm>
            <a:off x="1560575" y="0"/>
            <a:ext cx="7583423" cy="3426714"/>
          </a:xfrm>
          <a:prstGeom prst="rect">
            <a:avLst/>
          </a:prstGeom>
          <a:solidFill>
            <a:srgbClr val="E9F0F5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 rot="5400000">
            <a:off x="2991992" y="-1179194"/>
            <a:ext cx="3394709" cy="81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 rot="5400000">
            <a:off x="5513188" y="1497211"/>
            <a:ext cx="413742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 rot="5400000">
            <a:off x="1169788" y="-255388"/>
            <a:ext cx="4137422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dt" idx="10"/>
          </p:nvPr>
        </p:nvSpPr>
        <p:spPr>
          <a:xfrm>
            <a:off x="6553200" y="4686301"/>
            <a:ext cx="22097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ftr" idx="11"/>
          </p:nvPr>
        </p:nvSpPr>
        <p:spPr>
          <a:xfrm>
            <a:off x="457200" y="4686155"/>
            <a:ext cx="5573482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6096317" y="0"/>
            <a:ext cx="32003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142037" y="457200"/>
            <a:ext cx="228600" cy="4686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142037" y="0"/>
            <a:ext cx="228600" cy="4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 rot="5400000">
            <a:off x="6056313" y="77787"/>
            <a:ext cx="40004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2359151" y="4533137"/>
            <a:ext cx="6784847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2362200" y="3028950"/>
            <a:ext cx="64769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2362200" y="4537527"/>
            <a:ext cx="6705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50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4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76200" y="4551524"/>
            <a:ext cx="20574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2085392" y="177403"/>
            <a:ext cx="586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001000" y="171450"/>
            <a:ext cx="838199" cy="28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12647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12647" y="1200150"/>
            <a:ext cx="8153399" cy="3371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0" y="1200150"/>
            <a:ext cx="1295400" cy="7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371600" y="1200150"/>
            <a:ext cx="7772400" cy="742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371600" y="1200150"/>
            <a:ext cx="76199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0" y="1314450"/>
            <a:ext cx="1295400" cy="5262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09600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2"/>
          </p:nvPr>
        </p:nvSpPr>
        <p:spPr>
          <a:xfrm>
            <a:off x="4844901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12647" y="1200150"/>
            <a:ext cx="8153399" cy="3394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marR="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marR="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marR="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marR="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marR="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marR="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marR="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marR="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0" y="925830"/>
            <a:ext cx="9144000" cy="240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0" y="960119"/>
            <a:ext cx="533399" cy="171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90550" y="960119"/>
            <a:ext cx="8553450" cy="171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Recitation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Recursion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08750" y="72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/>
          <p:nvPr/>
        </p:nvSpPr>
        <p:spPr>
          <a:xfrm>
            <a:off x="1143000" y="702762"/>
            <a:ext cx="6967799" cy="3474600"/>
          </a:xfrm>
          <a:prstGeom prst="rect">
            <a:avLst/>
          </a:prstGeom>
          <a:solidFill>
            <a:srgbClr val="FFFFCC"/>
          </a:solidFill>
          <a:ln w="19050" cap="flat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4" name="Shape 1394"/>
          <p:cNvSpPr txBox="1">
            <a:spLocks noGrp="1"/>
          </p:cNvSpPr>
          <p:nvPr>
            <p:ph type="title"/>
          </p:nvPr>
        </p:nvSpPr>
        <p:spPr>
          <a:xfrm>
            <a:off x="612647" y="171450"/>
            <a:ext cx="8153399" cy="51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" sz="32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 the digits in a non-negative integer</a:t>
            </a:r>
          </a:p>
        </p:txBody>
      </p:sp>
      <p:sp>
        <p:nvSpPr>
          <p:cNvPr id="1395" name="Shape 1395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2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Shape 1396"/>
          <p:cNvSpPr txBox="1">
            <a:spLocks noGrp="1"/>
          </p:cNvSpPr>
          <p:nvPr>
            <p:ph type="body" idx="1"/>
          </p:nvPr>
        </p:nvSpPr>
        <p:spPr>
          <a:xfrm>
            <a:off x="838200" y="4194325"/>
            <a:ext cx="6629400" cy="39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sum(7) = 7</a:t>
            </a:r>
          </a:p>
        </p:txBody>
      </p:sp>
      <p:sp>
        <p:nvSpPr>
          <p:cNvPr id="1397" name="Shape 1397"/>
          <p:cNvSpPr/>
          <p:nvPr/>
        </p:nvSpPr>
        <p:spPr>
          <a:xfrm>
            <a:off x="1280975" y="793075"/>
            <a:ext cx="6324600" cy="256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/** return sum of digits in 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* Precondition:  n &gt;= 0 */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2400" b="1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sum(</a:t>
            </a:r>
            <a:r>
              <a:rPr lang="en" sz="2400" b="1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2400" b="1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 &lt; 10) </a:t>
            </a:r>
            <a:r>
              <a:rPr lang="en" sz="2400" b="1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// { n has at least two digits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// return first digit + sum of rest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400" b="1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sum(n/10)  +  n%10 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</a:p>
        </p:txBody>
      </p:sp>
      <p:grpSp>
        <p:nvGrpSpPr>
          <p:cNvPr id="1398" name="Shape 1398"/>
          <p:cNvGrpSpPr/>
          <p:nvPr/>
        </p:nvGrpSpPr>
        <p:grpSpPr>
          <a:xfrm>
            <a:off x="5238398" y="1431404"/>
            <a:ext cx="3201389" cy="1683307"/>
            <a:chOff x="5072553" y="1930645"/>
            <a:chExt cx="2892212" cy="2126731"/>
          </a:xfrm>
        </p:grpSpPr>
        <p:sp>
          <p:nvSpPr>
            <p:cNvPr id="1399" name="Shape 1399"/>
            <p:cNvSpPr/>
            <p:nvPr/>
          </p:nvSpPr>
          <p:spPr>
            <a:xfrm>
              <a:off x="5072553" y="2468800"/>
              <a:ext cx="1298072" cy="1588575"/>
            </a:xfrm>
            <a:custGeom>
              <a:avLst/>
              <a:gdLst/>
              <a:ahLst/>
              <a:cxnLst/>
              <a:rect l="0" t="0" r="0" b="0"/>
              <a:pathLst>
                <a:path w="1298073" h="1588576" extrusionOk="0">
                  <a:moveTo>
                    <a:pt x="0" y="0"/>
                  </a:moveTo>
                  <a:cubicBezTo>
                    <a:pt x="619932" y="224079"/>
                    <a:pt x="1239864" y="448159"/>
                    <a:pt x="1294108" y="712922"/>
                  </a:cubicBezTo>
                  <a:cubicBezTo>
                    <a:pt x="1348352" y="977685"/>
                    <a:pt x="836908" y="1283130"/>
                    <a:pt x="325464" y="1588576"/>
                  </a:cubicBezTo>
                </a:path>
              </a:pathLst>
            </a:custGeom>
            <a:noFill/>
            <a:ln w="38100" cap="flat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0" name="Shape 1400"/>
            <p:cNvSpPr txBox="1"/>
            <p:nvPr/>
          </p:nvSpPr>
          <p:spPr>
            <a:xfrm>
              <a:off x="5658065" y="1930645"/>
              <a:ext cx="2306699" cy="461699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1" i="0" u="none" strike="noStrike" cap="none" baseline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 calls itself!</a:t>
              </a:r>
            </a:p>
          </p:txBody>
        </p:sp>
      </p:grpSp>
      <p:sp>
        <p:nvSpPr>
          <p:cNvPr id="1401" name="Shape 1401"/>
          <p:cNvSpPr txBox="1"/>
          <p:nvPr/>
        </p:nvSpPr>
        <p:spPr>
          <a:xfrm>
            <a:off x="838200" y="4594375"/>
            <a:ext cx="8153399" cy="39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sum(8703) = sum(870) + 3;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Shape 1406"/>
          <p:cNvGrpSpPr/>
          <p:nvPr/>
        </p:nvGrpSpPr>
        <p:grpSpPr>
          <a:xfrm>
            <a:off x="6425367" y="1314450"/>
            <a:ext cx="2237189" cy="1578768"/>
            <a:chOff x="0" y="0"/>
            <a:chExt cx="1222" cy="1325"/>
          </a:xfrm>
        </p:grpSpPr>
        <p:grpSp>
          <p:nvGrpSpPr>
            <p:cNvPr id="1407" name="Shape 1407"/>
            <p:cNvGrpSpPr/>
            <p:nvPr/>
          </p:nvGrpSpPr>
          <p:grpSpPr>
            <a:xfrm>
              <a:off x="0" y="0"/>
              <a:ext cx="1152" cy="1325"/>
              <a:chOff x="0" y="0"/>
              <a:chExt cx="1152" cy="1325"/>
            </a:xfrm>
          </p:grpSpPr>
          <p:sp>
            <p:nvSpPr>
              <p:cNvPr id="1408" name="Shape 1408"/>
              <p:cNvSpPr/>
              <p:nvPr/>
            </p:nvSpPr>
            <p:spPr>
              <a:xfrm>
                <a:off x="0" y="0"/>
                <a:ext cx="1152" cy="1325"/>
              </a:xfrm>
              <a:prstGeom prst="rect">
                <a:avLst/>
              </a:prstGeom>
              <a:noFill/>
              <a:ln w="38100" cap="flat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0" y="0"/>
                <a:ext cx="911" cy="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10" name="Shape 1410"/>
            <p:cNvSpPr/>
            <p:nvPr/>
          </p:nvSpPr>
          <p:spPr>
            <a:xfrm>
              <a:off x="22" y="84"/>
              <a:ext cx="1199" cy="1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40625" bIns="0" anchor="t" anchorCtr="0">
              <a:noAutofit/>
            </a:bodyPr>
            <a:lstStyle/>
            <a:p>
              <a:pPr marL="39687" marR="0" lvl="0" indent="-1587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variables</a:t>
              </a:r>
            </a:p>
            <a:p>
              <a:pPr marL="39688" marR="0" lvl="0" indent="-1587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</a:rPr>
                <a:t>        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parameters</a:t>
              </a:r>
            </a:p>
            <a:p>
              <a:pPr marL="39688" marR="0" lvl="0" indent="-1587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9688" marR="0" lvl="0" indent="-1587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</a:rPr>
                <a:t>        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return info</a:t>
              </a:r>
            </a:p>
          </p:txBody>
        </p:sp>
      </p:grpSp>
      <p:sp>
        <p:nvSpPr>
          <p:cNvPr id="1411" name="Shape 1411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" sz="32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Stack Frame</a:t>
            </a:r>
          </a:p>
        </p:txBody>
      </p:sp>
      <p:sp>
        <p:nvSpPr>
          <p:cNvPr id="1412" name="Shape 1412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2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5791200" y="1371600"/>
            <a:ext cx="485775" cy="1578768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12700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4" name="Shape 1414"/>
          <p:cNvSpPr txBox="1"/>
          <p:nvPr/>
        </p:nvSpPr>
        <p:spPr>
          <a:xfrm>
            <a:off x="280925" y="1182650"/>
            <a:ext cx="5582400" cy="62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“frame” contains information about a method call:</a:t>
            </a:r>
          </a:p>
        </p:txBody>
      </p:sp>
      <p:cxnSp>
        <p:nvCxnSpPr>
          <p:cNvPr id="1415" name="Shape 1415"/>
          <p:cNvCxnSpPr/>
          <p:nvPr/>
        </p:nvCxnSpPr>
        <p:spPr>
          <a:xfrm>
            <a:off x="6400800" y="1828800"/>
            <a:ext cx="2133599" cy="0"/>
          </a:xfrm>
          <a:prstGeom prst="straightConnector1">
            <a:avLst/>
          </a:prstGeom>
          <a:noFill/>
          <a:ln w="34925" cap="flat">
            <a:solidFill>
              <a:srgbClr val="EAB28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Shape 1416"/>
          <p:cNvCxnSpPr/>
          <p:nvPr/>
        </p:nvCxnSpPr>
        <p:spPr>
          <a:xfrm>
            <a:off x="6400800" y="2400300"/>
            <a:ext cx="2133599" cy="0"/>
          </a:xfrm>
          <a:prstGeom prst="straightConnector1">
            <a:avLst/>
          </a:prstGeom>
          <a:noFill/>
          <a:ln w="34925" cap="flat">
            <a:solidFill>
              <a:srgbClr val="EAB28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7" name="Shape 1417"/>
          <p:cNvSpPr txBox="1"/>
          <p:nvPr/>
        </p:nvSpPr>
        <p:spPr>
          <a:xfrm>
            <a:off x="280925" y="1974425"/>
            <a:ext cx="5736599" cy="117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runtime, Java maintains a</a:t>
            </a:r>
            <a:r>
              <a:rPr lang="en" sz="2000" dirty="0"/>
              <a:t> </a:t>
            </a:r>
            <a:r>
              <a:rPr lang="en" sz="20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ontains frames</a:t>
            </a:r>
            <a:r>
              <a:rPr lang="en" sz="2000" dirty="0"/>
              <a:t> </a:t>
            </a: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method calls that are being executed but have not completed.</a:t>
            </a:r>
          </a:p>
        </p:txBody>
      </p:sp>
      <p:sp>
        <p:nvSpPr>
          <p:cNvPr id="1418" name="Shape 1418"/>
          <p:cNvSpPr txBox="1"/>
          <p:nvPr/>
        </p:nvSpPr>
        <p:spPr>
          <a:xfrm>
            <a:off x="217475" y="3156900"/>
            <a:ext cx="7924799" cy="90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call: push a frame for call on </a:t>
            </a:r>
            <a:r>
              <a:rPr lang="en" sz="20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assign argument values to parameters, execute method body. Use the frame for the call to reference local variables, parameters.</a:t>
            </a:r>
          </a:p>
        </p:txBody>
      </p:sp>
      <p:sp>
        <p:nvSpPr>
          <p:cNvPr id="1419" name="Shape 1419"/>
          <p:cNvSpPr txBox="1"/>
          <p:nvPr/>
        </p:nvSpPr>
        <p:spPr>
          <a:xfrm>
            <a:off x="280925" y="4320879"/>
            <a:ext cx="7924799" cy="62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method call: pop its frame from the </a:t>
            </a:r>
            <a:r>
              <a:rPr lang="en" sz="20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20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if it is a function, leave the return value on top of </a:t>
            </a:r>
            <a:r>
              <a:rPr lang="en" sz="20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Shape 1406"/>
          <p:cNvGrpSpPr/>
          <p:nvPr/>
        </p:nvGrpSpPr>
        <p:grpSpPr>
          <a:xfrm>
            <a:off x="6425367" y="1314450"/>
            <a:ext cx="2237189" cy="1578768"/>
            <a:chOff x="0" y="0"/>
            <a:chExt cx="1222" cy="1325"/>
          </a:xfrm>
        </p:grpSpPr>
        <p:grpSp>
          <p:nvGrpSpPr>
            <p:cNvPr id="1407" name="Shape 1407"/>
            <p:cNvGrpSpPr/>
            <p:nvPr/>
          </p:nvGrpSpPr>
          <p:grpSpPr>
            <a:xfrm>
              <a:off x="0" y="0"/>
              <a:ext cx="1152" cy="1325"/>
              <a:chOff x="0" y="0"/>
              <a:chExt cx="1152" cy="1325"/>
            </a:xfrm>
          </p:grpSpPr>
          <p:sp>
            <p:nvSpPr>
              <p:cNvPr id="1408" name="Shape 1408"/>
              <p:cNvSpPr/>
              <p:nvPr/>
            </p:nvSpPr>
            <p:spPr>
              <a:xfrm>
                <a:off x="0" y="0"/>
                <a:ext cx="1152" cy="1325"/>
              </a:xfrm>
              <a:prstGeom prst="rect">
                <a:avLst/>
              </a:prstGeom>
              <a:noFill/>
              <a:ln w="38100" cap="flat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0" y="0"/>
                <a:ext cx="911" cy="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10" name="Shape 1410"/>
            <p:cNvSpPr/>
            <p:nvPr/>
          </p:nvSpPr>
          <p:spPr>
            <a:xfrm>
              <a:off x="22" y="84"/>
              <a:ext cx="1199" cy="1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40625" bIns="0" anchor="t" anchorCtr="0">
              <a:noAutofit/>
            </a:bodyPr>
            <a:lstStyle/>
            <a:p>
              <a:pPr marL="39687" marR="0" lvl="0" indent="-1587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variables</a:t>
              </a:r>
            </a:p>
            <a:p>
              <a:pPr marL="39688" marR="0" lvl="0" indent="-1587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</a:rPr>
                <a:t>        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parameters</a:t>
              </a:r>
            </a:p>
            <a:p>
              <a:pPr marL="39688" marR="0" lvl="0" indent="-1587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9688" marR="0" lvl="0" indent="-1587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</a:rPr>
                <a:t>        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return info</a:t>
              </a:r>
            </a:p>
          </p:txBody>
        </p:sp>
      </p:grpSp>
      <p:sp>
        <p:nvSpPr>
          <p:cNvPr id="1411" name="Shape 1411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" sz="32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Stack Frame</a:t>
            </a:r>
          </a:p>
        </p:txBody>
      </p:sp>
      <p:sp>
        <p:nvSpPr>
          <p:cNvPr id="1412" name="Shape 1412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2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5" name="Shape 1415"/>
          <p:cNvCxnSpPr/>
          <p:nvPr/>
        </p:nvCxnSpPr>
        <p:spPr>
          <a:xfrm>
            <a:off x="6400800" y="1828800"/>
            <a:ext cx="2133599" cy="0"/>
          </a:xfrm>
          <a:prstGeom prst="straightConnector1">
            <a:avLst/>
          </a:prstGeom>
          <a:noFill/>
          <a:ln w="34925" cap="flat">
            <a:solidFill>
              <a:srgbClr val="EAB28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Shape 1416"/>
          <p:cNvCxnSpPr/>
          <p:nvPr/>
        </p:nvCxnSpPr>
        <p:spPr>
          <a:xfrm>
            <a:off x="6400800" y="2400300"/>
            <a:ext cx="2133599" cy="0"/>
          </a:xfrm>
          <a:prstGeom prst="straightConnector1">
            <a:avLst/>
          </a:prstGeom>
          <a:noFill/>
          <a:ln w="34925" cap="flat">
            <a:solidFill>
              <a:srgbClr val="EAB28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8" name="Shape 1418"/>
          <p:cNvSpPr txBox="1"/>
          <p:nvPr/>
        </p:nvSpPr>
        <p:spPr>
          <a:xfrm>
            <a:off x="266699" y="1296311"/>
            <a:ext cx="6007778" cy="2788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call: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1. P</a:t>
            </a:r>
            <a:r>
              <a:rPr lang="en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ush a frame for call on </a:t>
            </a:r>
            <a:r>
              <a:rPr lang="en" sz="24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ssign argument values to parameters.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xecute method body. Use the frame for the call to reference local variables, parameters.</a:t>
            </a:r>
          </a:p>
          <a:p>
            <a:pPr lvl="0">
              <a:buSzPct val="25000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4. Pop frame for call from the </a:t>
            </a:r>
            <a:r>
              <a:rPr lang="en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; if it is a function, leave the return value on top of </a:t>
            </a:r>
            <a:r>
              <a:rPr lang="en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lang="en" sz="24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09299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Shape 1406"/>
          <p:cNvGrpSpPr/>
          <p:nvPr/>
        </p:nvGrpSpPr>
        <p:grpSpPr>
          <a:xfrm>
            <a:off x="6425367" y="1314450"/>
            <a:ext cx="2237189" cy="1578768"/>
            <a:chOff x="0" y="0"/>
            <a:chExt cx="1222" cy="1325"/>
          </a:xfrm>
        </p:grpSpPr>
        <p:grpSp>
          <p:nvGrpSpPr>
            <p:cNvPr id="1407" name="Shape 1407"/>
            <p:cNvGrpSpPr/>
            <p:nvPr/>
          </p:nvGrpSpPr>
          <p:grpSpPr>
            <a:xfrm>
              <a:off x="0" y="0"/>
              <a:ext cx="1152" cy="1325"/>
              <a:chOff x="0" y="0"/>
              <a:chExt cx="1152" cy="1325"/>
            </a:xfrm>
          </p:grpSpPr>
          <p:sp>
            <p:nvSpPr>
              <p:cNvPr id="1408" name="Shape 1408"/>
              <p:cNvSpPr/>
              <p:nvPr/>
            </p:nvSpPr>
            <p:spPr>
              <a:xfrm>
                <a:off x="0" y="0"/>
                <a:ext cx="1152" cy="1325"/>
              </a:xfrm>
              <a:prstGeom prst="rect">
                <a:avLst/>
              </a:prstGeom>
              <a:noFill/>
              <a:ln w="38100" cap="flat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0" y="0"/>
                <a:ext cx="911" cy="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10" name="Shape 1410"/>
            <p:cNvSpPr/>
            <p:nvPr/>
          </p:nvSpPr>
          <p:spPr>
            <a:xfrm>
              <a:off x="22" y="84"/>
              <a:ext cx="1199" cy="1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40625" bIns="0" anchor="t" anchorCtr="0">
              <a:noAutofit/>
            </a:bodyPr>
            <a:lstStyle/>
            <a:p>
              <a:pPr marL="39687" marR="0" lvl="0" indent="-1587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variables</a:t>
              </a:r>
            </a:p>
            <a:p>
              <a:pPr marL="39688" marR="0" lvl="0" indent="-1587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</a:rPr>
                <a:t>        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parameters</a:t>
              </a:r>
            </a:p>
            <a:p>
              <a:pPr marL="39688" marR="0" lvl="0" indent="-1587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9688" marR="0" lvl="0" indent="-1587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</a:rPr>
                <a:t>        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return info</a:t>
              </a:r>
            </a:p>
          </p:txBody>
        </p:sp>
      </p:grpSp>
      <p:sp>
        <p:nvSpPr>
          <p:cNvPr id="1411" name="Shape 1411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" sz="3200" b="0" i="0" u="none" strike="noStrike" cap="none" baseline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Stack Frame</a:t>
            </a:r>
          </a:p>
        </p:txBody>
      </p:sp>
      <p:sp>
        <p:nvSpPr>
          <p:cNvPr id="1412" name="Shape 1412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2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5" name="Shape 1415"/>
          <p:cNvCxnSpPr/>
          <p:nvPr/>
        </p:nvCxnSpPr>
        <p:spPr>
          <a:xfrm>
            <a:off x="6400800" y="1828800"/>
            <a:ext cx="2133599" cy="0"/>
          </a:xfrm>
          <a:prstGeom prst="straightConnector1">
            <a:avLst/>
          </a:prstGeom>
          <a:noFill/>
          <a:ln w="34925" cap="flat">
            <a:solidFill>
              <a:srgbClr val="EAB28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Shape 1416"/>
          <p:cNvCxnSpPr/>
          <p:nvPr/>
        </p:nvCxnSpPr>
        <p:spPr>
          <a:xfrm>
            <a:off x="6400800" y="2400300"/>
            <a:ext cx="2133599" cy="0"/>
          </a:xfrm>
          <a:prstGeom prst="straightConnector1">
            <a:avLst/>
          </a:prstGeom>
          <a:noFill/>
          <a:ln w="34925" cap="flat">
            <a:solidFill>
              <a:srgbClr val="EAB28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8" name="Shape 1418"/>
          <p:cNvSpPr txBox="1"/>
          <p:nvPr/>
        </p:nvSpPr>
        <p:spPr>
          <a:xfrm>
            <a:off x="266699" y="1296312"/>
            <a:ext cx="6007778" cy="2439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m(int n)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     for (int k= 0; k &lt; n; k++){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 int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= k+5;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 System.out.println(</a:t>
            </a:r>
            <a:r>
              <a:rPr lang="e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, k);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D2D6D-3105-5B4C-8CDB-98E22BF1CFD6}"/>
              </a:ext>
            </a:extLst>
          </p:cNvPr>
          <p:cNvSpPr txBox="1"/>
          <p:nvPr/>
        </p:nvSpPr>
        <p:spPr>
          <a:xfrm>
            <a:off x="638070" y="3694395"/>
            <a:ext cx="806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1: Consider call  m(5); When is space of local variable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allocated?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63D43-4BB9-2B4A-B2D6-CB898BE7C739}"/>
              </a:ext>
            </a:extLst>
          </p:cNvPr>
          <p:cNvSpPr txBox="1"/>
          <p:nvPr/>
        </p:nvSpPr>
        <p:spPr>
          <a:xfrm>
            <a:off x="600506" y="4149922"/>
            <a:ext cx="7857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2: During execution of method body. What has to be done for the declaration of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83593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417</Words>
  <Application>Microsoft Macintosh PowerPoint</Application>
  <PresentationFormat>On-screen Show (16:9)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Noto Symbol</vt:lpstr>
      <vt:lpstr>Times New Roman</vt:lpstr>
      <vt:lpstr>swiss</vt:lpstr>
      <vt:lpstr>Median</vt:lpstr>
      <vt:lpstr>Recitation  </vt:lpstr>
      <vt:lpstr>Sum the digits in a non-negative integer</vt:lpstr>
      <vt:lpstr>Stack Frame</vt:lpstr>
      <vt:lpstr>Stack Frame</vt:lpstr>
      <vt:lpstr>Stack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Session  </dc:title>
  <cp:lastModifiedBy>David Joseph Gries</cp:lastModifiedBy>
  <cp:revision>25</cp:revision>
  <cp:lastPrinted>2018-09-24T13:20:04Z</cp:lastPrinted>
  <dcterms:modified xsi:type="dcterms:W3CDTF">2021-09-20T13:52:11Z</dcterms:modified>
</cp:coreProperties>
</file>