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 id="2147483689" r:id="rId3"/>
    <p:sldMasterId id="2147483690" r:id="rId4"/>
  </p:sldMasterIdLst>
  <p:notesMasterIdLst>
    <p:notesMasterId r:id="rId72"/>
  </p:notesMasterIdLst>
  <p:handoutMasterIdLst>
    <p:handoutMasterId r:id="rId73"/>
  </p:handoutMasterIdLst>
  <p:sldIdLst>
    <p:sldId id="256" r:id="rId5"/>
    <p:sldId id="402" r:id="rId6"/>
    <p:sldId id="257" r:id="rId7"/>
    <p:sldId id="303"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403"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301" r:id="rId46"/>
    <p:sldId id="304" r:id="rId47"/>
    <p:sldId id="305" r:id="rId48"/>
    <p:sldId id="306" r:id="rId49"/>
    <p:sldId id="307" r:id="rId50"/>
    <p:sldId id="308" r:id="rId51"/>
    <p:sldId id="309" r:id="rId52"/>
    <p:sldId id="310" r:id="rId53"/>
    <p:sldId id="315" r:id="rId54"/>
    <p:sldId id="316" r:id="rId55"/>
    <p:sldId id="317" r:id="rId56"/>
    <p:sldId id="319" r:id="rId57"/>
    <p:sldId id="396" r:id="rId58"/>
    <p:sldId id="404" r:id="rId59"/>
    <p:sldId id="320" r:id="rId60"/>
    <p:sldId id="321" r:id="rId61"/>
    <p:sldId id="398" r:id="rId62"/>
    <p:sldId id="394" r:id="rId63"/>
    <p:sldId id="401" r:id="rId64"/>
    <p:sldId id="405" r:id="rId65"/>
    <p:sldId id="406" r:id="rId66"/>
    <p:sldId id="407" r:id="rId67"/>
    <p:sldId id="421" r:id="rId68"/>
    <p:sldId id="418" r:id="rId69"/>
    <p:sldId id="419" r:id="rId70"/>
    <p:sldId id="422" r:id="rId7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42"/>
    <p:restoredTop sz="93741"/>
  </p:normalViewPr>
  <p:slideViewPr>
    <p:cSldViewPr snapToGrid="0" snapToObjects="1" showGuides="1">
      <p:cViewPr varScale="1">
        <p:scale>
          <a:sx n="154" d="100"/>
          <a:sy n="154" d="100"/>
        </p:scale>
        <p:origin x="648"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1255F-D5EA-6A4C-A14C-09F98FD293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E118CC-A29E-E648-846F-C41CE201B4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7DC6-09B8-824E-9754-65C6AEEA0195}" type="datetimeFigureOut">
              <a:rPr lang="en-US" smtClean="0"/>
              <a:t>9/20/21</a:t>
            </a:fld>
            <a:endParaRPr lang="en-US"/>
          </a:p>
        </p:txBody>
      </p:sp>
      <p:sp>
        <p:nvSpPr>
          <p:cNvPr id="4" name="Footer Placeholder 3">
            <a:extLst>
              <a:ext uri="{FF2B5EF4-FFF2-40B4-BE49-F238E27FC236}">
                <a16:creationId xmlns:a16="http://schemas.microsoft.com/office/drawing/2014/main" id="{E7710D22-840A-844B-89BE-38BC7ACE59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5D08C1-5284-A745-B268-75C549896B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CB36B4-6A06-BC48-B280-AC4396A305D7}" type="slidenum">
              <a:rPr lang="en-US" smtClean="0"/>
              <a:t>‹#›</a:t>
            </a:fld>
            <a:endParaRPr lang="en-US"/>
          </a:p>
        </p:txBody>
      </p:sp>
    </p:spTree>
    <p:extLst>
      <p:ext uri="{BB962C8B-B14F-4D97-AF65-F5344CB8AC3E}">
        <p14:creationId xmlns:p14="http://schemas.microsoft.com/office/powerpoint/2010/main" val="3565855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6407732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ackoverflow.com/questions/912334/differences-betweeen-exception-and-erro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4" name="Shape 3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 sz="1400"/>
              <a:t>Explain how variable pets and the referenced value are separate. </a:t>
            </a:r>
          </a:p>
          <a:p>
            <a:pPr marL="457200" lvl="0" indent="-317500" rtl="0">
              <a:spcBef>
                <a:spcPts val="0"/>
              </a:spcBef>
              <a:buClr>
                <a:srgbClr val="000000"/>
              </a:buClr>
              <a:buSzPct val="100000"/>
              <a:buFont typeface="Arial"/>
              <a:buChar char="●"/>
            </a:pPr>
            <a:r>
              <a:rPr lang="en" sz="1400"/>
              <a:t>Explain that the compiler will allow any object to be stored in the array as long as it has the appropriate type.</a:t>
            </a:r>
          </a:p>
          <a:p>
            <a:pPr marL="914400" lvl="1" indent="-317500" rtl="0">
              <a:spcBef>
                <a:spcPts val="0"/>
              </a:spcBef>
              <a:buClr>
                <a:srgbClr val="000000"/>
              </a:buClr>
              <a:buSzPct val="100000"/>
              <a:buFont typeface="Courier New"/>
              <a:buChar char="o"/>
            </a:pPr>
            <a:r>
              <a:rPr lang="en" sz="1400">
                <a:solidFill>
                  <a:schemeClr val="dk1"/>
                </a:solidFill>
              </a:rPr>
              <a:t>We need to be assured that we can call any methods that belong to Animal with the elements in the array.</a:t>
            </a:r>
          </a:p>
          <a:p>
            <a:pPr marL="457200" lvl="0" indent="-317500" rtl="0">
              <a:spcBef>
                <a:spcPts val="0"/>
              </a:spcBef>
              <a:buClr>
                <a:srgbClr val="000000"/>
              </a:buClr>
              <a:buSzPct val="100000"/>
              <a:buFont typeface="Arial"/>
              <a:buChar char="●"/>
            </a:pPr>
            <a:r>
              <a:rPr lang="en" sz="1400" b="1"/>
              <a:t>All elements in the array are of the same type.</a:t>
            </a:r>
          </a:p>
          <a:p>
            <a:pPr marL="457200" lvl="0" indent="-317500" rtl="0">
              <a:spcBef>
                <a:spcPts val="0"/>
              </a:spcBef>
              <a:buClr>
                <a:srgbClr val="000000"/>
              </a:buClr>
              <a:buSzPct val="100000"/>
              <a:buFont typeface="Arial"/>
              <a:buChar char="●"/>
            </a:pPr>
            <a:r>
              <a:rPr lang="en" sz="1400">
                <a:latin typeface="Consolas"/>
                <a:ea typeface="Consolas"/>
                <a:cs typeface="Consolas"/>
                <a:sym typeface="Consolas"/>
              </a:rPr>
              <a:t>new Object()</a:t>
            </a:r>
            <a:r>
              <a:rPr lang="en" sz="1400"/>
              <a:t> won’t fit because it cannot be casted down to Animal. </a:t>
            </a:r>
          </a:p>
          <a:p>
            <a:pPr lvl="0">
              <a:spcBef>
                <a:spcPts val="0"/>
              </a:spcBef>
              <a:buNone/>
            </a:pP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3" name="Shape 4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400"/>
              <a:t>Explain that Java arrays do not expand. If you would like to add more elements to an array, you need to copy the previous array to the new one. Note that the students do not need to know System.arraycopy or Arrays.copyOf.</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7" name="Shape 5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1400"/>
              <a:t>Like so many things in Java… Exception is just a class!</a:t>
            </a:r>
          </a:p>
          <a:p>
            <a:pPr rtl="0">
              <a:spcBef>
                <a:spcPts val="0"/>
              </a:spcBef>
              <a:buNone/>
            </a:pPr>
            <a:endParaRPr sz="1400"/>
          </a:p>
          <a:p>
            <a:pPr rtl="0">
              <a:spcBef>
                <a:spcPts val="0"/>
              </a:spcBef>
              <a:buNone/>
            </a:pPr>
            <a:r>
              <a:rPr lang="en" sz="1400"/>
              <a:t>Throwable is the base class that actually fires off a crash in the JVM.</a:t>
            </a:r>
          </a:p>
          <a:p>
            <a:pPr rtl="0">
              <a:spcBef>
                <a:spcPts val="0"/>
              </a:spcBef>
              <a:buNone/>
            </a:pPr>
            <a:r>
              <a:rPr lang="en" sz="1400"/>
              <a:t>When using keyword “throw”, only Throwable instances will work with it.</a:t>
            </a:r>
          </a:p>
          <a:p>
            <a:pPr rtl="0">
              <a:spcBef>
                <a:spcPts val="0"/>
              </a:spcBef>
              <a:buNone/>
            </a:pPr>
            <a:r>
              <a:rPr lang="en" sz="1400"/>
              <a:t>Also, only Throwable instances can be caught.</a:t>
            </a:r>
          </a:p>
          <a:p>
            <a:pPr rtl="0">
              <a:spcBef>
                <a:spcPts val="0"/>
              </a:spcBef>
              <a:buNone/>
            </a:pPr>
            <a:r>
              <a:rPr lang="en" sz="1400"/>
              <a:t>Explain there are two constructors: The second one stores a string, which is a detailed message of what occurred.</a:t>
            </a:r>
          </a:p>
          <a:p>
            <a:pPr rtl="0">
              <a:spcBef>
                <a:spcPts val="0"/>
              </a:spcBef>
              <a:buNone/>
            </a:pPr>
            <a:endParaRPr sz="1400"/>
          </a:p>
          <a:p>
            <a:pPr rtl="0">
              <a:spcBef>
                <a:spcPts val="0"/>
              </a:spcBef>
              <a:buNone/>
            </a:pPr>
            <a:r>
              <a:rPr lang="en" sz="1400"/>
              <a:t>Instances of Error can be caught but shouldn’t be. There are very serious problems like running out of memory.</a:t>
            </a:r>
          </a:p>
          <a:p>
            <a:pPr rtl="0">
              <a:spcBef>
                <a:spcPts val="0"/>
              </a:spcBef>
              <a:buNone/>
            </a:pPr>
            <a:r>
              <a:rPr lang="en" sz="1400" u="sng">
                <a:solidFill>
                  <a:schemeClr val="hlink"/>
                </a:solidFill>
                <a:hlinkClick r:id="rId3"/>
              </a:rPr>
              <a:t>http://stackoverflow.com/questions/912334/differences-betweeen-exception-and-error</a:t>
            </a:r>
          </a:p>
          <a:p>
            <a:pPr lvl="0" rtl="0">
              <a:spcBef>
                <a:spcPts val="0"/>
              </a:spcBef>
              <a:buNone/>
            </a:pP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0" name="Shape 6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1400"/>
              <a:t>This is just an example of a throwable instance.</a:t>
            </a:r>
          </a:p>
          <a:p>
            <a:pPr rtl="0">
              <a:spcBef>
                <a:spcPts val="0"/>
              </a:spcBef>
              <a:buNone/>
            </a:pPr>
            <a:r>
              <a:rPr lang="en" sz="1400"/>
              <a:t>We have so many different exceptions for different problems that we run into.</a:t>
            </a:r>
          </a:p>
          <a:p>
            <a:pPr rtl="0">
              <a:spcBef>
                <a:spcPts val="0"/>
              </a:spcBef>
              <a:buNone/>
            </a:pPr>
            <a:r>
              <a:rPr lang="en" sz="1400"/>
              <a:t>Field detailMessage is part of the Throwable partition of the ArithmeticException.</a:t>
            </a:r>
          </a:p>
          <a:p>
            <a:pPr rtl="0">
              <a:spcBef>
                <a:spcPts val="0"/>
              </a:spcBef>
              <a:buNone/>
            </a:pPr>
            <a:r>
              <a:rPr lang="en" sz="1400"/>
              <a:t>You can restate that there are two constructors. One that has a String parameter and one that doesn’t.</a:t>
            </a:r>
          </a:p>
          <a:p>
            <a:pPr lvl="0" rtl="0">
              <a:spcBef>
                <a:spcPts val="0"/>
              </a:spcBef>
              <a:buNone/>
            </a:pP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1" name="Shape 6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66674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Shape 6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2" name="Shape 6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1400"/>
              <a:t>What if third had “c = 0/5”? What would be the output?</a:t>
            </a:r>
          </a:p>
          <a:p>
            <a:pPr rtl="0">
              <a:spcBef>
                <a:spcPts val="0"/>
              </a:spcBef>
              <a:buNone/>
            </a:pPr>
            <a:endParaRPr sz="1400"/>
          </a:p>
          <a:p>
            <a:pPr rtl="0">
              <a:spcBef>
                <a:spcPts val="0"/>
              </a:spcBef>
              <a:buNone/>
            </a:pPr>
            <a:r>
              <a:rPr lang="en" sz="1400"/>
              <a:t>Slowly explain each line of code.</a:t>
            </a:r>
          </a:p>
          <a:p>
            <a:pPr rtl="0">
              <a:spcBef>
                <a:spcPts val="0"/>
              </a:spcBef>
              <a:buNone/>
            </a:pPr>
            <a:r>
              <a:rPr lang="en" sz="1400"/>
              <a:t>Go through the transitions.</a:t>
            </a:r>
          </a:p>
          <a:p>
            <a:pPr rtl="0">
              <a:spcBef>
                <a:spcPts val="0"/>
              </a:spcBef>
              <a:buNone/>
            </a:pPr>
            <a:r>
              <a:rPr lang="en" sz="1400"/>
              <a:t>Explain that when the dangerous code occurs in the try-block, it </a:t>
            </a:r>
            <a:r>
              <a:rPr lang="en" sz="1400" b="1"/>
              <a:t>immediately terminates the try-block.</a:t>
            </a:r>
          </a:p>
          <a:p>
            <a:pPr lvl="0" rtl="0">
              <a:spcBef>
                <a:spcPts val="0"/>
              </a:spcBef>
              <a:buNone/>
            </a:pPr>
            <a:r>
              <a:rPr lang="en" sz="1400"/>
              <a:t>Finally, explain that we gracefully caught the exception and didn’t crash the application (as long as the exception thrown is the exception type or one of its subclasses.)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9" name="Shape 6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5" name="Shape 7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Why? Java requires this so that the following doesn’t happen.</a:t>
            </a:r>
          </a:p>
          <a:p>
            <a:pPr marL="457200" lvl="0" indent="-317500" rtl="0">
              <a:spcBef>
                <a:spcPts val="0"/>
              </a:spcBef>
              <a:buClr>
                <a:srgbClr val="000000"/>
              </a:buClr>
              <a:buSzPct val="127272"/>
              <a:buFont typeface="Arial"/>
              <a:buAutoNum type="arabicPeriod"/>
            </a:pPr>
            <a:r>
              <a:rPr lang="en"/>
              <a:t>If subclasses didn’t override the abstract method, we could have a situation where the method gets called but it has no implementation to use</a:t>
            </a:r>
          </a:p>
          <a:p>
            <a:pPr marL="457200" lvl="0" indent="-317500" rtl="0">
              <a:spcBef>
                <a:spcPts val="0"/>
              </a:spcBef>
              <a:buClr>
                <a:srgbClr val="000000"/>
              </a:buClr>
              <a:buSzPct val="127272"/>
              <a:buFont typeface="Arial"/>
              <a:buAutoNum type="arabicPeriod"/>
            </a:pPr>
            <a:r>
              <a:rPr lang="en"/>
              <a:t>If we could instantiate an object of an abstract class and tried to call one of the abstract methods, it would have no implementation to use</a:t>
            </a:r>
          </a:p>
        </p:txBody>
      </p:sp>
    </p:spTree>
    <p:extLst>
      <p:ext uri="{BB962C8B-B14F-4D97-AF65-F5344CB8AC3E}">
        <p14:creationId xmlns:p14="http://schemas.microsoft.com/office/powerpoint/2010/main" val="2371351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2" name="Shape 6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 sz="1400"/>
              <a:t>Encourage the students to download the code for this online</a:t>
            </a:r>
          </a:p>
          <a:p>
            <a:pPr marL="457200" lvl="0" indent="-317500" rtl="0">
              <a:spcBef>
                <a:spcPts val="0"/>
              </a:spcBef>
              <a:buClr>
                <a:srgbClr val="000000"/>
              </a:buClr>
              <a:buSzPct val="100000"/>
              <a:buFont typeface="Arial"/>
              <a:buChar char="●"/>
            </a:pPr>
            <a:r>
              <a:rPr lang="en" sz="1400"/>
              <a:t>The goal is to incorporate an area method for all shapes</a:t>
            </a:r>
          </a:p>
          <a:p>
            <a:pPr marL="457200" lvl="0" indent="-317500" rtl="0">
              <a:spcBef>
                <a:spcPts val="0"/>
              </a:spcBef>
              <a:buClr>
                <a:srgbClr val="000000"/>
              </a:buClr>
              <a:buSzPct val="100000"/>
              <a:buFont typeface="Arial"/>
              <a:buChar char="●"/>
            </a:pPr>
            <a:r>
              <a:rPr lang="en" sz="1400"/>
              <a:t>x,y are coordinates that are for all shapes. Each subclass has its own relevant fields.</a:t>
            </a:r>
          </a:p>
          <a:p>
            <a:pPr marL="457200" lvl="0" indent="-317500" rtl="0">
              <a:spcBef>
                <a:spcPts val="0"/>
              </a:spcBef>
              <a:buClr>
                <a:srgbClr val="000000"/>
              </a:buClr>
              <a:buSzPct val="100000"/>
              <a:buFont typeface="Arial"/>
              <a:buChar char="●"/>
            </a:pPr>
            <a:r>
              <a:rPr lang="en" sz="1400"/>
              <a:t>Explain that Circle, Square, and Triangle all have different area() methods</a:t>
            </a:r>
          </a:p>
          <a:p>
            <a:pPr marL="914400" lvl="1" indent="-317500" rtl="0">
              <a:spcBef>
                <a:spcPts val="0"/>
              </a:spcBef>
              <a:buClr>
                <a:srgbClr val="000000"/>
              </a:buClr>
              <a:buSzPct val="100000"/>
              <a:buFont typeface="Courier New"/>
              <a:buChar char="o"/>
            </a:pPr>
            <a:r>
              <a:rPr lang="en" sz="1400"/>
              <a:t>but Shape does not have one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1" name="Shape 6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Clr>
                <a:schemeClr val="dk1"/>
              </a:buClr>
              <a:buSzPct val="91666"/>
              <a:buFont typeface="Arial"/>
              <a:buNone/>
            </a:pPr>
            <a:r>
              <a:rPr lang="en" sz="1200">
                <a:solidFill>
                  <a:schemeClr val="dk1"/>
                </a:solidFill>
              </a:rPr>
              <a:t>Let’s try to solve the casting problem: Ask for ideas.</a:t>
            </a:r>
          </a:p>
          <a:p>
            <a:pPr lvl="0" rtl="0">
              <a:spcBef>
                <a:spcPts val="600"/>
              </a:spcBef>
              <a:buClr>
                <a:schemeClr val="dk1"/>
              </a:buClr>
              <a:buFont typeface="Arial"/>
              <a:buNone/>
            </a:pPr>
            <a:endParaRPr sz="1200">
              <a:solidFill>
                <a:schemeClr val="dk1"/>
              </a:solidFill>
            </a:endParaRPr>
          </a:p>
          <a:p>
            <a:pPr lvl="0" rtl="0">
              <a:spcBef>
                <a:spcPts val="600"/>
              </a:spcBef>
              <a:buClr>
                <a:schemeClr val="dk1"/>
              </a:buClr>
              <a:buSzPct val="91666"/>
              <a:buFont typeface="Arial"/>
              <a:buNone/>
            </a:pPr>
            <a:r>
              <a:rPr lang="en" sz="1200">
                <a:solidFill>
                  <a:schemeClr val="dk1"/>
                </a:solidFill>
              </a:rPr>
              <a:t>Solve our earlier problem - makes sumAreas(..) simple and clean, but has its own host of issues:</a:t>
            </a:r>
          </a:p>
          <a:p>
            <a:pPr marL="457200" lvl="0" indent="-304800" rtl="0">
              <a:spcBef>
                <a:spcPts val="600"/>
              </a:spcBef>
              <a:buClr>
                <a:schemeClr val="dk1"/>
              </a:buClr>
              <a:buSzPct val="100000"/>
              <a:buFont typeface="Arial"/>
              <a:buChar char="●"/>
            </a:pPr>
            <a:r>
              <a:rPr lang="en" sz="1200">
                <a:solidFill>
                  <a:schemeClr val="dk1"/>
                </a:solidFill>
              </a:rPr>
              <a:t>Subclasses of Shape have to remember to override - easy to lose track of, cause bugs down the line</a:t>
            </a:r>
          </a:p>
          <a:p>
            <a:pPr marL="457200" lvl="0" indent="-304800" rtl="0">
              <a:spcBef>
                <a:spcPts val="600"/>
              </a:spcBef>
              <a:buClr>
                <a:schemeClr val="dk1"/>
              </a:buClr>
              <a:buSzPct val="100000"/>
              <a:buFont typeface="Arial"/>
              <a:buChar char="●"/>
            </a:pPr>
            <a:r>
              <a:rPr lang="en" sz="1200">
                <a:solidFill>
                  <a:schemeClr val="dk1"/>
                </a:solidFill>
              </a:rPr>
              <a:t>Shapes that aren’t subclasses have 0 area, which would normally be incorrect</a:t>
            </a:r>
          </a:p>
          <a:p>
            <a:pPr rtl="0">
              <a:spcBef>
                <a:spcPts val="0"/>
              </a:spcBef>
              <a:buNone/>
            </a:pPr>
            <a:endParaRPr sz="1200"/>
          </a:p>
          <a:p>
            <a:pPr rtl="0">
              <a:spcBef>
                <a:spcPts val="0"/>
              </a:spcBef>
              <a:buNone/>
            </a:pPr>
            <a:r>
              <a:rPr lang="en" sz="1200"/>
              <a:t>Now add the RuntimeException:</a:t>
            </a:r>
          </a:p>
          <a:p>
            <a:pPr lvl="0" rtl="0">
              <a:spcBef>
                <a:spcPts val="600"/>
              </a:spcBef>
              <a:buClr>
                <a:schemeClr val="dk1"/>
              </a:buClr>
              <a:buSzPct val="91666"/>
              <a:buFont typeface="Arial"/>
              <a:buNone/>
            </a:pPr>
            <a:r>
              <a:rPr lang="en" sz="1200">
                <a:solidFill>
                  <a:schemeClr val="dk1"/>
                </a:solidFill>
              </a:rPr>
              <a:t>Gets even closer. Now we can’t call getArea on Shapes that aren’t subclasses.</a:t>
            </a:r>
          </a:p>
          <a:p>
            <a:pPr marL="457200" lvl="0" indent="-304800" rtl="0">
              <a:spcBef>
                <a:spcPts val="600"/>
              </a:spcBef>
              <a:buClr>
                <a:schemeClr val="dk1"/>
              </a:buClr>
              <a:buSzPct val="100000"/>
              <a:buFont typeface="Arial"/>
              <a:buChar char="●"/>
            </a:pPr>
            <a:r>
              <a:rPr lang="en" sz="1200">
                <a:solidFill>
                  <a:schemeClr val="dk1"/>
                </a:solidFill>
              </a:rPr>
              <a:t>Still, Subclasses of Shape have to remember to override - easy to lose track of, cause bugs down the line</a:t>
            </a:r>
          </a:p>
          <a:p>
            <a:pPr marL="457200" lvl="0" indent="-304800" rtl="0">
              <a:spcBef>
                <a:spcPts val="600"/>
              </a:spcBef>
              <a:buClr>
                <a:schemeClr val="dk1"/>
              </a:buClr>
              <a:buSzPct val="100000"/>
              <a:buFont typeface="Arial"/>
              <a:buChar char="●"/>
            </a:pPr>
            <a:r>
              <a:rPr lang="en" sz="1200">
                <a:solidFill>
                  <a:schemeClr val="dk1"/>
                </a:solidFill>
              </a:rPr>
              <a:t>Makes a lot more Runtime Errors - Compile Time are easier to catch and fix</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9" name="Shape 6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04800" rtl="0">
              <a:spcBef>
                <a:spcPts val="600"/>
              </a:spcBef>
              <a:buClr>
                <a:schemeClr val="dk1"/>
              </a:buClr>
              <a:buSzPct val="100000"/>
              <a:buFont typeface="Arial"/>
              <a:buChar char="●"/>
            </a:pPr>
            <a:r>
              <a:rPr lang="en" sz="1200">
                <a:solidFill>
                  <a:schemeClr val="dk1"/>
                </a:solidFill>
              </a:rPr>
              <a:t>This solves our first problem - by making Shape </a:t>
            </a:r>
            <a:r>
              <a:rPr lang="en" sz="1200" b="1">
                <a:solidFill>
                  <a:srgbClr val="1155CC"/>
                </a:solidFill>
              </a:rPr>
              <a:t>abstract</a:t>
            </a:r>
            <a:r>
              <a:rPr lang="en" sz="1200">
                <a:solidFill>
                  <a:schemeClr val="dk1"/>
                </a:solidFill>
              </a:rPr>
              <a:t>, we don’t have to worry about instantiating it. Cannot create an object of class Shape because use of new-expression is illegal. So every Shape is truly a Circle, Square, Triangle, or some other subclass.</a:t>
            </a:r>
          </a:p>
          <a:p>
            <a:pPr>
              <a:spcBef>
                <a:spcPts val="0"/>
              </a:spcBef>
              <a:buNone/>
            </a:pP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8" name="Shape 7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600"/>
              </a:spcBef>
              <a:buSzPct val="100000"/>
              <a:buNone/>
            </a:pPr>
            <a:r>
              <a:rPr lang="en" sz="1200">
                <a:solidFill>
                  <a:schemeClr val="dk1"/>
                </a:solidFill>
              </a:rPr>
              <a:t>     This solves the second problem.</a:t>
            </a:r>
          </a:p>
          <a:p>
            <a:pPr marL="228600" lvl="0" indent="0" rtl="0">
              <a:spcBef>
                <a:spcPts val="600"/>
              </a:spcBef>
              <a:buSzPct val="100000"/>
              <a:buNone/>
            </a:pPr>
            <a:r>
              <a:rPr lang="en" sz="1200">
                <a:solidFill>
                  <a:schemeClr val="dk1"/>
                </a:solidFill>
              </a:rPr>
              <a:t>An abstract method must be overridden in every subclass - not doing so is a </a:t>
            </a:r>
            <a:r>
              <a:rPr lang="en" sz="1200" b="1">
                <a:solidFill>
                  <a:schemeClr val="dk1"/>
                </a:solidFill>
              </a:rPr>
              <a:t>compile time</a:t>
            </a:r>
            <a:r>
              <a:rPr lang="en" sz="1200">
                <a:solidFill>
                  <a:schemeClr val="dk1"/>
                </a:solidFill>
              </a:rPr>
              <a:t> error --program us illegal.</a:t>
            </a:r>
          </a:p>
          <a:p>
            <a:pPr marL="457200" lvl="0" indent="-228600" rtl="0">
              <a:spcBef>
                <a:spcPts val="600"/>
              </a:spcBef>
              <a:buSzPct val="100000"/>
              <a:buNone/>
            </a:pPr>
            <a:r>
              <a:rPr lang="en" sz="1200">
                <a:solidFill>
                  <a:schemeClr val="dk1"/>
                </a:solidFill>
              </a:rPr>
              <a:t>An abstract method doesn’t have a body - just method header then semicolon.</a:t>
            </a:r>
          </a:p>
          <a:p>
            <a:pPr lvl="0" rtl="0">
              <a:spcBef>
                <a:spcPts val="0"/>
              </a:spcBef>
              <a:buNone/>
            </a:pP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5" name="Shape 7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Why? Java requires this so that the following doesn’t happen.</a:t>
            </a:r>
          </a:p>
          <a:p>
            <a:pPr marL="457200" lvl="0" indent="-317500" rtl="0">
              <a:spcBef>
                <a:spcPts val="0"/>
              </a:spcBef>
              <a:buClr>
                <a:srgbClr val="000000"/>
              </a:buClr>
              <a:buSzPct val="127272"/>
              <a:buFont typeface="Arial"/>
              <a:buAutoNum type="arabicPeriod"/>
            </a:pPr>
            <a:r>
              <a:rPr lang="en"/>
              <a:t>If subclasses didn’t override the abstract method, we could have a situation where the method gets called but it has no implementation to use</a:t>
            </a:r>
          </a:p>
          <a:p>
            <a:pPr marL="457200" lvl="0" indent="-317500" rtl="0">
              <a:spcBef>
                <a:spcPts val="0"/>
              </a:spcBef>
              <a:buClr>
                <a:srgbClr val="000000"/>
              </a:buClr>
              <a:buSzPct val="127272"/>
              <a:buFont typeface="Arial"/>
              <a:buAutoNum type="arabicPeriod"/>
            </a:pPr>
            <a:r>
              <a:rPr lang="en"/>
              <a:t>If we could instantiate an object of an abstract class and tried to call one of the abstract methods, it would have no implementation to use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5" name="Shape 7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An interface is like a fully abstract class but has a slightly different syntax.</a:t>
            </a:r>
          </a:p>
          <a:p>
            <a:pPr lvl="0" rtl="0">
              <a:lnSpc>
                <a:spcPct val="115000"/>
              </a:lnSpc>
              <a:spcBef>
                <a:spcPts val="0"/>
              </a:spcBef>
              <a:buClr>
                <a:schemeClr val="dk1"/>
              </a:buClr>
              <a:buSzPct val="100000"/>
              <a:buFont typeface="Arial"/>
              <a:buNone/>
            </a:pPr>
            <a:r>
              <a:rPr lang="en">
                <a:solidFill>
                  <a:schemeClr val="dk1"/>
                </a:solidFill>
              </a:rPr>
              <a:t>An interface can contain type signatures for methods, just like abstract methods in abstract classes, but they have to be public.</a:t>
            </a:r>
          </a:p>
          <a:p>
            <a:pPr lvl="0">
              <a:lnSpc>
                <a:spcPct val="115000"/>
              </a:lnSpc>
              <a:spcBef>
                <a:spcPts val="0"/>
              </a:spcBef>
              <a:buClr>
                <a:schemeClr val="dk1"/>
              </a:buClr>
              <a:buSzPct val="100000"/>
              <a:buFont typeface="Arial"/>
              <a:buNone/>
            </a:pPr>
            <a:r>
              <a:rPr lang="en">
                <a:solidFill>
                  <a:schemeClr val="dk1"/>
                </a:solidFill>
              </a:rPr>
              <a:t>An interface can contain fields, but they have to be public, static, and final and they have to contain an initializer. So they are really just constants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 NOTE -------------</a:t>
            </a:r>
          </a:p>
          <a:p>
            <a:pPr rtl="0">
              <a:spcBef>
                <a:spcPts val="0"/>
              </a:spcBef>
              <a:buNone/>
            </a:pPr>
            <a:r>
              <a:rPr lang="en"/>
              <a:t>If someone asks about conflicting constants in interfaces, Java will actually have an compile-time error due to ambiguity.</a:t>
            </a:r>
          </a:p>
          <a:p>
            <a:pPr rtl="0">
              <a:spcBef>
                <a:spcPts val="0"/>
              </a:spcBef>
              <a:buNone/>
            </a:pPr>
            <a:r>
              <a:rPr lang="en"/>
              <a:t>So you would need to call the constant you want from the interface like Whistler.MEANING_OF_LIFE or Singer.MEANING_OF_LIFE.</a:t>
            </a:r>
          </a:p>
          <a:p>
            <a:pPr rtl="0">
              <a:spcBef>
                <a:spcPts val="0"/>
              </a:spcBef>
              <a:buNone/>
            </a:pPr>
            <a:endParaRPr/>
          </a:p>
          <a:p>
            <a:pPr>
              <a:spcBef>
                <a:spcPts val="0"/>
              </a:spcBef>
              <a:buNone/>
            </a:pPr>
            <a:r>
              <a:rPr lang="en"/>
              <a:t>Similarly for conflicting return types for methods of the same name, java will say that the return type is incompatible with one of the interfaces.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6" name="Shape 7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04800" rtl="0">
              <a:lnSpc>
                <a:spcPct val="144000"/>
              </a:lnSpc>
              <a:spcBef>
                <a:spcPts val="0"/>
              </a:spcBef>
              <a:buClr>
                <a:schemeClr val="dk1"/>
              </a:buClr>
              <a:buSzPct val="100000"/>
              <a:buFont typeface="Arial"/>
              <a:buChar char="●"/>
            </a:pPr>
            <a:r>
              <a:rPr lang="en" sz="1200">
                <a:solidFill>
                  <a:schemeClr val="dk1"/>
                </a:solidFill>
              </a:rPr>
              <a:t>Implementing an interface allows a class to become more formal about the behavior it promises to provide. </a:t>
            </a:r>
          </a:p>
          <a:p>
            <a:pPr marL="457200" lvl="0" indent="-304800" rtl="0">
              <a:lnSpc>
                <a:spcPct val="144000"/>
              </a:lnSpc>
              <a:spcBef>
                <a:spcPts val="0"/>
              </a:spcBef>
              <a:buClr>
                <a:schemeClr val="dk1"/>
              </a:buClr>
              <a:buSzPct val="100000"/>
              <a:buFont typeface="Arial"/>
              <a:buChar char="●"/>
            </a:pPr>
            <a:r>
              <a:rPr lang="en" sz="1200">
                <a:solidFill>
                  <a:schemeClr val="dk1"/>
                </a:solidFill>
              </a:rPr>
              <a:t>Interfaces form a </a:t>
            </a:r>
            <a:r>
              <a:rPr lang="en" sz="1200" b="1">
                <a:solidFill>
                  <a:schemeClr val="dk1"/>
                </a:solidFill>
              </a:rPr>
              <a:t>contract</a:t>
            </a:r>
            <a:r>
              <a:rPr lang="en" sz="1200">
                <a:solidFill>
                  <a:schemeClr val="dk1"/>
                </a:solidFill>
              </a:rPr>
              <a:t> between the class and the outside world, and this contract is enforced at build time by the compiler. </a:t>
            </a:r>
          </a:p>
          <a:p>
            <a:pPr marL="457200" lvl="0" indent="-304800" rtl="0">
              <a:lnSpc>
                <a:spcPct val="144000"/>
              </a:lnSpc>
              <a:spcBef>
                <a:spcPts val="0"/>
              </a:spcBef>
              <a:buClr>
                <a:schemeClr val="dk1"/>
              </a:buClr>
              <a:buSzPct val="100000"/>
              <a:buFont typeface="Arial"/>
              <a:buChar char="●"/>
            </a:pPr>
            <a:r>
              <a:rPr lang="en" sz="1200">
                <a:solidFill>
                  <a:schemeClr val="dk1"/>
                </a:solidFill>
              </a:rPr>
              <a:t>If your class claims to implement an interface, the class will compile only if all methods defined by that interface are overridden in the class ---are declared in the class.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84" name="Shape 7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There are </a:t>
            </a:r>
            <a:r>
              <a:rPr lang="en" b="1"/>
              <a:t>six (compiler)</a:t>
            </a:r>
            <a:r>
              <a:rPr lang="en"/>
              <a:t> perspectives of the same Human object. From each perspective, you can call a method m()  (say) only if it is defined in that perspective or above it; otherwise, the call is illegal. This ensures that a method to be called actually exists at runtime.</a:t>
            </a:r>
          </a:p>
          <a:p>
            <a:pPr rtl="0">
              <a:spcBef>
                <a:spcPts val="0"/>
              </a:spcBef>
              <a:buNone/>
            </a:pPr>
            <a:endParaRPr/>
          </a:p>
          <a:p>
            <a:pPr rtl="0">
              <a:spcBef>
                <a:spcPts val="0"/>
              </a:spcBef>
              <a:buNone/>
            </a:pPr>
            <a:r>
              <a:rPr lang="en"/>
              <a:t>But of course the object does NOT change when one casts.</a:t>
            </a:r>
          </a:p>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6" name="Shape 8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Note that explicit upcasts are unnecessary.</a:t>
            </a:r>
          </a:p>
          <a:p>
            <a:pPr rtl="0">
              <a:spcBef>
                <a:spcPts val="0"/>
              </a:spcBef>
              <a:buNone/>
            </a:pPr>
            <a:endParaRPr/>
          </a:p>
          <a:p>
            <a:pPr rtl="0">
              <a:spcBef>
                <a:spcPts val="0"/>
              </a:spcBef>
              <a:buNone/>
            </a:pPr>
            <a:r>
              <a:rPr lang="en"/>
              <a:t>Explicit downcasts are necessary --and they should be done only if it is KNOWN that the cast will work (use instanceof to check that).</a:t>
            </a:r>
          </a:p>
          <a:p>
            <a:pPr rtl="0">
              <a:spcBef>
                <a:spcPts val="0"/>
              </a:spcBef>
              <a:buNone/>
            </a:pPr>
            <a:endParaRPr/>
          </a:p>
          <a:p>
            <a:pPr rtl="0">
              <a:spcBef>
                <a:spcPts val="0"/>
              </a:spcBef>
              <a:buNone/>
            </a:pPr>
            <a:r>
              <a:rPr lang="en"/>
              <a:t>Note that    c instanceof  C   is true iff c has a partition called C.</a:t>
            </a:r>
          </a:p>
          <a:p>
            <a:pPr lvl="0" rtl="0">
              <a:spcBef>
                <a:spcPts val="0"/>
              </a:spcBef>
              <a:buNone/>
            </a:pPr>
            <a:r>
              <a:rPr lang="en"/>
              <a:t>For the object shown on this slide,  h instance of C is true for C being  Whistler, Human, Mammal, Singer, Animal, and Object.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Shape 8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3" name="Shape 8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endParaRPr/>
          </a:p>
          <a:p>
            <a:pPr rtl="0">
              <a:spcBef>
                <a:spcPts val="0"/>
              </a:spcBef>
              <a:buNone/>
            </a:pPr>
            <a:r>
              <a:rPr lang="en"/>
              <a:t>When h.listenTo(h) or h.listenTo(w) gets called, it calls the listenTo method declared in Human. (“Bottom-up rule”)</a:t>
            </a:r>
          </a:p>
          <a:p>
            <a:pPr rtl="0">
              <a:spcBef>
                <a:spcPts val="0"/>
              </a:spcBef>
              <a:buNone/>
            </a:pPr>
            <a:endParaRPr/>
          </a:p>
          <a:p>
            <a:pPr rtl="0">
              <a:spcBef>
                <a:spcPts val="0"/>
              </a:spcBef>
              <a:buNone/>
            </a:pPr>
            <a:r>
              <a:rPr lang="en"/>
              <a:t>w.listenTo(w) doesn’t compile because a Whistler object does not have a listenTo method.</a:t>
            </a:r>
          </a:p>
          <a:p>
            <a:pPr rtl="0">
              <a:spcBef>
                <a:spcPts val="0"/>
              </a:spcBef>
              <a:buNone/>
            </a:pPr>
            <a:endParaRPr/>
          </a:p>
          <a:p>
            <a:pPr lvl="0" rtl="0">
              <a:spcBef>
                <a:spcPts val="0"/>
              </a:spcBef>
              <a:buNone/>
            </a:pPr>
            <a:r>
              <a:rPr lang="en"/>
              <a:t>Whenever we call upon </a:t>
            </a:r>
            <a:r>
              <a:rPr lang="en" b="1">
                <a:solidFill>
                  <a:srgbClr val="1155CC"/>
                </a:solidFill>
                <a:latin typeface="Courier New"/>
                <a:ea typeface="Courier New"/>
                <a:cs typeface="Courier New"/>
                <a:sym typeface="Courier New"/>
              </a:rPr>
              <a:t>w</a:t>
            </a:r>
            <a:r>
              <a:rPr lang="en"/>
              <a:t>, the compiler knows that it can call upon the methods that were declared in (the type) Whistler.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0" name="Shape 8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At this point, in your Demo, change class Shape to implement Comparable&lt;T&gt; as shown on this slide,</a:t>
            </a:r>
          </a:p>
          <a:p>
            <a:pPr rtl="0">
              <a:spcBef>
                <a:spcPts val="0"/>
              </a:spcBef>
              <a:buNone/>
            </a:pPr>
            <a:r>
              <a:rPr lang="en"/>
              <a:t>adding method compareTo and implementing Comparable&lt;Shape&gt;.</a:t>
            </a:r>
          </a:p>
          <a:p>
            <a:pPr rtl="0">
              <a:spcBef>
                <a:spcPts val="0"/>
              </a:spcBef>
              <a:buNone/>
            </a:pPr>
            <a:r>
              <a:rPr lang="en"/>
              <a:t>You should then be able to run method main and show them that the sort works.</a:t>
            </a:r>
          </a:p>
          <a:p>
            <a:pPr rtl="0">
              <a:spcBef>
                <a:spcPts val="0"/>
              </a:spcBef>
              <a:buNone/>
            </a:pPr>
            <a:endParaRPr/>
          </a:p>
          <a:p>
            <a:pPr rtl="0">
              <a:spcBef>
                <a:spcPts val="0"/>
              </a:spcBef>
              <a:buNone/>
            </a:pPr>
            <a:r>
              <a:rPr lang="en"/>
              <a:t>Note: It would be nice to write compareTo using just:</a:t>
            </a:r>
          </a:p>
          <a:p>
            <a:pPr rtl="0">
              <a:spcBef>
                <a:spcPts val="0"/>
              </a:spcBef>
              <a:buNone/>
            </a:pPr>
            <a:endParaRPr/>
          </a:p>
          <a:p>
            <a:pPr rtl="0">
              <a:spcBef>
                <a:spcPts val="0"/>
              </a:spcBef>
              <a:buNone/>
            </a:pPr>
            <a:r>
              <a:rPr lang="en"/>
              <a:t>    return area() - s.area();</a:t>
            </a:r>
          </a:p>
          <a:p>
            <a:pPr rtl="0">
              <a:spcBef>
                <a:spcPts val="0"/>
              </a:spcBef>
              <a:buNone/>
            </a:pPr>
            <a:endParaRPr/>
          </a:p>
          <a:p>
            <a:pPr rtl="0">
              <a:spcBef>
                <a:spcPts val="0"/>
              </a:spcBef>
              <a:buNone/>
            </a:pPr>
            <a:r>
              <a:rPr lang="en"/>
              <a:t>but the expression is a double. And if we try to cast it to an int, using</a:t>
            </a:r>
          </a:p>
          <a:p>
            <a:pPr rtl="0">
              <a:spcBef>
                <a:spcPts val="0"/>
              </a:spcBef>
              <a:buNone/>
            </a:pPr>
            <a:endParaRPr/>
          </a:p>
          <a:p>
            <a:pPr lvl="0" rtl="0">
              <a:spcBef>
                <a:spcPts val="0"/>
              </a:spcBef>
              <a:buNone/>
            </a:pPr>
            <a:r>
              <a:rPr lang="en"/>
              <a:t>   </a:t>
            </a:r>
            <a:r>
              <a:rPr lang="en">
                <a:solidFill>
                  <a:schemeClr val="dk1"/>
                </a:solidFill>
              </a:rPr>
              <a:t>return (int)(area() - s.area());</a:t>
            </a:r>
          </a:p>
          <a:p>
            <a:pPr lvl="0" rtl="0">
              <a:spcBef>
                <a:spcPts val="0"/>
              </a:spcBef>
              <a:buNone/>
            </a:pPr>
            <a:endParaRPr>
              <a:solidFill>
                <a:schemeClr val="dk1"/>
              </a:solidFill>
            </a:endParaRPr>
          </a:p>
          <a:p>
            <a:pPr lvl="0" rtl="0">
              <a:spcBef>
                <a:spcPts val="0"/>
              </a:spcBef>
              <a:buClr>
                <a:schemeClr val="dk1"/>
              </a:buClr>
              <a:buSzPct val="100000"/>
              <a:buFont typeface="Arial"/>
              <a:buNone/>
            </a:pPr>
            <a:r>
              <a:rPr lang="en">
                <a:solidFill>
                  <a:schemeClr val="dk1"/>
                </a:solidFill>
              </a:rPr>
              <a:t>it doesn’t give the right answer is the area different is between -1 and 1 (non-inclusive).</a:t>
            </a:r>
          </a:p>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7" name="Shape 8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All 110 very diverse/different classes that implement Comparable just need to use one method! (Arrays.sort)</a:t>
            </a:r>
          </a:p>
          <a:p>
            <a:pPr lvl="0" rtl="0">
              <a:spcBef>
                <a:spcPts val="0"/>
              </a:spcBef>
              <a:buNone/>
            </a:pPr>
            <a:r>
              <a:rPr lang="en"/>
              <a:t>Interfaces stop us from needlessly writing 110 different sort implementations! If YOUR class C (say) implements Comparable,</a:t>
            </a:r>
          </a:p>
          <a:p>
            <a:pPr lvl="0" rtl="0">
              <a:spcBef>
                <a:spcPts val="0"/>
              </a:spcBef>
              <a:buNone/>
            </a:pPr>
            <a:r>
              <a:rPr lang="en"/>
              <a:t>thus providing a method that gives an ordering to objects of the class, you can use Arrays.sort to sort arrays C[].</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Because of interfaces, we need </a:t>
            </a:r>
            <a:r>
              <a:rPr lang="en">
                <a:solidFill>
                  <a:schemeClr val="dk1"/>
                </a:solidFill>
              </a:rPr>
              <a:t>only </a:t>
            </a:r>
            <a:r>
              <a:rPr lang="en"/>
              <a:t>one sort method, which just relies on compareTo. </a:t>
            </a:r>
          </a:p>
          <a:p>
            <a:pPr lvl="0" rtl="0">
              <a:spcBef>
                <a:spcPts val="0"/>
              </a:spcBef>
              <a:buNone/>
            </a:pPr>
            <a:r>
              <a:rPr lang="en"/>
              <a:t>As long as Arrays.sort can cast elements to type Comparable, it can reliably call method compareTo.</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6" name="Shape 8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1200">
                <a:solidFill>
                  <a:schemeClr val="dk1"/>
                </a:solidFill>
              </a:rPr>
              <a:t>(If you have time) go through the points in the context of the previous examples of Humans/whistlers and shapes.</a:t>
            </a:r>
          </a:p>
          <a:p>
            <a:pPr rtl="0">
              <a:spcBef>
                <a:spcPts val="0"/>
              </a:spcBef>
              <a:buNone/>
            </a:pPr>
            <a:endParaRPr sz="1200">
              <a:solidFill>
                <a:schemeClr val="dk1"/>
              </a:solidFill>
            </a:endParaRPr>
          </a:p>
          <a:p>
            <a:pPr rtl="0">
              <a:spcBef>
                <a:spcPts val="0"/>
              </a:spcBef>
              <a:buNone/>
            </a:pPr>
            <a:endParaRPr sz="1200">
              <a:solidFill>
                <a:schemeClr val="dk1"/>
              </a:solidFill>
            </a:endParaRPr>
          </a:p>
          <a:p>
            <a:pPr rtl="0">
              <a:spcBef>
                <a:spcPts val="0"/>
              </a:spcBef>
              <a:buNone/>
            </a:pPr>
            <a:r>
              <a:rPr lang="en" sz="1200">
                <a:solidFill>
                  <a:schemeClr val="dk1"/>
                </a:solidFill>
              </a:rPr>
              <a:t>Software Engineering:</a:t>
            </a:r>
          </a:p>
          <a:p>
            <a:pPr marL="457200" lvl="0" indent="-304800" rtl="0">
              <a:spcBef>
                <a:spcPts val="0"/>
              </a:spcBef>
              <a:buClr>
                <a:schemeClr val="dk1"/>
              </a:buClr>
              <a:buSzPct val="100000"/>
              <a:buFont typeface="Arial"/>
              <a:buChar char="-"/>
            </a:pPr>
            <a:r>
              <a:rPr lang="en" sz="1200">
                <a:solidFill>
                  <a:schemeClr val="dk1"/>
                </a:solidFill>
              </a:rPr>
              <a:t>specify and enforce boundaries between different parts of a team project</a:t>
            </a:r>
          </a:p>
          <a:p>
            <a:pPr rtl="0">
              <a:spcBef>
                <a:spcPts val="0"/>
              </a:spcBef>
              <a:buNone/>
            </a:pPr>
            <a:endParaRPr sz="1200">
              <a:solidFill>
                <a:schemeClr val="dk1"/>
              </a:solidFill>
            </a:endParaRPr>
          </a:p>
          <a:p>
            <a:pPr lvl="0">
              <a:spcBef>
                <a:spcPts val="0"/>
              </a:spcBef>
              <a:buNone/>
            </a:pPr>
            <a:r>
              <a:rPr lang="en" sz="1200">
                <a:solidFill>
                  <a:schemeClr val="dk1"/>
                </a:solidFill>
              </a:rPr>
              <a:t>Because they will have had some exposure to Lists, you can say that if they implement the List&lt;T&gt; interface, it allows a user to have a guarantee that their list implementation will have those List methods. It doesn’t say anything about the implementation (backing array vs. objects and pointers). It just needs to satisfy the specification. Else, there will be a compiler error.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Shape 87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1" name="Shape 8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lvl="0" algn="l" rtl="0">
              <a:lnSpc>
                <a:spcPct val="100000"/>
              </a:lnSpc>
              <a:spcBef>
                <a:spcPts val="0"/>
              </a:spcBef>
              <a:spcAft>
                <a:spcPts val="0"/>
              </a:spcAft>
              <a:buNone/>
            </a:pP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Shape 1075"/>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076" name="Shape 10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0" name="Shape 8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lvl="0" algn="l" rtl="0">
              <a:lnSpc>
                <a:spcPct val="100000"/>
              </a:lnSpc>
              <a:spcBef>
                <a:spcPts val="0"/>
              </a:spcBef>
              <a:spcAft>
                <a:spcPts val="0"/>
              </a:spcAft>
              <a:buNone/>
            </a:pP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7" name="Shape 9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r>
              <a:rPr lang="en" sz="1400"/>
              <a:t>Emphasize that loop invariants have these four components that directly link to the four loopy questions. </a:t>
            </a:r>
          </a:p>
          <a:p>
            <a:pPr marR="0" algn="l" rtl="0">
              <a:lnSpc>
                <a:spcPct val="100000"/>
              </a:lnSpc>
              <a:spcBef>
                <a:spcPts val="0"/>
              </a:spcBef>
              <a:spcAft>
                <a:spcPts val="0"/>
              </a:spcAft>
              <a:buNone/>
            </a:pPr>
            <a:endParaRPr sz="1400"/>
          </a:p>
          <a:p>
            <a:pPr marR="0" lvl="0" algn="l" rtl="0">
              <a:lnSpc>
                <a:spcPct val="100000"/>
              </a:lnSpc>
              <a:spcBef>
                <a:spcPts val="0"/>
              </a:spcBef>
              <a:spcAft>
                <a:spcPts val="0"/>
              </a:spcAft>
              <a:buNone/>
            </a:pPr>
            <a:r>
              <a:rPr lang="en" sz="1400"/>
              <a:t>If you want, give them a mnemonic to remember </a:t>
            </a:r>
            <a:r>
              <a:rPr lang="en" sz="1400" b="1"/>
              <a:t>SSKP</a:t>
            </a:r>
            <a:r>
              <a:rPr lang="en" sz="1400"/>
              <a:t> like </a:t>
            </a:r>
            <a:r>
              <a:rPr lang="en" sz="1400" b="1"/>
              <a:t>Smart Sharks Kick Pebbles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Shape 10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39" name="Shape 10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Shape 109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098" name="Shape 10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Shape 110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07" name="Shape 1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Shape 111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18" name="Shape 1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Shape 112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25" name="Shape 1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Shape 113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38" name="Shape 1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Shape 115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57" name="Shape 1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Shape 1171"/>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72" name="Shape 1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600"/>
              </a:spcBef>
              <a:buClr>
                <a:schemeClr val="dk1"/>
              </a:buClr>
              <a:buSzPct val="100000"/>
              <a:buFont typeface="Arial"/>
              <a:buChar char="●"/>
            </a:pPr>
            <a:r>
              <a:rPr lang="en" sz="1400">
                <a:solidFill>
                  <a:schemeClr val="dk1"/>
                </a:solidFill>
              </a:rPr>
              <a:t>Explain that all Objects (Strings included) have a default value of null, while primitive types have other default values:</a:t>
            </a:r>
          </a:p>
          <a:p>
            <a:pPr marL="457200" lvl="0" indent="-317500" rtl="0">
              <a:spcBef>
                <a:spcPts val="600"/>
              </a:spcBef>
              <a:buClr>
                <a:schemeClr val="dk1"/>
              </a:buClr>
              <a:buSzPct val="100000"/>
              <a:buFont typeface="Arial"/>
              <a:buChar char="●"/>
            </a:pPr>
            <a:r>
              <a:rPr lang="en" sz="1400">
                <a:solidFill>
                  <a:schemeClr val="dk1"/>
                </a:solidFill>
              </a:rPr>
              <a:t>Note that this is mainly for fields and not local variables (You’ll get a compiler warning if don’t initialize a local variable, and sometimes an error if Java is clever enough)</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Shape 13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1" name="Shape 13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Shape 1403"/>
          <p:cNvSpPr txBox="1">
            <a:spLocks noGrp="1"/>
          </p:cNvSpPr>
          <p:nvPr>
            <p:ph type="body" idx="1"/>
          </p:nvPr>
        </p:nvSpPr>
        <p:spPr>
          <a:xfrm>
            <a:off x="685800" y="4343400"/>
            <a:ext cx="5486399" cy="4114799"/>
          </a:xfrm>
          <a:prstGeom prst="rect">
            <a:avLst/>
          </a:prstGeom>
        </p:spPr>
        <p:txBody>
          <a:bodyPr lIns="86175" tIns="86175" rIns="86175" bIns="86175" anchor="ctr" anchorCtr="0">
            <a:noAutofit/>
          </a:bodyPr>
          <a:lstStyle/>
          <a:p>
            <a:pPr>
              <a:spcBef>
                <a:spcPts val="0"/>
              </a:spcBef>
              <a:buNone/>
            </a:pPr>
            <a:endParaRPr/>
          </a:p>
        </p:txBody>
      </p:sp>
      <p:sp>
        <p:nvSpPr>
          <p:cNvPr id="1404" name="Shape 1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Shape 1421"/>
          <p:cNvSpPr txBox="1">
            <a:spLocks noGrp="1"/>
          </p:cNvSpPr>
          <p:nvPr>
            <p:ph type="body" idx="1"/>
          </p:nvPr>
        </p:nvSpPr>
        <p:spPr>
          <a:xfrm>
            <a:off x="685800" y="4343400"/>
            <a:ext cx="5486399" cy="4114799"/>
          </a:xfrm>
          <a:prstGeom prst="rect">
            <a:avLst/>
          </a:prstGeom>
        </p:spPr>
        <p:txBody>
          <a:bodyPr lIns="86175" tIns="86175" rIns="86175" bIns="86175" anchor="ctr" anchorCtr="0">
            <a:noAutofit/>
          </a:bodyPr>
          <a:lstStyle/>
          <a:p>
            <a:pPr>
              <a:spcBef>
                <a:spcPts val="0"/>
              </a:spcBef>
              <a:buNone/>
            </a:pPr>
            <a:endParaRPr/>
          </a:p>
        </p:txBody>
      </p:sp>
      <p:sp>
        <p:nvSpPr>
          <p:cNvPr id="1422" name="Shape 1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Shape 1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1" name="Shape 13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240157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D8F2BC-EAAB-4030-AE40-C7E2573B34D6}" type="slidenum">
              <a:rPr lang="fr-BE" smtClean="0"/>
              <a:pPr/>
              <a:t>54</a:t>
            </a:fld>
            <a:endParaRPr lang="fr-BE"/>
          </a:p>
        </p:txBody>
      </p:sp>
    </p:spTree>
    <p:extLst>
      <p:ext uri="{BB962C8B-B14F-4D97-AF65-F5344CB8AC3E}">
        <p14:creationId xmlns:p14="http://schemas.microsoft.com/office/powerpoint/2010/main" val="15732666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Shape 1421"/>
          <p:cNvSpPr txBox="1">
            <a:spLocks noGrp="1"/>
          </p:cNvSpPr>
          <p:nvPr>
            <p:ph type="body" idx="1"/>
          </p:nvPr>
        </p:nvSpPr>
        <p:spPr>
          <a:xfrm>
            <a:off x="685800" y="4343400"/>
            <a:ext cx="5486399" cy="4114799"/>
          </a:xfrm>
          <a:prstGeom prst="rect">
            <a:avLst/>
          </a:prstGeom>
        </p:spPr>
        <p:txBody>
          <a:bodyPr lIns="86175" tIns="86175" rIns="86175" bIns="86175" anchor="ctr" anchorCtr="0">
            <a:noAutofit/>
          </a:bodyPr>
          <a:lstStyle/>
          <a:p>
            <a:pPr>
              <a:spcBef>
                <a:spcPts val="0"/>
              </a:spcBef>
              <a:buNone/>
            </a:pPr>
            <a:endParaRPr/>
          </a:p>
        </p:txBody>
      </p:sp>
      <p:sp>
        <p:nvSpPr>
          <p:cNvPr id="1422" name="Shape 1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376979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Shape 1421"/>
          <p:cNvSpPr txBox="1">
            <a:spLocks noGrp="1"/>
          </p:cNvSpPr>
          <p:nvPr>
            <p:ph type="body" idx="1"/>
          </p:nvPr>
        </p:nvSpPr>
        <p:spPr>
          <a:xfrm>
            <a:off x="685800" y="4343400"/>
            <a:ext cx="5486399" cy="4114799"/>
          </a:xfrm>
          <a:prstGeom prst="rect">
            <a:avLst/>
          </a:prstGeom>
        </p:spPr>
        <p:txBody>
          <a:bodyPr lIns="86175" tIns="86175" rIns="86175" bIns="86175" anchor="ctr" anchorCtr="0">
            <a:noAutofit/>
          </a:bodyPr>
          <a:lstStyle/>
          <a:p>
            <a:pPr>
              <a:spcBef>
                <a:spcPts val="0"/>
              </a:spcBef>
              <a:buNone/>
            </a:pPr>
            <a:endParaRPr/>
          </a:p>
        </p:txBody>
      </p:sp>
      <p:sp>
        <p:nvSpPr>
          <p:cNvPr id="1422" name="Shape 1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88479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D8F2BC-EAAB-4030-AE40-C7E2573B34D6}" type="slidenum">
              <a:rPr lang="fr-BE" smtClean="0"/>
              <a:pPr/>
              <a:t>58</a:t>
            </a:fld>
            <a:endParaRPr lang="fr-BE"/>
          </a:p>
        </p:txBody>
      </p:sp>
    </p:spTree>
    <p:extLst>
      <p:ext uri="{BB962C8B-B14F-4D97-AF65-F5344CB8AC3E}">
        <p14:creationId xmlns:p14="http://schemas.microsoft.com/office/powerpoint/2010/main" val="27897358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solidFill>
                  <a:srgbClr val="FF0000"/>
                </a:solidFill>
              </a:rPr>
              <a:t>Orwell: all animals are equal, but some are more equal than others</a:t>
            </a:r>
          </a:p>
          <a:p>
            <a:r>
              <a:rPr lang="en-US" b="0" dirty="0">
                <a:solidFill>
                  <a:srgbClr val="FF0000"/>
                </a:solidFill>
              </a:rPr>
              <a:t>Demo: </a:t>
            </a:r>
            <a:r>
              <a:rPr lang="en-US" b="0" dirty="0" err="1">
                <a:solidFill>
                  <a:srgbClr val="FF0000"/>
                </a:solidFill>
              </a:rPr>
              <a:t>Cat.equals</a:t>
            </a:r>
            <a:r>
              <a:rPr lang="en-US" b="0" dirty="0">
                <a:solidFill>
                  <a:srgbClr val="FF0000"/>
                </a:solidFill>
              </a:rPr>
              <a:t>()</a:t>
            </a:r>
          </a:p>
        </p:txBody>
      </p:sp>
      <p:sp>
        <p:nvSpPr>
          <p:cNvPr id="4" name="Slide Number Placeholder 3"/>
          <p:cNvSpPr>
            <a:spLocks noGrp="1"/>
          </p:cNvSpPr>
          <p:nvPr>
            <p:ph type="sldNum" sz="quarter" idx="5"/>
          </p:nvPr>
        </p:nvSpPr>
        <p:spPr/>
        <p:txBody>
          <a:bodyPr/>
          <a:lstStyle/>
          <a:p>
            <a:fld id="{D3D8F2BC-EAAB-4030-AE40-C7E2573B34D6}" type="slidenum">
              <a:rPr lang="fr-BE" smtClean="0"/>
              <a:pPr/>
              <a:t>59</a:t>
            </a:fld>
            <a:endParaRPr lang="fr-BE"/>
          </a:p>
        </p:txBody>
      </p:sp>
    </p:spTree>
    <p:extLst>
      <p:ext uri="{BB962C8B-B14F-4D97-AF65-F5344CB8AC3E}">
        <p14:creationId xmlns:p14="http://schemas.microsoft.com/office/powerpoint/2010/main" val="1866671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dirty="0">
              <a:solidFill>
                <a:srgbClr val="FF0000"/>
              </a:solidFill>
            </a:endParaRPr>
          </a:p>
        </p:txBody>
      </p:sp>
      <p:sp>
        <p:nvSpPr>
          <p:cNvPr id="4" name="Slide Number Placeholder 3"/>
          <p:cNvSpPr>
            <a:spLocks noGrp="1"/>
          </p:cNvSpPr>
          <p:nvPr>
            <p:ph type="sldNum" sz="quarter" idx="5"/>
          </p:nvPr>
        </p:nvSpPr>
        <p:spPr/>
        <p:txBody>
          <a:bodyPr/>
          <a:lstStyle/>
          <a:p>
            <a:fld id="{D3D8F2BC-EAAB-4030-AE40-C7E2573B34D6}" type="slidenum">
              <a:rPr lang="fr-BE" smtClean="0"/>
              <a:pPr/>
              <a:t>60</a:t>
            </a:fld>
            <a:endParaRPr lang="fr-BE"/>
          </a:p>
        </p:txBody>
      </p:sp>
    </p:spTree>
    <p:extLst>
      <p:ext uri="{BB962C8B-B14F-4D97-AF65-F5344CB8AC3E}">
        <p14:creationId xmlns:p14="http://schemas.microsoft.com/office/powerpoint/2010/main" val="2663831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1400"/>
              <a:t>We don’t want to get too much into wrapper classes at this point because it’s a pretty strange concept for people just picking up Java and it’s not very important early on. This is mainly to let them know that</a:t>
            </a:r>
          </a:p>
          <a:p>
            <a:pPr marL="457200" lvl="0" indent="-317500" rtl="0">
              <a:spcBef>
                <a:spcPts val="0"/>
              </a:spcBef>
              <a:buClr>
                <a:srgbClr val="000000"/>
              </a:buClr>
              <a:buSzPct val="100000"/>
              <a:buFont typeface="Arial"/>
              <a:buAutoNum type="alphaUcPeriod"/>
            </a:pPr>
            <a:r>
              <a:rPr lang="en" sz="1400"/>
              <a:t>primitive types cannot have methods, and</a:t>
            </a:r>
          </a:p>
          <a:p>
            <a:pPr marL="457200" lvl="0" indent="-317500" rtl="0">
              <a:spcBef>
                <a:spcPts val="0"/>
              </a:spcBef>
              <a:buClr>
                <a:srgbClr val="000000"/>
              </a:buClr>
              <a:buSzPct val="100000"/>
              <a:buFont typeface="Arial"/>
              <a:buAutoNum type="alphaUcPeriod"/>
            </a:pPr>
            <a:r>
              <a:rPr lang="en" sz="1400"/>
              <a:t>each primitive type has a related wrapper class with useful methods</a:t>
            </a:r>
          </a:p>
          <a:p>
            <a:pPr rtl="0">
              <a:spcBef>
                <a:spcPts val="0"/>
              </a:spcBef>
              <a:buNone/>
            </a:pPr>
            <a:endParaRPr sz="1400"/>
          </a:p>
          <a:p>
            <a:pPr rtl="0">
              <a:spcBef>
                <a:spcPts val="0"/>
              </a:spcBef>
              <a:buNone/>
            </a:pPr>
            <a:r>
              <a:rPr lang="en" sz="1400"/>
              <a:t>Don’t talk about casting between primitives and their wrappers or about equality of wrapped primitives, just treat these classes as if they were a collection of static methods related to the primitives.</a:t>
            </a:r>
          </a:p>
          <a:p>
            <a:pPr rtl="0">
              <a:spcBef>
                <a:spcPts val="0"/>
              </a:spcBef>
              <a:buNone/>
            </a:pPr>
            <a:endParaRPr sz="1400"/>
          </a:p>
          <a:p>
            <a:pPr lvl="0">
              <a:spcBef>
                <a:spcPts val="0"/>
              </a:spcBef>
              <a:buNone/>
            </a:pPr>
            <a:r>
              <a:rPr lang="en" sz="1400"/>
              <a:t>It can be nice to mention that the method they saw earlier</a:t>
            </a:r>
            <a:r>
              <a:rPr lang="en" sz="1400">
                <a:latin typeface="Courier New"/>
                <a:ea typeface="Courier New"/>
                <a:cs typeface="Courier New"/>
                <a:sym typeface="Courier New"/>
              </a:rPr>
              <a:t> </a:t>
            </a:r>
            <a:r>
              <a:rPr lang="en" sz="1400" b="1">
                <a:solidFill>
                  <a:srgbClr val="1155CC"/>
                </a:solidFill>
                <a:latin typeface="Courier New"/>
                <a:ea typeface="Courier New"/>
                <a:cs typeface="Courier New"/>
                <a:sym typeface="Courier New"/>
              </a:rPr>
              <a:t>Double.parseDouble(str)</a:t>
            </a:r>
            <a:r>
              <a:rPr lang="en" sz="1400" b="1">
                <a:solidFill>
                  <a:srgbClr val="1155CC"/>
                </a:solidFill>
              </a:rPr>
              <a:t> </a:t>
            </a:r>
            <a:r>
              <a:rPr lang="en" sz="1400"/>
              <a:t>comes from the Double wrapper class, and that </a:t>
            </a:r>
            <a:r>
              <a:rPr lang="en" sz="1400" b="1">
                <a:solidFill>
                  <a:srgbClr val="1155CC"/>
                </a:solidFill>
                <a:latin typeface="Courier New"/>
                <a:ea typeface="Courier New"/>
                <a:cs typeface="Courier New"/>
                <a:sym typeface="Courier New"/>
              </a:rPr>
              <a:t>Integer.parseInt</a:t>
            </a:r>
            <a:r>
              <a:rPr lang="en" sz="1400"/>
              <a:t> is a similar useful one. </a:t>
            </a:r>
            <a:r>
              <a:rPr lang="en" sz="1400" b="1">
                <a:solidFill>
                  <a:srgbClr val="1155CC"/>
                </a:solidFill>
                <a:latin typeface="Courier New"/>
                <a:ea typeface="Courier New"/>
                <a:cs typeface="Courier New"/>
                <a:sym typeface="Courier New"/>
              </a:rPr>
              <a:t>Integer.MAX_VALUE</a:t>
            </a:r>
            <a:r>
              <a:rPr lang="en" sz="1400"/>
              <a:t> and </a:t>
            </a:r>
            <a:r>
              <a:rPr lang="en" sz="1400" b="1">
                <a:solidFill>
                  <a:srgbClr val="1155CC"/>
                </a:solidFill>
                <a:latin typeface="Courier New"/>
                <a:ea typeface="Courier New"/>
                <a:cs typeface="Courier New"/>
                <a:sym typeface="Courier New"/>
              </a:rPr>
              <a:t>Integer.MIN_VALUE</a:t>
            </a:r>
            <a:r>
              <a:rPr lang="en" sz="1400"/>
              <a:t> can also be useful.</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654329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346041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201754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8615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57200" y="563759"/>
            <a:ext cx="8229600" cy="3009600"/>
          </a:xfrm>
          <a:prstGeom prst="rect">
            <a:avLst/>
          </a:prstGeom>
        </p:spPr>
        <p:txBody>
          <a:bodyPr lIns="91425" tIns="91425" rIns="91425" b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457200" y="3716392"/>
            <a:ext cx="8229600" cy="1232699"/>
          </a:xfrm>
          <a:prstGeom prst="rect">
            <a:avLst/>
          </a:prstGeom>
        </p:spPr>
        <p:txBody>
          <a:bodyPr lIns="91425" tIns="91425" rIns="91425" b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a:endParaRPr/>
          </a:p>
        </p:txBody>
      </p:sp>
      <p:cxnSp>
        <p:nvCxnSpPr>
          <p:cNvPr id="12" name="Shape 12"/>
          <p:cNvCxnSpPr/>
          <p:nvPr/>
        </p:nvCxnSpPr>
        <p:spPr>
          <a:xfrm>
            <a:off x="457200" y="411479"/>
            <a:ext cx="8229600" cy="0"/>
          </a:xfrm>
          <a:prstGeom prst="straightConnector1">
            <a:avLst/>
          </a:prstGeom>
          <a:noFill/>
          <a:ln w="57150" cap="flat">
            <a:solidFill>
              <a:schemeClr val="accent1"/>
            </a:solidFill>
            <a:prstDash val="solid"/>
            <a:round/>
            <a:headEnd type="none" w="med" len="med"/>
            <a:tailEnd type="none" w="med" len="med"/>
          </a:ln>
        </p:spPr>
      </p:cxnSp>
      <p:cxnSp>
        <p:nvCxnSpPr>
          <p:cNvPr id="13" name="Shape 13"/>
          <p:cNvCxnSpPr/>
          <p:nvPr/>
        </p:nvCxnSpPr>
        <p:spPr>
          <a:xfrm>
            <a:off x="457200" y="3633382"/>
            <a:ext cx="8229600" cy="0"/>
          </a:xfrm>
          <a:prstGeom prst="straightConnector1">
            <a:avLst/>
          </a:prstGeom>
          <a:noFill/>
          <a:ln w="57150" cap="flat">
            <a:solidFill>
              <a:schemeClr val="accent1"/>
            </a:solidFill>
            <a:prstDash val="solid"/>
            <a:round/>
            <a:headEnd type="none" w="med" len="med"/>
            <a:tailEnd type="none" w="med" len="med"/>
          </a:ln>
        </p:spPr>
      </p:cxnSp>
      <p:sp>
        <p:nvSpPr>
          <p:cNvPr id="14" name="Shape 1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722312" y="3305175"/>
            <a:ext cx="7772400" cy="1021556"/>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txBox="1">
            <a:spLocks noGrp="1"/>
          </p:cNvSpPr>
          <p:nvPr>
            <p:ph type="body" idx="1"/>
          </p:nvPr>
        </p:nvSpPr>
        <p:spPr>
          <a:xfrm>
            <a:off x="722312" y="2180034"/>
            <a:ext cx="7772400" cy="112514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63" name="Shape 63"/>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4" name="Shape 64"/>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8" name="Shape 68"/>
          <p:cNvSpPr txBox="1">
            <a:spLocks noGrp="1"/>
          </p:cNvSpPr>
          <p:nvPr>
            <p:ph type="body" idx="1"/>
          </p:nvPr>
        </p:nvSpPr>
        <p:spPr>
          <a:xfrm>
            <a:off x="685800" y="1485900"/>
            <a:ext cx="3809999" cy="30860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2"/>
          </p:nvPr>
        </p:nvSpPr>
        <p:spPr>
          <a:xfrm>
            <a:off x="4648200" y="1485900"/>
            <a:ext cx="3809999" cy="30860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0" name="Shape 70"/>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1" name="Shape 71"/>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2" name="Shape 72"/>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a:off x="457200" y="1151334"/>
            <a:ext cx="4040187" cy="479821"/>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76" name="Shape 76"/>
          <p:cNvSpPr txBox="1">
            <a:spLocks noGrp="1"/>
          </p:cNvSpPr>
          <p:nvPr>
            <p:ph type="body" idx="2"/>
          </p:nvPr>
        </p:nvSpPr>
        <p:spPr>
          <a:xfrm>
            <a:off x="457200" y="1631156"/>
            <a:ext cx="4040187" cy="296346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7" name="Shape 77"/>
          <p:cNvSpPr txBox="1">
            <a:spLocks noGrp="1"/>
          </p:cNvSpPr>
          <p:nvPr>
            <p:ph type="body" idx="3"/>
          </p:nvPr>
        </p:nvSpPr>
        <p:spPr>
          <a:xfrm>
            <a:off x="4645025" y="1151334"/>
            <a:ext cx="4041774" cy="479821"/>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78" name="Shape 78"/>
          <p:cNvSpPr txBox="1">
            <a:spLocks noGrp="1"/>
          </p:cNvSpPr>
          <p:nvPr>
            <p:ph type="body" idx="4"/>
          </p:nvPr>
        </p:nvSpPr>
        <p:spPr>
          <a:xfrm>
            <a:off x="4645025" y="1631156"/>
            <a:ext cx="4041774" cy="296346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0" name="Shape 80"/>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4" name="Shape 84"/>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5" name="Shape 85"/>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04787"/>
            <a:ext cx="3008313" cy="8715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8" name="Shape 88"/>
          <p:cNvSpPr txBox="1">
            <a:spLocks noGrp="1"/>
          </p:cNvSpPr>
          <p:nvPr>
            <p:ph type="body" idx="1"/>
          </p:nvPr>
        </p:nvSpPr>
        <p:spPr>
          <a:xfrm>
            <a:off x="3575050" y="204787"/>
            <a:ext cx="5111750" cy="438983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9" name="Shape 89"/>
          <p:cNvSpPr txBox="1">
            <a:spLocks noGrp="1"/>
          </p:cNvSpPr>
          <p:nvPr>
            <p:ph type="body" idx="2"/>
          </p:nvPr>
        </p:nvSpPr>
        <p:spPr>
          <a:xfrm>
            <a:off x="457200" y="1076325"/>
            <a:ext cx="3008313" cy="3518297"/>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90" name="Shape 90"/>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1" name="Shape 91"/>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2" name="Shape 92"/>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92288" y="3600450"/>
            <a:ext cx="5486399" cy="42505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5" name="Shape 95"/>
          <p:cNvSpPr>
            <a:spLocks noGrp="1"/>
          </p:cNvSpPr>
          <p:nvPr>
            <p:ph type="pic" idx="2"/>
          </p:nvPr>
        </p:nvSpPr>
        <p:spPr>
          <a:xfrm>
            <a:off x="1792288" y="459581"/>
            <a:ext cx="5486399" cy="3086099"/>
          </a:xfrm>
          <a:prstGeom prst="rect">
            <a:avLst/>
          </a:prstGeom>
          <a:noFill/>
          <a:ln>
            <a:noFill/>
          </a:ln>
        </p:spPr>
      </p:sp>
      <p:sp>
        <p:nvSpPr>
          <p:cNvPr id="96" name="Shape 96"/>
          <p:cNvSpPr txBox="1">
            <a:spLocks noGrp="1"/>
          </p:cNvSpPr>
          <p:nvPr>
            <p:ph type="body" idx="1"/>
          </p:nvPr>
        </p:nvSpPr>
        <p:spPr>
          <a:xfrm>
            <a:off x="1792288" y="4025503"/>
            <a:ext cx="5486399" cy="603646"/>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457200" indent="0" rtl="0">
              <a:spcBef>
                <a:spcPts val="0"/>
              </a:spcBef>
              <a:buFont typeface="Times New Roman"/>
              <a:buNone/>
              <a:defRPr/>
            </a:lvl2pPr>
            <a:lvl3pPr marL="914400" indent="0" rtl="0">
              <a:spcBef>
                <a:spcPts val="0"/>
              </a:spcBef>
              <a:buFont typeface="Times New Roman"/>
              <a:buNone/>
              <a:defRPr/>
            </a:lvl3pPr>
            <a:lvl4pPr marL="1371600" indent="0" rtl="0">
              <a:spcBef>
                <a:spcPts val="0"/>
              </a:spcBef>
              <a:buFont typeface="Times New Roman"/>
              <a:buNone/>
              <a:defRPr/>
            </a:lvl4pPr>
            <a:lvl5pPr marL="1828800" indent="0" rtl="0">
              <a:spcBef>
                <a:spcPts val="0"/>
              </a:spcBef>
              <a:buFont typeface="Times New Roman"/>
              <a:buNone/>
              <a:defRPr/>
            </a:lvl5pPr>
            <a:lvl6pPr marL="2286000" indent="0" rtl="0">
              <a:spcBef>
                <a:spcPts val="0"/>
              </a:spcBef>
              <a:buFont typeface="Times New Roman"/>
              <a:buNone/>
              <a:defRPr/>
            </a:lvl6pPr>
            <a:lvl7pPr marL="2743200" indent="0" rtl="0">
              <a:spcBef>
                <a:spcPts val="0"/>
              </a:spcBef>
              <a:buFont typeface="Times New Roman"/>
              <a:buNone/>
              <a:defRPr/>
            </a:lvl7pPr>
            <a:lvl8pPr marL="3200400" indent="0" rtl="0">
              <a:spcBef>
                <a:spcPts val="0"/>
              </a:spcBef>
              <a:buFont typeface="Times New Roman"/>
              <a:buNone/>
              <a:defRPr/>
            </a:lvl8pPr>
            <a:lvl9pPr marL="3657600" indent="0" rtl="0">
              <a:spcBef>
                <a:spcPts val="0"/>
              </a:spcBef>
              <a:buFont typeface="Times New Roman"/>
              <a:buNone/>
              <a:defRPr/>
            </a:lvl9pPr>
          </a:lstStyle>
          <a:p>
            <a:endParaRPr/>
          </a:p>
        </p:txBody>
      </p:sp>
      <p:sp>
        <p:nvSpPr>
          <p:cNvPr id="97" name="Shape 97"/>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8" name="Shape 98"/>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9" name="Shape 99"/>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02" name="Shape 102"/>
          <p:cNvSpPr txBox="1">
            <a:spLocks noGrp="1"/>
          </p:cNvSpPr>
          <p:nvPr>
            <p:ph type="body" idx="1"/>
          </p:nvPr>
        </p:nvSpPr>
        <p:spPr>
          <a:xfrm rot="5400000">
            <a:off x="3028949" y="-857250"/>
            <a:ext cx="3086099" cy="77724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103" name="Shape 103"/>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4" name="Shape 104"/>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5" name="Shape 105"/>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5429250" y="1543049"/>
            <a:ext cx="4114799" cy="19431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08" name="Shape 108"/>
          <p:cNvSpPr txBox="1">
            <a:spLocks noGrp="1"/>
          </p:cNvSpPr>
          <p:nvPr>
            <p:ph type="body" idx="1"/>
          </p:nvPr>
        </p:nvSpPr>
        <p:spPr>
          <a:xfrm rot="5400000">
            <a:off x="1466850" y="-323850"/>
            <a:ext cx="4114799" cy="56769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109" name="Shape 109"/>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0" name="Shape 110"/>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1" name="Shape 111"/>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2"/>
        </a:solidFill>
        <a:effectLst/>
      </p:bgPr>
    </p:bg>
    <p:spTree>
      <p:nvGrpSpPr>
        <p:cNvPr id="1" name="Shape 121"/>
        <p:cNvGrpSpPr/>
        <p:nvPr/>
      </p:nvGrpSpPr>
      <p:grpSpPr>
        <a:xfrm>
          <a:off x="0" y="0"/>
          <a:ext cx="0" cy="0"/>
          <a:chOff x="0" y="0"/>
          <a:chExt cx="0" cy="0"/>
        </a:xfrm>
      </p:grpSpPr>
      <p:sp>
        <p:nvSpPr>
          <p:cNvPr id="122" name="Shape 122"/>
          <p:cNvSpPr/>
          <p:nvPr/>
        </p:nvSpPr>
        <p:spPr>
          <a:xfrm>
            <a:off x="0" y="4478274"/>
            <a:ext cx="9144000" cy="665226"/>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23" name="Shape 123"/>
          <p:cNvSpPr/>
          <p:nvPr/>
        </p:nvSpPr>
        <p:spPr>
          <a:xfrm>
            <a:off x="-9144" y="4539996"/>
            <a:ext cx="2249424" cy="534924"/>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24" name="Shape 124"/>
          <p:cNvSpPr/>
          <p:nvPr/>
        </p:nvSpPr>
        <p:spPr>
          <a:xfrm>
            <a:off x="2359151" y="4533137"/>
            <a:ext cx="6784847" cy="53492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25" name="Shape 125"/>
          <p:cNvSpPr txBox="1">
            <a:spLocks noGrp="1"/>
          </p:cNvSpPr>
          <p:nvPr>
            <p:ph type="ctrTitle"/>
          </p:nvPr>
        </p:nvSpPr>
        <p:spPr>
          <a:xfrm>
            <a:off x="2362200" y="3028950"/>
            <a:ext cx="6476999" cy="1371599"/>
          </a:xfrm>
          <a:prstGeom prst="rect">
            <a:avLst/>
          </a:prstGeom>
          <a:noFill/>
          <a:ln>
            <a:noFill/>
          </a:ln>
        </p:spPr>
        <p:txBody>
          <a:bodyPr lIns="91425" tIns="91425" rIns="91425" bIns="91425" anchor="b" anchorCtr="0"/>
          <a:lstStyle>
            <a:lvl1pPr marL="0" marR="0" indent="0" algn="l" rtl="0">
              <a:spcBef>
                <a:spcPts val="0"/>
              </a:spcBef>
              <a:buClr>
                <a:schemeClr val="lt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6" name="Shape 126"/>
          <p:cNvSpPr txBox="1">
            <a:spLocks noGrp="1"/>
          </p:cNvSpPr>
          <p:nvPr>
            <p:ph type="subTitle" idx="1"/>
          </p:nvPr>
        </p:nvSpPr>
        <p:spPr>
          <a:xfrm>
            <a:off x="2362200" y="4537527"/>
            <a:ext cx="6705599" cy="514349"/>
          </a:xfrm>
          <a:prstGeom prst="rect">
            <a:avLst/>
          </a:prstGeom>
          <a:noFill/>
          <a:ln>
            <a:noFill/>
          </a:ln>
        </p:spPr>
        <p:txBody>
          <a:bodyPr lIns="91425" tIns="91425" rIns="91425" bIns="91425" anchor="ctr" anchorCtr="0"/>
          <a:lstStyle>
            <a:lvl1pPr marL="0" marR="0" indent="0" algn="l" rtl="0">
              <a:spcBef>
                <a:spcPts val="700"/>
              </a:spcBef>
              <a:buClr>
                <a:schemeClr val="accent2"/>
              </a:buClr>
              <a:buFont typeface="Noto Symbol"/>
              <a:buNone/>
              <a:defRPr/>
            </a:lvl1pPr>
            <a:lvl2pPr marL="457200" marR="0" indent="0" algn="ctr" rtl="0">
              <a:spcBef>
                <a:spcPts val="550"/>
              </a:spcBef>
              <a:buClr>
                <a:schemeClr val="accent1"/>
              </a:buClr>
              <a:buFont typeface="Noto Symbol"/>
              <a:buNone/>
              <a:defRPr/>
            </a:lvl2pPr>
            <a:lvl3pPr marL="914400" marR="0" indent="0" algn="ctr" rtl="0">
              <a:spcBef>
                <a:spcPts val="500"/>
              </a:spcBef>
              <a:buClr>
                <a:schemeClr val="accent2"/>
              </a:buClr>
              <a:buFont typeface="Noto Symbol"/>
              <a:buNone/>
              <a:defRPr/>
            </a:lvl3pPr>
            <a:lvl4pPr marL="1371600" marR="0" indent="0" algn="ctr" rtl="0">
              <a:spcBef>
                <a:spcPts val="400"/>
              </a:spcBef>
              <a:buClr>
                <a:schemeClr val="accent3"/>
              </a:buClr>
              <a:buFont typeface="Noto Symbol"/>
              <a:buNone/>
              <a:defRPr/>
            </a:lvl4pPr>
            <a:lvl5pPr marL="1828800" marR="0" indent="0" algn="ctr" rtl="0">
              <a:spcBef>
                <a:spcPts val="400"/>
              </a:spcBef>
              <a:buClr>
                <a:schemeClr val="accent4"/>
              </a:buClr>
              <a:buFont typeface="Noto Symbol"/>
              <a:buNone/>
              <a:defRPr/>
            </a:lvl5pPr>
            <a:lvl6pPr marL="2286000" marR="0" indent="0" algn="ctr" rtl="0">
              <a:spcBef>
                <a:spcPts val="360"/>
              </a:spcBef>
              <a:buClr>
                <a:schemeClr val="accent1"/>
              </a:buClr>
              <a:buFont typeface="Noto Symbol"/>
              <a:buNone/>
              <a:defRPr/>
            </a:lvl6pPr>
            <a:lvl7pPr marL="2743200" marR="0" indent="0" algn="ctr" rtl="0">
              <a:spcBef>
                <a:spcPts val="360"/>
              </a:spcBef>
              <a:buClr>
                <a:schemeClr val="accent2"/>
              </a:buClr>
              <a:buFont typeface="Noto Symbol"/>
              <a:buNone/>
              <a:defRPr/>
            </a:lvl7pPr>
            <a:lvl8pPr marL="3200400" marR="0" indent="0" algn="ctr" rtl="0">
              <a:spcBef>
                <a:spcPts val="360"/>
              </a:spcBef>
              <a:buClr>
                <a:schemeClr val="accent3"/>
              </a:buClr>
              <a:buFont typeface="Noto Symbol"/>
              <a:buNone/>
              <a:defRPr/>
            </a:lvl8pPr>
            <a:lvl9pPr marL="3657600" marR="0" indent="0" algn="ctr" rtl="0">
              <a:spcBef>
                <a:spcPts val="360"/>
              </a:spcBef>
              <a:buClr>
                <a:schemeClr val="accent4"/>
              </a:buClr>
              <a:buFont typeface="Noto Symbol"/>
              <a:buNone/>
              <a:defRPr/>
            </a:lvl9pPr>
          </a:lstStyle>
          <a:p>
            <a:endParaRPr/>
          </a:p>
        </p:txBody>
      </p:sp>
      <p:sp>
        <p:nvSpPr>
          <p:cNvPr id="127" name="Shape 127"/>
          <p:cNvSpPr txBox="1">
            <a:spLocks noGrp="1"/>
          </p:cNvSpPr>
          <p:nvPr>
            <p:ph type="dt" idx="10"/>
          </p:nvPr>
        </p:nvSpPr>
        <p:spPr>
          <a:xfrm>
            <a:off x="76200" y="4551524"/>
            <a:ext cx="2057400" cy="51434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8" name="Shape 128"/>
          <p:cNvSpPr txBox="1">
            <a:spLocks noGrp="1"/>
          </p:cNvSpPr>
          <p:nvPr>
            <p:ph type="ftr" idx="11"/>
          </p:nvPr>
        </p:nvSpPr>
        <p:spPr>
          <a:xfrm>
            <a:off x="2085392" y="177403"/>
            <a:ext cx="5867400"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9" name="Shape 129"/>
          <p:cNvSpPr txBox="1">
            <a:spLocks noGrp="1"/>
          </p:cNvSpPr>
          <p:nvPr>
            <p:ph type="sldNum" idx="12"/>
          </p:nvPr>
        </p:nvSpPr>
        <p:spPr>
          <a:xfrm>
            <a:off x="8001000" y="171450"/>
            <a:ext cx="838199" cy="285750"/>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chemeClr val="lt2"/>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612647" y="171450"/>
            <a:ext cx="8153399" cy="742949"/>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2" name="Shape 132"/>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3" name="Shape 133"/>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4" name="Shape 134"/>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35" name="Shape 135"/>
          <p:cNvSpPr txBox="1">
            <a:spLocks noGrp="1"/>
          </p:cNvSpPr>
          <p:nvPr>
            <p:ph type="body" idx="1"/>
          </p:nvPr>
        </p:nvSpPr>
        <p:spPr>
          <a:xfrm>
            <a:off x="612647" y="1200150"/>
            <a:ext cx="8153399" cy="337185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7" name="Shape 17"/>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18" name="Shape 18"/>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tile tx="0" ty="0" sx="100000" sy="100000" flip="none" algn="tl"/>
        </a:blipFill>
        <a:effectLst/>
      </p:bgPr>
    </p:bg>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1371600" y="2057400"/>
            <a:ext cx="7123113" cy="1254918"/>
          </a:xfrm>
          <a:prstGeom prst="rect">
            <a:avLst/>
          </a:prstGeom>
          <a:noFill/>
          <a:ln>
            <a:noFill/>
          </a:ln>
        </p:spPr>
        <p:txBody>
          <a:bodyPr lIns="91425" tIns="91425" rIns="91425" bIns="91425" anchor="t" anchorCtr="0"/>
          <a:lstStyle>
            <a:lvl1pPr marL="0" indent="0" rtl="0">
              <a:spcBef>
                <a:spcPts val="0"/>
              </a:spcBef>
              <a:buClr>
                <a:schemeClr val="dk2"/>
              </a:buClr>
              <a:buNone/>
              <a:defRPr/>
            </a:lvl1pPr>
            <a:lvl2pPr rtl="0">
              <a:spcBef>
                <a:spcPts val="0"/>
              </a:spcBef>
              <a:buClr>
                <a:srgbClr val="888888"/>
              </a:buClr>
              <a:buNone/>
              <a:defRPr/>
            </a:lvl2pPr>
            <a:lvl3pPr rtl="0">
              <a:spcBef>
                <a:spcPts val="0"/>
              </a:spcBef>
              <a:buClr>
                <a:srgbClr val="888888"/>
              </a:buClr>
              <a:buNone/>
              <a:defRPr/>
            </a:lvl3pPr>
            <a:lvl4pPr rtl="0">
              <a:spcBef>
                <a:spcPts val="0"/>
              </a:spcBef>
              <a:buClr>
                <a:srgbClr val="888888"/>
              </a:buClr>
              <a:buNone/>
              <a:defRPr/>
            </a:lvl4pPr>
            <a:lvl5pPr rtl="0">
              <a:spcBef>
                <a:spcPts val="0"/>
              </a:spcBef>
              <a:buClr>
                <a:srgbClr val="888888"/>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8" name="Shape 138"/>
          <p:cNvSpPr/>
          <p:nvPr/>
        </p:nvSpPr>
        <p:spPr>
          <a:xfrm>
            <a:off x="0" y="1143000"/>
            <a:ext cx="9144000" cy="85725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39" name="Shape 139"/>
          <p:cNvSpPr/>
          <p:nvPr/>
        </p:nvSpPr>
        <p:spPr>
          <a:xfrm>
            <a:off x="0" y="1200150"/>
            <a:ext cx="1295400" cy="74294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40" name="Shape 140"/>
          <p:cNvSpPr/>
          <p:nvPr/>
        </p:nvSpPr>
        <p:spPr>
          <a:xfrm>
            <a:off x="1371600" y="1200150"/>
            <a:ext cx="7772400" cy="74294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41" name="Shape 141"/>
          <p:cNvSpPr txBox="1">
            <a:spLocks noGrp="1"/>
          </p:cNvSpPr>
          <p:nvPr>
            <p:ph type="title"/>
          </p:nvPr>
        </p:nvSpPr>
        <p:spPr>
          <a:xfrm>
            <a:off x="1371600" y="1200150"/>
            <a:ext cx="7619999" cy="742949"/>
          </a:xfrm>
          <a:prstGeom prst="rect">
            <a:avLst/>
          </a:prstGeom>
          <a:noFill/>
          <a:ln>
            <a:noFill/>
          </a:ln>
        </p:spPr>
        <p:txBody>
          <a:bodyPr lIns="91425" tIns="91425" rIns="91425" bIns="91425" anchor="ctr" anchorCtr="0"/>
          <a:lstStyle>
            <a:lvl1pPr algn="l" rtl="0">
              <a:spcBef>
                <a:spcPts val="0"/>
              </a:spcBef>
              <a:buClr>
                <a:srgbClr val="FFFFFF"/>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2" name="Shape 142"/>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3" name="Shape 143"/>
          <p:cNvSpPr txBox="1">
            <a:spLocks noGrp="1"/>
          </p:cNvSpPr>
          <p:nvPr>
            <p:ph type="sldNum" idx="12"/>
          </p:nvPr>
        </p:nvSpPr>
        <p:spPr>
          <a:xfrm>
            <a:off x="0" y="1314450"/>
            <a:ext cx="1295400" cy="526257"/>
          </a:xfrm>
          <a:prstGeom prst="rect">
            <a:avLst/>
          </a:prstGeom>
          <a:noFill/>
          <a:ln>
            <a:noFill/>
          </a:ln>
        </p:spPr>
        <p:txBody>
          <a:bodyPr lIns="91425" tIns="45700" rIns="91425" bIns="45700" anchor="ctr" anchorCtr="0">
            <a:noAutofit/>
          </a:bodyPr>
          <a:lstStyle>
            <a:lvl1pPr marL="0" marR="0" indent="0" algn="ctr" rtl="0">
              <a:spcBef>
                <a:spcPts val="0"/>
              </a:spcBef>
              <a:buNone/>
              <a:defRPr sz="2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44" name="Shape 144"/>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09600" y="171450"/>
            <a:ext cx="8153399" cy="742949"/>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7" name="Shape 147"/>
          <p:cNvSpPr txBox="1">
            <a:spLocks noGrp="1"/>
          </p:cNvSpPr>
          <p:nvPr>
            <p:ph type="body" idx="1"/>
          </p:nvPr>
        </p:nvSpPr>
        <p:spPr>
          <a:xfrm>
            <a:off x="609600" y="1192175"/>
            <a:ext cx="3886200" cy="3429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148" name="Shape 148"/>
          <p:cNvSpPr txBox="1">
            <a:spLocks noGrp="1"/>
          </p:cNvSpPr>
          <p:nvPr>
            <p:ph type="body" idx="2"/>
          </p:nvPr>
        </p:nvSpPr>
        <p:spPr>
          <a:xfrm>
            <a:off x="4844901" y="1192175"/>
            <a:ext cx="3886200" cy="3429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149" name="Shape 149"/>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0" name="Shape 150"/>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51" name="Shape 151"/>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533400" y="204787"/>
            <a:ext cx="8153399" cy="652462"/>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4" name="Shape 154"/>
          <p:cNvSpPr txBox="1">
            <a:spLocks noGrp="1"/>
          </p:cNvSpPr>
          <p:nvPr>
            <p:ph type="body" idx="1"/>
          </p:nvPr>
        </p:nvSpPr>
        <p:spPr>
          <a:xfrm>
            <a:off x="609600" y="1828800"/>
            <a:ext cx="3886200" cy="268604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155" name="Shape 155"/>
          <p:cNvSpPr txBox="1">
            <a:spLocks noGrp="1"/>
          </p:cNvSpPr>
          <p:nvPr>
            <p:ph type="body" idx="2"/>
          </p:nvPr>
        </p:nvSpPr>
        <p:spPr>
          <a:xfrm>
            <a:off x="4800600" y="1828800"/>
            <a:ext cx="3886200" cy="268604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156" name="Shape 156"/>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7" name="Shape 157"/>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58" name="Shape 158"/>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9" name="Shape 159"/>
          <p:cNvSpPr txBox="1">
            <a:spLocks noGrp="1"/>
          </p:cNvSpPr>
          <p:nvPr>
            <p:ph type="body" idx="3"/>
          </p:nvPr>
        </p:nvSpPr>
        <p:spPr>
          <a:xfrm>
            <a:off x="609600" y="1314450"/>
            <a:ext cx="3886200" cy="480059"/>
          </a:xfrm>
          <a:prstGeom prst="rect">
            <a:avLst/>
          </a:prstGeom>
          <a:solidFill>
            <a:schemeClr val="accent2"/>
          </a:solidFill>
          <a:ln>
            <a:noFill/>
          </a:ln>
        </p:spPr>
        <p:txBody>
          <a:bodyPr lIns="91425" tIns="91425" rIns="91425" bIns="91425" anchor="ctr" anchorCtr="0"/>
          <a:lstStyle>
            <a:lvl1pPr marL="0" indent="0" rtl="0">
              <a:spcBef>
                <a:spcPts val="0"/>
              </a:spcBef>
              <a:buClr>
                <a:srgbClr val="FFFFFF"/>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0" name="Shape 160"/>
          <p:cNvSpPr txBox="1">
            <a:spLocks noGrp="1"/>
          </p:cNvSpPr>
          <p:nvPr>
            <p:ph type="body" idx="4"/>
          </p:nvPr>
        </p:nvSpPr>
        <p:spPr>
          <a:xfrm>
            <a:off x="4800600" y="1314450"/>
            <a:ext cx="3886200" cy="480059"/>
          </a:xfrm>
          <a:prstGeom prst="rect">
            <a:avLst/>
          </a:prstGeom>
          <a:solidFill>
            <a:schemeClr val="accent4"/>
          </a:solidFill>
          <a:ln>
            <a:noFill/>
          </a:ln>
        </p:spPr>
        <p:txBody>
          <a:bodyPr lIns="91425" tIns="91425" rIns="91425" bIns="91425" anchor="ctr" anchorCtr="0"/>
          <a:lstStyle>
            <a:lvl1pPr marL="0" indent="0" rtl="0">
              <a:spcBef>
                <a:spcPts val="0"/>
              </a:spcBef>
              <a:buClr>
                <a:srgbClr val="FFFFFF"/>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09600" y="171450"/>
            <a:ext cx="8153399" cy="742949"/>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3" name="Shape 163"/>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4" name="Shape 164"/>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5" name="Shape 165"/>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6"/>
        <p:cNvGrpSpPr/>
        <p:nvPr/>
      </p:nvGrpSpPr>
      <p:grpSpPr>
        <a:xfrm>
          <a:off x="0" y="0"/>
          <a:ext cx="0" cy="0"/>
          <a:chOff x="0" y="0"/>
          <a:chExt cx="0" cy="0"/>
        </a:xfrm>
      </p:grpSpPr>
      <p:sp>
        <p:nvSpPr>
          <p:cNvPr id="167" name="Shape 167"/>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8" name="Shape 168"/>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9" name="Shape 169"/>
          <p:cNvSpPr txBox="1">
            <a:spLocks noGrp="1"/>
          </p:cNvSpPr>
          <p:nvPr>
            <p:ph type="sldNum" idx="12"/>
          </p:nvPr>
        </p:nvSpPr>
        <p:spPr>
          <a:xfrm>
            <a:off x="0" y="4686300"/>
            <a:ext cx="533399" cy="285750"/>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chemeClr val="dk2"/>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09600" y="204787"/>
            <a:ext cx="8077199" cy="652462"/>
          </a:xfrm>
          <a:prstGeom prst="rect">
            <a:avLst/>
          </a:prstGeom>
          <a:noFill/>
          <a:ln>
            <a:noFill/>
          </a:ln>
        </p:spPr>
        <p:txBody>
          <a:bodyPr lIns="91425" tIns="91425" rIns="91425" bIns="91425" anchor="ctr" anchorCtr="0"/>
          <a:lstStyle>
            <a:lvl1pPr algn="l"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2" name="Shape 172"/>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3" name="Shape 173"/>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4" name="Shape 174"/>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75" name="Shape 175"/>
          <p:cNvSpPr txBox="1">
            <a:spLocks noGrp="1"/>
          </p:cNvSpPr>
          <p:nvPr>
            <p:ph type="body" idx="1"/>
          </p:nvPr>
        </p:nvSpPr>
        <p:spPr>
          <a:xfrm>
            <a:off x="609600" y="1314450"/>
            <a:ext cx="1600199" cy="3257550"/>
          </a:xfrm>
          <a:prstGeom prst="rect">
            <a:avLst/>
          </a:prstGeom>
          <a:solidFill>
            <a:schemeClr val="accent2"/>
          </a:solidFill>
          <a:ln w="50800" cap="sq">
            <a:solidFill>
              <a:schemeClr val="accent2"/>
            </a:solidFill>
            <a:prstDash val="solid"/>
            <a:miter/>
            <a:headEnd type="none" w="med" len="med"/>
            <a:tailEnd type="none" w="med" len="med"/>
          </a:ln>
        </p:spPr>
        <p:txBody>
          <a:bodyPr lIns="91425" tIns="91425" rIns="91425" bIns="91425" anchor="t" anchorCtr="0"/>
          <a:lstStyle>
            <a:lvl1pPr marL="0" indent="0" rtl="0">
              <a:spcBef>
                <a:spcPts val="0"/>
              </a:spcBef>
              <a:spcAft>
                <a:spcPts val="1000"/>
              </a:spcAft>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txBox="1">
            <a:spLocks noGrp="1"/>
          </p:cNvSpPr>
          <p:nvPr>
            <p:ph type="body" idx="2"/>
          </p:nvPr>
        </p:nvSpPr>
        <p:spPr>
          <a:xfrm>
            <a:off x="2362200" y="1314450"/>
            <a:ext cx="6400799" cy="33147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cSld name="Picture with Caption">
    <p:bg>
      <p:bgPr>
        <a:blipFill rotWithShape="1">
          <a:blip r:embed="rId2">
            <a:alphaModFix/>
          </a:blip>
          <a:tile tx="0" ty="0" sx="100000" sy="100000" flip="none" algn="tl"/>
        </a:blipFill>
        <a:effectLst/>
      </p:bgPr>
    </p:bg>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1600200" y="4114800"/>
            <a:ext cx="7315200" cy="514349"/>
          </a:xfrm>
          <a:prstGeom prst="rect">
            <a:avLst/>
          </a:prstGeom>
          <a:noFill/>
          <a:ln>
            <a:noFill/>
          </a:ln>
        </p:spPr>
        <p:txBody>
          <a:bodyPr lIns="91425" tIns="91425" rIns="91425" bIns="91425" anchor="t" anchorCtr="0"/>
          <a:lstStyle>
            <a:lvl1pPr marL="0" indent="0"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9" name="Shape 179"/>
          <p:cNvSpPr/>
          <p:nvPr/>
        </p:nvSpPr>
        <p:spPr>
          <a:xfrm>
            <a:off x="-9144" y="3429000"/>
            <a:ext cx="9144000" cy="665226"/>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80" name="Shape 180"/>
          <p:cNvSpPr/>
          <p:nvPr/>
        </p:nvSpPr>
        <p:spPr>
          <a:xfrm>
            <a:off x="-9144" y="3497579"/>
            <a:ext cx="1463039" cy="534924"/>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81" name="Shape 181"/>
          <p:cNvSpPr/>
          <p:nvPr/>
        </p:nvSpPr>
        <p:spPr>
          <a:xfrm>
            <a:off x="1545336" y="3490721"/>
            <a:ext cx="7598663" cy="53492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82" name="Shape 182"/>
          <p:cNvSpPr txBox="1">
            <a:spLocks noGrp="1"/>
          </p:cNvSpPr>
          <p:nvPr>
            <p:ph type="title"/>
          </p:nvPr>
        </p:nvSpPr>
        <p:spPr>
          <a:xfrm>
            <a:off x="1600200" y="3486150"/>
            <a:ext cx="7315200" cy="514349"/>
          </a:xfrm>
          <a:prstGeom prst="rect">
            <a:avLst/>
          </a:prstGeom>
          <a:noFill/>
          <a:ln>
            <a:noFill/>
          </a:ln>
        </p:spPr>
        <p:txBody>
          <a:bodyPr lIns="91425" tIns="91425" rIns="91425" bIns="91425" anchor="ctr" anchorCtr="0"/>
          <a:lstStyle>
            <a:lvl1pPr algn="l" rtl="0">
              <a:spcBef>
                <a:spcPts val="0"/>
              </a:spcBef>
              <a:buClr>
                <a:srgbClr val="FFFFFF"/>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3" name="Shape 183"/>
          <p:cNvSpPr/>
          <p:nvPr/>
        </p:nvSpPr>
        <p:spPr>
          <a:xfrm>
            <a:off x="1447800" y="0"/>
            <a:ext cx="100584" cy="515035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84" name="Shape 184"/>
          <p:cNvSpPr txBox="1">
            <a:spLocks noGrp="1"/>
          </p:cNvSpPr>
          <p:nvPr>
            <p:ph type="dt" idx="10"/>
          </p:nvPr>
        </p:nvSpPr>
        <p:spPr>
          <a:xfrm>
            <a:off x="62484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5" name="Shape 185"/>
          <p:cNvSpPr txBox="1">
            <a:spLocks noGrp="1"/>
          </p:cNvSpPr>
          <p:nvPr>
            <p:ph type="sldNum" idx="12"/>
          </p:nvPr>
        </p:nvSpPr>
        <p:spPr>
          <a:xfrm>
            <a:off x="0" y="3500436"/>
            <a:ext cx="1447800" cy="497683"/>
          </a:xfrm>
          <a:prstGeom prst="rect">
            <a:avLst/>
          </a:prstGeom>
          <a:noFill/>
          <a:ln>
            <a:noFill/>
          </a:ln>
        </p:spPr>
        <p:txBody>
          <a:bodyPr lIns="91425" tIns="45700" rIns="91425" bIns="45700" anchor="ctr" anchorCtr="0">
            <a:noAutofit/>
          </a:bodyPr>
          <a:lstStyle>
            <a:lvl1pPr marL="0" marR="0" indent="0" algn="ctr" rtl="0">
              <a:spcBef>
                <a:spcPts val="0"/>
              </a:spcBef>
              <a:buNone/>
              <a:defRPr sz="28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86" name="Shape 186"/>
          <p:cNvSpPr txBox="1">
            <a:spLocks noGrp="1"/>
          </p:cNvSpPr>
          <p:nvPr>
            <p:ph type="ftr" idx="11"/>
          </p:nvPr>
        </p:nvSpPr>
        <p:spPr>
          <a:xfrm>
            <a:off x="1600200" y="4686154"/>
            <a:ext cx="4572000"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7" name="Shape 187"/>
          <p:cNvSpPr>
            <a:spLocks noGrp="1"/>
          </p:cNvSpPr>
          <p:nvPr>
            <p:ph type="pic" idx="2"/>
          </p:nvPr>
        </p:nvSpPr>
        <p:spPr>
          <a:xfrm>
            <a:off x="1560575" y="0"/>
            <a:ext cx="7583423" cy="3426714"/>
          </a:xfrm>
          <a:prstGeom prst="rect">
            <a:avLst/>
          </a:prstGeom>
          <a:solidFill>
            <a:srgbClr val="E9F0F5"/>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609600" y="171450"/>
            <a:ext cx="8153399" cy="742949"/>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0" name="Shape 190"/>
          <p:cNvSpPr txBox="1">
            <a:spLocks noGrp="1"/>
          </p:cNvSpPr>
          <p:nvPr>
            <p:ph type="body" idx="1"/>
          </p:nvPr>
        </p:nvSpPr>
        <p:spPr>
          <a:xfrm rot="5400000">
            <a:off x="2991992" y="-1179194"/>
            <a:ext cx="3394709" cy="8153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191" name="Shape 191"/>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2" name="Shape 192"/>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3" name="Shape 193"/>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cSld name="Vertical Title and Text">
    <p:bg>
      <p:bgPr>
        <a:solidFill>
          <a:schemeClr val="lt1"/>
        </a:solidFill>
        <a:effectLst/>
      </p:bgPr>
    </p:bg>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rot="5400000">
            <a:off x="5513188" y="1497211"/>
            <a:ext cx="4137422" cy="2057400"/>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6" name="Shape 196"/>
          <p:cNvSpPr txBox="1">
            <a:spLocks noGrp="1"/>
          </p:cNvSpPr>
          <p:nvPr>
            <p:ph type="body" idx="1"/>
          </p:nvPr>
        </p:nvSpPr>
        <p:spPr>
          <a:xfrm rot="5400000">
            <a:off x="1169788" y="-255388"/>
            <a:ext cx="4137422" cy="55626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197" name="Shape 197"/>
          <p:cNvSpPr txBox="1">
            <a:spLocks noGrp="1"/>
          </p:cNvSpPr>
          <p:nvPr>
            <p:ph type="dt" idx="10"/>
          </p:nvPr>
        </p:nvSpPr>
        <p:spPr>
          <a:xfrm>
            <a:off x="6553200" y="4686301"/>
            <a:ext cx="22097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8" name="Shape 198"/>
          <p:cNvSpPr txBox="1">
            <a:spLocks noGrp="1"/>
          </p:cNvSpPr>
          <p:nvPr>
            <p:ph type="ftr" idx="11"/>
          </p:nvPr>
        </p:nvSpPr>
        <p:spPr>
          <a:xfrm>
            <a:off x="457200" y="4686155"/>
            <a:ext cx="5573482"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9" name="Shape 199"/>
          <p:cNvSpPr/>
          <p:nvPr/>
        </p:nvSpPr>
        <p:spPr>
          <a:xfrm>
            <a:off x="6096317" y="0"/>
            <a:ext cx="320039" cy="5143499"/>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00" name="Shape 200"/>
          <p:cNvSpPr/>
          <p:nvPr/>
        </p:nvSpPr>
        <p:spPr>
          <a:xfrm>
            <a:off x="6142037" y="457200"/>
            <a:ext cx="228600" cy="46862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01" name="Shape 201"/>
          <p:cNvSpPr/>
          <p:nvPr/>
        </p:nvSpPr>
        <p:spPr>
          <a:xfrm>
            <a:off x="6142037" y="0"/>
            <a:ext cx="228600" cy="40004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02" name="Shape 202"/>
          <p:cNvSpPr txBox="1">
            <a:spLocks noGrp="1"/>
          </p:cNvSpPr>
          <p:nvPr>
            <p:ph type="sldNum" idx="12"/>
          </p:nvPr>
        </p:nvSpPr>
        <p:spPr>
          <a:xfrm rot="5400000">
            <a:off x="6056313" y="77787"/>
            <a:ext cx="400049" cy="244475"/>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9" name="Title Text"/>
          <p:cNvSpPr txBox="1">
            <a:spLocks noGrp="1"/>
          </p:cNvSpPr>
          <p:nvPr>
            <p:ph type="title"/>
          </p:nvPr>
        </p:nvSpPr>
        <p:spPr>
          <a:xfrm>
            <a:off x="729450" y="1318651"/>
            <a:ext cx="7688700" cy="535201"/>
          </a:xfrm>
          <a:prstGeom prst="rect">
            <a:avLst/>
          </a:prstGeom>
        </p:spPr>
        <p:txBody>
          <a:bodyPr/>
          <a:lstStyle/>
          <a:p>
            <a:r>
              <a:t>Title Text</a:t>
            </a:r>
          </a:p>
        </p:txBody>
      </p:sp>
      <p:sp>
        <p:nvSpPr>
          <p:cNvPr id="40" name="Body Level One…"/>
          <p:cNvSpPr txBox="1">
            <a:spLocks noGrp="1"/>
          </p:cNvSpPr>
          <p:nvPr>
            <p:ph type="body" sz="half" idx="1"/>
          </p:nvPr>
        </p:nvSpPr>
        <p:spPr>
          <a:xfrm>
            <a:off x="729450" y="2078876"/>
            <a:ext cx="7688700" cy="22611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4564548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24" name="Shape 24"/>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
        <p:nvSpPr>
          <p:cNvPr id="25" name="Shape 2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2"/>
        </a:solidFill>
        <a:effectLst/>
      </p:bgPr>
    </p:bg>
    <p:spTree>
      <p:nvGrpSpPr>
        <p:cNvPr id="1" name="Shape 212"/>
        <p:cNvGrpSpPr/>
        <p:nvPr/>
      </p:nvGrpSpPr>
      <p:grpSpPr>
        <a:xfrm>
          <a:off x="0" y="0"/>
          <a:ext cx="0" cy="0"/>
          <a:chOff x="0" y="0"/>
          <a:chExt cx="0" cy="0"/>
        </a:xfrm>
      </p:grpSpPr>
      <p:sp>
        <p:nvSpPr>
          <p:cNvPr id="213" name="Shape 213"/>
          <p:cNvSpPr/>
          <p:nvPr/>
        </p:nvSpPr>
        <p:spPr>
          <a:xfrm>
            <a:off x="0" y="4478274"/>
            <a:ext cx="9144000" cy="665226"/>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14" name="Shape 214"/>
          <p:cNvSpPr/>
          <p:nvPr/>
        </p:nvSpPr>
        <p:spPr>
          <a:xfrm>
            <a:off x="-9144" y="4539996"/>
            <a:ext cx="2249424" cy="534924"/>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15" name="Shape 215"/>
          <p:cNvSpPr/>
          <p:nvPr/>
        </p:nvSpPr>
        <p:spPr>
          <a:xfrm>
            <a:off x="2359151" y="4533137"/>
            <a:ext cx="6784847" cy="53492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16" name="Shape 216"/>
          <p:cNvSpPr txBox="1">
            <a:spLocks noGrp="1"/>
          </p:cNvSpPr>
          <p:nvPr>
            <p:ph type="ctrTitle"/>
          </p:nvPr>
        </p:nvSpPr>
        <p:spPr>
          <a:xfrm>
            <a:off x="2362200" y="3028950"/>
            <a:ext cx="6476999" cy="1371599"/>
          </a:xfrm>
          <a:prstGeom prst="rect">
            <a:avLst/>
          </a:prstGeom>
          <a:noFill/>
          <a:ln>
            <a:noFill/>
          </a:ln>
        </p:spPr>
        <p:txBody>
          <a:bodyPr lIns="91425" tIns="91425" rIns="91425" bIns="91425" anchor="b" anchorCtr="0"/>
          <a:lstStyle>
            <a:lvl1pPr marL="0" marR="0" indent="0" algn="l" rtl="0">
              <a:spcBef>
                <a:spcPts val="0"/>
              </a:spcBef>
              <a:buClr>
                <a:schemeClr val="lt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7" name="Shape 217"/>
          <p:cNvSpPr txBox="1">
            <a:spLocks noGrp="1"/>
          </p:cNvSpPr>
          <p:nvPr>
            <p:ph type="subTitle" idx="1"/>
          </p:nvPr>
        </p:nvSpPr>
        <p:spPr>
          <a:xfrm>
            <a:off x="2362200" y="4537527"/>
            <a:ext cx="6705599" cy="514349"/>
          </a:xfrm>
          <a:prstGeom prst="rect">
            <a:avLst/>
          </a:prstGeom>
          <a:noFill/>
          <a:ln>
            <a:noFill/>
          </a:ln>
        </p:spPr>
        <p:txBody>
          <a:bodyPr lIns="91425" tIns="91425" rIns="91425" bIns="91425" anchor="ctr" anchorCtr="0"/>
          <a:lstStyle>
            <a:lvl1pPr marL="0" marR="0" indent="0" algn="l" rtl="0">
              <a:spcBef>
                <a:spcPts val="700"/>
              </a:spcBef>
              <a:buClr>
                <a:schemeClr val="accent2"/>
              </a:buClr>
              <a:buFont typeface="Noto Symbol"/>
              <a:buNone/>
              <a:defRPr/>
            </a:lvl1pPr>
            <a:lvl2pPr marL="457200" marR="0" indent="0" algn="ctr" rtl="0">
              <a:spcBef>
                <a:spcPts val="550"/>
              </a:spcBef>
              <a:buClr>
                <a:schemeClr val="accent1"/>
              </a:buClr>
              <a:buFont typeface="Noto Symbol"/>
              <a:buNone/>
              <a:defRPr/>
            </a:lvl2pPr>
            <a:lvl3pPr marL="914400" marR="0" indent="0" algn="ctr" rtl="0">
              <a:spcBef>
                <a:spcPts val="500"/>
              </a:spcBef>
              <a:buClr>
                <a:schemeClr val="accent2"/>
              </a:buClr>
              <a:buFont typeface="Noto Symbol"/>
              <a:buNone/>
              <a:defRPr/>
            </a:lvl3pPr>
            <a:lvl4pPr marL="1371600" marR="0" indent="0" algn="ctr" rtl="0">
              <a:spcBef>
                <a:spcPts val="400"/>
              </a:spcBef>
              <a:buClr>
                <a:schemeClr val="accent3"/>
              </a:buClr>
              <a:buFont typeface="Noto Symbol"/>
              <a:buNone/>
              <a:defRPr/>
            </a:lvl4pPr>
            <a:lvl5pPr marL="1828800" marR="0" indent="0" algn="ctr" rtl="0">
              <a:spcBef>
                <a:spcPts val="400"/>
              </a:spcBef>
              <a:buClr>
                <a:schemeClr val="accent4"/>
              </a:buClr>
              <a:buFont typeface="Noto Symbol"/>
              <a:buNone/>
              <a:defRPr/>
            </a:lvl5pPr>
            <a:lvl6pPr marL="2286000" marR="0" indent="0" algn="ctr" rtl="0">
              <a:spcBef>
                <a:spcPts val="360"/>
              </a:spcBef>
              <a:buClr>
                <a:schemeClr val="accent1"/>
              </a:buClr>
              <a:buFont typeface="Noto Symbol"/>
              <a:buNone/>
              <a:defRPr/>
            </a:lvl6pPr>
            <a:lvl7pPr marL="2743200" marR="0" indent="0" algn="ctr" rtl="0">
              <a:spcBef>
                <a:spcPts val="360"/>
              </a:spcBef>
              <a:buClr>
                <a:schemeClr val="accent2"/>
              </a:buClr>
              <a:buFont typeface="Noto Symbol"/>
              <a:buNone/>
              <a:defRPr/>
            </a:lvl7pPr>
            <a:lvl8pPr marL="3200400" marR="0" indent="0" algn="ctr" rtl="0">
              <a:spcBef>
                <a:spcPts val="360"/>
              </a:spcBef>
              <a:buClr>
                <a:schemeClr val="accent3"/>
              </a:buClr>
              <a:buFont typeface="Noto Symbol"/>
              <a:buNone/>
              <a:defRPr/>
            </a:lvl8pPr>
            <a:lvl9pPr marL="3657600" marR="0" indent="0" algn="ctr" rtl="0">
              <a:spcBef>
                <a:spcPts val="360"/>
              </a:spcBef>
              <a:buClr>
                <a:schemeClr val="accent4"/>
              </a:buClr>
              <a:buFont typeface="Noto Symbol"/>
              <a:buNone/>
              <a:defRPr/>
            </a:lvl9pPr>
          </a:lstStyle>
          <a:p>
            <a:endParaRPr/>
          </a:p>
        </p:txBody>
      </p:sp>
      <p:sp>
        <p:nvSpPr>
          <p:cNvPr id="218" name="Shape 218"/>
          <p:cNvSpPr txBox="1">
            <a:spLocks noGrp="1"/>
          </p:cNvSpPr>
          <p:nvPr>
            <p:ph type="dt" idx="10"/>
          </p:nvPr>
        </p:nvSpPr>
        <p:spPr>
          <a:xfrm>
            <a:off x="76200" y="4551524"/>
            <a:ext cx="2057400" cy="51434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9" name="Shape 219"/>
          <p:cNvSpPr txBox="1">
            <a:spLocks noGrp="1"/>
          </p:cNvSpPr>
          <p:nvPr>
            <p:ph type="ftr" idx="11"/>
          </p:nvPr>
        </p:nvSpPr>
        <p:spPr>
          <a:xfrm>
            <a:off x="2085392" y="177403"/>
            <a:ext cx="5867400"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0" name="Shape 220"/>
          <p:cNvSpPr txBox="1">
            <a:spLocks noGrp="1"/>
          </p:cNvSpPr>
          <p:nvPr>
            <p:ph type="sldNum" idx="12"/>
          </p:nvPr>
        </p:nvSpPr>
        <p:spPr>
          <a:xfrm>
            <a:off x="8001000" y="171450"/>
            <a:ext cx="838199" cy="285750"/>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chemeClr val="lt2"/>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12647" y="171450"/>
            <a:ext cx="8153399" cy="742949"/>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4" name="Shape 224"/>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5" name="Shape 225"/>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226" name="Shape 226"/>
          <p:cNvSpPr txBox="1">
            <a:spLocks noGrp="1"/>
          </p:cNvSpPr>
          <p:nvPr>
            <p:ph type="body" idx="1"/>
          </p:nvPr>
        </p:nvSpPr>
        <p:spPr>
          <a:xfrm>
            <a:off x="612647" y="1200150"/>
            <a:ext cx="8153399" cy="337185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tile tx="0" ty="0" sx="100000" sy="100000" flip="none" algn="tl"/>
        </a:blipFill>
        <a:effectLst/>
      </p:bgPr>
    </p:bg>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1371600" y="2057400"/>
            <a:ext cx="7123113" cy="1254918"/>
          </a:xfrm>
          <a:prstGeom prst="rect">
            <a:avLst/>
          </a:prstGeom>
          <a:noFill/>
          <a:ln>
            <a:noFill/>
          </a:ln>
        </p:spPr>
        <p:txBody>
          <a:bodyPr lIns="91425" tIns="91425" rIns="91425" bIns="91425" anchor="t" anchorCtr="0"/>
          <a:lstStyle>
            <a:lvl1pPr marL="0" indent="0" rtl="0">
              <a:spcBef>
                <a:spcPts val="0"/>
              </a:spcBef>
              <a:buClr>
                <a:schemeClr val="dk2"/>
              </a:buClr>
              <a:buNone/>
              <a:defRPr/>
            </a:lvl1pPr>
            <a:lvl2pPr rtl="0">
              <a:spcBef>
                <a:spcPts val="0"/>
              </a:spcBef>
              <a:buClr>
                <a:srgbClr val="888888"/>
              </a:buClr>
              <a:buNone/>
              <a:defRPr/>
            </a:lvl2pPr>
            <a:lvl3pPr rtl="0">
              <a:spcBef>
                <a:spcPts val="0"/>
              </a:spcBef>
              <a:buClr>
                <a:srgbClr val="888888"/>
              </a:buClr>
              <a:buNone/>
              <a:defRPr/>
            </a:lvl3pPr>
            <a:lvl4pPr rtl="0">
              <a:spcBef>
                <a:spcPts val="0"/>
              </a:spcBef>
              <a:buClr>
                <a:srgbClr val="888888"/>
              </a:buClr>
              <a:buNone/>
              <a:defRPr/>
            </a:lvl4pPr>
            <a:lvl5pPr rtl="0">
              <a:spcBef>
                <a:spcPts val="0"/>
              </a:spcBef>
              <a:buClr>
                <a:srgbClr val="888888"/>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9" name="Shape 229"/>
          <p:cNvSpPr/>
          <p:nvPr/>
        </p:nvSpPr>
        <p:spPr>
          <a:xfrm>
            <a:off x="0" y="1143000"/>
            <a:ext cx="9144000" cy="85725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30" name="Shape 230"/>
          <p:cNvSpPr/>
          <p:nvPr/>
        </p:nvSpPr>
        <p:spPr>
          <a:xfrm>
            <a:off x="0" y="1200150"/>
            <a:ext cx="1295400" cy="74294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31" name="Shape 231"/>
          <p:cNvSpPr/>
          <p:nvPr/>
        </p:nvSpPr>
        <p:spPr>
          <a:xfrm>
            <a:off x="1371600" y="1200150"/>
            <a:ext cx="7772400" cy="74294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32" name="Shape 232"/>
          <p:cNvSpPr txBox="1">
            <a:spLocks noGrp="1"/>
          </p:cNvSpPr>
          <p:nvPr>
            <p:ph type="title"/>
          </p:nvPr>
        </p:nvSpPr>
        <p:spPr>
          <a:xfrm>
            <a:off x="1371600" y="1200150"/>
            <a:ext cx="7619999" cy="742949"/>
          </a:xfrm>
          <a:prstGeom prst="rect">
            <a:avLst/>
          </a:prstGeom>
          <a:noFill/>
          <a:ln>
            <a:noFill/>
          </a:ln>
        </p:spPr>
        <p:txBody>
          <a:bodyPr lIns="91425" tIns="91425" rIns="91425" bIns="91425" anchor="ctr" anchorCtr="0"/>
          <a:lstStyle>
            <a:lvl1pPr algn="l" rtl="0">
              <a:spcBef>
                <a:spcPts val="0"/>
              </a:spcBef>
              <a:buClr>
                <a:srgbClr val="FFFFFF"/>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3" name="Shape 233"/>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4" name="Shape 234"/>
          <p:cNvSpPr txBox="1">
            <a:spLocks noGrp="1"/>
          </p:cNvSpPr>
          <p:nvPr>
            <p:ph type="sldNum" idx="12"/>
          </p:nvPr>
        </p:nvSpPr>
        <p:spPr>
          <a:xfrm>
            <a:off x="0" y="1314450"/>
            <a:ext cx="1295400" cy="526257"/>
          </a:xfrm>
          <a:prstGeom prst="rect">
            <a:avLst/>
          </a:prstGeom>
          <a:noFill/>
          <a:ln>
            <a:noFill/>
          </a:ln>
        </p:spPr>
        <p:txBody>
          <a:bodyPr lIns="91425" tIns="45700" rIns="91425" bIns="45700" anchor="ctr" anchorCtr="0">
            <a:noAutofit/>
          </a:bodyPr>
          <a:lstStyle>
            <a:lvl1pPr marL="0" marR="0" indent="0" algn="ctr" rtl="0">
              <a:spcBef>
                <a:spcPts val="0"/>
              </a:spcBef>
              <a:buNone/>
              <a:defRPr sz="2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235" name="Shape 235"/>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609600" y="171450"/>
            <a:ext cx="8153399" cy="742949"/>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8" name="Shape 238"/>
          <p:cNvSpPr txBox="1">
            <a:spLocks noGrp="1"/>
          </p:cNvSpPr>
          <p:nvPr>
            <p:ph type="body" idx="1"/>
          </p:nvPr>
        </p:nvSpPr>
        <p:spPr>
          <a:xfrm>
            <a:off x="609600" y="1192175"/>
            <a:ext cx="3886200" cy="3429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239" name="Shape 239"/>
          <p:cNvSpPr txBox="1">
            <a:spLocks noGrp="1"/>
          </p:cNvSpPr>
          <p:nvPr>
            <p:ph type="body" idx="2"/>
          </p:nvPr>
        </p:nvSpPr>
        <p:spPr>
          <a:xfrm>
            <a:off x="4844901" y="1192175"/>
            <a:ext cx="3886200" cy="3429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240" name="Shape 240"/>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1" name="Shape 241"/>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242" name="Shape 242"/>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533400" y="204787"/>
            <a:ext cx="8153399" cy="652462"/>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5" name="Shape 245"/>
          <p:cNvSpPr txBox="1">
            <a:spLocks noGrp="1"/>
          </p:cNvSpPr>
          <p:nvPr>
            <p:ph type="body" idx="1"/>
          </p:nvPr>
        </p:nvSpPr>
        <p:spPr>
          <a:xfrm>
            <a:off x="609600" y="1828800"/>
            <a:ext cx="3886200" cy="268604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246" name="Shape 246"/>
          <p:cNvSpPr txBox="1">
            <a:spLocks noGrp="1"/>
          </p:cNvSpPr>
          <p:nvPr>
            <p:ph type="body" idx="2"/>
          </p:nvPr>
        </p:nvSpPr>
        <p:spPr>
          <a:xfrm>
            <a:off x="4800600" y="1828800"/>
            <a:ext cx="3886200" cy="268604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247" name="Shape 247"/>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8" name="Shape 248"/>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249" name="Shape 249"/>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0" name="Shape 250"/>
          <p:cNvSpPr txBox="1">
            <a:spLocks noGrp="1"/>
          </p:cNvSpPr>
          <p:nvPr>
            <p:ph type="body" idx="3"/>
          </p:nvPr>
        </p:nvSpPr>
        <p:spPr>
          <a:xfrm>
            <a:off x="609600" y="1314450"/>
            <a:ext cx="3886200" cy="480059"/>
          </a:xfrm>
          <a:prstGeom prst="rect">
            <a:avLst/>
          </a:prstGeom>
          <a:solidFill>
            <a:schemeClr val="accent2"/>
          </a:solidFill>
          <a:ln>
            <a:noFill/>
          </a:ln>
        </p:spPr>
        <p:txBody>
          <a:bodyPr lIns="91425" tIns="91425" rIns="91425" bIns="91425" anchor="ctr" anchorCtr="0"/>
          <a:lstStyle>
            <a:lvl1pPr marL="0" indent="0" rtl="0">
              <a:spcBef>
                <a:spcPts val="0"/>
              </a:spcBef>
              <a:buClr>
                <a:srgbClr val="FFFFFF"/>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1" name="Shape 251"/>
          <p:cNvSpPr txBox="1">
            <a:spLocks noGrp="1"/>
          </p:cNvSpPr>
          <p:nvPr>
            <p:ph type="body" idx="4"/>
          </p:nvPr>
        </p:nvSpPr>
        <p:spPr>
          <a:xfrm>
            <a:off x="4800600" y="1314450"/>
            <a:ext cx="3886200" cy="480059"/>
          </a:xfrm>
          <a:prstGeom prst="rect">
            <a:avLst/>
          </a:prstGeom>
          <a:solidFill>
            <a:schemeClr val="accent4"/>
          </a:solidFill>
          <a:ln>
            <a:noFill/>
          </a:ln>
        </p:spPr>
        <p:txBody>
          <a:bodyPr lIns="91425" tIns="91425" rIns="91425" bIns="91425" anchor="ctr" anchorCtr="0"/>
          <a:lstStyle>
            <a:lvl1pPr marL="0" indent="0" rtl="0">
              <a:spcBef>
                <a:spcPts val="0"/>
              </a:spcBef>
              <a:buClr>
                <a:srgbClr val="FFFFFF"/>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609600" y="171450"/>
            <a:ext cx="8153399" cy="742949"/>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4" name="Shape 254"/>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5" name="Shape 255"/>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6" name="Shape 256"/>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7"/>
        <p:cNvGrpSpPr/>
        <p:nvPr/>
      </p:nvGrpSpPr>
      <p:grpSpPr>
        <a:xfrm>
          <a:off x="0" y="0"/>
          <a:ext cx="0" cy="0"/>
          <a:chOff x="0" y="0"/>
          <a:chExt cx="0" cy="0"/>
        </a:xfrm>
      </p:grpSpPr>
      <p:sp>
        <p:nvSpPr>
          <p:cNvPr id="258" name="Shape 258"/>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9" name="Shape 259"/>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0" name="Shape 260"/>
          <p:cNvSpPr txBox="1">
            <a:spLocks noGrp="1"/>
          </p:cNvSpPr>
          <p:nvPr>
            <p:ph type="sldNum" idx="12"/>
          </p:nvPr>
        </p:nvSpPr>
        <p:spPr>
          <a:xfrm>
            <a:off x="0" y="4686300"/>
            <a:ext cx="533399" cy="285750"/>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chemeClr val="dk2"/>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609600" y="204787"/>
            <a:ext cx="8077199" cy="652462"/>
          </a:xfrm>
          <a:prstGeom prst="rect">
            <a:avLst/>
          </a:prstGeom>
          <a:noFill/>
          <a:ln>
            <a:noFill/>
          </a:ln>
        </p:spPr>
        <p:txBody>
          <a:bodyPr lIns="91425" tIns="91425" rIns="91425" bIns="91425" anchor="ctr" anchorCtr="0"/>
          <a:lstStyle>
            <a:lvl1pPr algn="l"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3" name="Shape 263"/>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4" name="Shape 264"/>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5" name="Shape 265"/>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266" name="Shape 266"/>
          <p:cNvSpPr txBox="1">
            <a:spLocks noGrp="1"/>
          </p:cNvSpPr>
          <p:nvPr>
            <p:ph type="body" idx="1"/>
          </p:nvPr>
        </p:nvSpPr>
        <p:spPr>
          <a:xfrm>
            <a:off x="609600" y="1314450"/>
            <a:ext cx="1600199" cy="3257550"/>
          </a:xfrm>
          <a:prstGeom prst="rect">
            <a:avLst/>
          </a:prstGeom>
          <a:solidFill>
            <a:schemeClr val="accent2"/>
          </a:solidFill>
          <a:ln w="50800" cap="sq">
            <a:solidFill>
              <a:schemeClr val="accent2"/>
            </a:solidFill>
            <a:prstDash val="solid"/>
            <a:miter/>
            <a:headEnd type="none" w="med" len="med"/>
            <a:tailEnd type="none" w="med" len="med"/>
          </a:ln>
        </p:spPr>
        <p:txBody>
          <a:bodyPr lIns="91425" tIns="91425" rIns="91425" bIns="91425" anchor="t" anchorCtr="0"/>
          <a:lstStyle>
            <a:lvl1pPr marL="0" indent="0" rtl="0">
              <a:spcBef>
                <a:spcPts val="0"/>
              </a:spcBef>
              <a:spcAft>
                <a:spcPts val="1000"/>
              </a:spcAft>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7" name="Shape 267"/>
          <p:cNvSpPr txBox="1">
            <a:spLocks noGrp="1"/>
          </p:cNvSpPr>
          <p:nvPr>
            <p:ph type="body" idx="2"/>
          </p:nvPr>
        </p:nvSpPr>
        <p:spPr>
          <a:xfrm>
            <a:off x="2362200" y="1314450"/>
            <a:ext cx="6400799" cy="33147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cSld name="Picture with Caption">
    <p:bg>
      <p:bgPr>
        <a:blipFill rotWithShape="1">
          <a:blip r:embed="rId2">
            <a:alphaModFix/>
          </a:blip>
          <a:tile tx="0" ty="0" sx="100000" sy="100000" flip="none" algn="tl"/>
        </a:blipFill>
        <a:effectLst/>
      </p:bgPr>
    </p:bg>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1600200" y="4114800"/>
            <a:ext cx="7315200" cy="514349"/>
          </a:xfrm>
          <a:prstGeom prst="rect">
            <a:avLst/>
          </a:prstGeom>
          <a:noFill/>
          <a:ln>
            <a:noFill/>
          </a:ln>
        </p:spPr>
        <p:txBody>
          <a:bodyPr lIns="91425" tIns="91425" rIns="91425" bIns="91425" anchor="t" anchorCtr="0"/>
          <a:lstStyle>
            <a:lvl1pPr marL="0" indent="0"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0" name="Shape 270"/>
          <p:cNvSpPr/>
          <p:nvPr/>
        </p:nvSpPr>
        <p:spPr>
          <a:xfrm>
            <a:off x="-9144" y="3429000"/>
            <a:ext cx="9144000" cy="665226"/>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71" name="Shape 271"/>
          <p:cNvSpPr/>
          <p:nvPr/>
        </p:nvSpPr>
        <p:spPr>
          <a:xfrm>
            <a:off x="-9144" y="3497579"/>
            <a:ext cx="1463039" cy="534924"/>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72" name="Shape 272"/>
          <p:cNvSpPr/>
          <p:nvPr/>
        </p:nvSpPr>
        <p:spPr>
          <a:xfrm>
            <a:off x="1545336" y="3490721"/>
            <a:ext cx="7598663" cy="53492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73" name="Shape 273"/>
          <p:cNvSpPr txBox="1">
            <a:spLocks noGrp="1"/>
          </p:cNvSpPr>
          <p:nvPr>
            <p:ph type="title"/>
          </p:nvPr>
        </p:nvSpPr>
        <p:spPr>
          <a:xfrm>
            <a:off x="1600200" y="3486150"/>
            <a:ext cx="7315200" cy="514349"/>
          </a:xfrm>
          <a:prstGeom prst="rect">
            <a:avLst/>
          </a:prstGeom>
          <a:noFill/>
          <a:ln>
            <a:noFill/>
          </a:ln>
        </p:spPr>
        <p:txBody>
          <a:bodyPr lIns="91425" tIns="91425" rIns="91425" bIns="91425" anchor="ctr" anchorCtr="0"/>
          <a:lstStyle>
            <a:lvl1pPr algn="l" rtl="0">
              <a:spcBef>
                <a:spcPts val="0"/>
              </a:spcBef>
              <a:buClr>
                <a:srgbClr val="FFFFFF"/>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4" name="Shape 274"/>
          <p:cNvSpPr/>
          <p:nvPr/>
        </p:nvSpPr>
        <p:spPr>
          <a:xfrm>
            <a:off x="1447800" y="0"/>
            <a:ext cx="100584" cy="515035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75" name="Shape 275"/>
          <p:cNvSpPr txBox="1">
            <a:spLocks noGrp="1"/>
          </p:cNvSpPr>
          <p:nvPr>
            <p:ph type="dt" idx="10"/>
          </p:nvPr>
        </p:nvSpPr>
        <p:spPr>
          <a:xfrm>
            <a:off x="62484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6" name="Shape 276"/>
          <p:cNvSpPr txBox="1">
            <a:spLocks noGrp="1"/>
          </p:cNvSpPr>
          <p:nvPr>
            <p:ph type="sldNum" idx="12"/>
          </p:nvPr>
        </p:nvSpPr>
        <p:spPr>
          <a:xfrm>
            <a:off x="0" y="3500436"/>
            <a:ext cx="1447800" cy="497683"/>
          </a:xfrm>
          <a:prstGeom prst="rect">
            <a:avLst/>
          </a:prstGeom>
          <a:noFill/>
          <a:ln>
            <a:noFill/>
          </a:ln>
        </p:spPr>
        <p:txBody>
          <a:bodyPr lIns="91425" tIns="45700" rIns="91425" bIns="45700" anchor="ctr" anchorCtr="0">
            <a:noAutofit/>
          </a:bodyPr>
          <a:lstStyle>
            <a:lvl1pPr marL="0" marR="0" indent="0" algn="ctr" rtl="0">
              <a:spcBef>
                <a:spcPts val="0"/>
              </a:spcBef>
              <a:buNone/>
              <a:defRPr sz="28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277" name="Shape 277"/>
          <p:cNvSpPr txBox="1">
            <a:spLocks noGrp="1"/>
          </p:cNvSpPr>
          <p:nvPr>
            <p:ph type="ftr" idx="11"/>
          </p:nvPr>
        </p:nvSpPr>
        <p:spPr>
          <a:xfrm>
            <a:off x="1600200" y="4686154"/>
            <a:ext cx="4572000"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8" name="Shape 278"/>
          <p:cNvSpPr>
            <a:spLocks noGrp="1"/>
          </p:cNvSpPr>
          <p:nvPr>
            <p:ph type="pic" idx="2"/>
          </p:nvPr>
        </p:nvSpPr>
        <p:spPr>
          <a:xfrm>
            <a:off x="1560575" y="0"/>
            <a:ext cx="7583423" cy="3426714"/>
          </a:xfrm>
          <a:prstGeom prst="rect">
            <a:avLst/>
          </a:prstGeom>
          <a:solidFill>
            <a:srgbClr val="E9F0F5"/>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609600" y="171450"/>
            <a:ext cx="8153399" cy="742949"/>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1" name="Shape 281"/>
          <p:cNvSpPr txBox="1">
            <a:spLocks noGrp="1"/>
          </p:cNvSpPr>
          <p:nvPr>
            <p:ph type="body" idx="1"/>
          </p:nvPr>
        </p:nvSpPr>
        <p:spPr>
          <a:xfrm rot="5400000">
            <a:off x="2991992" y="-1179194"/>
            <a:ext cx="3394709" cy="8153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282" name="Shape 282"/>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3" name="Shape 283"/>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4" name="Shape 284"/>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28" name="Shape 28"/>
          <p:cNvCxnSpPr/>
          <p:nvPr/>
        </p:nvCxnSpPr>
        <p:spPr>
          <a:xfrm>
            <a:off x="457200" y="1143000"/>
            <a:ext cx="8229600" cy="0"/>
          </a:xfrm>
          <a:prstGeom prst="straightConnector1">
            <a:avLst/>
          </a:prstGeom>
          <a:noFill/>
          <a:ln w="50800" cap="flat">
            <a:solidFill>
              <a:schemeClr val="accent1"/>
            </a:solidFill>
            <a:prstDash val="solid"/>
            <a:round/>
            <a:headEnd type="none" w="med" len="med"/>
            <a:tailEnd type="none" w="med" len="med"/>
          </a:ln>
        </p:spPr>
      </p:cxnSp>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cSld name="Vertical Title and Text">
    <p:bg>
      <p:bgPr>
        <a:solidFill>
          <a:schemeClr val="lt1"/>
        </a:solidFill>
        <a:effectLst/>
      </p:bgPr>
    </p:bg>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rot="5400000">
            <a:off x="5513188" y="1497211"/>
            <a:ext cx="4137422" cy="2057400"/>
          </a:xfrm>
          <a:prstGeom prst="rect">
            <a:avLst/>
          </a:prstGeom>
          <a:noFill/>
          <a:ln>
            <a:noFill/>
          </a:ln>
        </p:spPr>
        <p:txBody>
          <a:bodyPr lIns="91425" tIns="91425" rIns="91425" bIns="91425" anchor="ctr" anchorCtr="0"/>
          <a:lstStyle>
            <a:lvl1pPr algn="l" rtl="0">
              <a:spcBef>
                <a:spcPts val="0"/>
              </a:spcBef>
              <a:buClr>
                <a:schemeClr val="dk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7" name="Shape 287"/>
          <p:cNvSpPr txBox="1">
            <a:spLocks noGrp="1"/>
          </p:cNvSpPr>
          <p:nvPr>
            <p:ph type="body" idx="1"/>
          </p:nvPr>
        </p:nvSpPr>
        <p:spPr>
          <a:xfrm rot="5400000">
            <a:off x="1169788" y="-255388"/>
            <a:ext cx="4137422" cy="55626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a:lvl1pPr>
            <a:lvl2pPr marL="640080" indent="-168910" algn="l" rtl="0">
              <a:spcBef>
                <a:spcPts val="550"/>
              </a:spcBef>
              <a:buClr>
                <a:schemeClr val="accent1"/>
              </a:buClr>
              <a:buFont typeface="Noto Symbol"/>
              <a:buChar char="⬜"/>
              <a:defRPr/>
            </a:lvl2pPr>
            <a:lvl3pPr marL="914400" indent="-119062" algn="l" rtl="0">
              <a:spcBef>
                <a:spcPts val="500"/>
              </a:spcBef>
              <a:buClr>
                <a:schemeClr val="accent2"/>
              </a:buClr>
              <a:buFont typeface="Noto Symbol"/>
              <a:buChar char="■"/>
              <a:defRPr/>
            </a:lvl3pPr>
            <a:lvl4pPr marL="1371600" indent="-133350" algn="l" rtl="0">
              <a:spcBef>
                <a:spcPts val="400"/>
              </a:spcBef>
              <a:buClr>
                <a:schemeClr val="accent3"/>
              </a:buClr>
              <a:buFont typeface="Noto Symbol"/>
              <a:buChar char="■"/>
              <a:defRPr/>
            </a:lvl4pPr>
            <a:lvl5pPr marL="1828800" indent="-146050" algn="l" rtl="0">
              <a:spcBef>
                <a:spcPts val="400"/>
              </a:spcBef>
              <a:buClr>
                <a:schemeClr val="accent4"/>
              </a:buClr>
              <a:buFont typeface="Noto Symbol"/>
              <a:buChar char="■"/>
              <a:defRPr/>
            </a:lvl5pPr>
            <a:lvl6pPr marL="2103120" indent="-121920" algn="l" rtl="0">
              <a:spcBef>
                <a:spcPts val="360"/>
              </a:spcBef>
              <a:buClr>
                <a:schemeClr val="accent1"/>
              </a:buClr>
              <a:buFont typeface="Noto Symbol"/>
              <a:buChar char="▪"/>
              <a:defRPr/>
            </a:lvl6pPr>
            <a:lvl7pPr marL="2377440" indent="-116839" algn="l" rtl="0">
              <a:spcBef>
                <a:spcPts val="360"/>
              </a:spcBef>
              <a:buClr>
                <a:schemeClr val="accent2"/>
              </a:buClr>
              <a:buFont typeface="Noto Symbol"/>
              <a:buChar char="▪"/>
              <a:defRPr/>
            </a:lvl7pPr>
            <a:lvl8pPr marL="2651760" indent="-124460" algn="l" rtl="0">
              <a:spcBef>
                <a:spcPts val="360"/>
              </a:spcBef>
              <a:buClr>
                <a:schemeClr val="accent3"/>
              </a:buClr>
              <a:buFont typeface="Noto Symbol"/>
              <a:buChar char="▪"/>
              <a:defRPr/>
            </a:lvl8pPr>
            <a:lvl9pPr marL="2926080" indent="-119379" algn="l" rtl="0">
              <a:spcBef>
                <a:spcPts val="360"/>
              </a:spcBef>
              <a:buClr>
                <a:schemeClr val="accent4"/>
              </a:buClr>
              <a:buFont typeface="Noto Symbol"/>
              <a:buChar char="▪"/>
              <a:defRPr/>
            </a:lvl9pPr>
          </a:lstStyle>
          <a:p>
            <a:endParaRPr/>
          </a:p>
        </p:txBody>
      </p:sp>
      <p:sp>
        <p:nvSpPr>
          <p:cNvPr id="288" name="Shape 288"/>
          <p:cNvSpPr txBox="1">
            <a:spLocks noGrp="1"/>
          </p:cNvSpPr>
          <p:nvPr>
            <p:ph type="dt" idx="10"/>
          </p:nvPr>
        </p:nvSpPr>
        <p:spPr>
          <a:xfrm>
            <a:off x="6553200" y="4686301"/>
            <a:ext cx="22097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9" name="Shape 289"/>
          <p:cNvSpPr txBox="1">
            <a:spLocks noGrp="1"/>
          </p:cNvSpPr>
          <p:nvPr>
            <p:ph type="ftr" idx="11"/>
          </p:nvPr>
        </p:nvSpPr>
        <p:spPr>
          <a:xfrm>
            <a:off x="457200" y="4686155"/>
            <a:ext cx="5573482"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90" name="Shape 290"/>
          <p:cNvSpPr/>
          <p:nvPr/>
        </p:nvSpPr>
        <p:spPr>
          <a:xfrm>
            <a:off x="6096317" y="0"/>
            <a:ext cx="320039" cy="5143499"/>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91" name="Shape 291"/>
          <p:cNvSpPr/>
          <p:nvPr/>
        </p:nvSpPr>
        <p:spPr>
          <a:xfrm>
            <a:off x="6142037" y="457200"/>
            <a:ext cx="228600" cy="46862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92" name="Shape 292"/>
          <p:cNvSpPr/>
          <p:nvPr/>
        </p:nvSpPr>
        <p:spPr>
          <a:xfrm>
            <a:off x="6142037" y="0"/>
            <a:ext cx="228600" cy="40004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93" name="Shape 293"/>
          <p:cNvSpPr txBox="1">
            <a:spLocks noGrp="1"/>
          </p:cNvSpPr>
          <p:nvPr>
            <p:ph type="sldNum" idx="12"/>
          </p:nvPr>
        </p:nvSpPr>
        <p:spPr>
          <a:xfrm rot="5400000">
            <a:off x="6056313" y="77787"/>
            <a:ext cx="400049" cy="244475"/>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cxnSp>
        <p:nvCxnSpPr>
          <p:cNvPr id="32" name="Shape 32"/>
          <p:cNvCxnSpPr/>
          <p:nvPr/>
        </p:nvCxnSpPr>
        <p:spPr>
          <a:xfrm>
            <a:off x="457200" y="4317760"/>
            <a:ext cx="8229600" cy="0"/>
          </a:xfrm>
          <a:prstGeom prst="straightConnector1">
            <a:avLst/>
          </a:prstGeom>
          <a:noFill/>
          <a:ln w="50800" cap="flat">
            <a:solidFill>
              <a:schemeClr val="lt2"/>
            </a:solidFill>
            <a:prstDash val="solid"/>
            <a:round/>
            <a:headEnd type="none" w="med" len="med"/>
            <a:tailEnd type="none" w="med" len="med"/>
          </a:ln>
        </p:spPr>
      </p:cxnSp>
      <p:sp>
        <p:nvSpPr>
          <p:cNvPr id="33" name="Shape 3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w="50800" cap="flat">
            <a:solidFill>
              <a:schemeClr val="lt2"/>
            </a:solidFill>
            <a:prstDash val="solid"/>
            <a:round/>
            <a:headEnd type="none" w="med" len="med"/>
            <a:tailEnd type="none" w="med" len="med"/>
          </a:ln>
        </p:spPr>
      </p:cxn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5" name="Shape 45"/>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 name="Shape 46"/>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8"/>
        <p:cNvGrpSpPr/>
        <p:nvPr/>
      </p:nvGrpSpPr>
      <p:grpSpPr>
        <a:xfrm>
          <a:off x="0" y="0"/>
          <a:ext cx="0" cy="0"/>
          <a:chOff x="0" y="0"/>
          <a:chExt cx="0" cy="0"/>
        </a:xfrm>
      </p:grpSpPr>
      <p:sp>
        <p:nvSpPr>
          <p:cNvPr id="49" name="Shape 49"/>
          <p:cNvSpPr txBox="1">
            <a:spLocks noGrp="1"/>
          </p:cNvSpPr>
          <p:nvPr>
            <p:ph type="ctrTitle"/>
          </p:nvPr>
        </p:nvSpPr>
        <p:spPr>
          <a:xfrm>
            <a:off x="685800" y="1597818"/>
            <a:ext cx="7772400" cy="1102518"/>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50" name="Shape 50"/>
          <p:cNvSpPr txBox="1">
            <a:spLocks noGrp="1"/>
          </p:cNvSpPr>
          <p:nvPr>
            <p:ph type="subTitle" idx="1"/>
          </p:nvPr>
        </p:nvSpPr>
        <p:spPr>
          <a:xfrm>
            <a:off x="1371600" y="2914650"/>
            <a:ext cx="6400799" cy="131445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Times New Roman"/>
              <a:buNone/>
              <a:defRPr/>
            </a:lvl1pPr>
            <a:lvl2pPr marL="457200" marR="0" indent="0" algn="ctr" rtl="0">
              <a:spcBef>
                <a:spcPts val="560"/>
              </a:spcBef>
              <a:spcAft>
                <a:spcPts val="0"/>
              </a:spcAft>
              <a:buClr>
                <a:schemeClr val="dk1"/>
              </a:buClr>
              <a:buFont typeface="Times New Roman"/>
              <a:buNone/>
              <a:defRPr/>
            </a:lvl2pPr>
            <a:lvl3pPr marL="914400" marR="0" indent="0" algn="ctr" rtl="0">
              <a:spcBef>
                <a:spcPts val="480"/>
              </a:spcBef>
              <a:spcAft>
                <a:spcPts val="0"/>
              </a:spcAft>
              <a:buClr>
                <a:schemeClr val="dk1"/>
              </a:buClr>
              <a:buFont typeface="Times New Roman"/>
              <a:buNone/>
              <a:defRPr/>
            </a:lvl3pPr>
            <a:lvl4pPr marL="1371600" marR="0" indent="0" algn="ctr" rtl="0">
              <a:spcBef>
                <a:spcPts val="400"/>
              </a:spcBef>
              <a:spcAft>
                <a:spcPts val="0"/>
              </a:spcAft>
              <a:buClr>
                <a:schemeClr val="dk1"/>
              </a:buClr>
              <a:buFont typeface="Times New Roman"/>
              <a:buNone/>
              <a:defRPr/>
            </a:lvl4pPr>
            <a:lvl5pPr marL="1828800" marR="0" indent="0" algn="ctr" rtl="0">
              <a:spcBef>
                <a:spcPts val="400"/>
              </a:spcBef>
              <a:spcAft>
                <a:spcPts val="0"/>
              </a:spcAft>
              <a:buClr>
                <a:schemeClr val="dk1"/>
              </a:buClr>
              <a:buFont typeface="Times New Roman"/>
              <a:buNone/>
              <a:defRPr/>
            </a:lvl5pPr>
            <a:lvl6pPr marL="2286000" marR="0" indent="0" algn="ctr" rtl="0">
              <a:spcBef>
                <a:spcPts val="400"/>
              </a:spcBef>
              <a:spcAft>
                <a:spcPts val="0"/>
              </a:spcAft>
              <a:buClr>
                <a:schemeClr val="dk1"/>
              </a:buClr>
              <a:buFont typeface="Times New Roman"/>
              <a:buNone/>
              <a:defRPr/>
            </a:lvl6pPr>
            <a:lvl7pPr marL="2743200" marR="0" indent="0" algn="ctr" rtl="0">
              <a:spcBef>
                <a:spcPts val="400"/>
              </a:spcBef>
              <a:spcAft>
                <a:spcPts val="0"/>
              </a:spcAft>
              <a:buClr>
                <a:schemeClr val="dk1"/>
              </a:buClr>
              <a:buFont typeface="Times New Roman"/>
              <a:buNone/>
              <a:defRPr/>
            </a:lvl7pPr>
            <a:lvl8pPr marL="3200400" marR="0" indent="0" algn="ctr" rtl="0">
              <a:spcBef>
                <a:spcPts val="400"/>
              </a:spcBef>
              <a:spcAft>
                <a:spcPts val="0"/>
              </a:spcAft>
              <a:buClr>
                <a:schemeClr val="dk1"/>
              </a:buClr>
              <a:buFont typeface="Times New Roman"/>
              <a:buNone/>
              <a:defRPr/>
            </a:lvl8pPr>
            <a:lvl9pPr marL="3657600" marR="0" indent="0" algn="ctr" rtl="0">
              <a:spcBef>
                <a:spcPts val="400"/>
              </a:spcBef>
              <a:spcAft>
                <a:spcPts val="0"/>
              </a:spcAft>
              <a:buClr>
                <a:schemeClr val="dk1"/>
              </a:buClr>
              <a:buFont typeface="Times New Roman"/>
              <a:buNone/>
              <a:defRPr/>
            </a:lvl9pPr>
          </a:lstStyle>
          <a:p>
            <a:endParaRPr/>
          </a:p>
        </p:txBody>
      </p:sp>
      <p:sp>
        <p:nvSpPr>
          <p:cNvPr id="51" name="Shape 51"/>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3" name="Shape 53"/>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6" name="Shape 56"/>
          <p:cNvSpPr txBox="1">
            <a:spLocks noGrp="1"/>
          </p:cNvSpPr>
          <p:nvPr>
            <p:ph type="body" idx="1"/>
          </p:nvPr>
        </p:nvSpPr>
        <p:spPr>
          <a:xfrm>
            <a:off x="685800" y="1485900"/>
            <a:ext cx="7772400" cy="30860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Times New Roman"/>
              <a:buChar char="•"/>
              <a:defRPr/>
            </a:lvl1pPr>
            <a:lvl2pPr marL="742950" indent="-107950" algn="l" rtl="0">
              <a:spcBef>
                <a:spcPts val="560"/>
              </a:spcBef>
              <a:spcAft>
                <a:spcPts val="0"/>
              </a:spcAft>
              <a:buClr>
                <a:schemeClr val="dk1"/>
              </a:buClr>
              <a:buFont typeface="Times New Roman"/>
              <a:buChar char="–"/>
              <a:defRPr/>
            </a:lvl2pPr>
            <a:lvl3pPr marL="1143000" indent="-76200" algn="l" rtl="0">
              <a:spcBef>
                <a:spcPts val="480"/>
              </a:spcBef>
              <a:spcAft>
                <a:spcPts val="0"/>
              </a:spcAft>
              <a:buClr>
                <a:schemeClr val="dk1"/>
              </a:buClr>
              <a:buFont typeface="Times New Roman"/>
              <a:buChar char="•"/>
              <a:defRPr/>
            </a:lvl3pPr>
            <a:lvl4pPr marL="1600200" indent="-101600" algn="l" rtl="0">
              <a:spcBef>
                <a:spcPts val="400"/>
              </a:spcBef>
              <a:spcAft>
                <a:spcPts val="0"/>
              </a:spcAft>
              <a:buClr>
                <a:schemeClr val="dk1"/>
              </a:buClr>
              <a:buFont typeface="Times New Roman"/>
              <a:buChar char="–"/>
              <a:defRPr/>
            </a:lvl4pPr>
            <a:lvl5pPr marL="2057400" indent="-101600" algn="l" rtl="0">
              <a:spcBef>
                <a:spcPts val="400"/>
              </a:spcBef>
              <a:spcAft>
                <a:spcPts val="0"/>
              </a:spcAft>
              <a:buClr>
                <a:schemeClr val="dk1"/>
              </a:buClr>
              <a:buFont typeface="Times New Roman"/>
              <a:buChar char="»"/>
              <a:defRPr/>
            </a:lvl5pPr>
            <a:lvl6pPr marL="2514600" indent="-101600" algn="l" rtl="0">
              <a:spcBef>
                <a:spcPts val="400"/>
              </a:spcBef>
              <a:spcAft>
                <a:spcPts val="0"/>
              </a:spcAft>
              <a:buClr>
                <a:schemeClr val="dk1"/>
              </a:buClr>
              <a:buFont typeface="Times New Roman"/>
              <a:buChar char="»"/>
              <a:defRPr/>
            </a:lvl6pPr>
            <a:lvl7pPr marL="2971800" indent="-101600" algn="l" rtl="0">
              <a:spcBef>
                <a:spcPts val="400"/>
              </a:spcBef>
              <a:spcAft>
                <a:spcPts val="0"/>
              </a:spcAft>
              <a:buClr>
                <a:schemeClr val="dk1"/>
              </a:buClr>
              <a:buFont typeface="Times New Roman"/>
              <a:buChar char="»"/>
              <a:defRPr/>
            </a:lvl7pPr>
            <a:lvl8pPr marL="3429000" indent="-101600" algn="l" rtl="0">
              <a:spcBef>
                <a:spcPts val="400"/>
              </a:spcBef>
              <a:spcAft>
                <a:spcPts val="0"/>
              </a:spcAft>
              <a:buClr>
                <a:schemeClr val="dk1"/>
              </a:buClr>
              <a:buFont typeface="Times New Roman"/>
              <a:buChar char="»"/>
              <a:defRPr/>
            </a:lvl8pPr>
            <a:lvl9pPr marL="3886200" indent="-101600" algn="l" rtl="0">
              <a:spcBef>
                <a:spcPts val="400"/>
              </a:spcBef>
              <a:spcAft>
                <a:spcPts val="0"/>
              </a:spcAft>
              <a:buClr>
                <a:schemeClr val="dk1"/>
              </a:buClr>
              <a:buFont typeface="Times New Roman"/>
              <a:buChar char="»"/>
              <a:defRPr/>
            </a:lvl9pPr>
          </a:lstStyle>
          <a:p>
            <a:endParaRPr/>
          </a:p>
        </p:txBody>
      </p:sp>
      <p:sp>
        <p:nvSpPr>
          <p:cNvPr id="57" name="Shape 57"/>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accent1"/>
              </a:buClr>
              <a:buSzPct val="100000"/>
              <a:buNone/>
              <a:defRPr sz="3600" b="1">
                <a:solidFill>
                  <a:schemeClr val="accent1"/>
                </a:solidFill>
              </a:defRPr>
            </a:lvl1pPr>
            <a:lvl2pPr>
              <a:spcBef>
                <a:spcPts val="0"/>
              </a:spcBef>
              <a:buClr>
                <a:schemeClr val="accent1"/>
              </a:buClr>
              <a:buSzPct val="100000"/>
              <a:buNone/>
              <a:defRPr sz="3600" b="1">
                <a:solidFill>
                  <a:schemeClr val="accent1"/>
                </a:solidFill>
              </a:defRPr>
            </a:lvl2pPr>
            <a:lvl3pPr>
              <a:spcBef>
                <a:spcPts val="0"/>
              </a:spcBef>
              <a:buClr>
                <a:schemeClr val="accent1"/>
              </a:buClr>
              <a:buSzPct val="100000"/>
              <a:buNone/>
              <a:defRPr sz="3600" b="1">
                <a:solidFill>
                  <a:schemeClr val="accent1"/>
                </a:solidFill>
              </a:defRPr>
            </a:lvl3pPr>
            <a:lvl4pPr>
              <a:spcBef>
                <a:spcPts val="0"/>
              </a:spcBef>
              <a:buClr>
                <a:schemeClr val="accent1"/>
              </a:buClr>
              <a:buSzPct val="100000"/>
              <a:buNone/>
              <a:defRPr sz="3600" b="1">
                <a:solidFill>
                  <a:schemeClr val="accent1"/>
                </a:solidFill>
              </a:defRPr>
            </a:lvl4pPr>
            <a:lvl5pPr>
              <a:spcBef>
                <a:spcPts val="0"/>
              </a:spcBef>
              <a:buClr>
                <a:schemeClr val="accent1"/>
              </a:buClr>
              <a:buSzPct val="100000"/>
              <a:buNone/>
              <a:defRPr sz="3600" b="1">
                <a:solidFill>
                  <a:schemeClr val="accent1"/>
                </a:solidFill>
              </a:defRPr>
            </a:lvl5pPr>
            <a:lvl6pPr>
              <a:spcBef>
                <a:spcPts val="0"/>
              </a:spcBef>
              <a:buClr>
                <a:schemeClr val="accent1"/>
              </a:buClr>
              <a:buSzPct val="100000"/>
              <a:buNone/>
              <a:defRPr sz="3600" b="1">
                <a:solidFill>
                  <a:schemeClr val="accent1"/>
                </a:solidFill>
              </a:defRPr>
            </a:lvl6pPr>
            <a:lvl7pPr>
              <a:spcBef>
                <a:spcPts val="0"/>
              </a:spcBef>
              <a:buClr>
                <a:schemeClr val="accent1"/>
              </a:buClr>
              <a:buSzPct val="100000"/>
              <a:buNone/>
              <a:defRPr sz="3600" b="1">
                <a:solidFill>
                  <a:schemeClr val="accent1"/>
                </a:solidFill>
              </a:defRPr>
            </a:lvl7pPr>
            <a:lvl8pPr>
              <a:spcBef>
                <a:spcPts val="0"/>
              </a:spcBef>
              <a:buClr>
                <a:schemeClr val="accent1"/>
              </a:buClr>
              <a:buSzPct val="100000"/>
              <a:buNone/>
              <a:defRPr sz="3600" b="1">
                <a:solidFill>
                  <a:schemeClr val="accent1"/>
                </a:solidFill>
              </a:defRPr>
            </a:lvl8pPr>
            <a:lvl9pPr>
              <a:spcBef>
                <a:spcPts val="0"/>
              </a:spcBef>
              <a:buClr>
                <a:schemeClr val="accent1"/>
              </a:buClr>
              <a:buSzPct val="100000"/>
              <a:buNone/>
              <a:defRPr sz="3600" b="1">
                <a:solidFill>
                  <a:schemeClr val="accen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cxnSp>
        <p:nvCxnSpPr>
          <p:cNvPr id="7" name="Shape 7"/>
          <p:cNvCxnSpPr/>
          <p:nvPr/>
        </p:nvCxnSpPr>
        <p:spPr>
          <a:xfrm>
            <a:off x="457200" y="5023259"/>
            <a:ext cx="8229600" cy="0"/>
          </a:xfrm>
          <a:prstGeom prst="straightConnector1">
            <a:avLst/>
          </a:prstGeom>
          <a:noFill/>
          <a:ln w="50800" cap="flat">
            <a:solidFill>
              <a:schemeClr val="lt2"/>
            </a:solidFill>
            <a:prstDash val="solid"/>
            <a:round/>
            <a:headEnd type="none" w="med" len="med"/>
            <a:tailEnd type="none" w="med" len="med"/>
          </a:ln>
        </p:spPr>
      </p:cxn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39" name="Shape 39"/>
          <p:cNvSpPr txBox="1">
            <a:spLocks noGrp="1"/>
          </p:cNvSpPr>
          <p:nvPr>
            <p:ph type="body" idx="1"/>
          </p:nvPr>
        </p:nvSpPr>
        <p:spPr>
          <a:xfrm>
            <a:off x="685800" y="1485900"/>
            <a:ext cx="7772400" cy="3086099"/>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Times New Roman"/>
              <a:buChar char="•"/>
              <a:defRPr/>
            </a:lvl1pPr>
            <a:lvl2pPr marL="742950" marR="0" indent="-107950" algn="l" rtl="0">
              <a:spcBef>
                <a:spcPts val="560"/>
              </a:spcBef>
              <a:spcAft>
                <a:spcPts val="0"/>
              </a:spcAft>
              <a:buClr>
                <a:schemeClr val="dk1"/>
              </a:buClr>
              <a:buFont typeface="Times New Roman"/>
              <a:buChar char="–"/>
              <a:defRPr/>
            </a:lvl2pPr>
            <a:lvl3pPr marL="1143000" marR="0" indent="-76200" algn="l" rtl="0">
              <a:spcBef>
                <a:spcPts val="480"/>
              </a:spcBef>
              <a:spcAft>
                <a:spcPts val="0"/>
              </a:spcAft>
              <a:buClr>
                <a:schemeClr val="dk1"/>
              </a:buClr>
              <a:buFont typeface="Times New Roman"/>
              <a:buChar char="•"/>
              <a:defRPr/>
            </a:lvl3pPr>
            <a:lvl4pPr marL="1600200" marR="0" indent="-101600" algn="l" rtl="0">
              <a:spcBef>
                <a:spcPts val="400"/>
              </a:spcBef>
              <a:spcAft>
                <a:spcPts val="0"/>
              </a:spcAft>
              <a:buClr>
                <a:schemeClr val="dk1"/>
              </a:buClr>
              <a:buFont typeface="Times New Roman"/>
              <a:buChar char="–"/>
              <a:defRPr/>
            </a:lvl4pPr>
            <a:lvl5pPr marL="2057400" marR="0" indent="-101600" algn="l" rtl="0">
              <a:spcBef>
                <a:spcPts val="400"/>
              </a:spcBef>
              <a:spcAft>
                <a:spcPts val="0"/>
              </a:spcAft>
              <a:buClr>
                <a:schemeClr val="dk1"/>
              </a:buClr>
              <a:buFont typeface="Times New Roman"/>
              <a:buChar char="»"/>
              <a:defRPr/>
            </a:lvl5pPr>
            <a:lvl6pPr marL="2514600" marR="0" indent="-101600" algn="l" rtl="0">
              <a:spcBef>
                <a:spcPts val="400"/>
              </a:spcBef>
              <a:spcAft>
                <a:spcPts val="0"/>
              </a:spcAft>
              <a:buClr>
                <a:schemeClr val="dk1"/>
              </a:buClr>
              <a:buFont typeface="Times New Roman"/>
              <a:buChar char="»"/>
              <a:defRPr/>
            </a:lvl6pPr>
            <a:lvl7pPr marL="2971800" marR="0" indent="-101600" algn="l" rtl="0">
              <a:spcBef>
                <a:spcPts val="400"/>
              </a:spcBef>
              <a:spcAft>
                <a:spcPts val="0"/>
              </a:spcAft>
              <a:buClr>
                <a:schemeClr val="dk1"/>
              </a:buClr>
              <a:buFont typeface="Times New Roman"/>
              <a:buChar char="»"/>
              <a:defRPr/>
            </a:lvl7pPr>
            <a:lvl8pPr marL="3429000" marR="0" indent="-101600" algn="l" rtl="0">
              <a:spcBef>
                <a:spcPts val="400"/>
              </a:spcBef>
              <a:spcAft>
                <a:spcPts val="0"/>
              </a:spcAft>
              <a:buClr>
                <a:schemeClr val="dk1"/>
              </a:buClr>
              <a:buFont typeface="Times New Roman"/>
              <a:buChar char="»"/>
              <a:defRPr/>
            </a:lvl8pPr>
            <a:lvl9pPr marL="3886200" marR="0" indent="-101600" algn="l" rtl="0">
              <a:spcBef>
                <a:spcPts val="400"/>
              </a:spcBef>
              <a:spcAft>
                <a:spcPts val="0"/>
              </a:spcAft>
              <a:buClr>
                <a:schemeClr val="dk1"/>
              </a:buClr>
              <a:buFont typeface="Times New Roman"/>
              <a:buChar char="»"/>
              <a:defRPr/>
            </a:lvl9pPr>
          </a:lstStyle>
          <a:p>
            <a:endParaRPr/>
          </a:p>
        </p:txBody>
      </p:sp>
      <p:sp>
        <p:nvSpPr>
          <p:cNvPr id="40" name="Shape 40"/>
          <p:cNvSpPr txBox="1">
            <a:spLocks noGrp="1"/>
          </p:cNvSpPr>
          <p:nvPr>
            <p:ph type="dt" idx="10"/>
          </p:nvPr>
        </p:nvSpPr>
        <p:spPr>
          <a:xfrm>
            <a:off x="685800" y="4686300"/>
            <a:ext cx="1904999" cy="34289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124200" y="4686300"/>
            <a:ext cx="2895600" cy="34289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lvl1pPr marL="0" marR="0" indent="0" algn="r" rtl="0">
              <a:spcBef>
                <a:spcPts val="0"/>
              </a:spcBef>
              <a:buNone/>
              <a:defRPr sz="14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609600" y="171450"/>
            <a:ext cx="8153399" cy="742949"/>
          </a:xfrm>
          <a:prstGeom prst="rect">
            <a:avLst/>
          </a:prstGeom>
          <a:noFill/>
          <a:ln>
            <a:noFill/>
          </a:ln>
        </p:spPr>
        <p:txBody>
          <a:bodyPr lIns="91425" tIns="91425" rIns="91425" bIns="91425" anchor="ctr" anchorCtr="0"/>
          <a:lstStyle>
            <a:lvl1pPr marL="0" marR="0" indent="0" algn="l" rtl="0">
              <a:spcBef>
                <a:spcPts val="0"/>
              </a:spcBef>
              <a:buClr>
                <a:schemeClr val="dk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14" name="Shape 114"/>
          <p:cNvSpPr txBox="1">
            <a:spLocks noGrp="1"/>
          </p:cNvSpPr>
          <p:nvPr>
            <p:ph type="body" idx="1"/>
          </p:nvPr>
        </p:nvSpPr>
        <p:spPr>
          <a:xfrm>
            <a:off x="612647" y="1200150"/>
            <a:ext cx="8153399" cy="3394709"/>
          </a:xfrm>
          <a:prstGeom prst="rect">
            <a:avLst/>
          </a:prstGeom>
          <a:noFill/>
          <a:ln>
            <a:noFill/>
          </a:ln>
        </p:spPr>
        <p:txBody>
          <a:bodyPr lIns="91425" tIns="91425" rIns="91425" bIns="91425" anchor="t" anchorCtr="0"/>
          <a:lstStyle>
            <a:lvl1pPr marL="320040" marR="0" indent="-209550" algn="l" rtl="0">
              <a:spcBef>
                <a:spcPts val="700"/>
              </a:spcBef>
              <a:buClr>
                <a:schemeClr val="accent2"/>
              </a:buClr>
              <a:buFont typeface="Noto Symbol"/>
              <a:buChar char="◻"/>
              <a:defRPr/>
            </a:lvl1pPr>
            <a:lvl2pPr marL="640080" marR="0" indent="-168910" algn="l" rtl="0">
              <a:spcBef>
                <a:spcPts val="550"/>
              </a:spcBef>
              <a:buClr>
                <a:schemeClr val="accent1"/>
              </a:buClr>
              <a:buFont typeface="Noto Symbol"/>
              <a:buChar char="⬜"/>
              <a:defRPr/>
            </a:lvl2pPr>
            <a:lvl3pPr marL="914400" marR="0" indent="-119062" algn="l" rtl="0">
              <a:spcBef>
                <a:spcPts val="500"/>
              </a:spcBef>
              <a:buClr>
                <a:schemeClr val="accent2"/>
              </a:buClr>
              <a:buFont typeface="Noto Symbol"/>
              <a:buChar char="■"/>
              <a:defRPr/>
            </a:lvl3pPr>
            <a:lvl4pPr marL="1371600" marR="0" indent="-133350" algn="l" rtl="0">
              <a:spcBef>
                <a:spcPts val="400"/>
              </a:spcBef>
              <a:buClr>
                <a:schemeClr val="accent3"/>
              </a:buClr>
              <a:buFont typeface="Noto Symbol"/>
              <a:buChar char="■"/>
              <a:defRPr/>
            </a:lvl4pPr>
            <a:lvl5pPr marL="1828800" marR="0" indent="-146050" algn="l" rtl="0">
              <a:spcBef>
                <a:spcPts val="400"/>
              </a:spcBef>
              <a:buClr>
                <a:schemeClr val="accent4"/>
              </a:buClr>
              <a:buFont typeface="Noto Symbol"/>
              <a:buChar char="■"/>
              <a:defRPr/>
            </a:lvl5pPr>
            <a:lvl6pPr marL="2103120" marR="0" indent="-121920" algn="l" rtl="0">
              <a:spcBef>
                <a:spcPts val="360"/>
              </a:spcBef>
              <a:buClr>
                <a:schemeClr val="accent1"/>
              </a:buClr>
              <a:buFont typeface="Noto Symbol"/>
              <a:buChar char="▪"/>
              <a:defRPr/>
            </a:lvl6pPr>
            <a:lvl7pPr marL="2377440" marR="0" indent="-116839" algn="l" rtl="0">
              <a:spcBef>
                <a:spcPts val="360"/>
              </a:spcBef>
              <a:buClr>
                <a:schemeClr val="accent2"/>
              </a:buClr>
              <a:buFont typeface="Noto Symbol"/>
              <a:buChar char="▪"/>
              <a:defRPr/>
            </a:lvl7pPr>
            <a:lvl8pPr marL="2651760" marR="0" indent="-124460" algn="l" rtl="0">
              <a:spcBef>
                <a:spcPts val="360"/>
              </a:spcBef>
              <a:buClr>
                <a:schemeClr val="accent3"/>
              </a:buClr>
              <a:buFont typeface="Noto Symbol"/>
              <a:buChar char="▪"/>
              <a:defRPr/>
            </a:lvl8pPr>
            <a:lvl9pPr marL="2926080" marR="0" indent="-119379" algn="l" rtl="0">
              <a:spcBef>
                <a:spcPts val="360"/>
              </a:spcBef>
              <a:buClr>
                <a:schemeClr val="accent4"/>
              </a:buClr>
              <a:buFont typeface="Noto Symbol"/>
              <a:buChar char="▪"/>
              <a:defRPr/>
            </a:lvl9pPr>
          </a:lstStyle>
          <a:p>
            <a:endParaRPr/>
          </a:p>
        </p:txBody>
      </p:sp>
      <p:sp>
        <p:nvSpPr>
          <p:cNvPr id="115" name="Shape 115"/>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6" name="Shape 116"/>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7" name="Shape 117"/>
          <p:cNvSpPr/>
          <p:nvPr/>
        </p:nvSpPr>
        <p:spPr>
          <a:xfrm>
            <a:off x="0" y="925830"/>
            <a:ext cx="9144000" cy="240029"/>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18" name="Shape 118"/>
          <p:cNvSpPr/>
          <p:nvPr/>
        </p:nvSpPr>
        <p:spPr>
          <a:xfrm>
            <a:off x="0" y="960119"/>
            <a:ext cx="533399" cy="17144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19" name="Shape 119"/>
          <p:cNvSpPr/>
          <p:nvPr/>
        </p:nvSpPr>
        <p:spPr>
          <a:xfrm>
            <a:off x="590550" y="960119"/>
            <a:ext cx="8553450" cy="17144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20" name="Shape 120"/>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91"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609600" y="171450"/>
            <a:ext cx="8153399" cy="742949"/>
          </a:xfrm>
          <a:prstGeom prst="rect">
            <a:avLst/>
          </a:prstGeom>
          <a:noFill/>
          <a:ln>
            <a:noFill/>
          </a:ln>
        </p:spPr>
        <p:txBody>
          <a:bodyPr lIns="91425" tIns="91425" rIns="91425" bIns="91425" anchor="ctr" anchorCtr="0"/>
          <a:lstStyle>
            <a:lvl1pPr marL="0" marR="0" indent="0" algn="l" rtl="0">
              <a:spcBef>
                <a:spcPts val="0"/>
              </a:spcBef>
              <a:buClr>
                <a:schemeClr val="dk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05" name="Shape 205"/>
          <p:cNvSpPr txBox="1">
            <a:spLocks noGrp="1"/>
          </p:cNvSpPr>
          <p:nvPr>
            <p:ph type="body" idx="1"/>
          </p:nvPr>
        </p:nvSpPr>
        <p:spPr>
          <a:xfrm>
            <a:off x="612647" y="1200150"/>
            <a:ext cx="8153399" cy="3394709"/>
          </a:xfrm>
          <a:prstGeom prst="rect">
            <a:avLst/>
          </a:prstGeom>
          <a:noFill/>
          <a:ln>
            <a:noFill/>
          </a:ln>
        </p:spPr>
        <p:txBody>
          <a:bodyPr lIns="91425" tIns="91425" rIns="91425" bIns="91425" anchor="t" anchorCtr="0"/>
          <a:lstStyle>
            <a:lvl1pPr marL="320040" marR="0" indent="-209550" algn="l" rtl="0">
              <a:spcBef>
                <a:spcPts val="700"/>
              </a:spcBef>
              <a:buClr>
                <a:schemeClr val="accent2"/>
              </a:buClr>
              <a:buFont typeface="Noto Symbol"/>
              <a:buChar char="◻"/>
              <a:defRPr/>
            </a:lvl1pPr>
            <a:lvl2pPr marL="640080" marR="0" indent="-168910" algn="l" rtl="0">
              <a:spcBef>
                <a:spcPts val="550"/>
              </a:spcBef>
              <a:buClr>
                <a:schemeClr val="accent1"/>
              </a:buClr>
              <a:buFont typeface="Noto Symbol"/>
              <a:buChar char="⬜"/>
              <a:defRPr/>
            </a:lvl2pPr>
            <a:lvl3pPr marL="914400" marR="0" indent="-119062" algn="l" rtl="0">
              <a:spcBef>
                <a:spcPts val="500"/>
              </a:spcBef>
              <a:buClr>
                <a:schemeClr val="accent2"/>
              </a:buClr>
              <a:buFont typeface="Noto Symbol"/>
              <a:buChar char="■"/>
              <a:defRPr/>
            </a:lvl3pPr>
            <a:lvl4pPr marL="1371600" marR="0" indent="-133350" algn="l" rtl="0">
              <a:spcBef>
                <a:spcPts val="400"/>
              </a:spcBef>
              <a:buClr>
                <a:schemeClr val="accent3"/>
              </a:buClr>
              <a:buFont typeface="Noto Symbol"/>
              <a:buChar char="■"/>
              <a:defRPr/>
            </a:lvl4pPr>
            <a:lvl5pPr marL="1828800" marR="0" indent="-146050" algn="l" rtl="0">
              <a:spcBef>
                <a:spcPts val="400"/>
              </a:spcBef>
              <a:buClr>
                <a:schemeClr val="accent4"/>
              </a:buClr>
              <a:buFont typeface="Noto Symbol"/>
              <a:buChar char="■"/>
              <a:defRPr/>
            </a:lvl5pPr>
            <a:lvl6pPr marL="2103120" marR="0" indent="-121920" algn="l" rtl="0">
              <a:spcBef>
                <a:spcPts val="360"/>
              </a:spcBef>
              <a:buClr>
                <a:schemeClr val="accent1"/>
              </a:buClr>
              <a:buFont typeface="Noto Symbol"/>
              <a:buChar char="▪"/>
              <a:defRPr/>
            </a:lvl6pPr>
            <a:lvl7pPr marL="2377440" marR="0" indent="-116839" algn="l" rtl="0">
              <a:spcBef>
                <a:spcPts val="360"/>
              </a:spcBef>
              <a:buClr>
                <a:schemeClr val="accent2"/>
              </a:buClr>
              <a:buFont typeface="Noto Symbol"/>
              <a:buChar char="▪"/>
              <a:defRPr/>
            </a:lvl7pPr>
            <a:lvl8pPr marL="2651760" marR="0" indent="-124460" algn="l" rtl="0">
              <a:spcBef>
                <a:spcPts val="360"/>
              </a:spcBef>
              <a:buClr>
                <a:schemeClr val="accent3"/>
              </a:buClr>
              <a:buFont typeface="Noto Symbol"/>
              <a:buChar char="▪"/>
              <a:defRPr/>
            </a:lvl8pPr>
            <a:lvl9pPr marL="2926080" marR="0" indent="-119379" algn="l" rtl="0">
              <a:spcBef>
                <a:spcPts val="360"/>
              </a:spcBef>
              <a:buClr>
                <a:schemeClr val="accent4"/>
              </a:buClr>
              <a:buFont typeface="Noto Symbol"/>
              <a:buChar char="▪"/>
              <a:defRPr/>
            </a:lvl9pPr>
          </a:lstStyle>
          <a:p>
            <a:endParaRPr/>
          </a:p>
        </p:txBody>
      </p:sp>
      <p:sp>
        <p:nvSpPr>
          <p:cNvPr id="206" name="Shape 206"/>
          <p:cNvSpPr txBox="1">
            <a:spLocks noGrp="1"/>
          </p:cNvSpPr>
          <p:nvPr>
            <p:ph type="dt" idx="10"/>
          </p:nvPr>
        </p:nvSpPr>
        <p:spPr>
          <a:xfrm>
            <a:off x="6096000" y="4686300"/>
            <a:ext cx="2666999" cy="273843"/>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7" name="Shape 207"/>
          <p:cNvSpPr txBox="1">
            <a:spLocks noGrp="1"/>
          </p:cNvSpPr>
          <p:nvPr>
            <p:ph type="ftr" idx="11"/>
          </p:nvPr>
        </p:nvSpPr>
        <p:spPr>
          <a:xfrm>
            <a:off x="609600" y="4686154"/>
            <a:ext cx="5421083" cy="273843"/>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8" name="Shape 208"/>
          <p:cNvSpPr/>
          <p:nvPr/>
        </p:nvSpPr>
        <p:spPr>
          <a:xfrm>
            <a:off x="0" y="925830"/>
            <a:ext cx="9144000" cy="240029"/>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09" name="Shape 209"/>
          <p:cNvSpPr/>
          <p:nvPr/>
        </p:nvSpPr>
        <p:spPr>
          <a:xfrm>
            <a:off x="0" y="960119"/>
            <a:ext cx="533399" cy="17144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10" name="Shape 210"/>
          <p:cNvSpPr/>
          <p:nvPr/>
        </p:nvSpPr>
        <p:spPr>
          <a:xfrm>
            <a:off x="590550" y="960119"/>
            <a:ext cx="8553450" cy="17144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211" name="Shape 211"/>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lvl1pPr marL="0" marR="0" indent="0" algn="ctr"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7.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ctrTitle"/>
          </p:nvPr>
        </p:nvSpPr>
        <p:spPr>
          <a:xfrm>
            <a:off x="457200" y="563759"/>
            <a:ext cx="8229600" cy="3009600"/>
          </a:xfrm>
          <a:prstGeom prst="rect">
            <a:avLst/>
          </a:prstGeom>
        </p:spPr>
        <p:txBody>
          <a:bodyPr lIns="91425" tIns="91425" rIns="91425" bIns="91425" anchor="t" anchorCtr="0">
            <a:noAutofit/>
          </a:bodyPr>
          <a:lstStyle/>
          <a:p>
            <a:pPr rtl="0">
              <a:spcBef>
                <a:spcPts val="0"/>
              </a:spcBef>
              <a:buNone/>
            </a:pPr>
            <a:r>
              <a:rPr lang="en" dirty="0"/>
              <a:t>Recitation</a:t>
            </a:r>
          </a:p>
          <a:p>
            <a:pPr>
              <a:spcBef>
                <a:spcPts val="0"/>
              </a:spcBef>
              <a:buNone/>
            </a:pPr>
            <a:r>
              <a:rPr lang="en" dirty="0"/>
              <a:t> </a:t>
            </a:r>
          </a:p>
        </p:txBody>
      </p:sp>
      <p:sp>
        <p:nvSpPr>
          <p:cNvPr id="296" name="Shape 296"/>
          <p:cNvSpPr txBox="1">
            <a:spLocks noGrp="1"/>
          </p:cNvSpPr>
          <p:nvPr>
            <p:ph type="subTitle" idx="1"/>
          </p:nvPr>
        </p:nvSpPr>
        <p:spPr>
          <a:xfrm>
            <a:off x="457200" y="3716392"/>
            <a:ext cx="8229600" cy="1232699"/>
          </a:xfrm>
          <a:prstGeom prst="rect">
            <a:avLst/>
          </a:prstGeom>
        </p:spPr>
        <p:txBody>
          <a:bodyPr lIns="91425" tIns="91425" rIns="91425" bIns="91425" anchor="t" anchorCtr="0">
            <a:noAutofit/>
          </a:bodyPr>
          <a:lstStyle/>
          <a:p>
            <a:pPr>
              <a:spcBef>
                <a:spcPts val="0"/>
              </a:spcBef>
              <a:buNone/>
            </a:pPr>
            <a:r>
              <a:rPr lang="en" dirty="0"/>
              <a:t>CS2110 Prelim</a:t>
            </a:r>
          </a:p>
        </p:txBody>
      </p:sp>
      <p:sp>
        <p:nvSpPr>
          <p:cNvPr id="297" name="Shape 297"/>
          <p:cNvSpPr txBox="1"/>
          <p:nvPr/>
        </p:nvSpPr>
        <p:spPr>
          <a:xfrm>
            <a:off x="0" y="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298" name="Shape 298"/>
          <p:cNvSpPr txBox="1"/>
          <p:nvPr/>
        </p:nvSpPr>
        <p:spPr>
          <a:xfrm>
            <a:off x="0" y="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299" name="Shape 299"/>
          <p:cNvSpPr txBox="1"/>
          <p:nvPr/>
        </p:nvSpPr>
        <p:spPr>
          <a:xfrm>
            <a:off x="152400" y="15240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300" name="Shape 300"/>
          <p:cNvSpPr txBox="1"/>
          <p:nvPr/>
        </p:nvSpPr>
        <p:spPr>
          <a:xfrm>
            <a:off x="108750" y="7250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301" name="Shape 301"/>
          <p:cNvSpPr txBox="1"/>
          <p:nvPr/>
        </p:nvSpPr>
        <p:spPr>
          <a:xfrm>
            <a:off x="152400" y="15240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Other String info</a:t>
            </a:r>
          </a:p>
        </p:txBody>
      </p:sp>
      <p:sp>
        <p:nvSpPr>
          <p:cNvPr id="380" name="Shape 38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368300" algn="l" rtl="0">
              <a:lnSpc>
                <a:spcPct val="100000"/>
              </a:lnSpc>
              <a:spcBef>
                <a:spcPts val="600"/>
              </a:spcBef>
              <a:spcAft>
                <a:spcPts val="0"/>
              </a:spcAft>
              <a:buClr>
                <a:schemeClr val="dk1"/>
              </a:buClr>
              <a:buSzPct val="100000"/>
              <a:buFont typeface="Arial"/>
              <a:buChar char="●"/>
            </a:pPr>
            <a:r>
              <a:rPr lang="en" sz="2200" dirty="0"/>
              <a:t>Always use </a:t>
            </a:r>
            <a:r>
              <a:rPr lang="en" sz="2200" b="1" dirty="0">
                <a:solidFill>
                  <a:srgbClr val="1155CC"/>
                </a:solidFill>
                <a:latin typeface="Courier New"/>
                <a:ea typeface="Courier New"/>
                <a:cs typeface="Courier New"/>
                <a:sym typeface="Courier New"/>
              </a:rPr>
              <a:t>equals </a:t>
            </a:r>
            <a:r>
              <a:rPr lang="en" sz="2200" dirty="0"/>
              <a:t>to compare Strings:</a:t>
            </a:r>
          </a:p>
          <a:p>
            <a:pPr marL="914400" marR="0" lvl="1" indent="-368300" algn="l" rtl="0">
              <a:lnSpc>
                <a:spcPct val="100000"/>
              </a:lnSpc>
              <a:spcBef>
                <a:spcPts val="600"/>
              </a:spcBef>
              <a:spcAft>
                <a:spcPts val="0"/>
              </a:spcAft>
              <a:buClr>
                <a:schemeClr val="dk1"/>
              </a:buClr>
              <a:buSzPct val="100000"/>
              <a:buFont typeface="Courier New"/>
              <a:buChar char="o"/>
            </a:pPr>
            <a:r>
              <a:rPr lang="en" sz="2200" b="1" dirty="0">
                <a:solidFill>
                  <a:srgbClr val="1155CC"/>
                </a:solidFill>
                <a:latin typeface="Courier New"/>
                <a:ea typeface="Courier New"/>
                <a:cs typeface="Courier New"/>
                <a:sym typeface="Courier New"/>
              </a:rPr>
              <a:t>str1.equals(str2)</a:t>
            </a:r>
          </a:p>
          <a:p>
            <a:pPr marL="457200" marR="0" lvl="0" indent="0" algn="l" rtl="0">
              <a:lnSpc>
                <a:spcPct val="100000"/>
              </a:lnSpc>
              <a:spcBef>
                <a:spcPts val="600"/>
              </a:spcBef>
              <a:spcAft>
                <a:spcPts val="0"/>
              </a:spcAft>
              <a:buNone/>
            </a:pPr>
            <a:endParaRPr sz="2200" b="1" dirty="0">
              <a:solidFill>
                <a:srgbClr val="1155CC"/>
              </a:solidFill>
              <a:latin typeface="Courier New"/>
              <a:ea typeface="Courier New"/>
              <a:cs typeface="Courier New"/>
              <a:sym typeface="Courier New"/>
            </a:endParaRPr>
          </a:p>
          <a:p>
            <a:pPr marL="457200" marR="0" lvl="0" indent="-368300" algn="l" rtl="0">
              <a:lnSpc>
                <a:spcPct val="100000"/>
              </a:lnSpc>
              <a:spcBef>
                <a:spcPts val="600"/>
              </a:spcBef>
              <a:spcAft>
                <a:spcPts val="0"/>
              </a:spcAft>
              <a:buClr>
                <a:schemeClr val="dk1"/>
              </a:buClr>
              <a:buSzPct val="100000"/>
              <a:buFont typeface="Arial"/>
              <a:buChar char="●"/>
            </a:pPr>
            <a:r>
              <a:rPr lang="en" sz="2200" dirty="0"/>
              <a:t>Very useful methods:</a:t>
            </a:r>
          </a:p>
          <a:p>
            <a:pPr marL="914400" marR="0" lvl="1" indent="-368300" algn="l" rtl="0">
              <a:lnSpc>
                <a:spcPct val="100000"/>
              </a:lnSpc>
              <a:spcBef>
                <a:spcPts val="600"/>
              </a:spcBef>
              <a:spcAft>
                <a:spcPts val="0"/>
              </a:spcAft>
              <a:buClr>
                <a:schemeClr val="dk1"/>
              </a:buClr>
              <a:buSzPct val="100000"/>
              <a:buFont typeface="Courier New"/>
              <a:buChar char="o"/>
            </a:pPr>
            <a:r>
              <a:rPr lang="en" sz="2200" b="1" dirty="0">
                <a:solidFill>
                  <a:srgbClr val="1155CC"/>
                </a:solidFill>
                <a:latin typeface="Courier New"/>
                <a:ea typeface="Courier New"/>
                <a:cs typeface="Courier New"/>
                <a:sym typeface="Courier New"/>
              </a:rPr>
              <a:t>length</a:t>
            </a:r>
            <a:r>
              <a:rPr lang="en" sz="2200" dirty="0"/>
              <a:t>, </a:t>
            </a:r>
            <a:r>
              <a:rPr lang="en" sz="2200" b="1" dirty="0">
                <a:solidFill>
                  <a:srgbClr val="1155CC"/>
                </a:solidFill>
                <a:latin typeface="Courier New"/>
                <a:ea typeface="Courier New"/>
                <a:cs typeface="Courier New"/>
                <a:sym typeface="Courier New"/>
              </a:rPr>
              <a:t>substring</a:t>
            </a:r>
            <a:r>
              <a:rPr lang="en" sz="2200" dirty="0"/>
              <a:t> (overloaded), </a:t>
            </a:r>
            <a:r>
              <a:rPr lang="en" sz="2200" b="1" dirty="0" err="1">
                <a:solidFill>
                  <a:srgbClr val="1155CC"/>
                </a:solidFill>
                <a:latin typeface="Courier New"/>
                <a:ea typeface="Courier New"/>
                <a:cs typeface="Courier New"/>
                <a:sym typeface="Courier New"/>
              </a:rPr>
              <a:t>indexOf</a:t>
            </a:r>
            <a:r>
              <a:rPr lang="en" sz="2200" dirty="0"/>
              <a:t>, </a:t>
            </a:r>
            <a:r>
              <a:rPr lang="en" sz="2200" b="1" dirty="0" err="1">
                <a:solidFill>
                  <a:srgbClr val="1155CC"/>
                </a:solidFill>
                <a:latin typeface="Courier New"/>
                <a:ea typeface="Courier New"/>
                <a:cs typeface="Courier New"/>
                <a:sym typeface="Courier New"/>
              </a:rPr>
              <a:t>charAt</a:t>
            </a:r>
            <a:endParaRPr lang="en" sz="2200" b="1" dirty="0">
              <a:solidFill>
                <a:srgbClr val="1155CC"/>
              </a:solidFill>
              <a:latin typeface="Courier New"/>
              <a:ea typeface="Courier New"/>
              <a:cs typeface="Courier New"/>
              <a:sym typeface="Courier New"/>
            </a:endParaRPr>
          </a:p>
          <a:p>
            <a:pPr marL="457200" marR="0" lvl="0" indent="0" algn="l" rtl="0">
              <a:lnSpc>
                <a:spcPct val="100000"/>
              </a:lnSpc>
              <a:spcBef>
                <a:spcPts val="600"/>
              </a:spcBef>
              <a:spcAft>
                <a:spcPts val="0"/>
              </a:spcAft>
              <a:buNone/>
            </a:pPr>
            <a:endParaRPr sz="2200" b="1" dirty="0">
              <a:solidFill>
                <a:srgbClr val="1155CC"/>
              </a:solidFill>
              <a:latin typeface="Courier New"/>
              <a:ea typeface="Courier New"/>
              <a:cs typeface="Courier New"/>
              <a:sym typeface="Courier New"/>
            </a:endParaRPr>
          </a:p>
          <a:p>
            <a:pPr marL="457200" marR="0" lvl="0" indent="-368300" algn="l" rtl="0">
              <a:lnSpc>
                <a:spcPct val="100000"/>
              </a:lnSpc>
              <a:spcBef>
                <a:spcPts val="600"/>
              </a:spcBef>
              <a:spcAft>
                <a:spcPts val="0"/>
              </a:spcAft>
              <a:buClr>
                <a:schemeClr val="dk1"/>
              </a:buClr>
              <a:buSzPct val="100000"/>
              <a:buFont typeface="Arial"/>
              <a:buChar char="●"/>
            </a:pPr>
            <a:r>
              <a:rPr lang="en" sz="2200" dirty="0"/>
              <a:t>Useful methods:</a:t>
            </a:r>
          </a:p>
          <a:p>
            <a:pPr marL="914400" marR="0" lvl="1" indent="-368300" algn="l" rtl="0">
              <a:lnSpc>
                <a:spcPct val="100000"/>
              </a:lnSpc>
              <a:spcBef>
                <a:spcPts val="600"/>
              </a:spcBef>
              <a:spcAft>
                <a:spcPts val="0"/>
              </a:spcAft>
              <a:buClr>
                <a:schemeClr val="dk1"/>
              </a:buClr>
              <a:buSzPct val="100000"/>
              <a:buFont typeface="Courier New"/>
              <a:buChar char="o"/>
            </a:pPr>
            <a:r>
              <a:rPr lang="en" sz="2200" b="1" dirty="0" err="1">
                <a:solidFill>
                  <a:srgbClr val="1155CC"/>
                </a:solidFill>
                <a:latin typeface="Courier New"/>
                <a:ea typeface="Courier New"/>
                <a:cs typeface="Courier New"/>
                <a:sym typeface="Courier New"/>
              </a:rPr>
              <a:t>lastIndexOf</a:t>
            </a:r>
            <a:r>
              <a:rPr lang="en" sz="2200" dirty="0"/>
              <a:t>, </a:t>
            </a:r>
            <a:r>
              <a:rPr lang="en" sz="2200" b="1" dirty="0">
                <a:solidFill>
                  <a:srgbClr val="1155CC"/>
                </a:solidFill>
                <a:latin typeface="Courier New"/>
                <a:ea typeface="Courier New"/>
                <a:cs typeface="Courier New"/>
                <a:sym typeface="Courier New"/>
              </a:rPr>
              <a:t>contains</a:t>
            </a:r>
            <a:r>
              <a:rPr lang="en" sz="2200" dirty="0"/>
              <a:t>, </a:t>
            </a:r>
            <a:r>
              <a:rPr lang="en" sz="2200" b="1" dirty="0" err="1">
                <a:solidFill>
                  <a:srgbClr val="1155CC"/>
                </a:solidFill>
                <a:latin typeface="Courier New"/>
                <a:ea typeface="Courier New"/>
                <a:cs typeface="Courier New"/>
                <a:sym typeface="Courier New"/>
              </a:rPr>
              <a:t>compareTo</a:t>
            </a:r>
            <a:endParaRPr lang="en" sz="2200" b="1" dirty="0">
              <a:solidFill>
                <a:srgbClr val="1155CC"/>
              </a:solidFill>
              <a:latin typeface="Courier New"/>
              <a:ea typeface="Courier New"/>
              <a:cs typeface="Courier New"/>
              <a:sym typeface="Courier New"/>
            </a:endParaRPr>
          </a:p>
          <a:p>
            <a:pPr marR="0" lvl="0" algn="l" rtl="0">
              <a:lnSpc>
                <a:spcPct val="100000"/>
              </a:lnSpc>
              <a:spcBef>
                <a:spcPts val="600"/>
              </a:spcBef>
              <a:spcAft>
                <a:spcPts val="0"/>
              </a:spcAft>
              <a:buNone/>
            </a:pPr>
            <a:endParaRPr sz="2200" dirty="0">
              <a:solidFill>
                <a:srgbClr val="000000"/>
              </a:solidFill>
            </a:endParaRPr>
          </a:p>
        </p:txBody>
      </p:sp>
      <p:sp>
        <p:nvSpPr>
          <p:cNvPr id="381" name="Shape 381"/>
          <p:cNvSpPr txBox="1"/>
          <p:nvPr/>
        </p:nvSpPr>
        <p:spPr>
          <a:xfrm>
            <a:off x="6471300" y="0"/>
            <a:ext cx="2672700"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Java Basics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200"/>
              <a:t>1D Array Review</a:t>
            </a:r>
          </a:p>
        </p:txBody>
      </p:sp>
      <p:sp>
        <p:nvSpPr>
          <p:cNvPr id="387" name="Shape 387"/>
          <p:cNvSpPr txBox="1">
            <a:spLocks noGrp="1"/>
          </p:cNvSpPr>
          <p:nvPr>
            <p:ph type="body" idx="1"/>
          </p:nvPr>
        </p:nvSpPr>
        <p:spPr>
          <a:xfrm>
            <a:off x="457200" y="1200150"/>
            <a:ext cx="8229600" cy="577199"/>
          </a:xfrm>
          <a:prstGeom prst="rect">
            <a:avLst/>
          </a:prstGeom>
        </p:spPr>
        <p:txBody>
          <a:bodyPr lIns="91425" tIns="91425" rIns="91425" bIns="91425" anchor="t" anchorCtr="0">
            <a:noAutofit/>
          </a:bodyPr>
          <a:lstStyle/>
          <a:p>
            <a:pPr rtl="0">
              <a:spcBef>
                <a:spcPts val="0"/>
              </a:spcBef>
              <a:buNone/>
            </a:pPr>
            <a:r>
              <a:rPr lang="en" sz="2300" b="1" dirty="0">
                <a:solidFill>
                  <a:srgbClr val="1155CC"/>
                </a:solidFill>
                <a:latin typeface="Courier New"/>
                <a:ea typeface="Courier New"/>
                <a:cs typeface="Courier New"/>
                <a:sym typeface="Courier New"/>
              </a:rPr>
              <a:t>Animal[] pets= new Animal[3];</a:t>
            </a:r>
          </a:p>
          <a:p>
            <a:pPr lvl="0" rtl="0">
              <a:spcBef>
                <a:spcPts val="0"/>
              </a:spcBef>
              <a:buNone/>
            </a:pPr>
            <a:endParaRPr sz="2200" b="1" dirty="0">
              <a:solidFill>
                <a:srgbClr val="1155CC"/>
              </a:solidFill>
              <a:latin typeface="Courier New"/>
              <a:ea typeface="Courier New"/>
              <a:cs typeface="Courier New"/>
              <a:sym typeface="Courier New"/>
            </a:endParaRPr>
          </a:p>
          <a:p>
            <a:pPr lvl="0" rtl="0">
              <a:spcBef>
                <a:spcPts val="0"/>
              </a:spcBef>
              <a:buNone/>
            </a:pPr>
            <a:endParaRPr sz="2200" dirty="0">
              <a:solidFill>
                <a:srgbClr val="000000"/>
              </a:solidFill>
            </a:endParaRPr>
          </a:p>
          <a:p>
            <a:pPr lvl="0" rtl="0">
              <a:spcBef>
                <a:spcPts val="0"/>
              </a:spcBef>
              <a:buNone/>
            </a:pPr>
            <a:endParaRPr sz="2200" dirty="0"/>
          </a:p>
        </p:txBody>
      </p:sp>
      <p:sp>
        <p:nvSpPr>
          <p:cNvPr id="388" name="Shape 388"/>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grpSp>
        <p:nvGrpSpPr>
          <p:cNvPr id="389" name="Shape 389"/>
          <p:cNvGrpSpPr/>
          <p:nvPr/>
        </p:nvGrpSpPr>
        <p:grpSpPr>
          <a:xfrm>
            <a:off x="6178475" y="2529900"/>
            <a:ext cx="2373000" cy="2289599"/>
            <a:chOff x="6178475" y="2529900"/>
            <a:chExt cx="2373000" cy="2289599"/>
          </a:xfrm>
        </p:grpSpPr>
        <p:sp>
          <p:nvSpPr>
            <p:cNvPr id="390" name="Shape 390"/>
            <p:cNvSpPr txBox="1"/>
            <p:nvPr/>
          </p:nvSpPr>
          <p:spPr>
            <a:xfrm>
              <a:off x="6178475" y="2529900"/>
              <a:ext cx="1327800" cy="418200"/>
            </a:xfrm>
            <a:prstGeom prst="rect">
              <a:avLst/>
            </a:prstGeom>
            <a:noFill/>
            <a:ln w="19050" cap="flat">
              <a:solidFill>
                <a:srgbClr val="999999"/>
              </a:solidFill>
              <a:prstDash val="solid"/>
              <a:round/>
              <a:headEnd type="none" w="med" len="med"/>
              <a:tailEnd type="none" w="med" len="med"/>
            </a:ln>
          </p:spPr>
          <p:txBody>
            <a:bodyPr lIns="91425" tIns="91425" rIns="91425" bIns="91425" anchor="t" anchorCtr="0">
              <a:noAutofit/>
            </a:bodyPr>
            <a:lstStyle/>
            <a:p>
              <a:pPr>
                <a:spcBef>
                  <a:spcPts val="0"/>
                </a:spcBef>
                <a:buNone/>
              </a:pPr>
              <a:r>
                <a:rPr lang="en" sz="1600"/>
                <a:t>Array@0x10</a:t>
              </a:r>
            </a:p>
          </p:txBody>
        </p:sp>
        <p:sp>
          <p:nvSpPr>
            <p:cNvPr id="391" name="Shape 391"/>
            <p:cNvSpPr txBox="1"/>
            <p:nvPr/>
          </p:nvSpPr>
          <p:spPr>
            <a:xfrm>
              <a:off x="6178475" y="2948100"/>
              <a:ext cx="2373000" cy="1871399"/>
            </a:xfrm>
            <a:prstGeom prst="rect">
              <a:avLst/>
            </a:prstGeom>
            <a:noFill/>
            <a:ln w="19050" cap="flat">
              <a:solidFill>
                <a:srgbClr val="999999"/>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sp>
          <p:nvSpPr>
            <p:cNvPr id="392" name="Shape 392"/>
            <p:cNvSpPr txBox="1"/>
            <p:nvPr/>
          </p:nvSpPr>
          <p:spPr>
            <a:xfrm>
              <a:off x="6763900" y="3188550"/>
              <a:ext cx="1327800" cy="4182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a:spcBef>
                  <a:spcPts val="0"/>
                </a:spcBef>
                <a:buNone/>
              </a:pPr>
              <a:r>
                <a:rPr lang="en" sz="1600">
                  <a:latin typeface="Courier New"/>
                  <a:ea typeface="Courier New"/>
                  <a:cs typeface="Courier New"/>
                  <a:sym typeface="Courier New"/>
                </a:rPr>
                <a:t>null</a:t>
              </a:r>
            </a:p>
          </p:txBody>
        </p:sp>
        <p:sp>
          <p:nvSpPr>
            <p:cNvPr id="393" name="Shape 393"/>
            <p:cNvSpPr txBox="1"/>
            <p:nvPr/>
          </p:nvSpPr>
          <p:spPr>
            <a:xfrm>
              <a:off x="6763900" y="3780025"/>
              <a:ext cx="1327800" cy="4182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600">
                  <a:latin typeface="Courier New"/>
                  <a:ea typeface="Courier New"/>
                  <a:cs typeface="Courier New"/>
                  <a:sym typeface="Courier New"/>
                </a:rPr>
                <a:t>null</a:t>
              </a:r>
            </a:p>
          </p:txBody>
        </p:sp>
        <p:sp>
          <p:nvSpPr>
            <p:cNvPr id="394" name="Shape 394"/>
            <p:cNvSpPr txBox="1"/>
            <p:nvPr/>
          </p:nvSpPr>
          <p:spPr>
            <a:xfrm>
              <a:off x="6763900" y="4307100"/>
              <a:ext cx="1327800" cy="4182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600">
                  <a:latin typeface="Courier New"/>
                  <a:ea typeface="Courier New"/>
                  <a:cs typeface="Courier New"/>
                  <a:sym typeface="Courier New"/>
                </a:rPr>
                <a:t>null</a:t>
              </a:r>
            </a:p>
          </p:txBody>
        </p:sp>
        <p:sp>
          <p:nvSpPr>
            <p:cNvPr id="395" name="Shape 395"/>
            <p:cNvSpPr txBox="1"/>
            <p:nvPr/>
          </p:nvSpPr>
          <p:spPr>
            <a:xfrm>
              <a:off x="6429375" y="3209450"/>
              <a:ext cx="334500" cy="418200"/>
            </a:xfrm>
            <a:prstGeom prst="rect">
              <a:avLst/>
            </a:prstGeom>
            <a:noFill/>
            <a:ln>
              <a:noFill/>
            </a:ln>
          </p:spPr>
          <p:txBody>
            <a:bodyPr lIns="91425" tIns="91425" rIns="91425" bIns="91425" anchor="t" anchorCtr="0">
              <a:noAutofit/>
            </a:bodyPr>
            <a:lstStyle/>
            <a:p>
              <a:pPr>
                <a:spcBef>
                  <a:spcPts val="0"/>
                </a:spcBef>
                <a:buNone/>
              </a:pPr>
              <a:r>
                <a:rPr lang="en"/>
                <a:t>0</a:t>
              </a:r>
            </a:p>
          </p:txBody>
        </p:sp>
        <p:sp>
          <p:nvSpPr>
            <p:cNvPr id="396" name="Shape 396"/>
            <p:cNvSpPr txBox="1"/>
            <p:nvPr/>
          </p:nvSpPr>
          <p:spPr>
            <a:xfrm>
              <a:off x="6429400" y="3780025"/>
              <a:ext cx="334500" cy="418200"/>
            </a:xfrm>
            <a:prstGeom prst="rect">
              <a:avLst/>
            </a:prstGeom>
            <a:noFill/>
            <a:ln>
              <a:noFill/>
            </a:ln>
          </p:spPr>
          <p:txBody>
            <a:bodyPr lIns="91425" tIns="91425" rIns="91425" bIns="91425" anchor="t" anchorCtr="0">
              <a:noAutofit/>
            </a:bodyPr>
            <a:lstStyle/>
            <a:p>
              <a:pPr lvl="0" rtl="0">
                <a:spcBef>
                  <a:spcPts val="0"/>
                </a:spcBef>
                <a:buNone/>
              </a:pPr>
              <a:r>
                <a:rPr lang="en"/>
                <a:t>1</a:t>
              </a:r>
            </a:p>
          </p:txBody>
        </p:sp>
        <p:sp>
          <p:nvSpPr>
            <p:cNvPr id="397" name="Shape 397"/>
            <p:cNvSpPr txBox="1"/>
            <p:nvPr/>
          </p:nvSpPr>
          <p:spPr>
            <a:xfrm>
              <a:off x="6429400" y="4307100"/>
              <a:ext cx="334500" cy="418200"/>
            </a:xfrm>
            <a:prstGeom prst="rect">
              <a:avLst/>
            </a:prstGeom>
            <a:noFill/>
            <a:ln>
              <a:noFill/>
            </a:ln>
          </p:spPr>
          <p:txBody>
            <a:bodyPr lIns="91425" tIns="91425" rIns="91425" bIns="91425" anchor="t" anchorCtr="0">
              <a:noAutofit/>
            </a:bodyPr>
            <a:lstStyle/>
            <a:p>
              <a:pPr lvl="0" rtl="0">
                <a:spcBef>
                  <a:spcPts val="0"/>
                </a:spcBef>
                <a:buNone/>
              </a:pPr>
              <a:r>
                <a:rPr lang="en"/>
                <a:t>2</a:t>
              </a:r>
            </a:p>
          </p:txBody>
        </p:sp>
      </p:grpSp>
      <p:sp>
        <p:nvSpPr>
          <p:cNvPr id="398" name="Shape 398"/>
          <p:cNvSpPr txBox="1"/>
          <p:nvPr/>
        </p:nvSpPr>
        <p:spPr>
          <a:xfrm>
            <a:off x="6931175" y="1837350"/>
            <a:ext cx="2017799" cy="4182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600">
                <a:latin typeface="Courier New"/>
                <a:ea typeface="Courier New"/>
                <a:cs typeface="Courier New"/>
                <a:sym typeface="Courier New"/>
              </a:rPr>
              <a:t>null</a:t>
            </a:r>
          </a:p>
        </p:txBody>
      </p:sp>
      <p:sp>
        <p:nvSpPr>
          <p:cNvPr id="399" name="Shape 399"/>
          <p:cNvSpPr txBox="1"/>
          <p:nvPr/>
        </p:nvSpPr>
        <p:spPr>
          <a:xfrm>
            <a:off x="6178475" y="1837350"/>
            <a:ext cx="752700" cy="418200"/>
          </a:xfrm>
          <a:prstGeom prst="rect">
            <a:avLst/>
          </a:prstGeom>
          <a:noFill/>
          <a:ln>
            <a:noFill/>
          </a:ln>
        </p:spPr>
        <p:txBody>
          <a:bodyPr lIns="91425" tIns="91425" rIns="91425" bIns="91425" anchor="t" anchorCtr="0">
            <a:noAutofit/>
          </a:bodyPr>
          <a:lstStyle/>
          <a:p>
            <a:pPr lvl="0" rtl="0">
              <a:spcBef>
                <a:spcPts val="0"/>
              </a:spcBef>
              <a:buNone/>
            </a:pPr>
            <a:r>
              <a:rPr lang="en" sz="1800" b="1">
                <a:solidFill>
                  <a:srgbClr val="1155CC"/>
                </a:solidFill>
                <a:latin typeface="Courier New"/>
                <a:ea typeface="Courier New"/>
                <a:cs typeface="Courier New"/>
                <a:sym typeface="Courier New"/>
              </a:rPr>
              <a:t>pets</a:t>
            </a:r>
          </a:p>
        </p:txBody>
      </p:sp>
      <p:sp>
        <p:nvSpPr>
          <p:cNvPr id="400" name="Shape 400"/>
          <p:cNvSpPr/>
          <p:nvPr/>
        </p:nvSpPr>
        <p:spPr>
          <a:xfrm>
            <a:off x="6931175" y="1653300"/>
            <a:ext cx="752700" cy="786300"/>
          </a:xfrm>
          <a:prstGeom prst="mathMultiply">
            <a:avLst>
              <a:gd name="adj1" fmla="val 5695"/>
            </a:avLst>
          </a:prstGeom>
          <a:solidFill>
            <a:srgbClr val="E08686"/>
          </a:solidFill>
          <a:ln w="19050" cap="flat">
            <a:solidFill>
              <a:srgbClr val="DA0002"/>
            </a:solidFill>
            <a:prstDash val="solid"/>
            <a:round/>
            <a:headEnd type="none" w="med" len="med"/>
            <a:tailEnd type="none" w="med" len="med"/>
          </a:ln>
        </p:spPr>
        <p:txBody>
          <a:bodyPr lIns="91425" tIns="91425" rIns="91425" bIns="91425" anchor="ctr" anchorCtr="0">
            <a:noAutofit/>
          </a:bodyPr>
          <a:lstStyle/>
          <a:p>
            <a:pPr>
              <a:spcBef>
                <a:spcPts val="0"/>
              </a:spcBef>
              <a:buNone/>
            </a:pPr>
            <a:endParaRPr>
              <a:solidFill>
                <a:srgbClr val="DA0002"/>
              </a:solidFill>
            </a:endParaRPr>
          </a:p>
        </p:txBody>
      </p:sp>
      <p:sp>
        <p:nvSpPr>
          <p:cNvPr id="401" name="Shape 401"/>
          <p:cNvSpPr txBox="1"/>
          <p:nvPr/>
        </p:nvSpPr>
        <p:spPr>
          <a:xfrm>
            <a:off x="7673550" y="1863450"/>
            <a:ext cx="1411200" cy="366000"/>
          </a:xfrm>
          <a:prstGeom prst="rect">
            <a:avLst/>
          </a:prstGeom>
          <a:noFill/>
          <a:ln>
            <a:noFill/>
          </a:ln>
        </p:spPr>
        <p:txBody>
          <a:bodyPr lIns="91425" tIns="91425" rIns="91425" bIns="91425" anchor="t" anchorCtr="0">
            <a:noAutofit/>
          </a:bodyPr>
          <a:lstStyle/>
          <a:p>
            <a:pPr>
              <a:spcBef>
                <a:spcPts val="0"/>
              </a:spcBef>
              <a:buNone/>
            </a:pPr>
            <a:r>
              <a:rPr lang="en" sz="1600"/>
              <a:t>Array@0x10</a:t>
            </a:r>
          </a:p>
        </p:txBody>
      </p:sp>
      <p:sp>
        <p:nvSpPr>
          <p:cNvPr id="402" name="Shape 402"/>
          <p:cNvSpPr txBox="1"/>
          <p:nvPr/>
        </p:nvSpPr>
        <p:spPr>
          <a:xfrm>
            <a:off x="1421775" y="1837350"/>
            <a:ext cx="5185199" cy="1468800"/>
          </a:xfrm>
          <a:prstGeom prst="rect">
            <a:avLst/>
          </a:prstGeom>
          <a:noFill/>
          <a:ln>
            <a:noFill/>
          </a:ln>
        </p:spPr>
        <p:txBody>
          <a:bodyPr lIns="91425" tIns="91425" rIns="91425" bIns="91425" anchor="t" anchorCtr="0">
            <a:noAutofit/>
          </a:bodyPr>
          <a:lstStyle/>
          <a:p>
            <a:pPr lvl="0" rtl="0">
              <a:spcBef>
                <a:spcPts val="600"/>
              </a:spcBef>
              <a:buNone/>
            </a:pPr>
            <a:r>
              <a:rPr lang="en" sz="2200" b="1" dirty="0" err="1">
                <a:latin typeface="Courier New"/>
                <a:ea typeface="Courier New"/>
                <a:cs typeface="Courier New"/>
                <a:sym typeface="Courier New"/>
              </a:rPr>
              <a:t>pets.length</a:t>
            </a:r>
            <a:r>
              <a:rPr lang="en" sz="2200" b="1" dirty="0">
                <a:latin typeface="Courier New"/>
                <a:ea typeface="Courier New"/>
                <a:cs typeface="Courier New"/>
                <a:sym typeface="Courier New"/>
              </a:rPr>
              <a:t> </a:t>
            </a:r>
            <a:r>
              <a:rPr lang="en" sz="2200" b="1" dirty="0"/>
              <a:t>is</a:t>
            </a:r>
            <a:r>
              <a:rPr lang="en" sz="2200" b="1" dirty="0">
                <a:latin typeface="Courier New"/>
                <a:ea typeface="Courier New"/>
                <a:cs typeface="Courier New"/>
                <a:sym typeface="Courier New"/>
              </a:rPr>
              <a:t> 3</a:t>
            </a:r>
          </a:p>
          <a:p>
            <a:pPr lvl="0" rtl="0">
              <a:spcBef>
                <a:spcPts val="600"/>
              </a:spcBef>
              <a:buNone/>
            </a:pPr>
            <a:r>
              <a:rPr lang="en" sz="2200" b="1" dirty="0">
                <a:solidFill>
                  <a:srgbClr val="1155CC"/>
                </a:solidFill>
                <a:latin typeface="Courier New"/>
                <a:ea typeface="Courier New"/>
                <a:cs typeface="Courier New"/>
                <a:sym typeface="Courier New"/>
              </a:rPr>
              <a:t>pets[0]= new Animal();</a:t>
            </a:r>
          </a:p>
          <a:p>
            <a:pPr lvl="0" rtl="0">
              <a:spcBef>
                <a:spcPts val="600"/>
              </a:spcBef>
              <a:buNone/>
            </a:pPr>
            <a:r>
              <a:rPr lang="en" sz="2200" b="1" dirty="0">
                <a:solidFill>
                  <a:srgbClr val="1155CC"/>
                </a:solidFill>
                <a:latin typeface="Courier New"/>
                <a:ea typeface="Courier New"/>
                <a:cs typeface="Courier New"/>
                <a:sym typeface="Courier New"/>
              </a:rPr>
              <a:t>pets[0].walk();</a:t>
            </a:r>
          </a:p>
        </p:txBody>
      </p:sp>
      <p:sp>
        <p:nvSpPr>
          <p:cNvPr id="403" name="Shape 403"/>
          <p:cNvSpPr txBox="1"/>
          <p:nvPr/>
        </p:nvSpPr>
        <p:spPr>
          <a:xfrm>
            <a:off x="522700" y="3413400"/>
            <a:ext cx="3962100" cy="522599"/>
          </a:xfrm>
          <a:prstGeom prst="rect">
            <a:avLst/>
          </a:prstGeom>
          <a:noFill/>
          <a:ln>
            <a:noFill/>
          </a:ln>
        </p:spPr>
        <p:txBody>
          <a:bodyPr lIns="91425" tIns="91425" rIns="91425" bIns="91425" anchor="t" anchorCtr="0">
            <a:noAutofit/>
          </a:bodyPr>
          <a:lstStyle/>
          <a:p>
            <a:pPr>
              <a:spcBef>
                <a:spcPts val="0"/>
              </a:spcBef>
              <a:buNone/>
            </a:pPr>
            <a:r>
              <a:rPr lang="en" sz="2400"/>
              <a:t>Why is the following illegal?</a:t>
            </a:r>
          </a:p>
        </p:txBody>
      </p:sp>
      <p:sp>
        <p:nvSpPr>
          <p:cNvPr id="404" name="Shape 404"/>
          <p:cNvSpPr txBox="1"/>
          <p:nvPr/>
        </p:nvSpPr>
        <p:spPr>
          <a:xfrm>
            <a:off x="1421775" y="3787650"/>
            <a:ext cx="4683600" cy="522599"/>
          </a:xfrm>
          <a:prstGeom prst="rect">
            <a:avLst/>
          </a:prstGeom>
          <a:noFill/>
          <a:ln>
            <a:noFill/>
          </a:ln>
        </p:spPr>
        <p:txBody>
          <a:bodyPr lIns="91425" tIns="91425" rIns="91425" bIns="91425" anchor="t" anchorCtr="0">
            <a:noAutofit/>
          </a:bodyPr>
          <a:lstStyle/>
          <a:p>
            <a:pPr lvl="0" rtl="0">
              <a:spcBef>
                <a:spcPts val="600"/>
              </a:spcBef>
              <a:buNone/>
            </a:pPr>
            <a:r>
              <a:rPr lang="en" sz="2200" b="1" dirty="0">
                <a:solidFill>
                  <a:srgbClr val="FF0000"/>
                </a:solidFill>
                <a:latin typeface="Courier New"/>
                <a:ea typeface="Courier New"/>
                <a:cs typeface="Courier New"/>
                <a:sym typeface="Courier New"/>
              </a:rPr>
              <a:t>pets[1]= new Object();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 calcmode="lin" valueType="num">
                                      <p:cBhvr additive="base">
                                        <p:cTn id="7" dur="1000"/>
                                        <p:tgtEl>
                                          <p:spTgt spid="38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0"/>
                                        </p:tgtEl>
                                        <p:attrNameLst>
                                          <p:attrName>style.visibility</p:attrName>
                                        </p:attrNameLst>
                                      </p:cBhvr>
                                      <p:to>
                                        <p:strVal val="visible"/>
                                      </p:to>
                                    </p:set>
                                    <p:animEffect transition="in" filter="fade">
                                      <p:cBhvr>
                                        <p:cTn id="12" dur="1000"/>
                                        <p:tgtEl>
                                          <p:spTgt spid="400"/>
                                        </p:tgtEl>
                                      </p:cBhvr>
                                    </p:animEffect>
                                  </p:childTnLst>
                                </p:cTn>
                              </p:par>
                              <p:par>
                                <p:cTn id="13" presetID="10" presetClass="entr" presetSubtype="0" fill="hold" nodeType="withEffect">
                                  <p:stCondLst>
                                    <p:cond delay="0"/>
                                  </p:stCondLst>
                                  <p:childTnLst>
                                    <p:set>
                                      <p:cBhvr>
                                        <p:cTn id="14" dur="1" fill="hold">
                                          <p:stCondLst>
                                            <p:cond delay="0"/>
                                          </p:stCondLst>
                                        </p:cTn>
                                        <p:tgtEl>
                                          <p:spTgt spid="401"/>
                                        </p:tgtEl>
                                        <p:attrNameLst>
                                          <p:attrName>style.visibility</p:attrName>
                                        </p:attrNameLst>
                                      </p:cBhvr>
                                      <p:to>
                                        <p:strVal val="visible"/>
                                      </p:to>
                                    </p:set>
                                    <p:animEffect transition="in" filter="fade">
                                      <p:cBhvr>
                                        <p:cTn id="15" dur="10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Java arrays</a:t>
            </a:r>
          </a:p>
        </p:txBody>
      </p:sp>
      <p:sp>
        <p:nvSpPr>
          <p:cNvPr id="410" name="Shape 410"/>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sp>
        <p:nvSpPr>
          <p:cNvPr id="411" name="Shape 411"/>
          <p:cNvSpPr txBox="1"/>
          <p:nvPr/>
        </p:nvSpPr>
        <p:spPr>
          <a:xfrm>
            <a:off x="641600" y="1163850"/>
            <a:ext cx="7846800" cy="552300"/>
          </a:xfrm>
          <a:prstGeom prst="rect">
            <a:avLst/>
          </a:prstGeom>
          <a:noFill/>
          <a:ln>
            <a:noFill/>
          </a:ln>
        </p:spPr>
        <p:txBody>
          <a:bodyPr lIns="91425" tIns="91425" rIns="91425" bIns="91425" anchor="t" anchorCtr="0">
            <a:noAutofit/>
          </a:bodyPr>
          <a:lstStyle/>
          <a:p>
            <a:pPr lvl="0" algn="ctr" rtl="0">
              <a:spcBef>
                <a:spcPts val="0"/>
              </a:spcBef>
              <a:buNone/>
            </a:pPr>
            <a:r>
              <a:rPr lang="en" sz="2800" b="1"/>
              <a:t>Java arrays do not change size!</a:t>
            </a:r>
          </a:p>
        </p:txBody>
      </p:sp>
      <p:grpSp>
        <p:nvGrpSpPr>
          <p:cNvPr id="412" name="Shape 412"/>
          <p:cNvGrpSpPr/>
          <p:nvPr/>
        </p:nvGrpSpPr>
        <p:grpSpPr>
          <a:xfrm>
            <a:off x="4085250" y="2148125"/>
            <a:ext cx="2027400" cy="1372710"/>
            <a:chOff x="4029725" y="2206425"/>
            <a:chExt cx="2027400" cy="1372710"/>
          </a:xfrm>
        </p:grpSpPr>
        <p:sp>
          <p:nvSpPr>
            <p:cNvPr id="413" name="Shape 413"/>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sp>
          <p:nvSpPr>
            <p:cNvPr id="414" name="Shape 414"/>
            <p:cNvSpPr txBox="1"/>
            <p:nvPr/>
          </p:nvSpPr>
          <p:spPr>
            <a:xfrm>
              <a:off x="4029725" y="2206425"/>
              <a:ext cx="1213799" cy="366000"/>
            </a:xfrm>
            <a:prstGeom prst="rect">
              <a:avLst/>
            </a:prstGeom>
            <a:noFill/>
            <a:ln w="19050" cap="flat">
              <a:solidFill>
                <a:srgbClr val="B7B7B7"/>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800">
                  <a:solidFill>
                    <a:schemeClr val="dk1"/>
                  </a:solidFill>
                </a:rPr>
                <a:t>A@0xab</a:t>
              </a:r>
            </a:p>
          </p:txBody>
        </p:sp>
        <p:sp>
          <p:nvSpPr>
            <p:cNvPr id="415" name="Shape 415"/>
            <p:cNvSpPr txBox="1"/>
            <p:nvPr/>
          </p:nvSpPr>
          <p:spPr>
            <a:xfrm>
              <a:off x="4630400" y="281577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a:spcBef>
                  <a:spcPts val="0"/>
                </a:spcBef>
                <a:buNone/>
              </a:pPr>
              <a:endParaRPr sz="1600"/>
            </a:p>
          </p:txBody>
        </p:sp>
        <p:sp>
          <p:nvSpPr>
            <p:cNvPr id="416" name="Shape 416"/>
            <p:cNvSpPr txBox="1"/>
            <p:nvPr/>
          </p:nvSpPr>
          <p:spPr>
            <a:xfrm>
              <a:off x="4630400" y="310347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17" name="Shape 417"/>
            <p:cNvSpPr txBox="1"/>
            <p:nvPr/>
          </p:nvSpPr>
          <p:spPr>
            <a:xfrm>
              <a:off x="4342700" y="2739875"/>
              <a:ext cx="287699" cy="439500"/>
            </a:xfrm>
            <a:prstGeom prst="rect">
              <a:avLst/>
            </a:prstGeom>
            <a:noFill/>
            <a:ln>
              <a:noFill/>
            </a:ln>
          </p:spPr>
          <p:txBody>
            <a:bodyPr lIns="91425" tIns="91425" rIns="91425" bIns="91425" anchor="t" anchorCtr="0">
              <a:noAutofit/>
            </a:bodyPr>
            <a:lstStyle/>
            <a:p>
              <a:pPr>
                <a:spcBef>
                  <a:spcPts val="0"/>
                </a:spcBef>
                <a:buNone/>
              </a:pPr>
              <a:r>
                <a:rPr lang="en" sz="1800"/>
                <a:t>0</a:t>
              </a:r>
            </a:p>
          </p:txBody>
        </p:sp>
        <p:sp>
          <p:nvSpPr>
            <p:cNvPr id="418" name="Shape 418"/>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grpSp>
        <p:nvGrpSpPr>
          <p:cNvPr id="419" name="Shape 419"/>
          <p:cNvGrpSpPr/>
          <p:nvPr/>
        </p:nvGrpSpPr>
        <p:grpSpPr>
          <a:xfrm>
            <a:off x="6765650" y="2148125"/>
            <a:ext cx="2027400" cy="2019193"/>
            <a:chOff x="6772650" y="2273275"/>
            <a:chExt cx="2027400" cy="2019193"/>
          </a:xfrm>
        </p:grpSpPr>
        <p:sp>
          <p:nvSpPr>
            <p:cNvPr id="420" name="Shape 420"/>
            <p:cNvSpPr txBox="1"/>
            <p:nvPr/>
          </p:nvSpPr>
          <p:spPr>
            <a:xfrm>
              <a:off x="6772650" y="2639168"/>
              <a:ext cx="2027400" cy="16533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1" name="Shape 421"/>
            <p:cNvSpPr txBox="1"/>
            <p:nvPr/>
          </p:nvSpPr>
          <p:spPr>
            <a:xfrm>
              <a:off x="6772650" y="2273275"/>
              <a:ext cx="1213799" cy="366000"/>
            </a:xfrm>
            <a:prstGeom prst="rect">
              <a:avLst/>
            </a:prstGeom>
            <a:noFill/>
            <a:ln w="19050" cap="flat">
              <a:solidFill>
                <a:srgbClr val="B7B7B7"/>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61111"/>
                <a:buFont typeface="Arial"/>
                <a:buNone/>
              </a:pPr>
              <a:r>
                <a:rPr lang="en" sz="1800">
                  <a:solidFill>
                    <a:schemeClr val="dk1"/>
                  </a:solidFill>
                </a:rPr>
                <a:t>A@0x12</a:t>
              </a:r>
            </a:p>
          </p:txBody>
        </p:sp>
        <p:sp>
          <p:nvSpPr>
            <p:cNvPr id="422" name="Shape 422"/>
            <p:cNvSpPr txBox="1"/>
            <p:nvPr/>
          </p:nvSpPr>
          <p:spPr>
            <a:xfrm>
              <a:off x="7373325" y="288262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3" name="Shape 423"/>
            <p:cNvSpPr txBox="1"/>
            <p:nvPr/>
          </p:nvSpPr>
          <p:spPr>
            <a:xfrm>
              <a:off x="7373325" y="317032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4" name="Shape 424"/>
            <p:cNvSpPr txBox="1"/>
            <p:nvPr/>
          </p:nvSpPr>
          <p:spPr>
            <a:xfrm>
              <a:off x="7085625" y="280672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25" name="Shape 425"/>
            <p:cNvSpPr txBox="1"/>
            <p:nvPr/>
          </p:nvSpPr>
          <p:spPr>
            <a:xfrm>
              <a:off x="7085625" y="309442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426" name="Shape 426"/>
            <p:cNvSpPr txBox="1"/>
            <p:nvPr/>
          </p:nvSpPr>
          <p:spPr>
            <a:xfrm>
              <a:off x="7373325" y="346707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7" name="Shape 427"/>
            <p:cNvSpPr txBox="1"/>
            <p:nvPr/>
          </p:nvSpPr>
          <p:spPr>
            <a:xfrm>
              <a:off x="7085625" y="33911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sp>
          <p:nvSpPr>
            <p:cNvPr id="428" name="Shape 428"/>
            <p:cNvSpPr txBox="1"/>
            <p:nvPr/>
          </p:nvSpPr>
          <p:spPr>
            <a:xfrm>
              <a:off x="7373325" y="375477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9" name="Shape 429"/>
            <p:cNvSpPr txBox="1"/>
            <p:nvPr/>
          </p:nvSpPr>
          <p:spPr>
            <a:xfrm>
              <a:off x="7085625" y="3678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3</a:t>
              </a:r>
            </a:p>
          </p:txBody>
        </p:sp>
      </p:grpSp>
      <p:sp>
        <p:nvSpPr>
          <p:cNvPr id="430" name="Shape 430"/>
          <p:cNvSpPr txBox="1"/>
          <p:nvPr/>
        </p:nvSpPr>
        <p:spPr>
          <a:xfrm>
            <a:off x="1488925" y="2178925"/>
            <a:ext cx="2317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a:spcBef>
                <a:spcPts val="0"/>
              </a:spcBef>
              <a:buNone/>
            </a:pPr>
            <a:r>
              <a:rPr lang="en" sz="1800">
                <a:solidFill>
                  <a:schemeClr val="dk1"/>
                </a:solidFill>
              </a:rPr>
              <a:t>A@0xab</a:t>
            </a:r>
          </a:p>
        </p:txBody>
      </p:sp>
      <p:sp>
        <p:nvSpPr>
          <p:cNvPr id="431" name="Shape 431"/>
          <p:cNvSpPr txBox="1"/>
          <p:nvPr/>
        </p:nvSpPr>
        <p:spPr>
          <a:xfrm>
            <a:off x="450200" y="2112625"/>
            <a:ext cx="1036499" cy="552300"/>
          </a:xfrm>
          <a:prstGeom prst="rect">
            <a:avLst/>
          </a:prstGeom>
          <a:noFill/>
          <a:ln>
            <a:noFill/>
          </a:ln>
        </p:spPr>
        <p:txBody>
          <a:bodyPr lIns="91425" tIns="91425" rIns="91425" bIns="91425" anchor="t" anchorCtr="0">
            <a:noAutofit/>
          </a:bodyPr>
          <a:lstStyle/>
          <a:p>
            <a:pPr algn="r">
              <a:spcBef>
                <a:spcPts val="0"/>
              </a:spcBef>
              <a:buNone/>
            </a:pPr>
            <a:r>
              <a:rPr lang="en" sz="2200" b="1">
                <a:solidFill>
                  <a:srgbClr val="1155CC"/>
                </a:solidFill>
                <a:latin typeface="Courier New"/>
                <a:ea typeface="Courier New"/>
                <a:cs typeface="Courier New"/>
                <a:sym typeface="Courier New"/>
              </a:rPr>
              <a:t>b</a:t>
            </a:r>
          </a:p>
        </p:txBody>
      </p:sp>
      <p:sp>
        <p:nvSpPr>
          <p:cNvPr id="432" name="Shape 432"/>
          <p:cNvSpPr txBox="1"/>
          <p:nvPr/>
        </p:nvSpPr>
        <p:spPr>
          <a:xfrm>
            <a:off x="4711000" y="2711425"/>
            <a:ext cx="1564199" cy="366000"/>
          </a:xfrm>
          <a:prstGeom prst="rect">
            <a:avLst/>
          </a:prstGeom>
          <a:noFill/>
          <a:ln>
            <a:noFill/>
          </a:ln>
        </p:spPr>
        <p:txBody>
          <a:bodyPr lIns="91425" tIns="91425" rIns="91425" bIns="91425" anchor="t" anchorCtr="0">
            <a:noAutofit/>
          </a:bodyPr>
          <a:lstStyle/>
          <a:p>
            <a:pPr>
              <a:spcBef>
                <a:spcPts val="0"/>
              </a:spcBef>
              <a:buNone/>
            </a:pPr>
            <a:r>
              <a:rPr lang="en" sz="1800"/>
              <a:t>“Cornell”</a:t>
            </a:r>
          </a:p>
        </p:txBody>
      </p:sp>
      <p:sp>
        <p:nvSpPr>
          <p:cNvPr id="433" name="Shape 433"/>
          <p:cNvSpPr txBox="1"/>
          <p:nvPr/>
        </p:nvSpPr>
        <p:spPr>
          <a:xfrm>
            <a:off x="4711000" y="2974725"/>
            <a:ext cx="1564199" cy="366000"/>
          </a:xfrm>
          <a:prstGeom prst="rect">
            <a:avLst/>
          </a:prstGeom>
          <a:noFill/>
          <a:ln>
            <a:noFill/>
          </a:ln>
        </p:spPr>
        <p:txBody>
          <a:bodyPr lIns="91425" tIns="91425" rIns="91425" bIns="91425" anchor="t" anchorCtr="0">
            <a:noAutofit/>
          </a:bodyPr>
          <a:lstStyle/>
          <a:p>
            <a:pPr lvl="0" rtl="0">
              <a:spcBef>
                <a:spcPts val="0"/>
              </a:spcBef>
              <a:buNone/>
            </a:pPr>
            <a:r>
              <a:rPr lang="en" sz="1800"/>
              <a:t>“Ithaca”</a:t>
            </a:r>
          </a:p>
        </p:txBody>
      </p:sp>
      <p:sp>
        <p:nvSpPr>
          <p:cNvPr id="434" name="Shape 434"/>
          <p:cNvSpPr txBox="1"/>
          <p:nvPr/>
        </p:nvSpPr>
        <p:spPr>
          <a:xfrm>
            <a:off x="7378850" y="2711425"/>
            <a:ext cx="1564199" cy="366000"/>
          </a:xfrm>
          <a:prstGeom prst="rect">
            <a:avLst/>
          </a:prstGeom>
          <a:noFill/>
          <a:ln>
            <a:noFill/>
          </a:ln>
        </p:spPr>
        <p:txBody>
          <a:bodyPr lIns="91425" tIns="91425" rIns="91425" bIns="91425" anchor="t" anchorCtr="0">
            <a:noAutofit/>
          </a:bodyPr>
          <a:lstStyle/>
          <a:p>
            <a:pPr lvl="0" rtl="0">
              <a:spcBef>
                <a:spcPts val="0"/>
              </a:spcBef>
              <a:buNone/>
            </a:pPr>
            <a:r>
              <a:rPr lang="en" sz="1800"/>
              <a:t>“Cornell”</a:t>
            </a:r>
          </a:p>
        </p:txBody>
      </p:sp>
      <p:sp>
        <p:nvSpPr>
          <p:cNvPr id="435" name="Shape 435"/>
          <p:cNvSpPr txBox="1"/>
          <p:nvPr/>
        </p:nvSpPr>
        <p:spPr>
          <a:xfrm>
            <a:off x="7378850" y="2974725"/>
            <a:ext cx="1564199" cy="366000"/>
          </a:xfrm>
          <a:prstGeom prst="rect">
            <a:avLst/>
          </a:prstGeom>
          <a:noFill/>
          <a:ln>
            <a:noFill/>
          </a:ln>
        </p:spPr>
        <p:txBody>
          <a:bodyPr lIns="91425" tIns="91425" rIns="91425" bIns="91425" anchor="t" anchorCtr="0">
            <a:noAutofit/>
          </a:bodyPr>
          <a:lstStyle/>
          <a:p>
            <a:pPr lvl="0" rtl="0">
              <a:spcBef>
                <a:spcPts val="0"/>
              </a:spcBef>
              <a:buNone/>
            </a:pPr>
            <a:r>
              <a:rPr lang="en" sz="1800"/>
              <a:t>“Ithaca”</a:t>
            </a:r>
          </a:p>
        </p:txBody>
      </p:sp>
      <p:sp>
        <p:nvSpPr>
          <p:cNvPr id="436" name="Shape 436"/>
          <p:cNvSpPr txBox="1"/>
          <p:nvPr/>
        </p:nvSpPr>
        <p:spPr>
          <a:xfrm>
            <a:off x="253475" y="3587125"/>
            <a:ext cx="8320800" cy="462600"/>
          </a:xfrm>
          <a:prstGeom prst="rect">
            <a:avLst/>
          </a:prstGeom>
          <a:noFill/>
          <a:ln>
            <a:noFill/>
          </a:ln>
        </p:spPr>
        <p:txBody>
          <a:bodyPr lIns="91425" tIns="91425" rIns="91425" bIns="91425" anchor="t" anchorCtr="0">
            <a:noAutofit/>
          </a:bodyPr>
          <a:lstStyle/>
          <a:p>
            <a:pPr rtl="0">
              <a:spcBef>
                <a:spcPts val="0"/>
              </a:spcBef>
              <a:buNone/>
            </a:pPr>
            <a:r>
              <a:rPr lang="en" sz="2000" b="1" dirty="0">
                <a:solidFill>
                  <a:srgbClr val="1155CC"/>
                </a:solidFill>
                <a:latin typeface="Courier New"/>
                <a:ea typeface="Courier New"/>
                <a:cs typeface="Courier New"/>
                <a:sym typeface="Courier New"/>
              </a:rPr>
              <a:t>String[] b= {“Cornell”, “Ithaca”}; </a:t>
            </a:r>
          </a:p>
          <a:p>
            <a:pPr rtl="0">
              <a:spcBef>
                <a:spcPts val="0"/>
              </a:spcBef>
              <a:buNone/>
            </a:pPr>
            <a:r>
              <a:rPr lang="en" sz="2000" b="1" dirty="0">
                <a:solidFill>
                  <a:srgbClr val="1155CC"/>
                </a:solidFill>
                <a:latin typeface="Courier New"/>
                <a:ea typeface="Courier New"/>
                <a:cs typeface="Courier New"/>
                <a:sym typeface="Courier New"/>
              </a:rPr>
              <a:t>String[] </a:t>
            </a:r>
            <a:r>
              <a:rPr lang="en" sz="2000" b="1" dirty="0" err="1">
                <a:solidFill>
                  <a:srgbClr val="1155CC"/>
                </a:solidFill>
                <a:latin typeface="Courier New"/>
                <a:ea typeface="Courier New"/>
                <a:cs typeface="Courier New"/>
                <a:sym typeface="Courier New"/>
              </a:rPr>
              <a:t>bBig</a:t>
            </a:r>
            <a:r>
              <a:rPr lang="en" sz="2000" b="1" dirty="0">
                <a:solidFill>
                  <a:srgbClr val="1155CC"/>
                </a:solidFill>
                <a:latin typeface="Courier New"/>
                <a:ea typeface="Courier New"/>
                <a:cs typeface="Courier New"/>
                <a:sym typeface="Courier New"/>
              </a:rPr>
              <a:t>=  </a:t>
            </a:r>
            <a:r>
              <a:rPr lang="en" sz="2000" b="1" dirty="0" err="1">
                <a:solidFill>
                  <a:srgbClr val="1155CC"/>
                </a:solidFill>
                <a:latin typeface="Courier New"/>
                <a:ea typeface="Courier New"/>
                <a:cs typeface="Courier New"/>
                <a:sym typeface="Courier New"/>
              </a:rPr>
              <a:t>Arrays.copyOf</a:t>
            </a:r>
            <a:r>
              <a:rPr lang="en" sz="2000" b="1" dirty="0">
                <a:solidFill>
                  <a:srgbClr val="1155CC"/>
                </a:solidFill>
                <a:latin typeface="Courier New"/>
                <a:ea typeface="Courier New"/>
                <a:cs typeface="Courier New"/>
                <a:sym typeface="Courier New"/>
              </a:rPr>
              <a:t>(b, 4);</a:t>
            </a:r>
          </a:p>
          <a:p>
            <a:pPr>
              <a:spcBef>
                <a:spcPts val="0"/>
              </a:spcBef>
              <a:buNone/>
            </a:pPr>
            <a:r>
              <a:rPr lang="en" sz="2000" b="1" dirty="0">
                <a:solidFill>
                  <a:srgbClr val="1155CC"/>
                </a:solidFill>
                <a:latin typeface="Courier New"/>
                <a:ea typeface="Courier New"/>
                <a:cs typeface="Courier New"/>
                <a:sym typeface="Courier New"/>
              </a:rPr>
              <a:t>b= </a:t>
            </a:r>
            <a:r>
              <a:rPr lang="en" sz="2000" b="1" dirty="0" err="1">
                <a:solidFill>
                  <a:srgbClr val="1155CC"/>
                </a:solidFill>
                <a:latin typeface="Courier New"/>
                <a:ea typeface="Courier New"/>
                <a:cs typeface="Courier New"/>
                <a:sym typeface="Courier New"/>
              </a:rPr>
              <a:t>bBig</a:t>
            </a:r>
            <a:r>
              <a:rPr lang="en" sz="2000" b="1" dirty="0">
                <a:solidFill>
                  <a:srgbClr val="1155CC"/>
                </a:solidFill>
                <a:latin typeface="Courier New"/>
                <a:ea typeface="Courier New"/>
                <a:cs typeface="Courier New"/>
                <a:sym typeface="Courier New"/>
              </a:rPr>
              <a:t>;</a:t>
            </a:r>
          </a:p>
        </p:txBody>
      </p:sp>
      <p:sp>
        <p:nvSpPr>
          <p:cNvPr id="437" name="Shape 437"/>
          <p:cNvSpPr txBox="1"/>
          <p:nvPr/>
        </p:nvSpPr>
        <p:spPr>
          <a:xfrm>
            <a:off x="2452525" y="2167375"/>
            <a:ext cx="1433999" cy="462600"/>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dk1"/>
                </a:solidFill>
              </a:rPr>
              <a:t>A@0x12</a:t>
            </a:r>
          </a:p>
        </p:txBody>
      </p:sp>
      <p:sp>
        <p:nvSpPr>
          <p:cNvPr id="438" name="Shape 438"/>
          <p:cNvSpPr txBox="1"/>
          <p:nvPr/>
        </p:nvSpPr>
        <p:spPr>
          <a:xfrm>
            <a:off x="1488925" y="2883025"/>
            <a:ext cx="2317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800">
                <a:solidFill>
                  <a:schemeClr val="dk1"/>
                </a:solidFill>
              </a:rPr>
              <a:t>A@0x12</a:t>
            </a:r>
          </a:p>
        </p:txBody>
      </p:sp>
      <p:sp>
        <p:nvSpPr>
          <p:cNvPr id="439" name="Shape 439"/>
          <p:cNvSpPr txBox="1"/>
          <p:nvPr/>
        </p:nvSpPr>
        <p:spPr>
          <a:xfrm>
            <a:off x="0" y="2816725"/>
            <a:ext cx="1433999" cy="552300"/>
          </a:xfrm>
          <a:prstGeom prst="rect">
            <a:avLst/>
          </a:prstGeom>
          <a:noFill/>
          <a:ln>
            <a:noFill/>
          </a:ln>
        </p:spPr>
        <p:txBody>
          <a:bodyPr lIns="91425" tIns="91425" rIns="91425" bIns="91425" anchor="t" anchorCtr="0">
            <a:noAutofit/>
          </a:bodyPr>
          <a:lstStyle/>
          <a:p>
            <a:pPr lvl="0" algn="r" rtl="0">
              <a:spcBef>
                <a:spcPts val="0"/>
              </a:spcBef>
              <a:buNone/>
            </a:pPr>
            <a:r>
              <a:rPr lang="en" sz="2200" b="1">
                <a:solidFill>
                  <a:srgbClr val="1155CC"/>
                </a:solidFill>
                <a:latin typeface="Courier New"/>
                <a:ea typeface="Courier New"/>
                <a:cs typeface="Courier New"/>
                <a:sym typeface="Courier New"/>
              </a:rPr>
              <a:t>bBig</a:t>
            </a:r>
          </a:p>
        </p:txBody>
      </p:sp>
      <p:sp>
        <p:nvSpPr>
          <p:cNvPr id="440" name="Shape 440"/>
          <p:cNvSpPr/>
          <p:nvPr/>
        </p:nvSpPr>
        <p:spPr>
          <a:xfrm>
            <a:off x="1416025" y="1896837"/>
            <a:ext cx="1036499" cy="1099499"/>
          </a:xfrm>
          <a:prstGeom prst="mathMultiply">
            <a:avLst>
              <a:gd name="adj1" fmla="val 826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1000"/>
                                        <p:tgtEl>
                                          <p:spTgt spid="4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gtEl>
                                        <p:attrNameLst>
                                          <p:attrName>style.visibility</p:attrName>
                                        </p:attrNameLst>
                                      </p:cBhvr>
                                      <p:to>
                                        <p:strVal val="visible"/>
                                      </p:to>
                                    </p:set>
                                    <p:animEffect transition="in" filter="fade">
                                      <p:cBhvr>
                                        <p:cTn id="12" dur="1000"/>
                                        <p:tgtEl>
                                          <p:spTgt spid="4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2"/>
                                        </p:tgtEl>
                                        <p:attrNameLst>
                                          <p:attrName>style.visibility</p:attrName>
                                        </p:attrNameLst>
                                      </p:cBhvr>
                                      <p:to>
                                        <p:strVal val="visible"/>
                                      </p:to>
                                    </p:set>
                                    <p:animEffect transition="in" filter="fade">
                                      <p:cBhvr>
                                        <p:cTn id="17" dur="1000"/>
                                        <p:tgtEl>
                                          <p:spTgt spid="4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3"/>
                                        </p:tgtEl>
                                        <p:attrNameLst>
                                          <p:attrName>style.visibility</p:attrName>
                                        </p:attrNameLst>
                                      </p:cBhvr>
                                      <p:to>
                                        <p:strVal val="visible"/>
                                      </p:to>
                                    </p:set>
                                    <p:animEffect transition="in" filter="fade">
                                      <p:cBhvr>
                                        <p:cTn id="22" dur="1000"/>
                                        <p:tgtEl>
                                          <p:spTgt spid="4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9"/>
                                        </p:tgtEl>
                                        <p:attrNameLst>
                                          <p:attrName>style.visibility</p:attrName>
                                        </p:attrNameLst>
                                      </p:cBhvr>
                                      <p:to>
                                        <p:strVal val="visible"/>
                                      </p:to>
                                    </p:set>
                                    <p:animEffect transition="in" filter="fade">
                                      <p:cBhvr>
                                        <p:cTn id="27" dur="1000"/>
                                        <p:tgtEl>
                                          <p:spTgt spid="4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8"/>
                                        </p:tgtEl>
                                        <p:attrNameLst>
                                          <p:attrName>style.visibility</p:attrName>
                                        </p:attrNameLst>
                                      </p:cBhvr>
                                      <p:to>
                                        <p:strVal val="visible"/>
                                      </p:to>
                                    </p:set>
                                    <p:animEffect transition="in" filter="fade">
                                      <p:cBhvr>
                                        <p:cTn id="32" dur="1000"/>
                                        <p:tgtEl>
                                          <p:spTgt spid="438"/>
                                        </p:tgtEl>
                                      </p:cBhvr>
                                    </p:animEffect>
                                  </p:childTnLst>
                                </p:cTn>
                              </p:par>
                              <p:par>
                                <p:cTn id="33" presetID="10" presetClass="entr" presetSubtype="0" fill="hold" nodeType="withEffect">
                                  <p:stCondLst>
                                    <p:cond delay="0"/>
                                  </p:stCondLst>
                                  <p:childTnLst>
                                    <p:set>
                                      <p:cBhvr>
                                        <p:cTn id="34" dur="1" fill="hold">
                                          <p:stCondLst>
                                            <p:cond delay="0"/>
                                          </p:stCondLst>
                                        </p:cTn>
                                        <p:tgtEl>
                                          <p:spTgt spid="439"/>
                                        </p:tgtEl>
                                        <p:attrNameLst>
                                          <p:attrName>style.visibility</p:attrName>
                                        </p:attrNameLst>
                                      </p:cBhvr>
                                      <p:to>
                                        <p:strVal val="visible"/>
                                      </p:to>
                                    </p:set>
                                    <p:animEffect transition="in" filter="fade">
                                      <p:cBhvr>
                                        <p:cTn id="35" dur="1000"/>
                                        <p:tgtEl>
                                          <p:spTgt spid="4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34"/>
                                        </p:tgtEl>
                                        <p:attrNameLst>
                                          <p:attrName>style.visibility</p:attrName>
                                        </p:attrNameLst>
                                      </p:cBhvr>
                                      <p:to>
                                        <p:strVal val="visible"/>
                                      </p:to>
                                    </p:set>
                                    <p:animEffect transition="in" filter="fade">
                                      <p:cBhvr>
                                        <p:cTn id="40" dur="1000"/>
                                        <p:tgtEl>
                                          <p:spTgt spid="4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35"/>
                                        </p:tgtEl>
                                        <p:attrNameLst>
                                          <p:attrName>style.visibility</p:attrName>
                                        </p:attrNameLst>
                                      </p:cBhvr>
                                      <p:to>
                                        <p:strVal val="visible"/>
                                      </p:to>
                                    </p:set>
                                    <p:animEffect transition="in" filter="fade">
                                      <p:cBhvr>
                                        <p:cTn id="45" dur="1900"/>
                                        <p:tgtEl>
                                          <p:spTgt spid="43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40"/>
                                        </p:tgtEl>
                                        <p:attrNameLst>
                                          <p:attrName>style.visibility</p:attrName>
                                        </p:attrNameLst>
                                      </p:cBhvr>
                                      <p:to>
                                        <p:strVal val="visible"/>
                                      </p:to>
                                    </p:set>
                                    <p:animEffect transition="in" filter="fade">
                                      <p:cBhvr>
                                        <p:cTn id="50" dur="1000"/>
                                        <p:tgtEl>
                                          <p:spTgt spid="440"/>
                                        </p:tgtEl>
                                      </p:cBhvr>
                                    </p:animEffect>
                                  </p:childTnLst>
                                </p:cTn>
                              </p:par>
                              <p:par>
                                <p:cTn id="51" presetID="10" presetClass="entr" presetSubtype="0" fill="hold" nodeType="withEffect">
                                  <p:stCondLst>
                                    <p:cond delay="0"/>
                                  </p:stCondLst>
                                  <p:childTnLst>
                                    <p:set>
                                      <p:cBhvr>
                                        <p:cTn id="52" dur="1" fill="hold">
                                          <p:stCondLst>
                                            <p:cond delay="0"/>
                                          </p:stCondLst>
                                        </p:cTn>
                                        <p:tgtEl>
                                          <p:spTgt spid="437"/>
                                        </p:tgtEl>
                                        <p:attrNameLst>
                                          <p:attrName>style.visibility</p:attrName>
                                        </p:attrNameLst>
                                      </p:cBhvr>
                                      <p:to>
                                        <p:strVal val="visible"/>
                                      </p:to>
                                    </p:set>
                                    <p:animEffect transition="in" filter="fade">
                                      <p:cBhvr>
                                        <p:cTn id="53"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2D arrays: An array of 1D arrays.</a:t>
            </a:r>
          </a:p>
        </p:txBody>
      </p:sp>
      <p:sp>
        <p:nvSpPr>
          <p:cNvPr id="446" name="Shape 44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sp>
        <p:nvSpPr>
          <p:cNvPr id="447" name="Shape 447"/>
          <p:cNvSpPr txBox="1"/>
          <p:nvPr/>
        </p:nvSpPr>
        <p:spPr>
          <a:xfrm>
            <a:off x="457200" y="1232500"/>
            <a:ext cx="7846800" cy="1790100"/>
          </a:xfrm>
          <a:prstGeom prst="rect">
            <a:avLst/>
          </a:prstGeom>
          <a:noFill/>
          <a:ln>
            <a:noFill/>
          </a:ln>
        </p:spPr>
        <p:txBody>
          <a:bodyPr lIns="91425" tIns="91425" rIns="91425" bIns="91425" anchor="t" anchorCtr="0">
            <a:noAutofit/>
          </a:bodyPr>
          <a:lstStyle/>
          <a:p>
            <a:pPr marR="0" algn="l" rtl="0">
              <a:lnSpc>
                <a:spcPct val="100000"/>
              </a:lnSpc>
              <a:spcBef>
                <a:spcPts val="0"/>
              </a:spcBef>
              <a:spcAft>
                <a:spcPts val="0"/>
              </a:spcAft>
              <a:buNone/>
            </a:pPr>
            <a:r>
              <a:rPr lang="en" sz="2200" dirty="0"/>
              <a:t>Java only has 1D arrays, whose elements can also be arrays.</a:t>
            </a:r>
          </a:p>
          <a:p>
            <a:pPr marR="0" algn="l" rtl="0">
              <a:lnSpc>
                <a:spcPct val="100000"/>
              </a:lnSpc>
              <a:spcBef>
                <a:spcPts val="0"/>
              </a:spcBef>
              <a:spcAft>
                <a:spcPts val="0"/>
              </a:spcAft>
              <a:buNone/>
            </a:pPr>
            <a:r>
              <a:rPr lang="en" sz="2200" b="1" dirty="0">
                <a:solidFill>
                  <a:srgbClr val="1155CC"/>
                </a:solidFill>
                <a:latin typeface="Courier New"/>
                <a:ea typeface="Courier New"/>
                <a:cs typeface="Courier New"/>
                <a:sym typeface="Courier New"/>
              </a:rPr>
              <a:t>int[][] b= new int[2][3];</a:t>
            </a:r>
          </a:p>
          <a:p>
            <a:pPr marR="0" algn="l" rtl="0">
              <a:lnSpc>
                <a:spcPct val="100000"/>
              </a:lnSpc>
              <a:spcBef>
                <a:spcPts val="0"/>
              </a:spcBef>
              <a:spcAft>
                <a:spcPts val="0"/>
              </a:spcAft>
              <a:buNone/>
            </a:pPr>
            <a:endParaRPr sz="2200" dirty="0"/>
          </a:p>
          <a:p>
            <a:pPr marR="0" lvl="0" algn="l" rtl="0">
              <a:lnSpc>
                <a:spcPct val="100000"/>
              </a:lnSpc>
              <a:spcBef>
                <a:spcPts val="0"/>
              </a:spcBef>
              <a:spcAft>
                <a:spcPts val="0"/>
              </a:spcAft>
              <a:buNone/>
            </a:pPr>
            <a:r>
              <a:rPr lang="en" sz="2200" dirty="0"/>
              <a:t>This array has 2 </a:t>
            </a:r>
            <a:r>
              <a:rPr lang="en" sz="2200" b="1" dirty="0">
                <a:solidFill>
                  <a:schemeClr val="dk1"/>
                </a:solidFill>
                <a:latin typeface="Courier New"/>
                <a:ea typeface="Courier New"/>
                <a:cs typeface="Courier New"/>
                <a:sym typeface="Courier New"/>
              </a:rPr>
              <a:t>int[]</a:t>
            </a:r>
            <a:r>
              <a:rPr lang="en" sz="2200" b="1" dirty="0">
                <a:solidFill>
                  <a:schemeClr val="dk1"/>
                </a:solidFill>
              </a:rPr>
              <a:t> </a:t>
            </a:r>
            <a:r>
              <a:rPr lang="en" sz="2200" dirty="0">
                <a:solidFill>
                  <a:schemeClr val="dk1"/>
                </a:solidFill>
              </a:rPr>
              <a:t>arrays of length 3 each.</a:t>
            </a:r>
          </a:p>
        </p:txBody>
      </p:sp>
      <p:grpSp>
        <p:nvGrpSpPr>
          <p:cNvPr id="448" name="Shape 448"/>
          <p:cNvGrpSpPr/>
          <p:nvPr/>
        </p:nvGrpSpPr>
        <p:grpSpPr>
          <a:xfrm>
            <a:off x="2414668" y="3258075"/>
            <a:ext cx="1811481" cy="1372702"/>
            <a:chOff x="4029725" y="2206432"/>
            <a:chExt cx="2027400" cy="1372702"/>
          </a:xfrm>
        </p:grpSpPr>
        <p:sp>
          <p:nvSpPr>
            <p:cNvPr id="449" name="Shape 449"/>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50" name="Shape 450"/>
            <p:cNvSpPr txBox="1"/>
            <p:nvPr/>
          </p:nvSpPr>
          <p:spPr>
            <a:xfrm>
              <a:off x="4029739" y="2206432"/>
              <a:ext cx="8907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51" name="Shape 451"/>
            <p:cNvSpPr txBox="1"/>
            <p:nvPr/>
          </p:nvSpPr>
          <p:spPr>
            <a:xfrm>
              <a:off x="4630400" y="28157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52" name="Shape 452"/>
            <p:cNvSpPr txBox="1"/>
            <p:nvPr/>
          </p:nvSpPr>
          <p:spPr>
            <a:xfrm>
              <a:off x="4630400" y="31034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53" name="Shape 453"/>
            <p:cNvSpPr txBox="1"/>
            <p:nvPr/>
          </p:nvSpPr>
          <p:spPr>
            <a:xfrm>
              <a:off x="4342700" y="2739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54" name="Shape 454"/>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sp>
        <p:nvSpPr>
          <p:cNvPr id="455" name="Shape 455"/>
          <p:cNvSpPr txBox="1"/>
          <p:nvPr/>
        </p:nvSpPr>
        <p:spPr>
          <a:xfrm>
            <a:off x="1283800" y="3191725"/>
            <a:ext cx="433200" cy="5523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b</a:t>
            </a:r>
          </a:p>
        </p:txBody>
      </p:sp>
      <p:sp>
        <p:nvSpPr>
          <p:cNvPr id="456" name="Shape 456"/>
          <p:cNvSpPr txBox="1"/>
          <p:nvPr/>
        </p:nvSpPr>
        <p:spPr>
          <a:xfrm>
            <a:off x="1641800" y="3258025"/>
            <a:ext cx="433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cxnSp>
        <p:nvCxnSpPr>
          <p:cNvPr id="457" name="Shape 457"/>
          <p:cNvCxnSpPr>
            <a:stCxn id="458" idx="3"/>
            <a:endCxn id="450" idx="1"/>
          </p:cNvCxnSpPr>
          <p:nvPr/>
        </p:nvCxnSpPr>
        <p:spPr>
          <a:xfrm rot="10800000" flipH="1">
            <a:off x="1842025" y="3440975"/>
            <a:ext cx="572700" cy="44700"/>
          </a:xfrm>
          <a:prstGeom prst="straightConnector1">
            <a:avLst/>
          </a:prstGeom>
          <a:noFill/>
          <a:ln w="19050" cap="flat">
            <a:solidFill>
              <a:schemeClr val="dk2"/>
            </a:solidFill>
            <a:prstDash val="solid"/>
            <a:round/>
            <a:headEnd type="none" w="lg" len="lg"/>
            <a:tailEnd type="triangle" w="lg" len="lg"/>
          </a:ln>
        </p:spPr>
      </p:cxnSp>
      <p:grpSp>
        <p:nvGrpSpPr>
          <p:cNvPr id="459" name="Shape 459"/>
          <p:cNvGrpSpPr/>
          <p:nvPr/>
        </p:nvGrpSpPr>
        <p:grpSpPr>
          <a:xfrm>
            <a:off x="7349222" y="2068338"/>
            <a:ext cx="1630441" cy="1683929"/>
            <a:chOff x="7168400" y="2068475"/>
            <a:chExt cx="1811399" cy="1738698"/>
          </a:xfrm>
        </p:grpSpPr>
        <p:sp>
          <p:nvSpPr>
            <p:cNvPr id="460" name="Shape 460"/>
            <p:cNvSpPr txBox="1"/>
            <p:nvPr/>
          </p:nvSpPr>
          <p:spPr>
            <a:xfrm>
              <a:off x="7448049" y="2601917"/>
              <a:ext cx="25705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61" name="Shape 461"/>
            <p:cNvSpPr txBox="1"/>
            <p:nvPr/>
          </p:nvSpPr>
          <p:spPr>
            <a:xfrm>
              <a:off x="7448049" y="2889617"/>
              <a:ext cx="25705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462" name="Shape 462"/>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63" name="Shape 463"/>
            <p:cNvSpPr txBox="1"/>
            <p:nvPr/>
          </p:nvSpPr>
          <p:spPr>
            <a:xfrm>
              <a:off x="7168418" y="2068475"/>
              <a:ext cx="79584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64" name="Shape 464"/>
            <p:cNvSpPr txBox="1"/>
            <p:nvPr/>
          </p:nvSpPr>
          <p:spPr>
            <a:xfrm>
              <a:off x="7705109" y="2677817"/>
              <a:ext cx="387064"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65" name="Shape 465"/>
            <p:cNvSpPr txBox="1"/>
            <p:nvPr/>
          </p:nvSpPr>
          <p:spPr>
            <a:xfrm>
              <a:off x="7705109" y="2965517"/>
              <a:ext cx="387064"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66" name="Shape 466"/>
            <p:cNvSpPr txBox="1"/>
            <p:nvPr/>
          </p:nvSpPr>
          <p:spPr>
            <a:xfrm>
              <a:off x="7705146" y="325806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67" name="Shape 467"/>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grpSp>
        <p:nvGrpSpPr>
          <p:cNvPr id="468" name="Shape 468"/>
          <p:cNvGrpSpPr/>
          <p:nvPr/>
        </p:nvGrpSpPr>
        <p:grpSpPr>
          <a:xfrm>
            <a:off x="5622437" y="3247236"/>
            <a:ext cx="1630441" cy="1683929"/>
            <a:chOff x="7168400" y="2068475"/>
            <a:chExt cx="1811399" cy="1738698"/>
          </a:xfrm>
        </p:grpSpPr>
        <p:sp>
          <p:nvSpPr>
            <p:cNvPr id="469" name="Shape 469"/>
            <p:cNvSpPr txBox="1"/>
            <p:nvPr/>
          </p:nvSpPr>
          <p:spPr>
            <a:xfrm>
              <a:off x="7448049" y="26019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70" name="Shape 470"/>
            <p:cNvSpPr txBox="1"/>
            <p:nvPr/>
          </p:nvSpPr>
          <p:spPr>
            <a:xfrm>
              <a:off x="7448049" y="28896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471" name="Shape 471"/>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72" name="Shape 472"/>
            <p:cNvSpPr txBox="1"/>
            <p:nvPr/>
          </p:nvSpPr>
          <p:spPr>
            <a:xfrm>
              <a:off x="7168418" y="2068475"/>
              <a:ext cx="7959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73" name="Shape 473"/>
            <p:cNvSpPr txBox="1"/>
            <p:nvPr/>
          </p:nvSpPr>
          <p:spPr>
            <a:xfrm>
              <a:off x="7705109" y="26778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74" name="Shape 474"/>
            <p:cNvSpPr txBox="1"/>
            <p:nvPr/>
          </p:nvSpPr>
          <p:spPr>
            <a:xfrm>
              <a:off x="7705109" y="29655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75" name="Shape 475"/>
            <p:cNvSpPr txBox="1"/>
            <p:nvPr/>
          </p:nvSpPr>
          <p:spPr>
            <a:xfrm>
              <a:off x="7705146" y="325806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76" name="Shape 476"/>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cxnSp>
        <p:nvCxnSpPr>
          <p:cNvPr id="477" name="Shape 477"/>
          <p:cNvCxnSpPr>
            <a:stCxn id="478" idx="3"/>
            <a:endCxn id="463" idx="1"/>
          </p:cNvCxnSpPr>
          <p:nvPr/>
        </p:nvCxnSpPr>
        <p:spPr>
          <a:xfrm rot="10800000" flipH="1">
            <a:off x="3159700" y="2245624"/>
            <a:ext cx="4189500" cy="1789800"/>
          </a:xfrm>
          <a:prstGeom prst="straightConnector1">
            <a:avLst/>
          </a:prstGeom>
          <a:noFill/>
          <a:ln w="19050" cap="flat">
            <a:solidFill>
              <a:schemeClr val="dk2"/>
            </a:solidFill>
            <a:prstDash val="solid"/>
            <a:round/>
            <a:headEnd type="none" w="lg" len="lg"/>
            <a:tailEnd type="triangle" w="lg" len="lg"/>
          </a:ln>
        </p:spPr>
      </p:cxnSp>
      <p:cxnSp>
        <p:nvCxnSpPr>
          <p:cNvPr id="479" name="Shape 479"/>
          <p:cNvCxnSpPr>
            <a:stCxn id="480" idx="3"/>
            <a:endCxn id="472" idx="1"/>
          </p:cNvCxnSpPr>
          <p:nvPr/>
        </p:nvCxnSpPr>
        <p:spPr>
          <a:xfrm rot="10800000" flipH="1">
            <a:off x="3159700" y="3424475"/>
            <a:ext cx="2462700" cy="880200"/>
          </a:xfrm>
          <a:prstGeom prst="straightConnector1">
            <a:avLst/>
          </a:prstGeom>
          <a:noFill/>
          <a:ln w="19050" cap="flat">
            <a:solidFill>
              <a:schemeClr val="dk2"/>
            </a:solidFill>
            <a:prstDash val="solid"/>
            <a:round/>
            <a:headEnd type="none" w="lg" len="lg"/>
            <a:tailEnd type="triangle" w="lg" len="lg"/>
          </a:ln>
        </p:spPr>
      </p:cxnSp>
      <p:sp>
        <p:nvSpPr>
          <p:cNvPr id="480" name="Shape 480"/>
          <p:cNvSpPr/>
          <p:nvPr/>
        </p:nvSpPr>
        <p:spPr>
          <a:xfrm>
            <a:off x="2961400" y="4188425"/>
            <a:ext cx="198300" cy="232500"/>
          </a:xfrm>
          <a:prstGeom prst="rect">
            <a:avLst/>
          </a:prstGeom>
          <a:noFill/>
          <a:ln>
            <a:noFill/>
          </a:ln>
        </p:spPr>
        <p:txBody>
          <a:bodyPr lIns="91425" tIns="91425" rIns="91425" bIns="91425" anchor="ctr" anchorCtr="0">
            <a:noAutofit/>
          </a:bodyPr>
          <a:lstStyle/>
          <a:p>
            <a:pPr>
              <a:spcBef>
                <a:spcPts val="0"/>
              </a:spcBef>
              <a:buNone/>
            </a:pPr>
            <a:endParaRPr/>
          </a:p>
        </p:txBody>
      </p:sp>
      <p:sp>
        <p:nvSpPr>
          <p:cNvPr id="478" name="Shape 478"/>
          <p:cNvSpPr/>
          <p:nvPr/>
        </p:nvSpPr>
        <p:spPr>
          <a:xfrm>
            <a:off x="2961400" y="3882425"/>
            <a:ext cx="198300" cy="3059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58" name="Shape 458"/>
          <p:cNvSpPr txBox="1"/>
          <p:nvPr/>
        </p:nvSpPr>
        <p:spPr>
          <a:xfrm>
            <a:off x="1657825" y="3273125"/>
            <a:ext cx="184200" cy="425099"/>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2D arrays: An array of 1D arrays.</a:t>
            </a:r>
          </a:p>
        </p:txBody>
      </p:sp>
      <p:sp>
        <p:nvSpPr>
          <p:cNvPr id="486" name="Shape 48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sp>
        <p:nvSpPr>
          <p:cNvPr id="487" name="Shape 487"/>
          <p:cNvSpPr txBox="1"/>
          <p:nvPr/>
        </p:nvSpPr>
        <p:spPr>
          <a:xfrm>
            <a:off x="457200" y="1232500"/>
            <a:ext cx="7846800" cy="1790100"/>
          </a:xfrm>
          <a:prstGeom prst="rect">
            <a:avLst/>
          </a:prstGeom>
          <a:noFill/>
          <a:ln>
            <a:noFill/>
          </a:ln>
        </p:spPr>
        <p:txBody>
          <a:bodyPr lIns="91425" tIns="91425" rIns="91425" bIns="91425" anchor="t" anchorCtr="0">
            <a:noAutofit/>
          </a:bodyPr>
          <a:lstStyle/>
          <a:p>
            <a:pPr lvl="0" rtl="0">
              <a:spcBef>
                <a:spcPts val="0"/>
              </a:spcBef>
              <a:buClr>
                <a:schemeClr val="dk1"/>
              </a:buClr>
              <a:buSzPct val="50000"/>
              <a:buFont typeface="Arial"/>
              <a:buNone/>
            </a:pPr>
            <a:r>
              <a:rPr lang="en" sz="2200">
                <a:solidFill>
                  <a:schemeClr val="dk1"/>
                </a:solidFill>
              </a:rPr>
              <a:t>How many rows in </a:t>
            </a:r>
            <a:r>
              <a:rPr lang="en" sz="2200" b="1">
                <a:solidFill>
                  <a:srgbClr val="1155CC"/>
                </a:solidFill>
                <a:latin typeface="Courier New"/>
                <a:ea typeface="Courier New"/>
                <a:cs typeface="Courier New"/>
                <a:sym typeface="Courier New"/>
              </a:rPr>
              <a:t>b</a:t>
            </a:r>
            <a:r>
              <a:rPr lang="en" sz="2200">
                <a:solidFill>
                  <a:schemeClr val="dk1"/>
                </a:solidFill>
              </a:rPr>
              <a:t>?                 </a:t>
            </a:r>
            <a:r>
              <a:rPr lang="en" sz="2200" b="1">
                <a:solidFill>
                  <a:srgbClr val="1155CC"/>
                </a:solidFill>
                <a:latin typeface="Courier New"/>
                <a:ea typeface="Courier New"/>
                <a:cs typeface="Courier New"/>
                <a:sym typeface="Courier New"/>
              </a:rPr>
              <a:t>b.length</a:t>
            </a:r>
          </a:p>
          <a:p>
            <a:pPr lvl="0" rtl="0">
              <a:spcBef>
                <a:spcPts val="0"/>
              </a:spcBef>
              <a:buClr>
                <a:schemeClr val="dk1"/>
              </a:buClr>
              <a:buSzPct val="50000"/>
              <a:buFont typeface="Arial"/>
              <a:buNone/>
            </a:pPr>
            <a:r>
              <a:rPr lang="en" sz="2200">
                <a:solidFill>
                  <a:schemeClr val="dk1"/>
                </a:solidFill>
              </a:rPr>
              <a:t>How many columns in row 0?    </a:t>
            </a:r>
            <a:r>
              <a:rPr lang="en" sz="2200" b="1">
                <a:solidFill>
                  <a:srgbClr val="1155CC"/>
                </a:solidFill>
                <a:latin typeface="Courier New"/>
                <a:ea typeface="Courier New"/>
                <a:cs typeface="Courier New"/>
                <a:sym typeface="Courier New"/>
              </a:rPr>
              <a:t>b[0].length</a:t>
            </a:r>
          </a:p>
          <a:p>
            <a:pPr lvl="0" rtl="0">
              <a:spcBef>
                <a:spcPts val="0"/>
              </a:spcBef>
              <a:buClr>
                <a:schemeClr val="dk1"/>
              </a:buClr>
              <a:buSzPct val="50000"/>
              <a:buFont typeface="Arial"/>
              <a:buNone/>
            </a:pPr>
            <a:r>
              <a:rPr lang="en" sz="2200">
                <a:solidFill>
                  <a:schemeClr val="dk1"/>
                </a:solidFill>
              </a:rPr>
              <a:t>How many columns in row 1?    </a:t>
            </a:r>
            <a:r>
              <a:rPr lang="en" sz="2200" b="1">
                <a:solidFill>
                  <a:srgbClr val="1155CC"/>
                </a:solidFill>
                <a:latin typeface="Courier New"/>
                <a:ea typeface="Courier New"/>
                <a:cs typeface="Courier New"/>
                <a:sym typeface="Courier New"/>
              </a:rPr>
              <a:t>b[1].length</a:t>
            </a:r>
          </a:p>
          <a:p>
            <a:pPr lvl="0" rtl="0">
              <a:spcBef>
                <a:spcPts val="0"/>
              </a:spcBef>
              <a:buClr>
                <a:schemeClr val="dk1"/>
              </a:buClr>
              <a:buFont typeface="Arial"/>
              <a:buNone/>
            </a:pPr>
            <a:endParaRPr sz="2200" b="1">
              <a:solidFill>
                <a:srgbClr val="1155CC"/>
              </a:solidFill>
              <a:latin typeface="Courier New"/>
              <a:ea typeface="Courier New"/>
              <a:cs typeface="Courier New"/>
              <a:sym typeface="Courier New"/>
            </a:endParaRPr>
          </a:p>
          <a:p>
            <a:pPr marR="0" lvl="0" algn="l" rtl="0">
              <a:lnSpc>
                <a:spcPct val="100000"/>
              </a:lnSpc>
              <a:spcBef>
                <a:spcPts val="0"/>
              </a:spcBef>
              <a:spcAft>
                <a:spcPts val="0"/>
              </a:spcAft>
              <a:buNone/>
            </a:pPr>
            <a:endParaRPr sz="2200"/>
          </a:p>
        </p:txBody>
      </p:sp>
      <p:grpSp>
        <p:nvGrpSpPr>
          <p:cNvPr id="488" name="Shape 488"/>
          <p:cNvGrpSpPr/>
          <p:nvPr/>
        </p:nvGrpSpPr>
        <p:grpSpPr>
          <a:xfrm>
            <a:off x="2414668" y="3258075"/>
            <a:ext cx="1811481" cy="1372702"/>
            <a:chOff x="4029725" y="2206432"/>
            <a:chExt cx="2027400" cy="1372702"/>
          </a:xfrm>
        </p:grpSpPr>
        <p:sp>
          <p:nvSpPr>
            <p:cNvPr id="489" name="Shape 489"/>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90" name="Shape 490"/>
            <p:cNvSpPr txBox="1"/>
            <p:nvPr/>
          </p:nvSpPr>
          <p:spPr>
            <a:xfrm>
              <a:off x="4029739" y="2206432"/>
              <a:ext cx="8907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91" name="Shape 491"/>
            <p:cNvSpPr txBox="1"/>
            <p:nvPr/>
          </p:nvSpPr>
          <p:spPr>
            <a:xfrm>
              <a:off x="4630400" y="28157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92" name="Shape 492"/>
            <p:cNvSpPr txBox="1"/>
            <p:nvPr/>
          </p:nvSpPr>
          <p:spPr>
            <a:xfrm>
              <a:off x="4630400" y="31034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93" name="Shape 493"/>
            <p:cNvSpPr txBox="1"/>
            <p:nvPr/>
          </p:nvSpPr>
          <p:spPr>
            <a:xfrm>
              <a:off x="4342700" y="2739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94" name="Shape 494"/>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sp>
        <p:nvSpPr>
          <p:cNvPr id="495" name="Shape 495"/>
          <p:cNvSpPr txBox="1"/>
          <p:nvPr/>
        </p:nvSpPr>
        <p:spPr>
          <a:xfrm>
            <a:off x="1283875" y="3191725"/>
            <a:ext cx="433200" cy="5523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b</a:t>
            </a:r>
          </a:p>
        </p:txBody>
      </p:sp>
      <p:sp>
        <p:nvSpPr>
          <p:cNvPr id="496" name="Shape 496"/>
          <p:cNvSpPr txBox="1"/>
          <p:nvPr/>
        </p:nvSpPr>
        <p:spPr>
          <a:xfrm>
            <a:off x="1641800" y="3258025"/>
            <a:ext cx="433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cxnSp>
        <p:nvCxnSpPr>
          <p:cNvPr id="497" name="Shape 497"/>
          <p:cNvCxnSpPr>
            <a:stCxn id="498" idx="3"/>
            <a:endCxn id="490" idx="1"/>
          </p:cNvCxnSpPr>
          <p:nvPr/>
        </p:nvCxnSpPr>
        <p:spPr>
          <a:xfrm rot="10800000" flipH="1">
            <a:off x="1856200" y="3441225"/>
            <a:ext cx="558600" cy="51600"/>
          </a:xfrm>
          <a:prstGeom prst="straightConnector1">
            <a:avLst/>
          </a:prstGeom>
          <a:noFill/>
          <a:ln w="19050" cap="flat">
            <a:solidFill>
              <a:schemeClr val="dk2"/>
            </a:solidFill>
            <a:prstDash val="solid"/>
            <a:round/>
            <a:headEnd type="none" w="lg" len="lg"/>
            <a:tailEnd type="triangle" w="lg" len="lg"/>
          </a:ln>
        </p:spPr>
      </p:cxnSp>
      <p:grpSp>
        <p:nvGrpSpPr>
          <p:cNvPr id="499" name="Shape 499"/>
          <p:cNvGrpSpPr/>
          <p:nvPr/>
        </p:nvGrpSpPr>
        <p:grpSpPr>
          <a:xfrm>
            <a:off x="7349222" y="2068338"/>
            <a:ext cx="1630441" cy="1683929"/>
            <a:chOff x="7168400" y="2068475"/>
            <a:chExt cx="1811399" cy="1738698"/>
          </a:xfrm>
        </p:grpSpPr>
        <p:sp>
          <p:nvSpPr>
            <p:cNvPr id="500" name="Shape 500"/>
            <p:cNvSpPr txBox="1"/>
            <p:nvPr/>
          </p:nvSpPr>
          <p:spPr>
            <a:xfrm>
              <a:off x="7448049" y="26019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01" name="Shape 501"/>
            <p:cNvSpPr txBox="1"/>
            <p:nvPr/>
          </p:nvSpPr>
          <p:spPr>
            <a:xfrm>
              <a:off x="7448049" y="28896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502" name="Shape 502"/>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03" name="Shape 503"/>
            <p:cNvSpPr txBox="1"/>
            <p:nvPr/>
          </p:nvSpPr>
          <p:spPr>
            <a:xfrm>
              <a:off x="7168418" y="2068475"/>
              <a:ext cx="7959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04" name="Shape 504"/>
            <p:cNvSpPr txBox="1"/>
            <p:nvPr/>
          </p:nvSpPr>
          <p:spPr>
            <a:xfrm>
              <a:off x="7705109" y="26778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05" name="Shape 505"/>
            <p:cNvSpPr txBox="1"/>
            <p:nvPr/>
          </p:nvSpPr>
          <p:spPr>
            <a:xfrm>
              <a:off x="7705109" y="29655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06" name="Shape 506"/>
            <p:cNvSpPr txBox="1"/>
            <p:nvPr/>
          </p:nvSpPr>
          <p:spPr>
            <a:xfrm>
              <a:off x="7705146" y="325806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07" name="Shape 507"/>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grpSp>
        <p:nvGrpSpPr>
          <p:cNvPr id="508" name="Shape 508"/>
          <p:cNvGrpSpPr/>
          <p:nvPr/>
        </p:nvGrpSpPr>
        <p:grpSpPr>
          <a:xfrm>
            <a:off x="5622437" y="3247236"/>
            <a:ext cx="1630441" cy="1683929"/>
            <a:chOff x="7168400" y="2068475"/>
            <a:chExt cx="1811399" cy="1738698"/>
          </a:xfrm>
        </p:grpSpPr>
        <p:sp>
          <p:nvSpPr>
            <p:cNvPr id="509" name="Shape 509"/>
            <p:cNvSpPr txBox="1"/>
            <p:nvPr/>
          </p:nvSpPr>
          <p:spPr>
            <a:xfrm>
              <a:off x="7448049" y="26019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10" name="Shape 510"/>
            <p:cNvSpPr txBox="1"/>
            <p:nvPr/>
          </p:nvSpPr>
          <p:spPr>
            <a:xfrm>
              <a:off x="7448049" y="28896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511" name="Shape 511"/>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12" name="Shape 512"/>
            <p:cNvSpPr txBox="1"/>
            <p:nvPr/>
          </p:nvSpPr>
          <p:spPr>
            <a:xfrm>
              <a:off x="7168418" y="2068475"/>
              <a:ext cx="7959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13" name="Shape 513"/>
            <p:cNvSpPr txBox="1"/>
            <p:nvPr/>
          </p:nvSpPr>
          <p:spPr>
            <a:xfrm>
              <a:off x="7705109" y="26778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14" name="Shape 514"/>
            <p:cNvSpPr txBox="1"/>
            <p:nvPr/>
          </p:nvSpPr>
          <p:spPr>
            <a:xfrm>
              <a:off x="7705109" y="29655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15" name="Shape 515"/>
            <p:cNvSpPr txBox="1"/>
            <p:nvPr/>
          </p:nvSpPr>
          <p:spPr>
            <a:xfrm>
              <a:off x="7705146" y="325806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16" name="Shape 516"/>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cxnSp>
        <p:nvCxnSpPr>
          <p:cNvPr id="517" name="Shape 517"/>
          <p:cNvCxnSpPr>
            <a:stCxn id="518" idx="3"/>
            <a:endCxn id="503" idx="1"/>
          </p:cNvCxnSpPr>
          <p:nvPr/>
        </p:nvCxnSpPr>
        <p:spPr>
          <a:xfrm rot="10800000" flipH="1">
            <a:off x="3159700" y="2245624"/>
            <a:ext cx="4189500" cy="1789800"/>
          </a:xfrm>
          <a:prstGeom prst="straightConnector1">
            <a:avLst/>
          </a:prstGeom>
          <a:noFill/>
          <a:ln w="19050" cap="flat">
            <a:solidFill>
              <a:schemeClr val="dk2"/>
            </a:solidFill>
            <a:prstDash val="solid"/>
            <a:round/>
            <a:headEnd type="none" w="lg" len="lg"/>
            <a:tailEnd type="triangle" w="lg" len="lg"/>
          </a:ln>
        </p:spPr>
      </p:cxnSp>
      <p:cxnSp>
        <p:nvCxnSpPr>
          <p:cNvPr id="519" name="Shape 519"/>
          <p:cNvCxnSpPr>
            <a:stCxn id="520" idx="3"/>
            <a:endCxn id="512" idx="1"/>
          </p:cNvCxnSpPr>
          <p:nvPr/>
        </p:nvCxnSpPr>
        <p:spPr>
          <a:xfrm rot="10800000" flipH="1">
            <a:off x="3159700" y="3424450"/>
            <a:ext cx="2462700" cy="876000"/>
          </a:xfrm>
          <a:prstGeom prst="straightConnector1">
            <a:avLst/>
          </a:prstGeom>
          <a:noFill/>
          <a:ln w="19050" cap="flat">
            <a:solidFill>
              <a:schemeClr val="dk2"/>
            </a:solidFill>
            <a:prstDash val="solid"/>
            <a:round/>
            <a:headEnd type="none" w="lg" len="lg"/>
            <a:tailEnd type="triangle" w="lg" len="lg"/>
          </a:ln>
        </p:spPr>
      </p:cxnSp>
      <p:sp>
        <p:nvSpPr>
          <p:cNvPr id="520" name="Shape 520"/>
          <p:cNvSpPr/>
          <p:nvPr/>
        </p:nvSpPr>
        <p:spPr>
          <a:xfrm>
            <a:off x="2961400" y="4180000"/>
            <a:ext cx="198300" cy="240900"/>
          </a:xfrm>
          <a:prstGeom prst="rect">
            <a:avLst/>
          </a:prstGeom>
          <a:noFill/>
          <a:ln>
            <a:noFill/>
          </a:ln>
        </p:spPr>
        <p:txBody>
          <a:bodyPr lIns="91425" tIns="91425" rIns="91425" bIns="91425" anchor="ctr" anchorCtr="0">
            <a:noAutofit/>
          </a:bodyPr>
          <a:lstStyle/>
          <a:p>
            <a:pPr>
              <a:spcBef>
                <a:spcPts val="0"/>
              </a:spcBef>
              <a:buNone/>
            </a:pPr>
            <a:endParaRPr/>
          </a:p>
        </p:txBody>
      </p:sp>
      <p:sp>
        <p:nvSpPr>
          <p:cNvPr id="518" name="Shape 518"/>
          <p:cNvSpPr/>
          <p:nvPr/>
        </p:nvSpPr>
        <p:spPr>
          <a:xfrm>
            <a:off x="2961400" y="3882425"/>
            <a:ext cx="198300" cy="3059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98" name="Shape 498"/>
          <p:cNvSpPr txBox="1"/>
          <p:nvPr/>
        </p:nvSpPr>
        <p:spPr>
          <a:xfrm>
            <a:off x="1672000" y="3258975"/>
            <a:ext cx="184200" cy="467700"/>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2D arrays: An array of 1D arrays.</a:t>
            </a:r>
          </a:p>
        </p:txBody>
      </p:sp>
      <p:sp>
        <p:nvSpPr>
          <p:cNvPr id="526" name="Shape 52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sp>
        <p:nvSpPr>
          <p:cNvPr id="527" name="Shape 527"/>
          <p:cNvSpPr txBox="1"/>
          <p:nvPr/>
        </p:nvSpPr>
        <p:spPr>
          <a:xfrm>
            <a:off x="457200" y="1232500"/>
            <a:ext cx="7846800" cy="656399"/>
          </a:xfrm>
          <a:prstGeom prst="rect">
            <a:avLst/>
          </a:prstGeom>
          <a:noFill/>
          <a:ln>
            <a:noFill/>
          </a:ln>
        </p:spPr>
        <p:txBody>
          <a:bodyPr lIns="91425" tIns="91425" rIns="91425" bIns="91425" anchor="t" anchorCtr="0">
            <a:noAutofit/>
          </a:bodyPr>
          <a:lstStyle/>
          <a:p>
            <a:pPr lvl="0" rtl="0">
              <a:spcBef>
                <a:spcPts val="0"/>
              </a:spcBef>
              <a:buNone/>
            </a:pPr>
            <a:r>
              <a:rPr lang="en" sz="2200" b="1" dirty="0">
                <a:solidFill>
                  <a:srgbClr val="1155CC"/>
                </a:solidFill>
                <a:latin typeface="Courier New"/>
                <a:ea typeface="Courier New"/>
                <a:cs typeface="Courier New"/>
                <a:sym typeface="Courier New"/>
              </a:rPr>
              <a:t>int[][] b= new int[2][];</a:t>
            </a:r>
          </a:p>
          <a:p>
            <a:pPr lvl="0" rtl="0">
              <a:spcBef>
                <a:spcPts val="0"/>
              </a:spcBef>
              <a:buNone/>
            </a:pPr>
            <a:endParaRPr sz="2200" b="1" dirty="0">
              <a:solidFill>
                <a:srgbClr val="1155CC"/>
              </a:solidFill>
              <a:latin typeface="Courier New"/>
              <a:ea typeface="Courier New"/>
              <a:cs typeface="Courier New"/>
              <a:sym typeface="Courier New"/>
            </a:endParaRPr>
          </a:p>
          <a:p>
            <a:pPr lvl="0" rtl="0">
              <a:spcBef>
                <a:spcPts val="0"/>
              </a:spcBef>
              <a:buNone/>
            </a:pPr>
            <a:r>
              <a:rPr lang="en" sz="2200" dirty="0"/>
              <a:t>The elements of b are of type </a:t>
            </a:r>
            <a:r>
              <a:rPr lang="en" sz="2200" b="1" dirty="0">
                <a:solidFill>
                  <a:srgbClr val="1155CC"/>
                </a:solidFill>
                <a:latin typeface="Courier New"/>
                <a:ea typeface="Courier New"/>
                <a:cs typeface="Courier New"/>
                <a:sym typeface="Courier New"/>
              </a:rPr>
              <a:t>int[].</a:t>
            </a:r>
            <a:r>
              <a:rPr lang="en" sz="2200" dirty="0"/>
              <a:t> </a:t>
            </a:r>
          </a:p>
          <a:p>
            <a:pPr lvl="0" rtl="0">
              <a:spcBef>
                <a:spcPts val="0"/>
              </a:spcBef>
              <a:buNone/>
            </a:pPr>
            <a:endParaRPr sz="2200" dirty="0"/>
          </a:p>
          <a:p>
            <a:pPr marR="0" lvl="0" algn="l" rtl="0">
              <a:lnSpc>
                <a:spcPct val="100000"/>
              </a:lnSpc>
              <a:spcBef>
                <a:spcPts val="0"/>
              </a:spcBef>
              <a:spcAft>
                <a:spcPts val="0"/>
              </a:spcAft>
              <a:buNone/>
            </a:pPr>
            <a:endParaRPr sz="2200" b="1" dirty="0">
              <a:solidFill>
                <a:srgbClr val="1155CC"/>
              </a:solidFill>
              <a:latin typeface="Courier New"/>
              <a:ea typeface="Courier New"/>
              <a:cs typeface="Courier New"/>
              <a:sym typeface="Courier New"/>
            </a:endParaRPr>
          </a:p>
        </p:txBody>
      </p:sp>
      <p:grpSp>
        <p:nvGrpSpPr>
          <p:cNvPr id="528" name="Shape 528"/>
          <p:cNvGrpSpPr/>
          <p:nvPr/>
        </p:nvGrpSpPr>
        <p:grpSpPr>
          <a:xfrm>
            <a:off x="2415335" y="3258050"/>
            <a:ext cx="2313466" cy="1372702"/>
            <a:chOff x="4029725" y="2206432"/>
            <a:chExt cx="2027400" cy="1372702"/>
          </a:xfrm>
        </p:grpSpPr>
        <p:sp>
          <p:nvSpPr>
            <p:cNvPr id="529" name="Shape 529"/>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30" name="Shape 530"/>
            <p:cNvSpPr txBox="1"/>
            <p:nvPr/>
          </p:nvSpPr>
          <p:spPr>
            <a:xfrm>
              <a:off x="4029739" y="2206432"/>
              <a:ext cx="8907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31" name="Shape 531"/>
            <p:cNvSpPr txBox="1"/>
            <p:nvPr/>
          </p:nvSpPr>
          <p:spPr>
            <a:xfrm>
              <a:off x="4630400" y="28157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t>null</a:t>
              </a:r>
            </a:p>
          </p:txBody>
        </p:sp>
        <p:sp>
          <p:nvSpPr>
            <p:cNvPr id="532" name="Shape 532"/>
            <p:cNvSpPr txBox="1"/>
            <p:nvPr/>
          </p:nvSpPr>
          <p:spPr>
            <a:xfrm>
              <a:off x="4630400" y="31034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t>null</a:t>
              </a:r>
            </a:p>
          </p:txBody>
        </p:sp>
        <p:sp>
          <p:nvSpPr>
            <p:cNvPr id="533" name="Shape 533"/>
            <p:cNvSpPr txBox="1"/>
            <p:nvPr/>
          </p:nvSpPr>
          <p:spPr>
            <a:xfrm>
              <a:off x="4342700" y="2739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34" name="Shape 534"/>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sp>
        <p:nvSpPr>
          <p:cNvPr id="535" name="Shape 535"/>
          <p:cNvSpPr txBox="1"/>
          <p:nvPr/>
        </p:nvSpPr>
        <p:spPr>
          <a:xfrm>
            <a:off x="1242399" y="3191725"/>
            <a:ext cx="474599" cy="5523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b</a:t>
            </a:r>
          </a:p>
        </p:txBody>
      </p:sp>
      <p:sp>
        <p:nvSpPr>
          <p:cNvPr id="536" name="Shape 536"/>
          <p:cNvSpPr txBox="1"/>
          <p:nvPr/>
        </p:nvSpPr>
        <p:spPr>
          <a:xfrm>
            <a:off x="1641800" y="3258025"/>
            <a:ext cx="433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cxnSp>
        <p:nvCxnSpPr>
          <p:cNvPr id="537" name="Shape 537"/>
          <p:cNvCxnSpPr>
            <a:stCxn id="538" idx="3"/>
            <a:endCxn id="530" idx="1"/>
          </p:cNvCxnSpPr>
          <p:nvPr/>
        </p:nvCxnSpPr>
        <p:spPr>
          <a:xfrm rot="10800000" flipH="1">
            <a:off x="1813825" y="3440975"/>
            <a:ext cx="601500" cy="51900"/>
          </a:xfrm>
          <a:prstGeom prst="straightConnector1">
            <a:avLst/>
          </a:prstGeom>
          <a:noFill/>
          <a:ln w="19050" cap="flat">
            <a:solidFill>
              <a:schemeClr val="dk2"/>
            </a:solidFill>
            <a:prstDash val="solid"/>
            <a:round/>
            <a:headEnd type="none" w="lg" len="lg"/>
            <a:tailEnd type="triangle" w="lg" len="lg"/>
          </a:ln>
        </p:spPr>
      </p:cxnSp>
      <p:sp>
        <p:nvSpPr>
          <p:cNvPr id="538" name="Shape 538"/>
          <p:cNvSpPr txBox="1"/>
          <p:nvPr/>
        </p:nvSpPr>
        <p:spPr>
          <a:xfrm>
            <a:off x="1657825" y="3273125"/>
            <a:ext cx="156000" cy="439500"/>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2D arrays: An array of 1D arrays.</a:t>
            </a:r>
          </a:p>
        </p:txBody>
      </p:sp>
      <p:sp>
        <p:nvSpPr>
          <p:cNvPr id="544" name="Shape 544"/>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grpSp>
        <p:nvGrpSpPr>
          <p:cNvPr id="545" name="Shape 545"/>
          <p:cNvGrpSpPr/>
          <p:nvPr/>
        </p:nvGrpSpPr>
        <p:grpSpPr>
          <a:xfrm>
            <a:off x="2414668" y="3258075"/>
            <a:ext cx="1811481" cy="1372702"/>
            <a:chOff x="4029725" y="2206432"/>
            <a:chExt cx="2027400" cy="1372702"/>
          </a:xfrm>
        </p:grpSpPr>
        <p:sp>
          <p:nvSpPr>
            <p:cNvPr id="546" name="Shape 546"/>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47" name="Shape 547"/>
            <p:cNvSpPr txBox="1"/>
            <p:nvPr/>
          </p:nvSpPr>
          <p:spPr>
            <a:xfrm>
              <a:off x="4029739" y="2206432"/>
              <a:ext cx="8907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48" name="Shape 548"/>
            <p:cNvSpPr txBox="1"/>
            <p:nvPr/>
          </p:nvSpPr>
          <p:spPr>
            <a:xfrm>
              <a:off x="4630400" y="28157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549" name="Shape 549"/>
            <p:cNvSpPr txBox="1"/>
            <p:nvPr/>
          </p:nvSpPr>
          <p:spPr>
            <a:xfrm>
              <a:off x="4630400" y="31034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550" name="Shape 550"/>
            <p:cNvSpPr txBox="1"/>
            <p:nvPr/>
          </p:nvSpPr>
          <p:spPr>
            <a:xfrm>
              <a:off x="4342700" y="2739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51" name="Shape 551"/>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sp>
        <p:nvSpPr>
          <p:cNvPr id="552" name="Shape 552"/>
          <p:cNvSpPr txBox="1"/>
          <p:nvPr/>
        </p:nvSpPr>
        <p:spPr>
          <a:xfrm>
            <a:off x="1225825" y="3191725"/>
            <a:ext cx="491099" cy="5523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b</a:t>
            </a:r>
          </a:p>
        </p:txBody>
      </p:sp>
      <p:sp>
        <p:nvSpPr>
          <p:cNvPr id="553" name="Shape 553"/>
          <p:cNvSpPr txBox="1"/>
          <p:nvPr/>
        </p:nvSpPr>
        <p:spPr>
          <a:xfrm>
            <a:off x="1641800" y="3258025"/>
            <a:ext cx="433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cxnSp>
        <p:nvCxnSpPr>
          <p:cNvPr id="554" name="Shape 554"/>
          <p:cNvCxnSpPr>
            <a:stCxn id="555" idx="3"/>
            <a:endCxn id="547" idx="1"/>
          </p:cNvCxnSpPr>
          <p:nvPr/>
        </p:nvCxnSpPr>
        <p:spPr>
          <a:xfrm rot="10800000" flipH="1">
            <a:off x="1842099" y="3441075"/>
            <a:ext cx="572700" cy="58800"/>
          </a:xfrm>
          <a:prstGeom prst="straightConnector1">
            <a:avLst/>
          </a:prstGeom>
          <a:noFill/>
          <a:ln w="19050" cap="flat">
            <a:solidFill>
              <a:schemeClr val="dk2"/>
            </a:solidFill>
            <a:prstDash val="solid"/>
            <a:round/>
            <a:headEnd type="none" w="lg" len="lg"/>
            <a:tailEnd type="triangle" w="lg" len="lg"/>
          </a:ln>
        </p:spPr>
      </p:cxnSp>
      <p:sp>
        <p:nvSpPr>
          <p:cNvPr id="556" name="Shape 556"/>
          <p:cNvSpPr txBox="1"/>
          <p:nvPr/>
        </p:nvSpPr>
        <p:spPr>
          <a:xfrm>
            <a:off x="7600935" y="2584977"/>
            <a:ext cx="231415" cy="425655"/>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57" name="Shape 557"/>
          <p:cNvSpPr txBox="1"/>
          <p:nvPr/>
        </p:nvSpPr>
        <p:spPr>
          <a:xfrm>
            <a:off x="7600935" y="2863615"/>
            <a:ext cx="231415" cy="425655"/>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558" name="Shape 558"/>
          <p:cNvSpPr txBox="1"/>
          <p:nvPr/>
        </p:nvSpPr>
        <p:spPr>
          <a:xfrm>
            <a:off x="7349225" y="2422698"/>
            <a:ext cx="1630500" cy="20874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59" name="Shape 559"/>
          <p:cNvSpPr txBox="1"/>
          <p:nvPr/>
        </p:nvSpPr>
        <p:spPr>
          <a:xfrm>
            <a:off x="7349239" y="2068338"/>
            <a:ext cx="716389" cy="35447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60" name="Shape 560"/>
          <p:cNvSpPr txBox="1"/>
          <p:nvPr/>
        </p:nvSpPr>
        <p:spPr>
          <a:xfrm>
            <a:off x="7832314" y="2658487"/>
            <a:ext cx="348338" cy="278637"/>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61" name="Shape 561"/>
          <p:cNvSpPr txBox="1"/>
          <p:nvPr/>
        </p:nvSpPr>
        <p:spPr>
          <a:xfrm>
            <a:off x="7832314" y="2937124"/>
            <a:ext cx="348338" cy="278637"/>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4</a:t>
            </a:r>
          </a:p>
        </p:txBody>
      </p:sp>
      <p:sp>
        <p:nvSpPr>
          <p:cNvPr id="562" name="Shape 562"/>
          <p:cNvSpPr txBox="1"/>
          <p:nvPr/>
        </p:nvSpPr>
        <p:spPr>
          <a:xfrm>
            <a:off x="7832348" y="3220459"/>
            <a:ext cx="348338" cy="278637"/>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1</a:t>
            </a:r>
          </a:p>
        </p:txBody>
      </p:sp>
      <p:sp>
        <p:nvSpPr>
          <p:cNvPr id="563" name="Shape 563"/>
          <p:cNvSpPr txBox="1"/>
          <p:nvPr/>
        </p:nvSpPr>
        <p:spPr>
          <a:xfrm>
            <a:off x="7600912" y="3146950"/>
            <a:ext cx="231415" cy="425655"/>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nvGrpSpPr>
          <p:cNvPr id="564" name="Shape 564"/>
          <p:cNvGrpSpPr/>
          <p:nvPr/>
        </p:nvGrpSpPr>
        <p:grpSpPr>
          <a:xfrm>
            <a:off x="5622437" y="3247236"/>
            <a:ext cx="1630441" cy="1683929"/>
            <a:chOff x="7168400" y="2068475"/>
            <a:chExt cx="1811399" cy="1738698"/>
          </a:xfrm>
        </p:grpSpPr>
        <p:sp>
          <p:nvSpPr>
            <p:cNvPr id="565" name="Shape 565"/>
            <p:cNvSpPr txBox="1"/>
            <p:nvPr/>
          </p:nvSpPr>
          <p:spPr>
            <a:xfrm>
              <a:off x="7448049" y="26019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66" name="Shape 566"/>
            <p:cNvSpPr txBox="1"/>
            <p:nvPr/>
          </p:nvSpPr>
          <p:spPr>
            <a:xfrm>
              <a:off x="7448049" y="28896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567" name="Shape 567"/>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68" name="Shape 568"/>
            <p:cNvSpPr txBox="1"/>
            <p:nvPr/>
          </p:nvSpPr>
          <p:spPr>
            <a:xfrm>
              <a:off x="7168418" y="2068475"/>
              <a:ext cx="7959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69" name="Shape 569"/>
            <p:cNvSpPr txBox="1"/>
            <p:nvPr/>
          </p:nvSpPr>
          <p:spPr>
            <a:xfrm>
              <a:off x="7705095" y="2677807"/>
              <a:ext cx="9986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1110</a:t>
              </a:r>
            </a:p>
          </p:txBody>
        </p:sp>
        <p:sp>
          <p:nvSpPr>
            <p:cNvPr id="570" name="Shape 570"/>
            <p:cNvSpPr txBox="1"/>
            <p:nvPr/>
          </p:nvSpPr>
          <p:spPr>
            <a:xfrm>
              <a:off x="7705095" y="2965520"/>
              <a:ext cx="9986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2110</a:t>
              </a:r>
            </a:p>
          </p:txBody>
        </p:sp>
        <p:sp>
          <p:nvSpPr>
            <p:cNvPr id="571" name="Shape 571"/>
            <p:cNvSpPr txBox="1"/>
            <p:nvPr/>
          </p:nvSpPr>
          <p:spPr>
            <a:xfrm>
              <a:off x="7705179" y="3258060"/>
              <a:ext cx="9986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3110</a:t>
              </a:r>
            </a:p>
          </p:txBody>
        </p:sp>
        <p:sp>
          <p:nvSpPr>
            <p:cNvPr id="572" name="Shape 572"/>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cxnSp>
        <p:nvCxnSpPr>
          <p:cNvPr id="573" name="Shape 573"/>
          <p:cNvCxnSpPr>
            <a:stCxn id="574" idx="3"/>
            <a:endCxn id="559" idx="1"/>
          </p:cNvCxnSpPr>
          <p:nvPr/>
        </p:nvCxnSpPr>
        <p:spPr>
          <a:xfrm rot="10800000" flipH="1">
            <a:off x="3159849" y="2245475"/>
            <a:ext cx="4189500" cy="1776300"/>
          </a:xfrm>
          <a:prstGeom prst="straightConnector1">
            <a:avLst/>
          </a:prstGeom>
          <a:noFill/>
          <a:ln w="19050" cap="flat">
            <a:solidFill>
              <a:schemeClr val="dk2"/>
            </a:solidFill>
            <a:prstDash val="solid"/>
            <a:round/>
            <a:headEnd type="none" w="lg" len="lg"/>
            <a:tailEnd type="triangle" w="lg" len="lg"/>
          </a:ln>
        </p:spPr>
      </p:cxnSp>
      <p:cxnSp>
        <p:nvCxnSpPr>
          <p:cNvPr id="575" name="Shape 575"/>
          <p:cNvCxnSpPr>
            <a:stCxn id="576" idx="3"/>
            <a:endCxn id="568" idx="1"/>
          </p:cNvCxnSpPr>
          <p:nvPr/>
        </p:nvCxnSpPr>
        <p:spPr>
          <a:xfrm rot="10800000" flipH="1">
            <a:off x="3159700" y="3424424"/>
            <a:ext cx="2462700" cy="890100"/>
          </a:xfrm>
          <a:prstGeom prst="straightConnector1">
            <a:avLst/>
          </a:prstGeom>
          <a:noFill/>
          <a:ln w="19050" cap="flat">
            <a:solidFill>
              <a:schemeClr val="dk2"/>
            </a:solidFill>
            <a:prstDash val="solid"/>
            <a:round/>
            <a:headEnd type="none" w="lg" len="lg"/>
            <a:tailEnd type="triangle" w="lg" len="lg"/>
          </a:ln>
        </p:spPr>
      </p:cxnSp>
      <p:sp>
        <p:nvSpPr>
          <p:cNvPr id="577" name="Shape 577"/>
          <p:cNvSpPr txBox="1"/>
          <p:nvPr/>
        </p:nvSpPr>
        <p:spPr>
          <a:xfrm>
            <a:off x="457200" y="1232500"/>
            <a:ext cx="7846800" cy="1987799"/>
          </a:xfrm>
          <a:prstGeom prst="rect">
            <a:avLst/>
          </a:prstGeom>
          <a:noFill/>
          <a:ln>
            <a:noFill/>
          </a:ln>
        </p:spPr>
        <p:txBody>
          <a:bodyPr lIns="91425" tIns="91425" rIns="91425" bIns="91425" anchor="t" anchorCtr="0">
            <a:noAutofit/>
          </a:bodyPr>
          <a:lstStyle/>
          <a:p>
            <a:pPr lvl="0" rtl="0">
              <a:spcBef>
                <a:spcPts val="0"/>
              </a:spcBef>
              <a:buNone/>
            </a:pPr>
            <a:r>
              <a:rPr lang="en" sz="2200" b="1" dirty="0">
                <a:solidFill>
                  <a:srgbClr val="1155CC"/>
                </a:solidFill>
                <a:latin typeface="Courier New"/>
                <a:ea typeface="Courier New"/>
                <a:cs typeface="Courier New"/>
                <a:sym typeface="Courier New"/>
              </a:rPr>
              <a:t>int[][] b= new int[2][];</a:t>
            </a:r>
          </a:p>
          <a:p>
            <a:pPr lvl="0" rtl="0">
              <a:spcBef>
                <a:spcPts val="0"/>
              </a:spcBef>
              <a:buNone/>
            </a:pPr>
            <a:r>
              <a:rPr lang="en" sz="2200" b="1" dirty="0">
                <a:solidFill>
                  <a:srgbClr val="1155CC"/>
                </a:solidFill>
                <a:latin typeface="Courier New"/>
                <a:ea typeface="Courier New"/>
                <a:cs typeface="Courier New"/>
                <a:sym typeface="Courier New"/>
              </a:rPr>
              <a:t>b[0]=      new int[] {0,4,1,3,9,3};</a:t>
            </a:r>
          </a:p>
          <a:p>
            <a:pPr lvl="0" rtl="0">
              <a:spcBef>
                <a:spcPts val="0"/>
              </a:spcBef>
              <a:buNone/>
            </a:pPr>
            <a:r>
              <a:rPr lang="en" sz="2200" b="1" dirty="0">
                <a:solidFill>
                  <a:srgbClr val="1155CC"/>
                </a:solidFill>
                <a:latin typeface="Courier New"/>
                <a:ea typeface="Courier New"/>
                <a:cs typeface="Courier New"/>
                <a:sym typeface="Courier New"/>
              </a:rPr>
              <a:t>b[1]=      new int[] {1110,2110,3110};</a:t>
            </a:r>
            <a:r>
              <a:rPr lang="en" sz="2200" dirty="0"/>
              <a:t> </a:t>
            </a:r>
          </a:p>
          <a:p>
            <a:pPr lvl="0" rtl="0">
              <a:spcBef>
                <a:spcPts val="0"/>
              </a:spcBef>
              <a:buNone/>
            </a:pPr>
            <a:endParaRPr sz="2200" dirty="0"/>
          </a:p>
          <a:p>
            <a:pPr marR="0" lvl="0" algn="l" rtl="0">
              <a:lnSpc>
                <a:spcPct val="100000"/>
              </a:lnSpc>
              <a:spcBef>
                <a:spcPts val="0"/>
              </a:spcBef>
              <a:spcAft>
                <a:spcPts val="0"/>
              </a:spcAft>
              <a:buNone/>
            </a:pPr>
            <a:r>
              <a:rPr lang="en" sz="2200" b="1" dirty="0">
                <a:solidFill>
                  <a:srgbClr val="CC0000"/>
                </a:solidFill>
                <a:latin typeface="Courier New"/>
                <a:ea typeface="Courier New"/>
                <a:cs typeface="Courier New"/>
                <a:sym typeface="Courier New"/>
              </a:rPr>
              <a:t>b is called a ragged array</a:t>
            </a:r>
          </a:p>
        </p:txBody>
      </p:sp>
      <p:sp>
        <p:nvSpPr>
          <p:cNvPr id="578" name="Shape 578"/>
          <p:cNvSpPr txBox="1"/>
          <p:nvPr/>
        </p:nvSpPr>
        <p:spPr>
          <a:xfrm>
            <a:off x="7832314" y="3782449"/>
            <a:ext cx="348299" cy="278700"/>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9</a:t>
            </a:r>
          </a:p>
        </p:txBody>
      </p:sp>
      <p:sp>
        <p:nvSpPr>
          <p:cNvPr id="579" name="Shape 579"/>
          <p:cNvSpPr txBox="1"/>
          <p:nvPr/>
        </p:nvSpPr>
        <p:spPr>
          <a:xfrm>
            <a:off x="7832348" y="4065784"/>
            <a:ext cx="348299" cy="278700"/>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3</a:t>
            </a:r>
          </a:p>
        </p:txBody>
      </p:sp>
      <p:sp>
        <p:nvSpPr>
          <p:cNvPr id="580" name="Shape 580"/>
          <p:cNvSpPr txBox="1"/>
          <p:nvPr/>
        </p:nvSpPr>
        <p:spPr>
          <a:xfrm>
            <a:off x="7832314" y="3503812"/>
            <a:ext cx="348299" cy="278700"/>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3</a:t>
            </a:r>
          </a:p>
        </p:txBody>
      </p:sp>
      <p:sp>
        <p:nvSpPr>
          <p:cNvPr id="581" name="Shape 581"/>
          <p:cNvSpPr txBox="1"/>
          <p:nvPr/>
        </p:nvSpPr>
        <p:spPr>
          <a:xfrm>
            <a:off x="7600987" y="3427925"/>
            <a:ext cx="231300" cy="425700"/>
          </a:xfrm>
          <a:prstGeom prst="rect">
            <a:avLst/>
          </a:prstGeom>
          <a:noFill/>
          <a:ln>
            <a:noFill/>
          </a:ln>
        </p:spPr>
        <p:txBody>
          <a:bodyPr lIns="91425" tIns="91425" rIns="91425" bIns="91425" anchor="t" anchorCtr="0">
            <a:noAutofit/>
          </a:bodyPr>
          <a:lstStyle/>
          <a:p>
            <a:pPr lvl="0" rtl="0">
              <a:spcBef>
                <a:spcPts val="0"/>
              </a:spcBef>
              <a:buNone/>
            </a:pPr>
            <a:r>
              <a:rPr lang="en" sz="1800"/>
              <a:t>3</a:t>
            </a:r>
          </a:p>
        </p:txBody>
      </p:sp>
      <p:sp>
        <p:nvSpPr>
          <p:cNvPr id="582" name="Shape 582"/>
          <p:cNvSpPr txBox="1"/>
          <p:nvPr/>
        </p:nvSpPr>
        <p:spPr>
          <a:xfrm>
            <a:off x="7588025" y="3992275"/>
            <a:ext cx="231300" cy="425700"/>
          </a:xfrm>
          <a:prstGeom prst="rect">
            <a:avLst/>
          </a:prstGeom>
          <a:noFill/>
          <a:ln>
            <a:noFill/>
          </a:ln>
        </p:spPr>
        <p:txBody>
          <a:bodyPr lIns="91425" tIns="91425" rIns="91425" bIns="91425" anchor="t" anchorCtr="0">
            <a:noAutofit/>
          </a:bodyPr>
          <a:lstStyle/>
          <a:p>
            <a:pPr lvl="0" rtl="0">
              <a:spcBef>
                <a:spcPts val="0"/>
              </a:spcBef>
              <a:buNone/>
            </a:pPr>
            <a:r>
              <a:rPr lang="en" sz="1800"/>
              <a:t>5</a:t>
            </a:r>
          </a:p>
        </p:txBody>
      </p:sp>
      <p:sp>
        <p:nvSpPr>
          <p:cNvPr id="583" name="Shape 583"/>
          <p:cNvSpPr txBox="1"/>
          <p:nvPr/>
        </p:nvSpPr>
        <p:spPr>
          <a:xfrm>
            <a:off x="7600987" y="3708925"/>
            <a:ext cx="231300" cy="425700"/>
          </a:xfrm>
          <a:prstGeom prst="rect">
            <a:avLst/>
          </a:prstGeom>
          <a:noFill/>
          <a:ln>
            <a:noFill/>
          </a:ln>
        </p:spPr>
        <p:txBody>
          <a:bodyPr lIns="91425" tIns="91425" rIns="91425" bIns="91425" anchor="t" anchorCtr="0">
            <a:noAutofit/>
          </a:bodyPr>
          <a:lstStyle/>
          <a:p>
            <a:pPr lvl="0" rtl="0">
              <a:spcBef>
                <a:spcPts val="0"/>
              </a:spcBef>
              <a:buNone/>
            </a:pPr>
            <a:r>
              <a:rPr lang="en" sz="1800"/>
              <a:t>4</a:t>
            </a:r>
          </a:p>
        </p:txBody>
      </p:sp>
      <p:sp>
        <p:nvSpPr>
          <p:cNvPr id="555" name="Shape 555"/>
          <p:cNvSpPr txBox="1"/>
          <p:nvPr/>
        </p:nvSpPr>
        <p:spPr>
          <a:xfrm>
            <a:off x="1672000" y="3258975"/>
            <a:ext cx="170099" cy="481800"/>
          </a:xfrm>
          <a:prstGeom prst="rect">
            <a:avLst/>
          </a:prstGeom>
          <a:noFill/>
          <a:ln>
            <a:noFill/>
          </a:ln>
        </p:spPr>
        <p:txBody>
          <a:bodyPr lIns="91425" tIns="91425" rIns="91425" bIns="91425" anchor="t" anchorCtr="0">
            <a:noAutofit/>
          </a:bodyPr>
          <a:lstStyle/>
          <a:p>
            <a:pPr>
              <a:spcBef>
                <a:spcPts val="0"/>
              </a:spcBef>
              <a:buNone/>
            </a:pPr>
            <a:endParaRPr/>
          </a:p>
        </p:txBody>
      </p:sp>
      <p:sp>
        <p:nvSpPr>
          <p:cNvPr id="574" name="Shape 574"/>
          <p:cNvSpPr txBox="1"/>
          <p:nvPr/>
        </p:nvSpPr>
        <p:spPr>
          <a:xfrm>
            <a:off x="2989750" y="3882425"/>
            <a:ext cx="170099" cy="278700"/>
          </a:xfrm>
          <a:prstGeom prst="rect">
            <a:avLst/>
          </a:prstGeom>
          <a:noFill/>
          <a:ln>
            <a:noFill/>
          </a:ln>
        </p:spPr>
        <p:txBody>
          <a:bodyPr lIns="91425" tIns="91425" rIns="91425" bIns="91425" anchor="t" anchorCtr="0">
            <a:noAutofit/>
          </a:bodyPr>
          <a:lstStyle/>
          <a:p>
            <a:pPr>
              <a:spcBef>
                <a:spcPts val="0"/>
              </a:spcBef>
              <a:buNone/>
            </a:pPr>
            <a:endParaRPr/>
          </a:p>
        </p:txBody>
      </p:sp>
      <p:sp>
        <p:nvSpPr>
          <p:cNvPr id="576" name="Shape 576"/>
          <p:cNvSpPr txBox="1"/>
          <p:nvPr/>
        </p:nvSpPr>
        <p:spPr>
          <a:xfrm>
            <a:off x="2961400" y="4179975"/>
            <a:ext cx="198300" cy="269099"/>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The superclass of exceptions: Throwable</a:t>
            </a:r>
          </a:p>
        </p:txBody>
      </p:sp>
      <p:sp>
        <p:nvSpPr>
          <p:cNvPr id="589" name="Shape 589"/>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Exceptions</a:t>
            </a:r>
          </a:p>
        </p:txBody>
      </p:sp>
      <p:sp>
        <p:nvSpPr>
          <p:cNvPr id="590" name="Shape 590"/>
          <p:cNvSpPr txBox="1"/>
          <p:nvPr/>
        </p:nvSpPr>
        <p:spPr>
          <a:xfrm>
            <a:off x="297025" y="1458725"/>
            <a:ext cx="3972900" cy="32042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2200" b="1">
                <a:solidFill>
                  <a:srgbClr val="1155CC"/>
                </a:solidFill>
                <a:latin typeface="Courier New"/>
                <a:ea typeface="Courier New"/>
                <a:cs typeface="Courier New"/>
                <a:sym typeface="Courier New"/>
              </a:rPr>
              <a:t>class Throwable:</a:t>
            </a:r>
          </a:p>
          <a:p>
            <a:pPr marL="457200" lvl="0" indent="-355600" rtl="0">
              <a:spcBef>
                <a:spcPts val="0"/>
              </a:spcBef>
              <a:buClr>
                <a:srgbClr val="000000"/>
              </a:buClr>
              <a:buSzPct val="100000"/>
              <a:buFont typeface="Arial"/>
              <a:buChar char="●"/>
            </a:pPr>
            <a:r>
              <a:rPr lang="en" sz="2000"/>
              <a:t>Superclass of Error and Exception</a:t>
            </a:r>
          </a:p>
          <a:p>
            <a:pPr marL="457200" lvl="0" indent="-355600" rtl="0">
              <a:spcBef>
                <a:spcPts val="0"/>
              </a:spcBef>
              <a:buClr>
                <a:srgbClr val="000000"/>
              </a:buClr>
              <a:buSzPct val="100000"/>
              <a:buFont typeface="Arial"/>
              <a:buChar char="●"/>
            </a:pPr>
            <a:r>
              <a:rPr lang="en" sz="2000"/>
              <a:t>Does the “crashing”</a:t>
            </a:r>
          </a:p>
          <a:p>
            <a:pPr marL="457200" lvl="0" indent="-355600" rtl="0">
              <a:spcBef>
                <a:spcPts val="0"/>
              </a:spcBef>
              <a:buClr>
                <a:srgbClr val="000000"/>
              </a:buClr>
              <a:buSzPct val="100000"/>
              <a:buFont typeface="Arial"/>
              <a:buChar char="●"/>
            </a:pPr>
            <a:r>
              <a:rPr lang="en" sz="2000"/>
              <a:t>Contains the constructors and methods</a:t>
            </a:r>
          </a:p>
          <a:p>
            <a:pPr marL="457200" lvl="0" indent="-355600" rtl="0">
              <a:spcBef>
                <a:spcPts val="0"/>
              </a:spcBef>
              <a:buClr>
                <a:srgbClr val="000000"/>
              </a:buClr>
              <a:buSzPct val="100000"/>
              <a:buFont typeface="Courier New"/>
              <a:buChar char="●"/>
            </a:pPr>
            <a:r>
              <a:rPr lang="en" sz="2000" b="1">
                <a:solidFill>
                  <a:srgbClr val="1155CC"/>
                </a:solidFill>
                <a:latin typeface="Courier New"/>
                <a:ea typeface="Courier New"/>
                <a:cs typeface="Courier New"/>
                <a:sym typeface="Courier New"/>
              </a:rPr>
              <a:t>Throwable()</a:t>
            </a:r>
          </a:p>
          <a:p>
            <a:pPr marL="457200" lvl="0" indent="-355600">
              <a:spcBef>
                <a:spcPts val="0"/>
              </a:spcBef>
              <a:buClr>
                <a:srgbClr val="000000"/>
              </a:buClr>
              <a:buSzPct val="100000"/>
              <a:buFont typeface="Courier New"/>
              <a:buChar char="●"/>
            </a:pPr>
            <a:r>
              <a:rPr lang="en" sz="2000" b="1">
                <a:solidFill>
                  <a:srgbClr val="1155CC"/>
                </a:solidFill>
                <a:latin typeface="Courier New"/>
                <a:ea typeface="Courier New"/>
                <a:cs typeface="Courier New"/>
                <a:sym typeface="Courier New"/>
              </a:rPr>
              <a:t>Throwable(String)</a:t>
            </a:r>
          </a:p>
        </p:txBody>
      </p:sp>
      <p:sp>
        <p:nvSpPr>
          <p:cNvPr id="591" name="Shape 591"/>
          <p:cNvSpPr txBox="1"/>
          <p:nvPr/>
        </p:nvSpPr>
        <p:spPr>
          <a:xfrm>
            <a:off x="4803925" y="1471525"/>
            <a:ext cx="4097700" cy="15266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class Error:</a:t>
            </a:r>
          </a:p>
          <a:p>
            <a:pPr marL="457200" lvl="0" indent="-355600" rtl="0">
              <a:spcBef>
                <a:spcPts val="0"/>
              </a:spcBef>
              <a:buClr>
                <a:srgbClr val="000000"/>
              </a:buClr>
              <a:buSzPct val="100000"/>
              <a:buFont typeface="Arial"/>
              <a:buChar char="●"/>
            </a:pPr>
            <a:r>
              <a:rPr lang="en" sz="2000"/>
              <a:t>A very serious problem and should not be handled</a:t>
            </a:r>
            <a:br>
              <a:rPr lang="en" sz="2000"/>
            </a:br>
            <a:r>
              <a:rPr lang="en" sz="2000"/>
              <a:t>Example: </a:t>
            </a:r>
            <a:r>
              <a:rPr lang="en" sz="2000">
                <a:solidFill>
                  <a:srgbClr val="DA0002"/>
                </a:solidFill>
              </a:rPr>
              <a:t>StackOverflowError</a:t>
            </a:r>
          </a:p>
          <a:p>
            <a:pPr lvl="0" rtl="0">
              <a:spcBef>
                <a:spcPts val="0"/>
              </a:spcBef>
              <a:buNone/>
            </a:pPr>
            <a:endParaRPr sz="2200"/>
          </a:p>
        </p:txBody>
      </p:sp>
      <p:sp>
        <p:nvSpPr>
          <p:cNvPr id="592" name="Shape 592"/>
          <p:cNvSpPr txBox="1"/>
          <p:nvPr/>
        </p:nvSpPr>
        <p:spPr>
          <a:xfrm>
            <a:off x="4803925" y="3265575"/>
            <a:ext cx="4097700" cy="14555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class Exception:</a:t>
            </a:r>
          </a:p>
          <a:p>
            <a:pPr marL="457200" lvl="0" indent="-355600" rtl="0">
              <a:spcBef>
                <a:spcPts val="0"/>
              </a:spcBef>
              <a:buClr>
                <a:srgbClr val="000000"/>
              </a:buClr>
              <a:buSzPct val="100000"/>
              <a:buFont typeface="Arial"/>
              <a:buChar char="●"/>
            </a:pPr>
            <a:r>
              <a:rPr lang="en" sz="2000"/>
              <a:t>Reasonable application might want to crash or handle the Exception in some way</a:t>
            </a:r>
          </a:p>
        </p:txBody>
      </p:sp>
      <p:cxnSp>
        <p:nvCxnSpPr>
          <p:cNvPr id="593" name="Shape 593"/>
          <p:cNvCxnSpPr>
            <a:stCxn id="590" idx="3"/>
            <a:endCxn id="591" idx="1"/>
          </p:cNvCxnSpPr>
          <p:nvPr/>
        </p:nvCxnSpPr>
        <p:spPr>
          <a:xfrm rot="10800000" flipH="1">
            <a:off x="4269925" y="2234974"/>
            <a:ext cx="534000" cy="825900"/>
          </a:xfrm>
          <a:prstGeom prst="straightConnector1">
            <a:avLst/>
          </a:prstGeom>
          <a:noFill/>
          <a:ln w="19050" cap="flat">
            <a:solidFill>
              <a:schemeClr val="dk2"/>
            </a:solidFill>
            <a:prstDash val="solid"/>
            <a:round/>
            <a:headEnd type="none" w="lg" len="lg"/>
            <a:tailEnd type="triangle" w="lg" len="lg"/>
          </a:ln>
        </p:spPr>
      </p:cxnSp>
      <p:cxnSp>
        <p:nvCxnSpPr>
          <p:cNvPr id="594" name="Shape 594"/>
          <p:cNvCxnSpPr>
            <a:stCxn id="590" idx="3"/>
            <a:endCxn id="592" idx="1"/>
          </p:cNvCxnSpPr>
          <p:nvPr/>
        </p:nvCxnSpPr>
        <p:spPr>
          <a:xfrm>
            <a:off x="4269925" y="3060874"/>
            <a:ext cx="534000" cy="9323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000"/>
              <a:t>A Throwable instance: ArithmeticException</a:t>
            </a:r>
          </a:p>
        </p:txBody>
      </p:sp>
      <p:sp>
        <p:nvSpPr>
          <p:cNvPr id="600" name="Shape 600"/>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Exceptions</a:t>
            </a:r>
          </a:p>
        </p:txBody>
      </p:sp>
      <p:sp>
        <p:nvSpPr>
          <p:cNvPr id="601" name="Shape 601"/>
          <p:cNvSpPr txBox="1"/>
          <p:nvPr/>
        </p:nvSpPr>
        <p:spPr>
          <a:xfrm>
            <a:off x="605125" y="1477175"/>
            <a:ext cx="2224799" cy="366000"/>
          </a:xfrm>
          <a:prstGeom prst="rect">
            <a:avLst/>
          </a:prstGeom>
          <a:noFill/>
          <a:ln w="19050" cap="flat">
            <a:solidFill>
              <a:srgbClr val="CC0000"/>
            </a:solidFill>
            <a:prstDash val="solid"/>
            <a:round/>
            <a:headEnd type="none" w="med" len="med"/>
            <a:tailEnd type="none" w="med" len="med"/>
          </a:ln>
        </p:spPr>
        <p:txBody>
          <a:bodyPr lIns="91425" tIns="91425" rIns="91425" bIns="91425" anchor="t" anchorCtr="0">
            <a:noAutofit/>
          </a:bodyPr>
          <a:lstStyle/>
          <a:p>
            <a:pPr>
              <a:spcBef>
                <a:spcPts val="0"/>
              </a:spcBef>
              <a:buNone/>
            </a:pPr>
            <a:r>
              <a:rPr lang="en"/>
              <a:t>ArithmeticException@x2</a:t>
            </a:r>
          </a:p>
        </p:txBody>
      </p:sp>
      <p:sp>
        <p:nvSpPr>
          <p:cNvPr id="602" name="Shape 602"/>
          <p:cNvSpPr txBox="1"/>
          <p:nvPr/>
        </p:nvSpPr>
        <p:spPr>
          <a:xfrm>
            <a:off x="605125" y="1843175"/>
            <a:ext cx="3541800" cy="2784299"/>
          </a:xfrm>
          <a:prstGeom prst="rect">
            <a:avLst/>
          </a:prstGeom>
          <a:noFill/>
          <a:ln w="19050" cap="flat">
            <a:solidFill>
              <a:srgbClr val="CC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Throwable</a:t>
            </a:r>
          </a:p>
        </p:txBody>
      </p:sp>
      <p:sp>
        <p:nvSpPr>
          <p:cNvPr id="603" name="Shape 603"/>
          <p:cNvSpPr txBox="1"/>
          <p:nvPr/>
        </p:nvSpPr>
        <p:spPr>
          <a:xfrm>
            <a:off x="605125" y="2545025"/>
            <a:ext cx="3541800" cy="2082599"/>
          </a:xfrm>
          <a:prstGeom prst="rect">
            <a:avLst/>
          </a:prstGeom>
          <a:noFill/>
          <a:ln w="19050" cap="flat">
            <a:solidFill>
              <a:srgbClr val="CC0000"/>
            </a:solidFill>
            <a:prstDash val="solid"/>
            <a:round/>
            <a:headEnd type="none" w="med" len="med"/>
            <a:tailEnd type="none" w="med" len="med"/>
          </a:ln>
        </p:spPr>
        <p:txBody>
          <a:bodyPr lIns="91425" tIns="91425" rIns="91425" bIns="91425" anchor="t" anchorCtr="0">
            <a:noAutofit/>
          </a:bodyPr>
          <a:lstStyle/>
          <a:p>
            <a:pPr>
              <a:spcBef>
                <a:spcPts val="0"/>
              </a:spcBef>
              <a:buNone/>
            </a:pPr>
            <a:r>
              <a:rPr lang="en"/>
              <a:t>Exception</a:t>
            </a:r>
          </a:p>
        </p:txBody>
      </p:sp>
      <p:sp>
        <p:nvSpPr>
          <p:cNvPr id="604" name="Shape 604"/>
          <p:cNvSpPr txBox="1"/>
          <p:nvPr/>
        </p:nvSpPr>
        <p:spPr>
          <a:xfrm>
            <a:off x="605125" y="3239150"/>
            <a:ext cx="3541800" cy="1388399"/>
          </a:xfrm>
          <a:prstGeom prst="rect">
            <a:avLst/>
          </a:prstGeom>
          <a:noFill/>
          <a:ln w="19050" cap="flat">
            <a:solidFill>
              <a:srgbClr val="CC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RuntimeException</a:t>
            </a:r>
          </a:p>
        </p:txBody>
      </p:sp>
      <p:sp>
        <p:nvSpPr>
          <p:cNvPr id="605" name="Shape 605"/>
          <p:cNvSpPr txBox="1"/>
          <p:nvPr/>
        </p:nvSpPr>
        <p:spPr>
          <a:xfrm>
            <a:off x="605125" y="3951050"/>
            <a:ext cx="3541800" cy="676500"/>
          </a:xfrm>
          <a:prstGeom prst="rect">
            <a:avLst/>
          </a:prstGeom>
          <a:noFill/>
          <a:ln w="19050" cap="flat">
            <a:solidFill>
              <a:srgbClr val="CC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ArithmeticException</a:t>
            </a:r>
          </a:p>
        </p:txBody>
      </p:sp>
      <p:sp>
        <p:nvSpPr>
          <p:cNvPr id="606" name="Shape 606"/>
          <p:cNvSpPr txBox="1"/>
          <p:nvPr/>
        </p:nvSpPr>
        <p:spPr>
          <a:xfrm>
            <a:off x="2954375" y="2100100"/>
            <a:ext cx="1103700" cy="366000"/>
          </a:xfrm>
          <a:prstGeom prst="rect">
            <a:avLst/>
          </a:prstGeom>
          <a:noFill/>
          <a:ln w="19050" cap="flat">
            <a:solidFill>
              <a:srgbClr val="CC0000"/>
            </a:solidFill>
            <a:prstDash val="solid"/>
            <a:round/>
            <a:headEnd type="none" w="med" len="med"/>
            <a:tailEnd type="none" w="med" len="med"/>
          </a:ln>
        </p:spPr>
        <p:txBody>
          <a:bodyPr lIns="91425" tIns="91425" rIns="91425" bIns="91425" anchor="t" anchorCtr="0">
            <a:noAutofit/>
          </a:bodyPr>
          <a:lstStyle/>
          <a:p>
            <a:pPr>
              <a:spcBef>
                <a:spcPts val="0"/>
              </a:spcBef>
              <a:buNone/>
            </a:pPr>
            <a:r>
              <a:rPr lang="en"/>
              <a:t>“/ by zero”</a:t>
            </a:r>
          </a:p>
        </p:txBody>
      </p:sp>
      <p:sp>
        <p:nvSpPr>
          <p:cNvPr id="607" name="Shape 607"/>
          <p:cNvSpPr txBox="1"/>
          <p:nvPr/>
        </p:nvSpPr>
        <p:spPr>
          <a:xfrm>
            <a:off x="1583975" y="2100100"/>
            <a:ext cx="1370400" cy="366000"/>
          </a:xfrm>
          <a:prstGeom prst="rect">
            <a:avLst/>
          </a:prstGeom>
          <a:noFill/>
          <a:ln>
            <a:noFill/>
          </a:ln>
        </p:spPr>
        <p:txBody>
          <a:bodyPr lIns="91425" tIns="91425" rIns="91425" bIns="91425" anchor="t" anchorCtr="0">
            <a:noAutofit/>
          </a:bodyPr>
          <a:lstStyle/>
          <a:p>
            <a:pPr>
              <a:spcBef>
                <a:spcPts val="0"/>
              </a:spcBef>
              <a:buNone/>
            </a:pPr>
            <a:r>
              <a:rPr lang="en"/>
              <a:t>detailMessage</a:t>
            </a:r>
          </a:p>
        </p:txBody>
      </p:sp>
      <p:sp>
        <p:nvSpPr>
          <p:cNvPr id="608" name="Shape 608"/>
          <p:cNvSpPr txBox="1"/>
          <p:nvPr/>
        </p:nvSpPr>
        <p:spPr>
          <a:xfrm>
            <a:off x="4662975" y="1477175"/>
            <a:ext cx="4200299" cy="857400"/>
          </a:xfrm>
          <a:prstGeom prst="rect">
            <a:avLst/>
          </a:prstGeom>
          <a:noFill/>
          <a:ln>
            <a:noFill/>
          </a:ln>
        </p:spPr>
        <p:txBody>
          <a:bodyPr lIns="91425" tIns="91425" rIns="91425" bIns="91425" anchor="t" anchorCtr="0">
            <a:noAutofit/>
          </a:bodyPr>
          <a:lstStyle/>
          <a:p>
            <a:pPr>
              <a:spcBef>
                <a:spcPts val="0"/>
              </a:spcBef>
              <a:buNone/>
            </a:pPr>
            <a:r>
              <a:rPr lang="en" sz="2200"/>
              <a:t>There are so many exceptions we need to </a:t>
            </a:r>
            <a:r>
              <a:rPr lang="en" sz="2200" b="1"/>
              <a:t>organize</a:t>
            </a:r>
            <a:r>
              <a:rPr lang="en" sz="2200"/>
              <a:t> them. </a:t>
            </a:r>
          </a:p>
        </p:txBody>
      </p:sp>
      <p:sp>
        <p:nvSpPr>
          <p:cNvPr id="609" name="Shape 609"/>
          <p:cNvSpPr txBox="1"/>
          <p:nvPr/>
        </p:nvSpPr>
        <p:spPr>
          <a:xfrm>
            <a:off x="6052600" y="2466100"/>
            <a:ext cx="1566299" cy="480599"/>
          </a:xfrm>
          <a:prstGeom prst="rect">
            <a:avLst/>
          </a:prstGeom>
          <a:noFill/>
          <a:ln w="9525"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2200"/>
              <a:t>Throwable</a:t>
            </a:r>
          </a:p>
        </p:txBody>
      </p:sp>
      <p:sp>
        <p:nvSpPr>
          <p:cNvPr id="610" name="Shape 610"/>
          <p:cNvSpPr txBox="1"/>
          <p:nvPr/>
        </p:nvSpPr>
        <p:spPr>
          <a:xfrm>
            <a:off x="5038150" y="3068200"/>
            <a:ext cx="1566299" cy="480599"/>
          </a:xfrm>
          <a:prstGeom prst="rect">
            <a:avLst/>
          </a:prstGeom>
          <a:noFill/>
          <a:ln w="9525"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200"/>
              <a:t>Exception</a:t>
            </a:r>
          </a:p>
        </p:txBody>
      </p:sp>
      <p:sp>
        <p:nvSpPr>
          <p:cNvPr id="611" name="Shape 611"/>
          <p:cNvSpPr txBox="1"/>
          <p:nvPr/>
        </p:nvSpPr>
        <p:spPr>
          <a:xfrm>
            <a:off x="7120500" y="3068200"/>
            <a:ext cx="1566299" cy="480599"/>
          </a:xfrm>
          <a:prstGeom prst="rect">
            <a:avLst/>
          </a:prstGeom>
          <a:noFill/>
          <a:ln w="9525"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200"/>
              <a:t>Error</a:t>
            </a:r>
          </a:p>
        </p:txBody>
      </p:sp>
      <p:sp>
        <p:nvSpPr>
          <p:cNvPr id="612" name="Shape 612"/>
          <p:cNvSpPr txBox="1"/>
          <p:nvPr/>
        </p:nvSpPr>
        <p:spPr>
          <a:xfrm>
            <a:off x="4468750" y="3763825"/>
            <a:ext cx="2705100" cy="480599"/>
          </a:xfrm>
          <a:prstGeom prst="rect">
            <a:avLst/>
          </a:prstGeom>
          <a:noFill/>
          <a:ln w="9525"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200"/>
              <a:t>RuntimeException</a:t>
            </a:r>
          </a:p>
        </p:txBody>
      </p:sp>
      <p:sp>
        <p:nvSpPr>
          <p:cNvPr id="613" name="Shape 613"/>
          <p:cNvSpPr txBox="1"/>
          <p:nvPr/>
        </p:nvSpPr>
        <p:spPr>
          <a:xfrm>
            <a:off x="4468750" y="4459450"/>
            <a:ext cx="2705100" cy="480599"/>
          </a:xfrm>
          <a:prstGeom prst="rect">
            <a:avLst/>
          </a:prstGeom>
          <a:noFill/>
          <a:ln w="9525"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200"/>
              <a:t>ArithmeticException</a:t>
            </a:r>
          </a:p>
        </p:txBody>
      </p:sp>
      <p:cxnSp>
        <p:nvCxnSpPr>
          <p:cNvPr id="614" name="Shape 614"/>
          <p:cNvCxnSpPr>
            <a:stCxn id="609" idx="1"/>
            <a:endCxn id="610" idx="0"/>
          </p:cNvCxnSpPr>
          <p:nvPr/>
        </p:nvCxnSpPr>
        <p:spPr>
          <a:xfrm flipH="1">
            <a:off x="5821300" y="2706400"/>
            <a:ext cx="231300" cy="361800"/>
          </a:xfrm>
          <a:prstGeom prst="curvedConnector2">
            <a:avLst/>
          </a:prstGeom>
          <a:noFill/>
          <a:ln w="19050" cap="flat">
            <a:solidFill>
              <a:schemeClr val="dk2"/>
            </a:solidFill>
            <a:prstDash val="solid"/>
            <a:round/>
            <a:headEnd type="none" w="lg" len="lg"/>
            <a:tailEnd type="none" w="lg" len="lg"/>
          </a:ln>
        </p:spPr>
      </p:cxnSp>
      <p:cxnSp>
        <p:nvCxnSpPr>
          <p:cNvPr id="615" name="Shape 615"/>
          <p:cNvCxnSpPr>
            <a:stCxn id="609" idx="3"/>
            <a:endCxn id="611" idx="0"/>
          </p:cNvCxnSpPr>
          <p:nvPr/>
        </p:nvCxnSpPr>
        <p:spPr>
          <a:xfrm>
            <a:off x="7618899" y="2706400"/>
            <a:ext cx="284700" cy="361800"/>
          </a:xfrm>
          <a:prstGeom prst="curvedConnector2">
            <a:avLst/>
          </a:prstGeom>
          <a:noFill/>
          <a:ln w="19050" cap="flat">
            <a:solidFill>
              <a:schemeClr val="dk2"/>
            </a:solidFill>
            <a:prstDash val="solid"/>
            <a:round/>
            <a:headEnd type="none" w="lg" len="lg"/>
            <a:tailEnd type="none" w="lg" len="lg"/>
          </a:ln>
        </p:spPr>
      </p:cxnSp>
      <p:cxnSp>
        <p:nvCxnSpPr>
          <p:cNvPr id="616" name="Shape 616"/>
          <p:cNvCxnSpPr>
            <a:stCxn id="612" idx="0"/>
            <a:endCxn id="610" idx="2"/>
          </p:cNvCxnSpPr>
          <p:nvPr/>
        </p:nvCxnSpPr>
        <p:spPr>
          <a:xfrm rot="10800000">
            <a:off x="5821300" y="3548725"/>
            <a:ext cx="0" cy="215100"/>
          </a:xfrm>
          <a:prstGeom prst="straightConnector1">
            <a:avLst/>
          </a:prstGeom>
          <a:noFill/>
          <a:ln w="19050" cap="flat">
            <a:solidFill>
              <a:schemeClr val="dk2"/>
            </a:solidFill>
            <a:prstDash val="solid"/>
            <a:round/>
            <a:headEnd type="none" w="lg" len="lg"/>
            <a:tailEnd type="none" w="lg" len="lg"/>
          </a:ln>
        </p:spPr>
      </p:cxnSp>
      <p:cxnSp>
        <p:nvCxnSpPr>
          <p:cNvPr id="617" name="Shape 617"/>
          <p:cNvCxnSpPr>
            <a:stCxn id="613" idx="0"/>
            <a:endCxn id="612" idx="2"/>
          </p:cNvCxnSpPr>
          <p:nvPr/>
        </p:nvCxnSpPr>
        <p:spPr>
          <a:xfrm rot="10800000">
            <a:off x="5821300" y="4244350"/>
            <a:ext cx="0" cy="215100"/>
          </a:xfrm>
          <a:prstGeom prst="straightConnector1">
            <a:avLst/>
          </a:prstGeom>
          <a:noFill/>
          <a:ln w="19050" cap="flat">
            <a:solidFill>
              <a:schemeClr val="dk2"/>
            </a:solidFill>
            <a:prstDash val="solid"/>
            <a:round/>
            <a:headEnd type="none" w="lg" len="lg"/>
            <a:tailEnd type="none" w="lg" len="lg"/>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000"/>
              <a:t>Bubbling up exceptions</a:t>
            </a:r>
          </a:p>
        </p:txBody>
      </p:sp>
      <p:sp>
        <p:nvSpPr>
          <p:cNvPr id="623" name="Shape 623"/>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Exceptions</a:t>
            </a:r>
          </a:p>
        </p:txBody>
      </p:sp>
      <p:sp>
        <p:nvSpPr>
          <p:cNvPr id="624" name="Shape 624"/>
          <p:cNvSpPr txBox="1"/>
          <p:nvPr/>
        </p:nvSpPr>
        <p:spPr>
          <a:xfrm>
            <a:off x="5635325" y="1285775"/>
            <a:ext cx="4136100" cy="3618900"/>
          </a:xfrm>
          <a:prstGeom prst="rect">
            <a:avLst/>
          </a:prstGeom>
          <a:noFill/>
          <a:ln>
            <a:noFill/>
          </a:ln>
        </p:spPr>
        <p:txBody>
          <a:bodyPr lIns="91425" tIns="91425" rIns="91425" bIns="91425" anchor="t" anchorCtr="0">
            <a:noAutofit/>
          </a:bodyPr>
          <a:lstStyle/>
          <a:p>
            <a:pPr rtl="0">
              <a:spcBef>
                <a:spcPts val="0"/>
              </a:spcBef>
              <a:buNone/>
            </a:pPr>
            <a:r>
              <a:rPr lang="en" sz="1600" b="1">
                <a:solidFill>
                  <a:srgbClr val="1155CC"/>
                </a:solidFill>
                <a:latin typeface="Courier New"/>
                <a:ea typeface="Courier New"/>
                <a:cs typeface="Courier New"/>
                <a:sym typeface="Courier New"/>
              </a:rPr>
              <a:t>class Ex {</a:t>
            </a:r>
          </a:p>
          <a:p>
            <a:pPr rtl="0">
              <a:spcBef>
                <a:spcPts val="0"/>
              </a:spcBef>
              <a:buNone/>
            </a:pPr>
            <a:r>
              <a:rPr lang="en" sz="1600" b="1">
                <a:solidFill>
                  <a:srgbClr val="1155CC"/>
                </a:solidFill>
                <a:latin typeface="Courier New"/>
                <a:ea typeface="Courier New"/>
                <a:cs typeface="Courier New"/>
                <a:sym typeface="Courier New"/>
              </a:rPr>
              <a:t>    void first() {</a:t>
            </a:r>
          </a:p>
          <a:p>
            <a:pPr rtl="0">
              <a:spcBef>
                <a:spcPts val="0"/>
              </a:spcBef>
              <a:buNone/>
            </a:pPr>
            <a:r>
              <a:rPr lang="en" sz="1600" b="1">
                <a:solidFill>
                  <a:srgbClr val="1155CC"/>
                </a:solidFill>
                <a:latin typeface="Courier New"/>
                <a:ea typeface="Courier New"/>
                <a:cs typeface="Courier New"/>
                <a:sym typeface="Courier New"/>
              </a:rPr>
              <a:t>		second();</a:t>
            </a:r>
          </a:p>
          <a:p>
            <a:pPr rtl="0">
              <a:spcBef>
                <a:spcPts val="0"/>
              </a:spcBef>
              <a:buNone/>
            </a:pPr>
            <a:r>
              <a:rPr lang="en" sz="1600" b="1">
                <a:solidFill>
                  <a:srgbClr val="1155CC"/>
                </a:solidFill>
                <a:latin typeface="Courier New"/>
                <a:ea typeface="Courier New"/>
                <a:cs typeface="Courier New"/>
                <a:sym typeface="Courier New"/>
              </a:rPr>
              <a:t>	}</a:t>
            </a:r>
          </a:p>
          <a:p>
            <a:pPr rtl="0">
              <a:spcBef>
                <a:spcPts val="0"/>
              </a:spcBef>
              <a:buNone/>
            </a:pPr>
            <a:r>
              <a:rPr lang="en" sz="1600" b="1">
                <a:solidFill>
                  <a:srgbClr val="1155CC"/>
                </a:solidFill>
                <a:latin typeface="Courier New"/>
                <a:ea typeface="Courier New"/>
                <a:cs typeface="Courier New"/>
                <a:sym typeface="Courier New"/>
              </a:rPr>
              <a:t>	</a:t>
            </a:r>
          </a:p>
          <a:p>
            <a:pPr rtl="0">
              <a:spcBef>
                <a:spcPts val="0"/>
              </a:spcBef>
              <a:buNone/>
            </a:pPr>
            <a:r>
              <a:rPr lang="en" sz="1600" b="1">
                <a:solidFill>
                  <a:srgbClr val="1155CC"/>
                </a:solidFill>
                <a:latin typeface="Courier New"/>
                <a:ea typeface="Courier New"/>
                <a:cs typeface="Courier New"/>
                <a:sym typeface="Courier New"/>
              </a:rPr>
              <a:t>	void second() {</a:t>
            </a:r>
          </a:p>
          <a:p>
            <a:pPr rtl="0">
              <a:spcBef>
                <a:spcPts val="0"/>
              </a:spcBef>
              <a:buNone/>
            </a:pPr>
            <a:r>
              <a:rPr lang="en" sz="1600" b="1">
                <a:solidFill>
                  <a:srgbClr val="1155CC"/>
                </a:solidFill>
                <a:latin typeface="Courier New"/>
                <a:ea typeface="Courier New"/>
                <a:cs typeface="Courier New"/>
                <a:sym typeface="Courier New"/>
              </a:rPr>
              <a:t>	    third();</a:t>
            </a:r>
          </a:p>
          <a:p>
            <a:pPr marL="457200" indent="0" rtl="0">
              <a:spcBef>
                <a:spcPts val="0"/>
              </a:spcBef>
              <a:buNone/>
            </a:pPr>
            <a:r>
              <a:rPr lang="en" sz="1600" b="1">
                <a:solidFill>
                  <a:srgbClr val="1155CC"/>
                </a:solidFill>
                <a:latin typeface="Courier New"/>
                <a:ea typeface="Courier New"/>
                <a:cs typeface="Courier New"/>
                <a:sym typeface="Courier New"/>
              </a:rPr>
              <a:t>}</a:t>
            </a:r>
          </a:p>
          <a:p>
            <a:pPr marL="457200" indent="0" rtl="0">
              <a:spcBef>
                <a:spcPts val="0"/>
              </a:spcBef>
              <a:buNone/>
            </a:pPr>
            <a:endParaRPr sz="1600" b="1">
              <a:solidFill>
                <a:srgbClr val="1155CC"/>
              </a:solidFill>
              <a:latin typeface="Courier New"/>
              <a:ea typeface="Courier New"/>
              <a:cs typeface="Courier New"/>
              <a:sym typeface="Courier New"/>
            </a:endParaRPr>
          </a:p>
          <a:p>
            <a:pPr marL="457200" indent="0" rtl="0">
              <a:spcBef>
                <a:spcPts val="0"/>
              </a:spcBef>
              <a:buNone/>
            </a:pPr>
            <a:r>
              <a:rPr lang="en" sz="1600" b="1">
                <a:solidFill>
                  <a:srgbClr val="1155CC"/>
                </a:solidFill>
                <a:latin typeface="Courier New"/>
                <a:ea typeface="Courier New"/>
                <a:cs typeface="Courier New"/>
                <a:sym typeface="Courier New"/>
              </a:rPr>
              <a:t>void third() {</a:t>
            </a:r>
          </a:p>
          <a:p>
            <a:pPr marL="0" indent="0" rtl="0">
              <a:spcBef>
                <a:spcPts val="0"/>
              </a:spcBef>
              <a:buNone/>
            </a:pPr>
            <a:r>
              <a:rPr lang="en" sz="1600" b="1">
                <a:solidFill>
                  <a:srgbClr val="1155CC"/>
                </a:solidFill>
                <a:latin typeface="Courier New"/>
                <a:ea typeface="Courier New"/>
                <a:cs typeface="Courier New"/>
                <a:sym typeface="Courier New"/>
              </a:rPr>
              <a:t>	    int c = 5/0;</a:t>
            </a:r>
          </a:p>
          <a:p>
            <a:pPr marL="0" indent="0" rtl="0">
              <a:spcBef>
                <a:spcPts val="0"/>
              </a:spcBef>
              <a:buNone/>
            </a:pPr>
            <a:r>
              <a:rPr lang="en" sz="1600" b="1">
                <a:solidFill>
                  <a:srgbClr val="1155CC"/>
                </a:solidFill>
                <a:latin typeface="Courier New"/>
                <a:ea typeface="Courier New"/>
                <a:cs typeface="Courier New"/>
                <a:sym typeface="Courier New"/>
              </a:rPr>
              <a:t>    }</a:t>
            </a:r>
          </a:p>
          <a:p>
            <a:pPr>
              <a:spcBef>
                <a:spcPts val="0"/>
              </a:spcBef>
              <a:buNone/>
            </a:pPr>
            <a:r>
              <a:rPr lang="en" sz="1600" b="1">
                <a:solidFill>
                  <a:srgbClr val="1155CC"/>
                </a:solidFill>
                <a:latin typeface="Courier New"/>
                <a:ea typeface="Courier New"/>
                <a:cs typeface="Courier New"/>
                <a:sym typeface="Courier New"/>
              </a:rPr>
              <a:t>}</a:t>
            </a:r>
          </a:p>
        </p:txBody>
      </p:sp>
      <p:grpSp>
        <p:nvGrpSpPr>
          <p:cNvPr id="625" name="Shape 625"/>
          <p:cNvGrpSpPr/>
          <p:nvPr/>
        </p:nvGrpSpPr>
        <p:grpSpPr>
          <a:xfrm>
            <a:off x="4521775" y="3618900"/>
            <a:ext cx="702600" cy="821999"/>
            <a:chOff x="4666275" y="3619000"/>
            <a:chExt cx="702600" cy="821999"/>
          </a:xfrm>
        </p:grpSpPr>
        <p:sp>
          <p:nvSpPr>
            <p:cNvPr id="626" name="Shape 626"/>
            <p:cNvSpPr/>
            <p:nvPr/>
          </p:nvSpPr>
          <p:spPr>
            <a:xfrm>
              <a:off x="4666275" y="3619000"/>
              <a:ext cx="278399" cy="198899"/>
            </a:xfrm>
            <a:prstGeom prst="rect">
              <a:avLst/>
            </a:prstGeom>
            <a:noFill/>
            <a:ln w="19050" cap="flat">
              <a:solidFill>
                <a:srgbClr val="CC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27" name="Shape 627"/>
            <p:cNvSpPr/>
            <p:nvPr/>
          </p:nvSpPr>
          <p:spPr>
            <a:xfrm>
              <a:off x="4666275" y="3817900"/>
              <a:ext cx="702600" cy="623099"/>
            </a:xfrm>
            <a:prstGeom prst="rect">
              <a:avLst/>
            </a:prstGeom>
            <a:noFill/>
            <a:ln w="19050" cap="flat">
              <a:solidFill>
                <a:srgbClr val="CC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b="1">
                  <a:solidFill>
                    <a:srgbClr val="CC0000"/>
                  </a:solidFill>
                  <a:latin typeface="Courier New"/>
                  <a:ea typeface="Courier New"/>
                  <a:cs typeface="Courier New"/>
                  <a:sym typeface="Courier New"/>
                </a:rPr>
                <a:t>AE</a:t>
              </a:r>
            </a:p>
          </p:txBody>
        </p:sp>
      </p:grpSp>
      <p:grpSp>
        <p:nvGrpSpPr>
          <p:cNvPr id="628" name="Shape 628"/>
          <p:cNvGrpSpPr/>
          <p:nvPr/>
        </p:nvGrpSpPr>
        <p:grpSpPr>
          <a:xfrm>
            <a:off x="4521775" y="1564087"/>
            <a:ext cx="702600" cy="821999"/>
            <a:chOff x="4666275" y="1564187"/>
            <a:chExt cx="702600" cy="821999"/>
          </a:xfrm>
        </p:grpSpPr>
        <p:sp>
          <p:nvSpPr>
            <p:cNvPr id="629" name="Shape 629"/>
            <p:cNvSpPr/>
            <p:nvPr/>
          </p:nvSpPr>
          <p:spPr>
            <a:xfrm>
              <a:off x="4666275" y="1564187"/>
              <a:ext cx="278399" cy="198899"/>
            </a:xfrm>
            <a:prstGeom prst="rect">
              <a:avLst/>
            </a:prstGeom>
            <a:noFill/>
            <a:ln w="19050" cap="flat">
              <a:solidFill>
                <a:srgbClr val="CC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30" name="Shape 630"/>
            <p:cNvSpPr/>
            <p:nvPr/>
          </p:nvSpPr>
          <p:spPr>
            <a:xfrm>
              <a:off x="4666275" y="1763087"/>
              <a:ext cx="702600" cy="623099"/>
            </a:xfrm>
            <a:prstGeom prst="rect">
              <a:avLst/>
            </a:prstGeom>
            <a:noFill/>
            <a:ln w="19050" cap="flat">
              <a:solidFill>
                <a:srgbClr val="CC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C0000"/>
                  </a:solidFill>
                  <a:latin typeface="Courier New"/>
                  <a:ea typeface="Courier New"/>
                  <a:cs typeface="Courier New"/>
                  <a:sym typeface="Courier New"/>
                </a:rPr>
                <a:t>AE</a:t>
              </a:r>
            </a:p>
          </p:txBody>
        </p:sp>
      </p:grpSp>
      <p:sp>
        <p:nvSpPr>
          <p:cNvPr id="631" name="Shape 631"/>
          <p:cNvSpPr txBox="1"/>
          <p:nvPr/>
        </p:nvSpPr>
        <p:spPr>
          <a:xfrm>
            <a:off x="238625" y="1285775"/>
            <a:ext cx="3870900" cy="1019100"/>
          </a:xfrm>
          <a:prstGeom prst="rect">
            <a:avLst/>
          </a:prstGeom>
          <a:noFill/>
          <a:ln>
            <a:noFill/>
          </a:ln>
        </p:spPr>
        <p:txBody>
          <a:bodyPr lIns="91425" tIns="91425" rIns="91425" bIns="91425" anchor="t" anchorCtr="0">
            <a:noAutofit/>
          </a:bodyPr>
          <a:lstStyle/>
          <a:p>
            <a:pPr>
              <a:spcBef>
                <a:spcPts val="0"/>
              </a:spcBef>
              <a:buNone/>
            </a:pPr>
            <a:r>
              <a:rPr lang="en" sz="1800"/>
              <a:t>Exceptions will bubble up the call stack and crash the methods that called it.</a:t>
            </a:r>
          </a:p>
        </p:txBody>
      </p:sp>
      <p:sp>
        <p:nvSpPr>
          <p:cNvPr id="632" name="Shape 632"/>
          <p:cNvSpPr txBox="1"/>
          <p:nvPr/>
        </p:nvSpPr>
        <p:spPr>
          <a:xfrm>
            <a:off x="238625" y="3048875"/>
            <a:ext cx="4253399" cy="1855800"/>
          </a:xfrm>
          <a:prstGeom prst="rect">
            <a:avLst/>
          </a:prstGeom>
          <a:noFill/>
          <a:ln>
            <a:noFill/>
          </a:ln>
        </p:spPr>
        <p:txBody>
          <a:bodyPr lIns="91425" tIns="91425" rIns="91425" bIns="91425" anchor="t" anchorCtr="0">
            <a:noAutofit/>
          </a:bodyPr>
          <a:lstStyle/>
          <a:p>
            <a:pPr lvl="0" rtl="0">
              <a:spcBef>
                <a:spcPts val="0"/>
              </a:spcBef>
              <a:buNone/>
            </a:pPr>
            <a:r>
              <a:rPr lang="en" sz="2400" b="1">
                <a:solidFill>
                  <a:srgbClr val="1155CC"/>
                </a:solidFill>
                <a:latin typeface="Courier New"/>
                <a:ea typeface="Courier New"/>
                <a:cs typeface="Courier New"/>
                <a:sym typeface="Courier New"/>
              </a:rPr>
              <a:t>Console:</a:t>
            </a:r>
          </a:p>
          <a:p>
            <a:pPr lvl="0" rtl="0">
              <a:spcBef>
                <a:spcPts val="0"/>
              </a:spcBef>
              <a:buClr>
                <a:schemeClr val="dk1"/>
              </a:buClr>
              <a:buSzPct val="68750"/>
              <a:buFont typeface="Arial"/>
              <a:buNone/>
            </a:pPr>
            <a:r>
              <a:rPr lang="en" sz="1600" b="1">
                <a:solidFill>
                  <a:schemeClr val="dk1"/>
                </a:solidFill>
                <a:latin typeface="Courier New"/>
                <a:ea typeface="Courier New"/>
                <a:cs typeface="Courier New"/>
                <a:sym typeface="Courier New"/>
              </a:rPr>
              <a:t>Exception in thread “main” </a:t>
            </a:r>
          </a:p>
          <a:p>
            <a:pPr lvl="0" rtl="0">
              <a:spcBef>
                <a:spcPts val="0"/>
              </a:spcBef>
              <a:buClr>
                <a:schemeClr val="dk1"/>
              </a:buClr>
              <a:buSzPct val="68750"/>
              <a:buFont typeface="Arial"/>
              <a:buNone/>
            </a:pPr>
            <a:r>
              <a:rPr lang="en" sz="1600" b="1">
                <a:solidFill>
                  <a:schemeClr val="dk1"/>
                </a:solidFill>
                <a:latin typeface="Courier New"/>
                <a:ea typeface="Courier New"/>
                <a:cs typeface="Courier New"/>
                <a:sym typeface="Courier New"/>
              </a:rPr>
              <a:t>  java.lang.ArithmeticException: </a:t>
            </a:r>
          </a:p>
          <a:p>
            <a:pPr lvl="0" rtl="0">
              <a:spcBef>
                <a:spcPts val="0"/>
              </a:spcBef>
              <a:buNone/>
            </a:pPr>
            <a:r>
              <a:rPr lang="en" sz="1600" b="1">
                <a:solidFill>
                  <a:schemeClr val="dk1"/>
                </a:solidFill>
                <a:latin typeface="Courier New"/>
                <a:ea typeface="Courier New"/>
                <a:cs typeface="Courier New"/>
                <a:sym typeface="Courier New"/>
              </a:rPr>
              <a:t>	at Ex.third(Ex.java:11)</a:t>
            </a:r>
          </a:p>
          <a:p>
            <a:pPr lvl="0" rtl="0">
              <a:spcBef>
                <a:spcPts val="0"/>
              </a:spcBef>
              <a:buNone/>
            </a:pPr>
            <a:r>
              <a:rPr lang="en" sz="1600" b="1">
                <a:solidFill>
                  <a:schemeClr val="dk1"/>
                </a:solidFill>
                <a:latin typeface="Courier New"/>
                <a:ea typeface="Courier New"/>
                <a:cs typeface="Courier New"/>
                <a:sym typeface="Courier New"/>
              </a:rPr>
              <a:t>	at Ex.second(Ex.java:7)</a:t>
            </a:r>
          </a:p>
          <a:p>
            <a:pPr lvl="0">
              <a:spcBef>
                <a:spcPts val="0"/>
              </a:spcBef>
              <a:buClr>
                <a:schemeClr val="dk1"/>
              </a:buClr>
              <a:buSzPct val="68750"/>
              <a:buFont typeface="Arial"/>
              <a:buNone/>
            </a:pPr>
            <a:r>
              <a:rPr lang="en" sz="1600" b="1">
                <a:solidFill>
                  <a:schemeClr val="dk1"/>
                </a:solidFill>
                <a:latin typeface="Courier New"/>
                <a:ea typeface="Courier New"/>
                <a:cs typeface="Courier New"/>
                <a:sym typeface="Courier New"/>
              </a:rPr>
              <a:t>	at Ex.first(Ex.java:3)</a:t>
            </a:r>
          </a:p>
        </p:txBody>
      </p:sp>
      <p:grpSp>
        <p:nvGrpSpPr>
          <p:cNvPr id="633" name="Shape 633"/>
          <p:cNvGrpSpPr/>
          <p:nvPr/>
        </p:nvGrpSpPr>
        <p:grpSpPr>
          <a:xfrm>
            <a:off x="4521775" y="2591487"/>
            <a:ext cx="702600" cy="821999"/>
            <a:chOff x="4666275" y="2591587"/>
            <a:chExt cx="702600" cy="821999"/>
          </a:xfrm>
        </p:grpSpPr>
        <p:sp>
          <p:nvSpPr>
            <p:cNvPr id="634" name="Shape 634"/>
            <p:cNvSpPr/>
            <p:nvPr/>
          </p:nvSpPr>
          <p:spPr>
            <a:xfrm>
              <a:off x="4666275" y="2591587"/>
              <a:ext cx="278399" cy="198899"/>
            </a:xfrm>
            <a:prstGeom prst="rect">
              <a:avLst/>
            </a:prstGeom>
            <a:noFill/>
            <a:ln w="19050" cap="flat">
              <a:solidFill>
                <a:srgbClr val="CC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35" name="Shape 635"/>
            <p:cNvSpPr/>
            <p:nvPr/>
          </p:nvSpPr>
          <p:spPr>
            <a:xfrm>
              <a:off x="4666275" y="2790487"/>
              <a:ext cx="702600" cy="623099"/>
            </a:xfrm>
            <a:prstGeom prst="rect">
              <a:avLst/>
            </a:prstGeom>
            <a:noFill/>
            <a:ln w="19050" cap="flat">
              <a:solidFill>
                <a:srgbClr val="CC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CC0000"/>
                  </a:solidFill>
                  <a:latin typeface="Courier New"/>
                  <a:ea typeface="Courier New"/>
                  <a:cs typeface="Courier New"/>
                  <a:sym typeface="Courier New"/>
                </a:rPr>
                <a:t>AE</a:t>
              </a:r>
            </a:p>
          </p:txBody>
        </p:sp>
      </p:grpSp>
      <p:sp>
        <p:nvSpPr>
          <p:cNvPr id="636" name="Shape 636"/>
          <p:cNvSpPr txBox="1"/>
          <p:nvPr/>
        </p:nvSpPr>
        <p:spPr>
          <a:xfrm>
            <a:off x="4521775" y="4573475"/>
            <a:ext cx="2814000" cy="366000"/>
          </a:xfrm>
          <a:prstGeom prst="rect">
            <a:avLst/>
          </a:prstGeom>
          <a:noFill/>
          <a:ln>
            <a:noFill/>
          </a:ln>
        </p:spPr>
        <p:txBody>
          <a:bodyPr lIns="91425" tIns="91425" rIns="91425" bIns="91425" anchor="t" anchorCtr="0">
            <a:noAutofit/>
          </a:bodyPr>
          <a:lstStyle/>
          <a:p>
            <a:pPr>
              <a:spcBef>
                <a:spcPts val="0"/>
              </a:spcBef>
              <a:buNone/>
            </a:pPr>
            <a:r>
              <a:rPr lang="en" b="1">
                <a:solidFill>
                  <a:srgbClr val="CC0000"/>
                </a:solidFill>
                <a:latin typeface="Courier New"/>
                <a:ea typeface="Courier New"/>
                <a:cs typeface="Courier New"/>
                <a:sym typeface="Courier New"/>
              </a:rPr>
              <a:t>AE = ArithmeticException</a:t>
            </a:r>
          </a:p>
        </p:txBody>
      </p:sp>
      <p:sp>
        <p:nvSpPr>
          <p:cNvPr id="637" name="Shape 637"/>
          <p:cNvSpPr txBox="1"/>
          <p:nvPr/>
        </p:nvSpPr>
        <p:spPr>
          <a:xfrm>
            <a:off x="5290750" y="1285775"/>
            <a:ext cx="556799" cy="3287700"/>
          </a:xfrm>
          <a:prstGeom prst="rect">
            <a:avLst/>
          </a:prstGeom>
          <a:noFill/>
          <a:ln>
            <a:noFill/>
          </a:ln>
        </p:spPr>
        <p:txBody>
          <a:bodyPr lIns="91425" tIns="91425" rIns="91425" bIns="91425" anchor="t" anchorCtr="0">
            <a:noAutofit/>
          </a:bodyPr>
          <a:lstStyle/>
          <a:p>
            <a:pPr rtl="0">
              <a:spcBef>
                <a:spcPts val="0"/>
              </a:spcBef>
              <a:buNone/>
            </a:pPr>
            <a:r>
              <a:rPr lang="en" sz="1600" b="1">
                <a:solidFill>
                  <a:srgbClr val="666666"/>
                </a:solidFill>
                <a:latin typeface="Courier New"/>
                <a:ea typeface="Courier New"/>
                <a:cs typeface="Courier New"/>
                <a:sym typeface="Courier New"/>
              </a:rPr>
              <a:t>1</a:t>
            </a:r>
          </a:p>
          <a:p>
            <a:pPr rtl="0">
              <a:spcBef>
                <a:spcPts val="0"/>
              </a:spcBef>
              <a:buNone/>
            </a:pPr>
            <a:r>
              <a:rPr lang="en" sz="1600" b="1">
                <a:solidFill>
                  <a:srgbClr val="666666"/>
                </a:solidFill>
                <a:latin typeface="Courier New"/>
                <a:ea typeface="Courier New"/>
                <a:cs typeface="Courier New"/>
                <a:sym typeface="Courier New"/>
              </a:rPr>
              <a:t>2</a:t>
            </a:r>
          </a:p>
          <a:p>
            <a:pPr rtl="0">
              <a:spcBef>
                <a:spcPts val="0"/>
              </a:spcBef>
              <a:buNone/>
            </a:pPr>
            <a:r>
              <a:rPr lang="en" sz="1600" b="1">
                <a:solidFill>
                  <a:srgbClr val="666666"/>
                </a:solidFill>
                <a:latin typeface="Courier New"/>
                <a:ea typeface="Courier New"/>
                <a:cs typeface="Courier New"/>
                <a:sym typeface="Courier New"/>
              </a:rPr>
              <a:t>3</a:t>
            </a:r>
          </a:p>
          <a:p>
            <a:pPr rtl="0">
              <a:spcBef>
                <a:spcPts val="0"/>
              </a:spcBef>
              <a:buNone/>
            </a:pPr>
            <a:r>
              <a:rPr lang="en" sz="1600" b="1">
                <a:solidFill>
                  <a:srgbClr val="666666"/>
                </a:solidFill>
                <a:latin typeface="Courier New"/>
                <a:ea typeface="Courier New"/>
                <a:cs typeface="Courier New"/>
                <a:sym typeface="Courier New"/>
              </a:rPr>
              <a:t>4</a:t>
            </a:r>
          </a:p>
          <a:p>
            <a:pPr rtl="0">
              <a:spcBef>
                <a:spcPts val="0"/>
              </a:spcBef>
              <a:buNone/>
            </a:pPr>
            <a:r>
              <a:rPr lang="en" sz="1600" b="1">
                <a:solidFill>
                  <a:srgbClr val="666666"/>
                </a:solidFill>
                <a:latin typeface="Courier New"/>
                <a:ea typeface="Courier New"/>
                <a:cs typeface="Courier New"/>
                <a:sym typeface="Courier New"/>
              </a:rPr>
              <a:t>5</a:t>
            </a:r>
          </a:p>
          <a:p>
            <a:pPr rtl="0">
              <a:spcBef>
                <a:spcPts val="0"/>
              </a:spcBef>
              <a:buNone/>
            </a:pPr>
            <a:r>
              <a:rPr lang="en" sz="1600" b="1">
                <a:solidFill>
                  <a:srgbClr val="666666"/>
                </a:solidFill>
                <a:latin typeface="Courier New"/>
                <a:ea typeface="Courier New"/>
                <a:cs typeface="Courier New"/>
                <a:sym typeface="Courier New"/>
              </a:rPr>
              <a:t>6</a:t>
            </a:r>
          </a:p>
          <a:p>
            <a:pPr rtl="0">
              <a:spcBef>
                <a:spcPts val="0"/>
              </a:spcBef>
              <a:buNone/>
            </a:pPr>
            <a:r>
              <a:rPr lang="en" sz="1600" b="1">
                <a:solidFill>
                  <a:srgbClr val="666666"/>
                </a:solidFill>
                <a:latin typeface="Courier New"/>
                <a:ea typeface="Courier New"/>
                <a:cs typeface="Courier New"/>
                <a:sym typeface="Courier New"/>
              </a:rPr>
              <a:t>7</a:t>
            </a:r>
          </a:p>
          <a:p>
            <a:pPr lvl="0" rtl="0">
              <a:spcBef>
                <a:spcPts val="0"/>
              </a:spcBef>
              <a:buNone/>
            </a:pPr>
            <a:r>
              <a:rPr lang="en" sz="1600" b="1">
                <a:solidFill>
                  <a:srgbClr val="666666"/>
                </a:solidFill>
                <a:latin typeface="Courier New"/>
                <a:ea typeface="Courier New"/>
                <a:cs typeface="Courier New"/>
                <a:sym typeface="Courier New"/>
              </a:rPr>
              <a:t>8</a:t>
            </a:r>
          </a:p>
          <a:p>
            <a:pPr lvl="0" rtl="0">
              <a:spcBef>
                <a:spcPts val="0"/>
              </a:spcBef>
              <a:buNone/>
            </a:pPr>
            <a:r>
              <a:rPr lang="en" sz="1600" b="1">
                <a:solidFill>
                  <a:srgbClr val="666666"/>
                </a:solidFill>
                <a:latin typeface="Courier New"/>
                <a:ea typeface="Courier New"/>
                <a:cs typeface="Courier New"/>
                <a:sym typeface="Courier New"/>
              </a:rPr>
              <a:t>9</a:t>
            </a:r>
          </a:p>
          <a:p>
            <a:pPr rtl="0">
              <a:spcBef>
                <a:spcPts val="0"/>
              </a:spcBef>
              <a:buNone/>
            </a:pPr>
            <a:r>
              <a:rPr lang="en" sz="1600" b="1">
                <a:solidFill>
                  <a:srgbClr val="666666"/>
                </a:solidFill>
                <a:latin typeface="Courier New"/>
                <a:ea typeface="Courier New"/>
                <a:cs typeface="Courier New"/>
                <a:sym typeface="Courier New"/>
              </a:rPr>
              <a:t>10</a:t>
            </a:r>
          </a:p>
          <a:p>
            <a:pPr rtl="0">
              <a:spcBef>
                <a:spcPts val="0"/>
              </a:spcBef>
              <a:buNone/>
            </a:pPr>
            <a:r>
              <a:rPr lang="en" sz="1600" b="1">
                <a:solidFill>
                  <a:srgbClr val="666666"/>
                </a:solidFill>
                <a:latin typeface="Courier New"/>
                <a:ea typeface="Courier New"/>
                <a:cs typeface="Courier New"/>
                <a:sym typeface="Courier New"/>
              </a:rPr>
              <a:t>11</a:t>
            </a:r>
          </a:p>
          <a:p>
            <a:pPr rtl="0">
              <a:spcBef>
                <a:spcPts val="0"/>
              </a:spcBef>
              <a:buNone/>
            </a:pPr>
            <a:r>
              <a:rPr lang="en" sz="1600" b="1">
                <a:solidFill>
                  <a:srgbClr val="666666"/>
                </a:solidFill>
                <a:latin typeface="Courier New"/>
                <a:ea typeface="Courier New"/>
                <a:cs typeface="Courier New"/>
                <a:sym typeface="Courier New"/>
              </a:rPr>
              <a:t>12</a:t>
            </a:r>
          </a:p>
          <a:p>
            <a:pPr lvl="0" rtl="0">
              <a:spcBef>
                <a:spcPts val="0"/>
              </a:spcBef>
              <a:buNone/>
            </a:pPr>
            <a:r>
              <a:rPr lang="en" sz="1600" b="1">
                <a:solidFill>
                  <a:srgbClr val="666666"/>
                </a:solidFill>
                <a:latin typeface="Courier New"/>
                <a:ea typeface="Courier New"/>
                <a:cs typeface="Courier New"/>
                <a:sym typeface="Courier New"/>
              </a:rPr>
              <a:t>13</a:t>
            </a:r>
          </a:p>
        </p:txBody>
      </p:sp>
      <p:sp>
        <p:nvSpPr>
          <p:cNvPr id="638" name="Shape 638"/>
          <p:cNvSpPr txBox="1"/>
          <p:nvPr/>
        </p:nvSpPr>
        <p:spPr>
          <a:xfrm>
            <a:off x="238625" y="2453075"/>
            <a:ext cx="3431100" cy="447600"/>
          </a:xfrm>
          <a:prstGeom prst="rect">
            <a:avLst/>
          </a:prstGeom>
          <a:noFill/>
          <a:ln>
            <a:noFill/>
          </a:ln>
        </p:spPr>
        <p:txBody>
          <a:bodyPr lIns="91425" tIns="91425" rIns="91425" bIns="91425" anchor="t" anchorCtr="0">
            <a:noAutofit/>
          </a:bodyPr>
          <a:lstStyle/>
          <a:p>
            <a:pPr lvl="0" rtl="0">
              <a:spcBef>
                <a:spcPts val="0"/>
              </a:spcBef>
              <a:buClr>
                <a:schemeClr val="dk1"/>
              </a:buClr>
              <a:buSzPct val="61111"/>
              <a:buFont typeface="Arial"/>
              <a:buNone/>
            </a:pPr>
            <a:r>
              <a:rPr lang="en" sz="1800" b="1">
                <a:solidFill>
                  <a:schemeClr val="dk1"/>
                </a:solidFill>
              </a:rPr>
              <a:t>Method call:</a:t>
            </a:r>
            <a:r>
              <a:rPr lang="en" sz="1800" b="1">
                <a:solidFill>
                  <a:srgbClr val="1155CC"/>
                </a:solidFill>
                <a:latin typeface="Courier New"/>
                <a:ea typeface="Courier New"/>
                <a:cs typeface="Courier New"/>
                <a:sym typeface="Courier New"/>
              </a:rPr>
              <a:t> first();</a:t>
            </a:r>
          </a:p>
          <a:p>
            <a:pPr>
              <a:spcBef>
                <a:spcPts val="0"/>
              </a:spcBef>
              <a:buNone/>
            </a:pPr>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5"/>
                                        </p:tgtEl>
                                        <p:attrNameLst>
                                          <p:attrName>style.visibility</p:attrName>
                                        </p:attrNameLst>
                                      </p:cBhvr>
                                      <p:to>
                                        <p:strVal val="visible"/>
                                      </p:to>
                                    </p:set>
                                    <p:animEffect transition="in" filter="fade">
                                      <p:cBhvr>
                                        <p:cTn id="7" dur="1000"/>
                                        <p:tgtEl>
                                          <p:spTgt spid="6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3"/>
                                        </p:tgtEl>
                                        <p:attrNameLst>
                                          <p:attrName>style.visibility</p:attrName>
                                        </p:attrNameLst>
                                      </p:cBhvr>
                                      <p:to>
                                        <p:strVal val="visible"/>
                                      </p:to>
                                    </p:set>
                                    <p:animEffect transition="in" filter="fade">
                                      <p:cBhvr>
                                        <p:cTn id="12" dur="1000"/>
                                        <p:tgtEl>
                                          <p:spTgt spid="633"/>
                                        </p:tgtEl>
                                      </p:cBhvr>
                                    </p:animEffect>
                                  </p:childTnLst>
                                </p:cTn>
                              </p:par>
                              <p:par>
                                <p:cTn id="13" presetID="10" presetClass="exit" presetSubtype="0" fill="hold" nodeType="withEffect">
                                  <p:stCondLst>
                                    <p:cond delay="0"/>
                                  </p:stCondLst>
                                  <p:childTnLst>
                                    <p:animEffect transition="out" filter="fade">
                                      <p:cBhvr>
                                        <p:cTn id="14" dur="1000"/>
                                        <p:tgtEl>
                                          <p:spTgt spid="625"/>
                                        </p:tgtEl>
                                      </p:cBhvr>
                                    </p:animEffect>
                                    <p:set>
                                      <p:cBhvr>
                                        <p:cTn id="15" dur="1" fill="hold">
                                          <p:stCondLst>
                                            <p:cond delay="1000"/>
                                          </p:stCondLst>
                                        </p:cTn>
                                        <p:tgtEl>
                                          <p:spTgt spid="62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28"/>
                                        </p:tgtEl>
                                        <p:attrNameLst>
                                          <p:attrName>style.visibility</p:attrName>
                                        </p:attrNameLst>
                                      </p:cBhvr>
                                      <p:to>
                                        <p:strVal val="visible"/>
                                      </p:to>
                                    </p:set>
                                    <p:animEffect transition="in" filter="fade">
                                      <p:cBhvr>
                                        <p:cTn id="20" dur="1000"/>
                                        <p:tgtEl>
                                          <p:spTgt spid="628"/>
                                        </p:tgtEl>
                                      </p:cBhvr>
                                    </p:animEffect>
                                  </p:childTnLst>
                                </p:cTn>
                              </p:par>
                              <p:par>
                                <p:cTn id="21" presetID="10" presetClass="exit" presetSubtype="0" fill="hold" nodeType="withEffect">
                                  <p:stCondLst>
                                    <p:cond delay="0"/>
                                  </p:stCondLst>
                                  <p:childTnLst>
                                    <p:animEffect transition="out" filter="fade">
                                      <p:cBhvr>
                                        <p:cTn id="22" dur="1000"/>
                                        <p:tgtEl>
                                          <p:spTgt spid="633"/>
                                        </p:tgtEl>
                                      </p:cBhvr>
                                    </p:animEffect>
                                    <p:set>
                                      <p:cBhvr>
                                        <p:cTn id="23" dur="1" fill="hold">
                                          <p:stCondLst>
                                            <p:cond delay="1000"/>
                                          </p:stCondLst>
                                        </p:cTn>
                                        <p:tgtEl>
                                          <p:spTgt spid="63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32"/>
                                        </p:tgtEl>
                                        <p:attrNameLst>
                                          <p:attrName>style.visibility</p:attrName>
                                        </p:attrNameLst>
                                      </p:cBhvr>
                                      <p:to>
                                        <p:strVal val="visible"/>
                                      </p:to>
                                    </p:set>
                                    <p:animEffect transition="in" filter="fade">
                                      <p:cBhvr>
                                        <p:cTn id="28" dur="1000"/>
                                        <p:tgtEl>
                                          <p:spTgt spid="632"/>
                                        </p:tgtEl>
                                      </p:cBhvr>
                                    </p:animEffect>
                                  </p:childTnLst>
                                </p:cTn>
                              </p:par>
                              <p:par>
                                <p:cTn id="29" presetID="10" presetClass="exit" presetSubtype="0" fill="hold" nodeType="withEffect">
                                  <p:stCondLst>
                                    <p:cond delay="0"/>
                                  </p:stCondLst>
                                  <p:childTnLst>
                                    <p:animEffect transition="out" filter="fade">
                                      <p:cBhvr>
                                        <p:cTn id="30" dur="1000"/>
                                        <p:tgtEl>
                                          <p:spTgt spid="628"/>
                                        </p:tgtEl>
                                      </p:cBhvr>
                                    </p:animEffect>
                                    <p:set>
                                      <p:cBhvr>
                                        <p:cTn id="31" dur="1" fill="hold">
                                          <p:stCondLst>
                                            <p:cond delay="1000"/>
                                          </p:stCondLst>
                                        </p:cTn>
                                        <p:tgtEl>
                                          <p:spTgt spid="6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ctrTitle"/>
          </p:nvPr>
        </p:nvSpPr>
        <p:spPr>
          <a:xfrm>
            <a:off x="457200" y="172215"/>
            <a:ext cx="8229600" cy="1232699"/>
          </a:xfrm>
          <a:prstGeom prst="rect">
            <a:avLst/>
          </a:prstGeom>
        </p:spPr>
        <p:txBody>
          <a:bodyPr lIns="91425" tIns="91425" rIns="91425" bIns="91425" anchor="t" anchorCtr="0">
            <a:noAutofit/>
          </a:bodyPr>
          <a:lstStyle/>
          <a:p>
            <a:pPr rtl="0">
              <a:spcBef>
                <a:spcPts val="0"/>
              </a:spcBef>
              <a:buNone/>
            </a:pPr>
            <a:r>
              <a:rPr lang="en" dirty="0"/>
              <a:t>Topics</a:t>
            </a:r>
          </a:p>
          <a:p>
            <a:pPr>
              <a:spcBef>
                <a:spcPts val="0"/>
              </a:spcBef>
              <a:buNone/>
            </a:pPr>
            <a:r>
              <a:rPr lang="en" dirty="0"/>
              <a:t> </a:t>
            </a:r>
          </a:p>
        </p:txBody>
      </p:sp>
      <p:sp>
        <p:nvSpPr>
          <p:cNvPr id="296" name="Shape 296"/>
          <p:cNvSpPr txBox="1">
            <a:spLocks noGrp="1"/>
          </p:cNvSpPr>
          <p:nvPr>
            <p:ph type="subTitle" idx="1"/>
          </p:nvPr>
        </p:nvSpPr>
        <p:spPr>
          <a:xfrm>
            <a:off x="271041" y="1180109"/>
            <a:ext cx="4382717" cy="2850725"/>
          </a:xfrm>
          <a:prstGeom prst="rect">
            <a:avLst/>
          </a:prstGeom>
          <a:solidFill>
            <a:schemeClr val="bg1"/>
          </a:solidFill>
        </p:spPr>
        <p:txBody>
          <a:bodyPr lIns="91425" tIns="91425" rIns="91425" bIns="91425" anchor="t" anchorCtr="0">
            <a:noAutofit/>
          </a:bodyPr>
          <a:lstStyle/>
          <a:p>
            <a:pPr marL="342900" indent="-342900">
              <a:spcBef>
                <a:spcPts val="0"/>
              </a:spcBef>
              <a:buFont typeface="Arial" panose="020B0604020202020204" pitchFamily="34" charset="0"/>
              <a:buChar char="•"/>
            </a:pPr>
            <a:r>
              <a:rPr lang="en" sz="2200" dirty="0"/>
              <a:t>Primitive types vs classes, default values, wrapper classes</a:t>
            </a:r>
          </a:p>
          <a:p>
            <a:pPr marL="342900" indent="-342900">
              <a:spcBef>
                <a:spcPts val="0"/>
              </a:spcBef>
              <a:buFont typeface="Arial" panose="020B0604020202020204" pitchFamily="34" charset="0"/>
              <a:buChar char="•"/>
            </a:pPr>
            <a:r>
              <a:rPr lang="en" sz="2200" dirty="0"/>
              <a:t>Strings, 7</a:t>
            </a:r>
          </a:p>
          <a:p>
            <a:pPr marL="342900" indent="-342900">
              <a:spcBef>
                <a:spcPts val="0"/>
              </a:spcBef>
              <a:buFont typeface="Arial" panose="020B0604020202020204" pitchFamily="34" charset="0"/>
              <a:buChar char="•"/>
            </a:pPr>
            <a:r>
              <a:rPr lang="en" sz="2200" dirty="0"/>
              <a:t>Arrays, 11</a:t>
            </a:r>
          </a:p>
          <a:p>
            <a:pPr marL="342900" indent="-342900">
              <a:spcBef>
                <a:spcPts val="0"/>
              </a:spcBef>
              <a:buFont typeface="Arial" panose="020B0604020202020204" pitchFamily="34" charset="0"/>
              <a:buChar char="•"/>
            </a:pPr>
            <a:r>
              <a:rPr lang="en" sz="2200" dirty="0"/>
              <a:t>Exceptions, 17</a:t>
            </a:r>
          </a:p>
          <a:p>
            <a:pPr marL="342900" indent="-342900">
              <a:spcBef>
                <a:spcPts val="0"/>
              </a:spcBef>
              <a:buFont typeface="Arial" panose="020B0604020202020204" pitchFamily="34" charset="0"/>
              <a:buChar char="•"/>
            </a:pPr>
            <a:r>
              <a:rPr lang="en" sz="2200" dirty="0"/>
              <a:t>Abstract classes, 22</a:t>
            </a:r>
          </a:p>
          <a:p>
            <a:pPr marL="342900" indent="-342900">
              <a:spcBef>
                <a:spcPts val="0"/>
              </a:spcBef>
              <a:buFont typeface="Arial" panose="020B0604020202020204" pitchFamily="34" charset="0"/>
              <a:buChar char="•"/>
            </a:pPr>
            <a:r>
              <a:rPr lang="en" sz="2200" dirty="0"/>
              <a:t>Interfaces and casting, 29</a:t>
            </a:r>
          </a:p>
          <a:p>
            <a:pPr marL="342900" indent="-342900">
              <a:spcBef>
                <a:spcPts val="0"/>
              </a:spcBef>
              <a:buFont typeface="Arial" panose="020B0604020202020204" pitchFamily="34" charset="0"/>
              <a:buChar char="•"/>
            </a:pPr>
            <a:r>
              <a:rPr lang="en" sz="2200" dirty="0"/>
              <a:t>Interface comparable, 35</a:t>
            </a:r>
          </a:p>
          <a:p>
            <a:pPr marL="342900" indent="-342900">
              <a:spcBef>
                <a:spcPts val="0"/>
              </a:spcBef>
              <a:buFont typeface="Arial" panose="020B0604020202020204" pitchFamily="34" charset="0"/>
              <a:buChar char="•"/>
            </a:pPr>
            <a:r>
              <a:rPr lang="en-US" sz="2200" dirty="0"/>
              <a:t>L</a:t>
            </a:r>
            <a:r>
              <a:rPr lang="en" sz="2200" dirty="0" err="1"/>
              <a:t>oop</a:t>
            </a:r>
            <a:r>
              <a:rPr lang="en" sz="2200" dirty="0"/>
              <a:t> invariants, 39</a:t>
            </a:r>
          </a:p>
          <a:p>
            <a:pPr marL="342900" indent="-342900">
              <a:spcBef>
                <a:spcPts val="0"/>
              </a:spcBef>
              <a:buFont typeface="Arial" panose="020B0604020202020204" pitchFamily="34" charset="0"/>
              <a:buChar char="•"/>
            </a:pPr>
            <a:endParaRPr lang="en" sz="2200" dirty="0"/>
          </a:p>
          <a:p>
            <a:pPr marL="342900" indent="-342900">
              <a:spcBef>
                <a:spcPts val="0"/>
              </a:spcBef>
              <a:buFont typeface="Arial" panose="020B0604020202020204" pitchFamily="34" charset="0"/>
              <a:buChar char="•"/>
            </a:pPr>
            <a:endParaRPr lang="en" sz="2200" dirty="0"/>
          </a:p>
          <a:p>
            <a:pPr marL="342900" indent="-342900">
              <a:spcBef>
                <a:spcPts val="0"/>
              </a:spcBef>
              <a:buFont typeface="Arial" panose="020B0604020202020204" pitchFamily="34" charset="0"/>
              <a:buChar char="•"/>
            </a:pPr>
            <a:endParaRPr lang="en" sz="2200" dirty="0"/>
          </a:p>
          <a:p>
            <a:pPr marL="342900" indent="-342900">
              <a:spcBef>
                <a:spcPts val="0"/>
              </a:spcBef>
              <a:buFont typeface="Arial" panose="020B0604020202020204" pitchFamily="34" charset="0"/>
              <a:buChar char="•"/>
            </a:pPr>
            <a:endParaRPr lang="en" sz="2200" dirty="0"/>
          </a:p>
          <a:p>
            <a:pPr marL="342900" indent="-342900">
              <a:spcBef>
                <a:spcPts val="0"/>
              </a:spcBef>
              <a:buFont typeface="Arial" panose="020B0604020202020204" pitchFamily="34" charset="0"/>
              <a:buChar char="•"/>
            </a:pPr>
            <a:endParaRPr lang="en" sz="2200" dirty="0"/>
          </a:p>
        </p:txBody>
      </p:sp>
      <p:sp>
        <p:nvSpPr>
          <p:cNvPr id="297" name="Shape 297"/>
          <p:cNvSpPr txBox="1"/>
          <p:nvPr/>
        </p:nvSpPr>
        <p:spPr>
          <a:xfrm>
            <a:off x="-1" y="0"/>
            <a:ext cx="3993161" cy="788565"/>
          </a:xfrm>
          <a:prstGeom prst="rect">
            <a:avLst/>
          </a:prstGeom>
          <a:noFill/>
          <a:ln>
            <a:noFill/>
          </a:ln>
        </p:spPr>
        <p:txBody>
          <a:bodyPr lIns="91425" tIns="91425" rIns="91425" bIns="91425" anchor="ctr" anchorCtr="0">
            <a:noAutofit/>
          </a:bodyPr>
          <a:lstStyle/>
          <a:p>
            <a:pPr lvl="0" rtl="0">
              <a:spcBef>
                <a:spcPts val="0"/>
              </a:spcBef>
              <a:buNone/>
            </a:pPr>
            <a:r>
              <a:rPr lang="en" dirty="0"/>
              <a:t> </a:t>
            </a:r>
          </a:p>
        </p:txBody>
      </p:sp>
      <p:sp>
        <p:nvSpPr>
          <p:cNvPr id="301" name="Shape 301"/>
          <p:cNvSpPr txBox="1"/>
          <p:nvPr/>
        </p:nvSpPr>
        <p:spPr>
          <a:xfrm>
            <a:off x="2919600" y="-1203542"/>
            <a:ext cx="3000000" cy="3000000"/>
          </a:xfrm>
          <a:prstGeom prst="rect">
            <a:avLst/>
          </a:prstGeom>
          <a:noFill/>
          <a:ln>
            <a:noFill/>
          </a:ln>
        </p:spPr>
        <p:txBody>
          <a:bodyPr lIns="91425" tIns="91425" rIns="91425" bIns="91425" anchor="ctr" anchorCtr="0">
            <a:noAutofit/>
          </a:bodyPr>
          <a:lstStyle/>
          <a:p>
            <a:pPr lvl="0" rtl="0">
              <a:spcBef>
                <a:spcPts val="0"/>
              </a:spcBef>
              <a:buNone/>
            </a:pPr>
            <a:r>
              <a:rPr lang="en" dirty="0"/>
              <a:t> </a:t>
            </a:r>
          </a:p>
        </p:txBody>
      </p:sp>
      <p:sp>
        <p:nvSpPr>
          <p:cNvPr id="9" name="Shape 296">
            <a:extLst>
              <a:ext uri="{FF2B5EF4-FFF2-40B4-BE49-F238E27FC236}">
                <a16:creationId xmlns:a16="http://schemas.microsoft.com/office/drawing/2014/main" id="{9787E73C-6808-7C4F-A3B0-FE1BECF86AB3}"/>
              </a:ext>
            </a:extLst>
          </p:cNvPr>
          <p:cNvSpPr txBox="1">
            <a:spLocks/>
          </p:cNvSpPr>
          <p:nvPr/>
        </p:nvSpPr>
        <p:spPr>
          <a:xfrm>
            <a:off x="4185442" y="566868"/>
            <a:ext cx="4501358" cy="4259775"/>
          </a:xfrm>
          <a:prstGeom prst="rect">
            <a:avLst/>
          </a:prstGeom>
          <a:solidFill>
            <a:schemeClr val="bg1"/>
          </a:solid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2"/>
              </a:buClr>
              <a:buSzPct val="100000"/>
              <a:buNone/>
              <a:defRPr sz="4800" b="0" i="0" u="none" strike="noStrike" cap="none" baseline="0">
                <a:solidFill>
                  <a:schemeClr val="dk2"/>
                </a:solidFill>
                <a:latin typeface="Arial"/>
                <a:ea typeface="Arial"/>
                <a:cs typeface="Arial"/>
                <a:sym typeface="Arial"/>
                <a:rtl val="0"/>
              </a:defRPr>
            </a:lvl1pPr>
            <a:lvl2pPr marR="0" algn="l" rtl="0">
              <a:lnSpc>
                <a:spcPct val="100000"/>
              </a:lnSpc>
              <a:spcBef>
                <a:spcPts val="0"/>
              </a:spcBef>
              <a:spcAft>
                <a:spcPts val="0"/>
              </a:spcAft>
              <a:buClr>
                <a:schemeClr val="dk2"/>
              </a:buClr>
              <a:buSzPct val="100000"/>
              <a:buNone/>
              <a:defRPr sz="4800" b="0" i="0" u="none" strike="noStrike" cap="none" baseline="0">
                <a:solidFill>
                  <a:schemeClr val="dk2"/>
                </a:solidFill>
                <a:latin typeface="Arial"/>
                <a:ea typeface="Arial"/>
                <a:cs typeface="Arial"/>
                <a:sym typeface="Arial"/>
                <a:rtl val="0"/>
              </a:defRPr>
            </a:lvl2pPr>
            <a:lvl3pPr marR="0" algn="l" rtl="0">
              <a:lnSpc>
                <a:spcPct val="100000"/>
              </a:lnSpc>
              <a:spcBef>
                <a:spcPts val="0"/>
              </a:spcBef>
              <a:spcAft>
                <a:spcPts val="0"/>
              </a:spcAft>
              <a:buClr>
                <a:schemeClr val="dk2"/>
              </a:buClr>
              <a:buSzPct val="100000"/>
              <a:buNone/>
              <a:defRPr sz="4800" b="0" i="0" u="none" strike="noStrike" cap="none" baseline="0">
                <a:solidFill>
                  <a:schemeClr val="dk2"/>
                </a:solidFill>
                <a:latin typeface="Arial"/>
                <a:ea typeface="Arial"/>
                <a:cs typeface="Arial"/>
                <a:sym typeface="Arial"/>
                <a:rtl val="0"/>
              </a:defRPr>
            </a:lvl3pPr>
            <a:lvl4pPr marR="0" algn="l" rtl="0">
              <a:lnSpc>
                <a:spcPct val="100000"/>
              </a:lnSpc>
              <a:spcBef>
                <a:spcPts val="0"/>
              </a:spcBef>
              <a:spcAft>
                <a:spcPts val="0"/>
              </a:spcAft>
              <a:buClr>
                <a:schemeClr val="dk2"/>
              </a:buClr>
              <a:buSzPct val="100000"/>
              <a:buNone/>
              <a:defRPr sz="4800" b="0" i="0" u="none" strike="noStrike" cap="none" baseline="0">
                <a:solidFill>
                  <a:schemeClr val="dk2"/>
                </a:solidFill>
                <a:latin typeface="Arial"/>
                <a:ea typeface="Arial"/>
                <a:cs typeface="Arial"/>
                <a:sym typeface="Arial"/>
                <a:rtl val="0"/>
              </a:defRPr>
            </a:lvl4pPr>
            <a:lvl5pPr marR="0" algn="l" rtl="0">
              <a:lnSpc>
                <a:spcPct val="100000"/>
              </a:lnSpc>
              <a:spcBef>
                <a:spcPts val="0"/>
              </a:spcBef>
              <a:spcAft>
                <a:spcPts val="0"/>
              </a:spcAft>
              <a:buClr>
                <a:schemeClr val="dk2"/>
              </a:buClr>
              <a:buSzPct val="100000"/>
              <a:buNone/>
              <a:defRPr sz="4800" b="0" i="0" u="none" strike="noStrike" cap="none" baseline="0">
                <a:solidFill>
                  <a:schemeClr val="dk2"/>
                </a:solidFill>
                <a:latin typeface="Arial"/>
                <a:ea typeface="Arial"/>
                <a:cs typeface="Arial"/>
                <a:sym typeface="Arial"/>
                <a:rtl val="0"/>
              </a:defRPr>
            </a:lvl5pPr>
            <a:lvl6pPr marR="0" algn="l" rtl="0">
              <a:lnSpc>
                <a:spcPct val="100000"/>
              </a:lnSpc>
              <a:spcBef>
                <a:spcPts val="0"/>
              </a:spcBef>
              <a:spcAft>
                <a:spcPts val="0"/>
              </a:spcAft>
              <a:buClr>
                <a:schemeClr val="dk2"/>
              </a:buClr>
              <a:buSzPct val="100000"/>
              <a:buNone/>
              <a:defRPr sz="4800" b="0" i="0" u="none" strike="noStrike" cap="none" baseline="0">
                <a:solidFill>
                  <a:schemeClr val="dk2"/>
                </a:solidFill>
                <a:latin typeface="Arial"/>
                <a:ea typeface="Arial"/>
                <a:cs typeface="Arial"/>
                <a:sym typeface="Arial"/>
                <a:rtl val="0"/>
              </a:defRPr>
            </a:lvl6pPr>
            <a:lvl7pPr marR="0" algn="l" rtl="0">
              <a:lnSpc>
                <a:spcPct val="100000"/>
              </a:lnSpc>
              <a:spcBef>
                <a:spcPts val="0"/>
              </a:spcBef>
              <a:spcAft>
                <a:spcPts val="0"/>
              </a:spcAft>
              <a:buClr>
                <a:schemeClr val="dk2"/>
              </a:buClr>
              <a:buSzPct val="100000"/>
              <a:buNone/>
              <a:defRPr sz="4800" b="0" i="0" u="none" strike="noStrike" cap="none" baseline="0">
                <a:solidFill>
                  <a:schemeClr val="dk2"/>
                </a:solidFill>
                <a:latin typeface="Arial"/>
                <a:ea typeface="Arial"/>
                <a:cs typeface="Arial"/>
                <a:sym typeface="Arial"/>
                <a:rtl val="0"/>
              </a:defRPr>
            </a:lvl7pPr>
            <a:lvl8pPr marR="0" algn="l" rtl="0">
              <a:lnSpc>
                <a:spcPct val="100000"/>
              </a:lnSpc>
              <a:spcBef>
                <a:spcPts val="0"/>
              </a:spcBef>
              <a:spcAft>
                <a:spcPts val="0"/>
              </a:spcAft>
              <a:buClr>
                <a:schemeClr val="dk2"/>
              </a:buClr>
              <a:buSzPct val="100000"/>
              <a:buNone/>
              <a:defRPr sz="4800" b="0" i="0" u="none" strike="noStrike" cap="none" baseline="0">
                <a:solidFill>
                  <a:schemeClr val="dk2"/>
                </a:solidFill>
                <a:latin typeface="Arial"/>
                <a:ea typeface="Arial"/>
                <a:cs typeface="Arial"/>
                <a:sym typeface="Arial"/>
                <a:rtl val="0"/>
              </a:defRPr>
            </a:lvl8pPr>
            <a:lvl9pPr marR="0" algn="l" rtl="0">
              <a:lnSpc>
                <a:spcPct val="100000"/>
              </a:lnSpc>
              <a:spcBef>
                <a:spcPts val="0"/>
              </a:spcBef>
              <a:spcAft>
                <a:spcPts val="0"/>
              </a:spcAft>
              <a:buClr>
                <a:schemeClr val="dk2"/>
              </a:buClr>
              <a:buSzPct val="100000"/>
              <a:buNone/>
              <a:defRPr sz="4800" b="0" i="0" u="none" strike="noStrike" cap="none" baseline="0">
                <a:solidFill>
                  <a:schemeClr val="dk2"/>
                </a:solidFill>
                <a:latin typeface="Arial"/>
                <a:ea typeface="Arial"/>
                <a:cs typeface="Arial"/>
                <a:sym typeface="Arial"/>
                <a:rtl val="0"/>
              </a:defRPr>
            </a:lvl9pPr>
          </a:lstStyle>
          <a:p>
            <a:pPr marL="342900" indent="-342900">
              <a:buFont typeface="Arial" panose="020B0604020202020204" pitchFamily="34" charset="0"/>
              <a:buChar char="•"/>
            </a:pPr>
            <a:r>
              <a:rPr lang="en-US" sz="2200" dirty="0"/>
              <a:t>Compile-time reference rule 42</a:t>
            </a:r>
          </a:p>
          <a:p>
            <a:pPr marL="342900" indent="-342900">
              <a:buFont typeface="Arial" panose="020B0604020202020204" pitchFamily="34" charset="0"/>
              <a:buChar char="•"/>
            </a:pPr>
            <a:r>
              <a:rPr lang="en-US" sz="2200" dirty="0"/>
              <a:t>Def of a class, comments, 43</a:t>
            </a:r>
          </a:p>
          <a:p>
            <a:pPr marL="342900" indent="-342900">
              <a:buFont typeface="Arial" panose="020B0604020202020204" pitchFamily="34" charset="0"/>
              <a:buChar char="•"/>
            </a:pPr>
            <a:r>
              <a:rPr lang="en-US" sz="2200" dirty="0"/>
              <a:t>Overloading, 44</a:t>
            </a:r>
          </a:p>
          <a:p>
            <a:pPr marL="342900" indent="-342900">
              <a:buFont typeface="Arial" panose="020B0604020202020204" pitchFamily="34" charset="0"/>
              <a:buChar char="•"/>
            </a:pPr>
            <a:r>
              <a:rPr lang="en-US" sz="2200" dirty="0"/>
              <a:t>this, 45</a:t>
            </a:r>
          </a:p>
          <a:p>
            <a:pPr marL="342900" indent="-342900">
              <a:buFont typeface="Arial" panose="020B0604020202020204" pitchFamily="34" charset="0"/>
              <a:buChar char="•"/>
            </a:pPr>
            <a:r>
              <a:rPr lang="en-US" sz="2200" dirty="0"/>
              <a:t>class Object, 47</a:t>
            </a:r>
          </a:p>
          <a:p>
            <a:pPr marL="342900" indent="-342900">
              <a:buFont typeface="Arial" panose="020B0604020202020204" pitchFamily="34" charset="0"/>
              <a:buChar char="•"/>
            </a:pPr>
            <a:r>
              <a:rPr lang="en-US" sz="2200" dirty="0"/>
              <a:t>Four kinds of variable, 48</a:t>
            </a:r>
          </a:p>
          <a:p>
            <a:pPr marL="342900" indent="-342900">
              <a:buFont typeface="Arial" panose="020B0604020202020204" pitchFamily="34" charset="0"/>
              <a:buChar char="•"/>
            </a:pPr>
            <a:r>
              <a:rPr lang="en-US" sz="2200" dirty="0"/>
              <a:t>Make class Box generic, 49</a:t>
            </a:r>
          </a:p>
          <a:p>
            <a:pPr marL="342900" indent="-342900">
              <a:buFont typeface="Arial" panose="020B0604020202020204" pitchFamily="34" charset="0"/>
              <a:buChar char="•"/>
            </a:pPr>
            <a:r>
              <a:rPr lang="en-US" sz="2200" dirty="0"/>
              <a:t>Recursion: how method calls are executed, 50</a:t>
            </a:r>
          </a:p>
          <a:p>
            <a:pPr marL="342900" indent="-342900">
              <a:buFont typeface="Arial" panose="020B0604020202020204" pitchFamily="34" charset="0"/>
              <a:buChar char="•"/>
            </a:pPr>
            <a:r>
              <a:rPr lang="en-US" sz="2200" dirty="0"/>
              <a:t>Function equals, 53</a:t>
            </a:r>
          </a:p>
          <a:p>
            <a:pPr marL="342900" indent="-342900">
              <a:buFont typeface="Arial" panose="020B0604020202020204" pitchFamily="34" charset="0"/>
              <a:buChar char="•"/>
            </a:pPr>
            <a:r>
              <a:rPr lang="en-US" sz="2200" dirty="0"/>
              <a:t>ADTs &amp; Java Collections Frameworks, 61</a:t>
            </a:r>
            <a:endParaRPr lang="en" sz="2200" dirty="0"/>
          </a:p>
          <a:p>
            <a:pPr marL="342900" indent="-342900">
              <a:buFont typeface="Arial" panose="020B0604020202020204" pitchFamily="34" charset="0"/>
              <a:buChar char="•"/>
            </a:pPr>
            <a:endParaRPr lang="en" sz="2200" dirty="0"/>
          </a:p>
          <a:p>
            <a:pPr marL="342900" indent="-342900">
              <a:buFont typeface="Arial" panose="020B0604020202020204" pitchFamily="34" charset="0"/>
              <a:buChar char="•"/>
            </a:pPr>
            <a:endParaRPr lang="en" sz="2200" dirty="0"/>
          </a:p>
          <a:p>
            <a:pPr marL="342900" indent="-342900">
              <a:buFont typeface="Arial" panose="020B0604020202020204" pitchFamily="34" charset="0"/>
              <a:buChar char="•"/>
            </a:pPr>
            <a:endParaRPr lang="en" sz="2200" dirty="0"/>
          </a:p>
          <a:p>
            <a:pPr marL="342900" indent="-342900">
              <a:buFont typeface="Arial" panose="020B0604020202020204" pitchFamily="34" charset="0"/>
              <a:buChar char="•"/>
            </a:pPr>
            <a:endParaRPr lang="en" sz="2200" dirty="0"/>
          </a:p>
        </p:txBody>
      </p:sp>
    </p:spTree>
    <p:extLst>
      <p:ext uri="{BB962C8B-B14F-4D97-AF65-F5344CB8AC3E}">
        <p14:creationId xmlns:p14="http://schemas.microsoft.com/office/powerpoint/2010/main" val="2421131390"/>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p:nvPr/>
        </p:nvSpPr>
        <p:spPr>
          <a:xfrm>
            <a:off x="3738325" y="994225"/>
            <a:ext cx="5063999" cy="366000"/>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644" name="Shape 64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000"/>
              <a:t>Try-catch blocks</a:t>
            </a:r>
          </a:p>
        </p:txBody>
      </p:sp>
      <p:sp>
        <p:nvSpPr>
          <p:cNvPr id="645" name="Shape 645"/>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Exceptions</a:t>
            </a:r>
          </a:p>
        </p:txBody>
      </p:sp>
      <p:sp>
        <p:nvSpPr>
          <p:cNvPr id="646" name="Shape 646"/>
          <p:cNvSpPr txBox="1"/>
          <p:nvPr/>
        </p:nvSpPr>
        <p:spPr>
          <a:xfrm>
            <a:off x="4328550" y="351450"/>
            <a:ext cx="4891799" cy="4440600"/>
          </a:xfrm>
          <a:prstGeom prst="rect">
            <a:avLst/>
          </a:prstGeom>
          <a:noFill/>
          <a:ln>
            <a:noFill/>
          </a:ln>
        </p:spPr>
        <p:txBody>
          <a:bodyPr lIns="91425" tIns="91425" rIns="91425" bIns="91425" anchor="t" anchorCtr="0">
            <a:noAutofit/>
          </a:bodyPr>
          <a:lstStyle/>
          <a:p>
            <a:pPr lvl="0" rtl="0">
              <a:spcBef>
                <a:spcPts val="0"/>
              </a:spcBef>
              <a:buNone/>
            </a:pPr>
            <a:r>
              <a:rPr lang="en" sz="1600" b="1">
                <a:solidFill>
                  <a:srgbClr val="1155CC"/>
                </a:solidFill>
                <a:latin typeface="Courier New"/>
                <a:ea typeface="Courier New"/>
                <a:cs typeface="Courier New"/>
                <a:sym typeface="Courier New"/>
              </a:rPr>
              <a:t>class Ex {</a:t>
            </a:r>
          </a:p>
          <a:p>
            <a:pPr lvl="0" rtl="0">
              <a:spcBef>
                <a:spcPts val="0"/>
              </a:spcBef>
              <a:buNone/>
            </a:pPr>
            <a:r>
              <a:rPr lang="en" sz="1600" b="1">
                <a:solidFill>
                  <a:srgbClr val="1155CC"/>
                </a:solidFill>
                <a:latin typeface="Courier New"/>
                <a:ea typeface="Courier New"/>
                <a:cs typeface="Courier New"/>
                <a:sym typeface="Courier New"/>
              </a:rPr>
              <a:t>    void first() {</a:t>
            </a:r>
          </a:p>
          <a:p>
            <a:pPr lvl="0" rtl="0">
              <a:spcBef>
                <a:spcPts val="0"/>
              </a:spcBef>
              <a:buNone/>
            </a:pPr>
            <a:r>
              <a:rPr lang="en" sz="1600" b="1">
                <a:solidFill>
                  <a:srgbClr val="1155CC"/>
                </a:solidFill>
                <a:latin typeface="Courier New"/>
                <a:ea typeface="Courier New"/>
                <a:cs typeface="Courier New"/>
                <a:sym typeface="Courier New"/>
              </a:rPr>
              <a:t>		second();</a:t>
            </a:r>
          </a:p>
          <a:p>
            <a:pPr lvl="0" rtl="0">
              <a:spcBef>
                <a:spcPts val="0"/>
              </a:spcBef>
              <a:buNone/>
            </a:pPr>
            <a:r>
              <a:rPr lang="en" sz="1600" b="1">
                <a:solidFill>
                  <a:srgbClr val="1155CC"/>
                </a:solidFill>
                <a:latin typeface="Courier New"/>
                <a:ea typeface="Courier New"/>
                <a:cs typeface="Courier New"/>
                <a:sym typeface="Courier New"/>
              </a:rPr>
              <a:t>	}</a:t>
            </a:r>
          </a:p>
          <a:p>
            <a:pPr rtl="0">
              <a:spcBef>
                <a:spcPts val="0"/>
              </a:spcBef>
              <a:buNone/>
            </a:pPr>
            <a:r>
              <a:rPr lang="en" sz="1600" b="1">
                <a:solidFill>
                  <a:srgbClr val="1155CC"/>
                </a:solidFill>
                <a:latin typeface="Courier New"/>
                <a:ea typeface="Courier New"/>
                <a:cs typeface="Courier New"/>
                <a:sym typeface="Courier New"/>
              </a:rPr>
              <a:t>	void second() {</a:t>
            </a:r>
          </a:p>
          <a:p>
            <a:pPr rtl="0">
              <a:spcBef>
                <a:spcPts val="0"/>
              </a:spcBef>
              <a:buNone/>
            </a:pPr>
            <a:r>
              <a:rPr lang="en" sz="1600" b="1">
                <a:solidFill>
                  <a:srgbClr val="38761D"/>
                </a:solidFill>
                <a:latin typeface="Courier New"/>
                <a:ea typeface="Courier New"/>
                <a:cs typeface="Courier New"/>
                <a:sym typeface="Courier New"/>
              </a:rPr>
              <a:t>		try {</a:t>
            </a:r>
          </a:p>
          <a:p>
            <a:pPr lvl="0" rtl="0">
              <a:spcBef>
                <a:spcPts val="0"/>
              </a:spcBef>
              <a:buNone/>
            </a:pPr>
            <a:r>
              <a:rPr lang="en" sz="1600" b="1">
                <a:solidFill>
                  <a:srgbClr val="38761D"/>
                </a:solidFill>
                <a:latin typeface="Courier New"/>
                <a:ea typeface="Courier New"/>
                <a:cs typeface="Courier New"/>
                <a:sym typeface="Courier New"/>
              </a:rPr>
              <a:t>			</a:t>
            </a:r>
            <a:r>
              <a:rPr lang="en" sz="1600" b="1">
                <a:solidFill>
                  <a:srgbClr val="1155CC"/>
                </a:solidFill>
                <a:latin typeface="Courier New"/>
                <a:ea typeface="Courier New"/>
                <a:cs typeface="Courier New"/>
                <a:sym typeface="Courier New"/>
              </a:rPr>
              <a:t>System.out.println(“in”);</a:t>
            </a:r>
          </a:p>
          <a:p>
            <a:pPr rtl="0">
              <a:spcBef>
                <a:spcPts val="0"/>
              </a:spcBef>
              <a:buNone/>
            </a:pPr>
            <a:r>
              <a:rPr lang="en" sz="1600" b="1">
                <a:solidFill>
                  <a:srgbClr val="1155CC"/>
                </a:solidFill>
                <a:latin typeface="Courier New"/>
                <a:ea typeface="Courier New"/>
                <a:cs typeface="Courier New"/>
                <a:sym typeface="Courier New"/>
              </a:rPr>
              <a:t>	    	third();</a:t>
            </a:r>
          </a:p>
          <a:p>
            <a:pPr rtl="0">
              <a:spcBef>
                <a:spcPts val="0"/>
              </a:spcBef>
              <a:buNone/>
            </a:pPr>
            <a:r>
              <a:rPr lang="en" sz="1600" b="1">
                <a:solidFill>
                  <a:srgbClr val="1155CC"/>
                </a:solidFill>
                <a:latin typeface="Courier New"/>
                <a:ea typeface="Courier New"/>
                <a:cs typeface="Courier New"/>
                <a:sym typeface="Courier New"/>
              </a:rPr>
              <a:t>			System.out.println(“out”);</a:t>
            </a:r>
          </a:p>
          <a:p>
            <a:pPr rtl="0">
              <a:spcBef>
                <a:spcPts val="0"/>
              </a:spcBef>
              <a:buNone/>
            </a:pPr>
            <a:r>
              <a:rPr lang="en" sz="1600" b="1">
                <a:solidFill>
                  <a:srgbClr val="38761D"/>
                </a:solidFill>
                <a:latin typeface="Courier New"/>
                <a:ea typeface="Courier New"/>
                <a:cs typeface="Courier New"/>
                <a:sym typeface="Courier New"/>
              </a:rPr>
              <a:t>		} catch (Exception e){</a:t>
            </a:r>
          </a:p>
          <a:p>
            <a:pPr rtl="0">
              <a:spcBef>
                <a:spcPts val="0"/>
              </a:spcBef>
              <a:buNone/>
            </a:pPr>
            <a:r>
              <a:rPr lang="en" sz="1600" b="1">
                <a:solidFill>
                  <a:srgbClr val="1155CC"/>
                </a:solidFill>
                <a:latin typeface="Courier New"/>
                <a:ea typeface="Courier New"/>
                <a:cs typeface="Courier New"/>
                <a:sym typeface="Courier New"/>
              </a:rPr>
              <a:t>			System.out.print(“error”);</a:t>
            </a:r>
          </a:p>
          <a:p>
            <a:pPr lvl="0" rtl="0">
              <a:spcBef>
                <a:spcPts val="0"/>
              </a:spcBef>
              <a:buNone/>
            </a:pPr>
            <a:r>
              <a:rPr lang="en" sz="1600" b="1">
                <a:solidFill>
                  <a:srgbClr val="38761D"/>
                </a:solidFill>
                <a:latin typeface="Courier New"/>
                <a:ea typeface="Courier New"/>
                <a:cs typeface="Courier New"/>
                <a:sym typeface="Courier New"/>
              </a:rPr>
              <a:t>		}</a:t>
            </a:r>
          </a:p>
          <a:p>
            <a:pPr marL="457200" lvl="0" indent="0" rtl="0">
              <a:spcBef>
                <a:spcPts val="0"/>
              </a:spcBef>
              <a:buNone/>
            </a:pPr>
            <a:r>
              <a:rPr lang="en" sz="1600" b="1">
                <a:solidFill>
                  <a:srgbClr val="1155CC"/>
                </a:solidFill>
                <a:latin typeface="Courier New"/>
                <a:ea typeface="Courier New"/>
                <a:cs typeface="Courier New"/>
                <a:sym typeface="Courier New"/>
              </a:rPr>
              <a:t>}</a:t>
            </a:r>
          </a:p>
          <a:p>
            <a:pPr marL="457200" lvl="0" indent="0" rtl="0">
              <a:spcBef>
                <a:spcPts val="0"/>
              </a:spcBef>
              <a:buNone/>
            </a:pPr>
            <a:endParaRPr sz="1600" b="1">
              <a:solidFill>
                <a:srgbClr val="1155CC"/>
              </a:solidFill>
              <a:latin typeface="Courier New"/>
              <a:ea typeface="Courier New"/>
              <a:cs typeface="Courier New"/>
              <a:sym typeface="Courier New"/>
            </a:endParaRPr>
          </a:p>
          <a:p>
            <a:pPr marL="457200" lvl="0" indent="0" rtl="0">
              <a:spcBef>
                <a:spcPts val="0"/>
              </a:spcBef>
              <a:buNone/>
            </a:pPr>
            <a:r>
              <a:rPr lang="en" sz="1600" b="1">
                <a:solidFill>
                  <a:srgbClr val="1155CC"/>
                </a:solidFill>
                <a:latin typeface="Courier New"/>
                <a:ea typeface="Courier New"/>
                <a:cs typeface="Courier New"/>
                <a:sym typeface="Courier New"/>
              </a:rPr>
              <a:t>void third() {</a:t>
            </a:r>
          </a:p>
          <a:p>
            <a:pPr marL="0" lvl="0" indent="0" rtl="0">
              <a:spcBef>
                <a:spcPts val="0"/>
              </a:spcBef>
              <a:buNone/>
            </a:pPr>
            <a:r>
              <a:rPr lang="en" sz="1600" b="1">
                <a:solidFill>
                  <a:srgbClr val="1155CC"/>
                </a:solidFill>
                <a:latin typeface="Courier New"/>
                <a:ea typeface="Courier New"/>
                <a:cs typeface="Courier New"/>
                <a:sym typeface="Courier New"/>
              </a:rPr>
              <a:t>	    int c = 5/0;</a:t>
            </a:r>
          </a:p>
          <a:p>
            <a:pPr marL="0" lvl="0" indent="0" rtl="0">
              <a:spcBef>
                <a:spcPts val="0"/>
              </a:spcBef>
              <a:buNone/>
            </a:pPr>
            <a:r>
              <a:rPr lang="en" sz="1600" b="1">
                <a:solidFill>
                  <a:srgbClr val="1155CC"/>
                </a:solidFill>
                <a:latin typeface="Courier New"/>
                <a:ea typeface="Courier New"/>
                <a:cs typeface="Courier New"/>
                <a:sym typeface="Courier New"/>
              </a:rPr>
              <a:t>    }</a:t>
            </a:r>
          </a:p>
          <a:p>
            <a:pPr lvl="0" rtl="0">
              <a:spcBef>
                <a:spcPts val="0"/>
              </a:spcBef>
              <a:buNone/>
            </a:pPr>
            <a:r>
              <a:rPr lang="en" sz="1600" b="1">
                <a:solidFill>
                  <a:srgbClr val="1155CC"/>
                </a:solidFill>
                <a:latin typeface="Courier New"/>
                <a:ea typeface="Courier New"/>
                <a:cs typeface="Courier New"/>
                <a:sym typeface="Courier New"/>
              </a:rPr>
              <a:t>}</a:t>
            </a:r>
          </a:p>
        </p:txBody>
      </p:sp>
      <p:sp>
        <p:nvSpPr>
          <p:cNvPr id="647" name="Shape 647"/>
          <p:cNvSpPr txBox="1"/>
          <p:nvPr/>
        </p:nvSpPr>
        <p:spPr>
          <a:xfrm>
            <a:off x="238625" y="1285775"/>
            <a:ext cx="3870900" cy="1483199"/>
          </a:xfrm>
          <a:prstGeom prst="rect">
            <a:avLst/>
          </a:prstGeom>
          <a:noFill/>
          <a:ln>
            <a:noFill/>
          </a:ln>
        </p:spPr>
        <p:txBody>
          <a:bodyPr lIns="91425" tIns="91425" rIns="91425" bIns="91425" anchor="t" anchorCtr="0">
            <a:noAutofit/>
          </a:bodyPr>
          <a:lstStyle/>
          <a:p>
            <a:pPr rtl="0">
              <a:spcBef>
                <a:spcPts val="0"/>
              </a:spcBef>
              <a:buNone/>
            </a:pPr>
            <a:r>
              <a:rPr lang="en" sz="1800"/>
              <a:t>An exception will bubble up the call stack and crash the methods that called it</a:t>
            </a:r>
          </a:p>
          <a:p>
            <a:pPr rtl="0">
              <a:spcBef>
                <a:spcPts val="0"/>
              </a:spcBef>
              <a:buNone/>
            </a:pPr>
            <a:r>
              <a:rPr lang="en" sz="1800" b="1">
                <a:solidFill>
                  <a:srgbClr val="38761D"/>
                </a:solidFill>
              </a:rPr>
              <a:t>… unless it is caught.</a:t>
            </a:r>
          </a:p>
          <a:p>
            <a:pPr rtl="0">
              <a:spcBef>
                <a:spcPts val="0"/>
              </a:spcBef>
              <a:buNone/>
            </a:pPr>
            <a:endParaRPr sz="1800" b="1">
              <a:solidFill>
                <a:srgbClr val="38761D"/>
              </a:solidFill>
            </a:endParaRPr>
          </a:p>
          <a:p>
            <a:pPr rtl="0">
              <a:spcBef>
                <a:spcPts val="0"/>
              </a:spcBef>
              <a:buNone/>
            </a:pPr>
            <a:r>
              <a:rPr lang="en" sz="1800" b="1">
                <a:solidFill>
                  <a:srgbClr val="1155CC"/>
                </a:solidFill>
                <a:latin typeface="Courier New"/>
                <a:ea typeface="Courier New"/>
                <a:cs typeface="Courier New"/>
                <a:sym typeface="Courier New"/>
              </a:rPr>
              <a:t>catch</a:t>
            </a:r>
            <a:r>
              <a:rPr lang="en" sz="1800">
                <a:solidFill>
                  <a:srgbClr val="38761D"/>
                </a:solidFill>
              </a:rPr>
              <a:t> will handle any exceptions  of type </a:t>
            </a:r>
            <a:r>
              <a:rPr lang="en" sz="1800" i="1">
                <a:solidFill>
                  <a:srgbClr val="38761D"/>
                </a:solidFill>
              </a:rPr>
              <a:t>Exception </a:t>
            </a:r>
            <a:r>
              <a:rPr lang="en" sz="1800">
                <a:solidFill>
                  <a:srgbClr val="38761D"/>
                </a:solidFill>
              </a:rPr>
              <a:t>(and its subclasses) that happened in the </a:t>
            </a:r>
            <a:r>
              <a:rPr lang="en" sz="1800" b="1">
                <a:solidFill>
                  <a:srgbClr val="1155CC"/>
                </a:solidFill>
                <a:latin typeface="Courier New"/>
                <a:ea typeface="Courier New"/>
                <a:cs typeface="Courier New"/>
                <a:sym typeface="Courier New"/>
              </a:rPr>
              <a:t>try</a:t>
            </a:r>
            <a:r>
              <a:rPr lang="en" sz="1800">
                <a:solidFill>
                  <a:srgbClr val="38761D"/>
                </a:solidFill>
              </a:rPr>
              <a:t> block</a:t>
            </a:r>
          </a:p>
          <a:p>
            <a:pPr lvl="0" rtl="0">
              <a:spcBef>
                <a:spcPts val="0"/>
              </a:spcBef>
              <a:buNone/>
            </a:pPr>
            <a:endParaRPr sz="1800"/>
          </a:p>
        </p:txBody>
      </p:sp>
      <p:sp>
        <p:nvSpPr>
          <p:cNvPr id="648" name="Shape 648"/>
          <p:cNvSpPr txBox="1"/>
          <p:nvPr/>
        </p:nvSpPr>
        <p:spPr>
          <a:xfrm>
            <a:off x="3891225" y="351450"/>
            <a:ext cx="556799" cy="4440600"/>
          </a:xfrm>
          <a:prstGeom prst="rect">
            <a:avLst/>
          </a:prstGeom>
          <a:noFill/>
          <a:ln>
            <a:noFill/>
          </a:ln>
        </p:spPr>
        <p:txBody>
          <a:bodyPr lIns="91425" tIns="91425" rIns="91425" bIns="91425" anchor="t" anchorCtr="0">
            <a:noAutofit/>
          </a:bodyPr>
          <a:lstStyle/>
          <a:p>
            <a:pPr lvl="0" rtl="0">
              <a:spcBef>
                <a:spcPts val="0"/>
              </a:spcBef>
              <a:buNone/>
            </a:pPr>
            <a:r>
              <a:rPr lang="en" sz="1600" b="1">
                <a:solidFill>
                  <a:srgbClr val="666666"/>
                </a:solidFill>
                <a:latin typeface="Courier New"/>
                <a:ea typeface="Courier New"/>
                <a:cs typeface="Courier New"/>
                <a:sym typeface="Courier New"/>
              </a:rPr>
              <a:t>1</a:t>
            </a:r>
          </a:p>
          <a:p>
            <a:pPr lvl="0" rtl="0">
              <a:spcBef>
                <a:spcPts val="0"/>
              </a:spcBef>
              <a:buNone/>
            </a:pPr>
            <a:r>
              <a:rPr lang="en" sz="1600" b="1">
                <a:solidFill>
                  <a:srgbClr val="666666"/>
                </a:solidFill>
                <a:latin typeface="Courier New"/>
                <a:ea typeface="Courier New"/>
                <a:cs typeface="Courier New"/>
                <a:sym typeface="Courier New"/>
              </a:rPr>
              <a:t>2</a:t>
            </a:r>
          </a:p>
          <a:p>
            <a:pPr lvl="0" rtl="0">
              <a:spcBef>
                <a:spcPts val="0"/>
              </a:spcBef>
              <a:buNone/>
            </a:pPr>
            <a:r>
              <a:rPr lang="en" sz="1600" b="1">
                <a:solidFill>
                  <a:srgbClr val="666666"/>
                </a:solidFill>
                <a:latin typeface="Courier New"/>
                <a:ea typeface="Courier New"/>
                <a:cs typeface="Courier New"/>
                <a:sym typeface="Courier New"/>
              </a:rPr>
              <a:t>3</a:t>
            </a:r>
          </a:p>
          <a:p>
            <a:pPr lvl="0" rtl="0">
              <a:spcBef>
                <a:spcPts val="0"/>
              </a:spcBef>
              <a:buNone/>
            </a:pPr>
            <a:r>
              <a:rPr lang="en" sz="1600" b="1">
                <a:solidFill>
                  <a:srgbClr val="666666"/>
                </a:solidFill>
                <a:latin typeface="Courier New"/>
                <a:ea typeface="Courier New"/>
                <a:cs typeface="Courier New"/>
                <a:sym typeface="Courier New"/>
              </a:rPr>
              <a:t>4</a:t>
            </a:r>
          </a:p>
          <a:p>
            <a:pPr lvl="0" rtl="0">
              <a:spcBef>
                <a:spcPts val="0"/>
              </a:spcBef>
              <a:buNone/>
            </a:pPr>
            <a:r>
              <a:rPr lang="en" sz="1600" b="1">
                <a:solidFill>
                  <a:srgbClr val="666666"/>
                </a:solidFill>
                <a:latin typeface="Courier New"/>
                <a:ea typeface="Courier New"/>
                <a:cs typeface="Courier New"/>
                <a:sym typeface="Courier New"/>
              </a:rPr>
              <a:t>5</a:t>
            </a:r>
          </a:p>
          <a:p>
            <a:pPr lvl="0" rtl="0">
              <a:spcBef>
                <a:spcPts val="0"/>
              </a:spcBef>
              <a:buNone/>
            </a:pPr>
            <a:r>
              <a:rPr lang="en" sz="1600" b="1">
                <a:solidFill>
                  <a:srgbClr val="666666"/>
                </a:solidFill>
                <a:latin typeface="Courier New"/>
                <a:ea typeface="Courier New"/>
                <a:cs typeface="Courier New"/>
                <a:sym typeface="Courier New"/>
              </a:rPr>
              <a:t>6</a:t>
            </a:r>
          </a:p>
          <a:p>
            <a:pPr lvl="0" rtl="0">
              <a:spcBef>
                <a:spcPts val="0"/>
              </a:spcBef>
              <a:buNone/>
            </a:pPr>
            <a:r>
              <a:rPr lang="en" sz="1600" b="1">
                <a:solidFill>
                  <a:srgbClr val="666666"/>
                </a:solidFill>
                <a:latin typeface="Courier New"/>
                <a:ea typeface="Courier New"/>
                <a:cs typeface="Courier New"/>
                <a:sym typeface="Courier New"/>
              </a:rPr>
              <a:t>7</a:t>
            </a:r>
          </a:p>
          <a:p>
            <a:pPr lvl="0" rtl="0">
              <a:spcBef>
                <a:spcPts val="0"/>
              </a:spcBef>
              <a:buNone/>
            </a:pPr>
            <a:r>
              <a:rPr lang="en" sz="1600" b="1">
                <a:solidFill>
                  <a:srgbClr val="666666"/>
                </a:solidFill>
                <a:latin typeface="Courier New"/>
                <a:ea typeface="Courier New"/>
                <a:cs typeface="Courier New"/>
                <a:sym typeface="Courier New"/>
              </a:rPr>
              <a:t>8</a:t>
            </a:r>
          </a:p>
          <a:p>
            <a:pPr lvl="0" rtl="0">
              <a:spcBef>
                <a:spcPts val="0"/>
              </a:spcBef>
              <a:buNone/>
            </a:pPr>
            <a:r>
              <a:rPr lang="en" sz="1600" b="1">
                <a:solidFill>
                  <a:srgbClr val="666666"/>
                </a:solidFill>
                <a:latin typeface="Courier New"/>
                <a:ea typeface="Courier New"/>
                <a:cs typeface="Courier New"/>
                <a:sym typeface="Courier New"/>
              </a:rPr>
              <a:t>9</a:t>
            </a:r>
          </a:p>
          <a:p>
            <a:pPr lvl="0" rtl="0">
              <a:spcBef>
                <a:spcPts val="0"/>
              </a:spcBef>
              <a:buNone/>
            </a:pPr>
            <a:r>
              <a:rPr lang="en" sz="1600" b="1">
                <a:solidFill>
                  <a:srgbClr val="666666"/>
                </a:solidFill>
                <a:latin typeface="Courier New"/>
                <a:ea typeface="Courier New"/>
                <a:cs typeface="Courier New"/>
                <a:sym typeface="Courier New"/>
              </a:rPr>
              <a:t>10</a:t>
            </a:r>
          </a:p>
          <a:p>
            <a:pPr lvl="0" rtl="0">
              <a:spcBef>
                <a:spcPts val="0"/>
              </a:spcBef>
              <a:buNone/>
            </a:pPr>
            <a:r>
              <a:rPr lang="en" sz="1600" b="1">
                <a:solidFill>
                  <a:srgbClr val="666666"/>
                </a:solidFill>
                <a:latin typeface="Courier New"/>
                <a:ea typeface="Courier New"/>
                <a:cs typeface="Courier New"/>
                <a:sym typeface="Courier New"/>
              </a:rPr>
              <a:t>11</a:t>
            </a:r>
          </a:p>
          <a:p>
            <a:pPr lvl="0" rtl="0">
              <a:spcBef>
                <a:spcPts val="0"/>
              </a:spcBef>
              <a:buNone/>
            </a:pPr>
            <a:r>
              <a:rPr lang="en" sz="1600" b="1">
                <a:solidFill>
                  <a:srgbClr val="666666"/>
                </a:solidFill>
                <a:latin typeface="Courier New"/>
                <a:ea typeface="Courier New"/>
                <a:cs typeface="Courier New"/>
                <a:sym typeface="Courier New"/>
              </a:rPr>
              <a:t>12</a:t>
            </a:r>
          </a:p>
          <a:p>
            <a:pPr rtl="0">
              <a:spcBef>
                <a:spcPts val="0"/>
              </a:spcBef>
              <a:buNone/>
            </a:pPr>
            <a:r>
              <a:rPr lang="en" sz="1600" b="1">
                <a:solidFill>
                  <a:srgbClr val="666666"/>
                </a:solidFill>
                <a:latin typeface="Courier New"/>
                <a:ea typeface="Courier New"/>
                <a:cs typeface="Courier New"/>
                <a:sym typeface="Courier New"/>
              </a:rPr>
              <a:t>13</a:t>
            </a:r>
          </a:p>
          <a:p>
            <a:pPr rtl="0">
              <a:spcBef>
                <a:spcPts val="0"/>
              </a:spcBef>
              <a:buNone/>
            </a:pPr>
            <a:r>
              <a:rPr lang="en" sz="1600" b="1">
                <a:solidFill>
                  <a:srgbClr val="666666"/>
                </a:solidFill>
                <a:latin typeface="Courier New"/>
                <a:ea typeface="Courier New"/>
                <a:cs typeface="Courier New"/>
                <a:sym typeface="Courier New"/>
              </a:rPr>
              <a:t>14</a:t>
            </a:r>
          </a:p>
          <a:p>
            <a:pPr rtl="0">
              <a:spcBef>
                <a:spcPts val="0"/>
              </a:spcBef>
              <a:buNone/>
            </a:pPr>
            <a:r>
              <a:rPr lang="en" sz="1600" b="1">
                <a:solidFill>
                  <a:srgbClr val="666666"/>
                </a:solidFill>
                <a:latin typeface="Courier New"/>
                <a:ea typeface="Courier New"/>
                <a:cs typeface="Courier New"/>
                <a:sym typeface="Courier New"/>
              </a:rPr>
              <a:t>15</a:t>
            </a:r>
          </a:p>
          <a:p>
            <a:pPr rtl="0">
              <a:spcBef>
                <a:spcPts val="0"/>
              </a:spcBef>
              <a:buNone/>
            </a:pPr>
            <a:r>
              <a:rPr lang="en" sz="1600" b="1">
                <a:solidFill>
                  <a:srgbClr val="666666"/>
                </a:solidFill>
                <a:latin typeface="Courier New"/>
                <a:ea typeface="Courier New"/>
                <a:cs typeface="Courier New"/>
                <a:sym typeface="Courier New"/>
              </a:rPr>
              <a:t>16</a:t>
            </a:r>
          </a:p>
          <a:p>
            <a:pPr rtl="0">
              <a:spcBef>
                <a:spcPts val="0"/>
              </a:spcBef>
              <a:buNone/>
            </a:pPr>
            <a:r>
              <a:rPr lang="en" sz="1600" b="1">
                <a:solidFill>
                  <a:srgbClr val="666666"/>
                </a:solidFill>
                <a:latin typeface="Courier New"/>
                <a:ea typeface="Courier New"/>
                <a:cs typeface="Courier New"/>
                <a:sym typeface="Courier New"/>
              </a:rPr>
              <a:t>17</a:t>
            </a:r>
          </a:p>
          <a:p>
            <a:pPr lvl="0" rtl="0">
              <a:spcBef>
                <a:spcPts val="0"/>
              </a:spcBef>
              <a:buNone/>
            </a:pPr>
            <a:r>
              <a:rPr lang="en" sz="1600" b="1">
                <a:solidFill>
                  <a:srgbClr val="666666"/>
                </a:solidFill>
                <a:latin typeface="Courier New"/>
                <a:ea typeface="Courier New"/>
                <a:cs typeface="Courier New"/>
                <a:sym typeface="Courier New"/>
              </a:rPr>
              <a:t>18</a:t>
            </a:r>
          </a:p>
        </p:txBody>
      </p:sp>
      <p:sp>
        <p:nvSpPr>
          <p:cNvPr id="649" name="Shape 649"/>
          <p:cNvSpPr txBox="1"/>
          <p:nvPr/>
        </p:nvSpPr>
        <p:spPr>
          <a:xfrm>
            <a:off x="238625" y="3954175"/>
            <a:ext cx="3575700" cy="944999"/>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2000" b="1">
                <a:solidFill>
                  <a:srgbClr val="1155CC"/>
                </a:solidFill>
                <a:latin typeface="Courier New"/>
                <a:ea typeface="Courier New"/>
                <a:cs typeface="Courier New"/>
                <a:sym typeface="Courier New"/>
              </a:rPr>
              <a:t>Console:</a:t>
            </a:r>
          </a:p>
          <a:p>
            <a:pPr lvl="0" rtl="0">
              <a:spcBef>
                <a:spcPts val="0"/>
              </a:spcBef>
              <a:buNone/>
            </a:pPr>
            <a:endParaRPr sz="1600" b="1">
              <a:solidFill>
                <a:schemeClr val="dk1"/>
              </a:solidFill>
              <a:latin typeface="Courier New"/>
              <a:ea typeface="Courier New"/>
              <a:cs typeface="Courier New"/>
              <a:sym typeface="Courier New"/>
            </a:endParaRPr>
          </a:p>
        </p:txBody>
      </p:sp>
      <p:sp>
        <p:nvSpPr>
          <p:cNvPr id="650" name="Shape 650"/>
          <p:cNvSpPr/>
          <p:nvPr/>
        </p:nvSpPr>
        <p:spPr>
          <a:xfrm>
            <a:off x="4328550" y="893337"/>
            <a:ext cx="556799" cy="366000"/>
          </a:xfrm>
          <a:prstGeom prst="rightArrow">
            <a:avLst>
              <a:gd name="adj1" fmla="val 27554"/>
              <a:gd name="adj2" fmla="val 57957"/>
            </a:avLst>
          </a:prstGeom>
          <a:solidFill>
            <a:srgbClr val="6D9EEB"/>
          </a:solidFill>
          <a:ln w="19050" cap="flat">
            <a:solidFill>
              <a:srgbClr val="1C458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1" name="Shape 651"/>
          <p:cNvSpPr txBox="1"/>
          <p:nvPr/>
        </p:nvSpPr>
        <p:spPr>
          <a:xfrm>
            <a:off x="6740300" y="3588175"/>
            <a:ext cx="1935600" cy="366000"/>
          </a:xfrm>
          <a:prstGeom prst="rect">
            <a:avLst/>
          </a:prstGeom>
          <a:noFill/>
          <a:ln>
            <a:noFill/>
          </a:ln>
        </p:spPr>
        <p:txBody>
          <a:bodyPr lIns="91425" tIns="91425" rIns="91425" bIns="91425" anchor="t" anchorCtr="0">
            <a:noAutofit/>
          </a:bodyPr>
          <a:lstStyle/>
          <a:p>
            <a:pPr>
              <a:spcBef>
                <a:spcPts val="0"/>
              </a:spcBef>
              <a:buNone/>
            </a:pPr>
            <a:r>
              <a:rPr lang="en" sz="1800" i="1"/>
              <a:t>Exception Type</a:t>
            </a:r>
          </a:p>
        </p:txBody>
      </p:sp>
      <p:sp>
        <p:nvSpPr>
          <p:cNvPr id="652" name="Shape 652"/>
          <p:cNvSpPr/>
          <p:nvPr/>
        </p:nvSpPr>
        <p:spPr>
          <a:xfrm>
            <a:off x="4328550" y="1887025"/>
            <a:ext cx="556799" cy="366000"/>
          </a:xfrm>
          <a:prstGeom prst="rightArrow">
            <a:avLst>
              <a:gd name="adj1" fmla="val 27554"/>
              <a:gd name="adj2" fmla="val 57957"/>
            </a:avLst>
          </a:prstGeom>
          <a:solidFill>
            <a:srgbClr val="6D9EEB"/>
          </a:solidFill>
          <a:ln w="19050" cap="flat">
            <a:solidFill>
              <a:srgbClr val="1C4587"/>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53" name="Shape 653"/>
          <p:cNvSpPr/>
          <p:nvPr/>
        </p:nvSpPr>
        <p:spPr>
          <a:xfrm>
            <a:off x="4328550" y="4102762"/>
            <a:ext cx="556799" cy="366000"/>
          </a:xfrm>
          <a:prstGeom prst="rightArrow">
            <a:avLst>
              <a:gd name="adj1" fmla="val 27554"/>
              <a:gd name="adj2" fmla="val 57957"/>
            </a:avLst>
          </a:prstGeom>
          <a:solidFill>
            <a:srgbClr val="6D9EEB"/>
          </a:solidFill>
          <a:ln w="19050" cap="flat">
            <a:solidFill>
              <a:srgbClr val="1C4587"/>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54" name="Shape 654"/>
          <p:cNvSpPr/>
          <p:nvPr/>
        </p:nvSpPr>
        <p:spPr>
          <a:xfrm>
            <a:off x="4328550" y="2880725"/>
            <a:ext cx="556799" cy="366000"/>
          </a:xfrm>
          <a:prstGeom prst="rightArrow">
            <a:avLst>
              <a:gd name="adj1" fmla="val 27554"/>
              <a:gd name="adj2" fmla="val 57957"/>
            </a:avLst>
          </a:prstGeom>
          <a:solidFill>
            <a:srgbClr val="6D9EEB"/>
          </a:solidFill>
          <a:ln w="19050" cap="flat">
            <a:solidFill>
              <a:srgbClr val="1C4587"/>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55" name="Shape 655"/>
          <p:cNvSpPr txBox="1"/>
          <p:nvPr/>
        </p:nvSpPr>
        <p:spPr>
          <a:xfrm>
            <a:off x="6490550" y="4287300"/>
            <a:ext cx="2435099" cy="3528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CC0000"/>
                </a:solidFill>
                <a:latin typeface="Courier New"/>
                <a:ea typeface="Courier New"/>
                <a:cs typeface="Courier New"/>
                <a:sym typeface="Courier New"/>
              </a:rPr>
              <a:t>ArithmeticException!</a:t>
            </a:r>
          </a:p>
        </p:txBody>
      </p:sp>
      <p:cxnSp>
        <p:nvCxnSpPr>
          <p:cNvPr id="656" name="Shape 656"/>
          <p:cNvCxnSpPr/>
          <p:nvPr/>
        </p:nvCxnSpPr>
        <p:spPr>
          <a:xfrm rot="10800000">
            <a:off x="6985250" y="2960575"/>
            <a:ext cx="477599" cy="627599"/>
          </a:xfrm>
          <a:prstGeom prst="straightConnector1">
            <a:avLst/>
          </a:prstGeom>
          <a:noFill/>
          <a:ln w="19050" cap="flat">
            <a:solidFill>
              <a:schemeClr val="dk2"/>
            </a:solidFill>
            <a:prstDash val="solid"/>
            <a:round/>
            <a:headEnd type="none" w="lg" len="lg"/>
            <a:tailEnd type="triangle" w="lg" len="lg"/>
          </a:ln>
        </p:spPr>
      </p:cxnSp>
      <p:sp>
        <p:nvSpPr>
          <p:cNvPr id="657" name="Shape 657"/>
          <p:cNvSpPr/>
          <p:nvPr/>
        </p:nvSpPr>
        <p:spPr>
          <a:xfrm>
            <a:off x="4328550" y="2148575"/>
            <a:ext cx="556799" cy="366000"/>
          </a:xfrm>
          <a:prstGeom prst="rightArrow">
            <a:avLst>
              <a:gd name="adj1" fmla="val 27554"/>
              <a:gd name="adj2" fmla="val 57957"/>
            </a:avLst>
          </a:prstGeom>
          <a:solidFill>
            <a:srgbClr val="6D9EEB"/>
          </a:solidFill>
          <a:ln w="19050" cap="flat">
            <a:solidFill>
              <a:srgbClr val="1C4587"/>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58" name="Shape 658"/>
          <p:cNvSpPr txBox="1"/>
          <p:nvPr/>
        </p:nvSpPr>
        <p:spPr>
          <a:xfrm>
            <a:off x="343125" y="4470325"/>
            <a:ext cx="1268699" cy="352800"/>
          </a:xfrm>
          <a:prstGeom prst="rect">
            <a:avLst/>
          </a:prstGeom>
          <a:noFill/>
          <a:ln>
            <a:noFill/>
          </a:ln>
        </p:spPr>
        <p:txBody>
          <a:bodyPr lIns="91425" tIns="91425" rIns="91425" bIns="91425" anchor="t" anchorCtr="0">
            <a:noAutofit/>
          </a:bodyPr>
          <a:lstStyle/>
          <a:p>
            <a:pPr lvl="0" rtl="0">
              <a:spcBef>
                <a:spcPts val="0"/>
              </a:spcBef>
              <a:buClr>
                <a:schemeClr val="dk1"/>
              </a:buClr>
              <a:buSzPct val="68750"/>
              <a:buFont typeface="Arial"/>
              <a:buNone/>
            </a:pPr>
            <a:r>
              <a:rPr lang="en" sz="1600" b="1">
                <a:solidFill>
                  <a:schemeClr val="dk1"/>
                </a:solidFill>
                <a:latin typeface="Courier New"/>
                <a:ea typeface="Courier New"/>
                <a:cs typeface="Courier New"/>
                <a:sym typeface="Courier New"/>
              </a:rPr>
              <a:t>error</a:t>
            </a:r>
          </a:p>
          <a:p>
            <a:pPr>
              <a:spcBef>
                <a:spcPts val="0"/>
              </a:spcBef>
              <a:buNone/>
            </a:pPr>
            <a:endParaRPr/>
          </a:p>
        </p:txBody>
      </p:sp>
      <p:sp>
        <p:nvSpPr>
          <p:cNvPr id="659" name="Shape 659"/>
          <p:cNvSpPr txBox="1"/>
          <p:nvPr/>
        </p:nvSpPr>
        <p:spPr>
          <a:xfrm>
            <a:off x="343125" y="4250275"/>
            <a:ext cx="791399" cy="352800"/>
          </a:xfrm>
          <a:prstGeom prst="rect">
            <a:avLst/>
          </a:prstGeom>
          <a:noFill/>
          <a:ln>
            <a:noFill/>
          </a:ln>
        </p:spPr>
        <p:txBody>
          <a:bodyPr lIns="91425" tIns="91425" rIns="91425" bIns="91425" anchor="t" anchorCtr="0">
            <a:noAutofit/>
          </a:bodyPr>
          <a:lstStyle/>
          <a:p>
            <a:pPr lvl="0">
              <a:spcBef>
                <a:spcPts val="0"/>
              </a:spcBef>
              <a:buNone/>
            </a:pPr>
            <a:r>
              <a:rPr lang="en" sz="1600" b="1">
                <a:solidFill>
                  <a:schemeClr val="dk1"/>
                </a:solidFill>
                <a:latin typeface="Courier New"/>
                <a:ea typeface="Courier New"/>
                <a:cs typeface="Courier New"/>
                <a:sym typeface="Courier New"/>
              </a:rPr>
              <a:t>in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300"/>
                                        <p:tgtEl>
                                          <p:spTgt spid="6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400"/>
                                        <p:tgtEl>
                                          <p:spTgt spid="650"/>
                                        </p:tgtEl>
                                      </p:cBhvr>
                                    </p:animEffect>
                                    <p:set>
                                      <p:cBhvr>
                                        <p:cTn id="12" dur="1" fill="hold">
                                          <p:stCondLst>
                                            <p:cond delay="400"/>
                                          </p:stCondLst>
                                        </p:cTn>
                                        <p:tgtEl>
                                          <p:spTgt spid="650"/>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52"/>
                                        </p:tgtEl>
                                        <p:attrNameLst>
                                          <p:attrName>style.visibility</p:attrName>
                                        </p:attrNameLst>
                                      </p:cBhvr>
                                      <p:to>
                                        <p:strVal val="visible"/>
                                      </p:to>
                                    </p:set>
                                    <p:animEffect transition="in" filter="fade">
                                      <p:cBhvr>
                                        <p:cTn id="15" dur="300"/>
                                        <p:tgtEl>
                                          <p:spTgt spid="6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400"/>
                                        <p:tgtEl>
                                          <p:spTgt spid="652"/>
                                        </p:tgtEl>
                                      </p:cBhvr>
                                    </p:animEffect>
                                    <p:set>
                                      <p:cBhvr>
                                        <p:cTn id="20" dur="1" fill="hold">
                                          <p:stCondLst>
                                            <p:cond delay="400"/>
                                          </p:stCondLst>
                                        </p:cTn>
                                        <p:tgtEl>
                                          <p:spTgt spid="652"/>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59"/>
                                        </p:tgtEl>
                                        <p:attrNameLst>
                                          <p:attrName>style.visibility</p:attrName>
                                        </p:attrNameLst>
                                      </p:cBhvr>
                                      <p:to>
                                        <p:strVal val="visible"/>
                                      </p:to>
                                    </p:set>
                                    <p:animEffect transition="in" filter="fade">
                                      <p:cBhvr>
                                        <p:cTn id="23" dur="400"/>
                                        <p:tgtEl>
                                          <p:spTgt spid="659"/>
                                        </p:tgtEl>
                                      </p:cBhvr>
                                    </p:animEffect>
                                  </p:childTnLst>
                                </p:cTn>
                              </p:par>
                              <p:par>
                                <p:cTn id="24" presetID="10" presetClass="entr" presetSubtype="0" fill="hold" nodeType="withEffect">
                                  <p:stCondLst>
                                    <p:cond delay="0"/>
                                  </p:stCondLst>
                                  <p:childTnLst>
                                    <p:set>
                                      <p:cBhvr>
                                        <p:cTn id="25" dur="1" fill="hold">
                                          <p:stCondLst>
                                            <p:cond delay="0"/>
                                          </p:stCondLst>
                                        </p:cTn>
                                        <p:tgtEl>
                                          <p:spTgt spid="657"/>
                                        </p:tgtEl>
                                        <p:attrNameLst>
                                          <p:attrName>style.visibility</p:attrName>
                                        </p:attrNameLst>
                                      </p:cBhvr>
                                      <p:to>
                                        <p:strVal val="visible"/>
                                      </p:to>
                                    </p:set>
                                    <p:animEffect transition="in" filter="fade">
                                      <p:cBhvr>
                                        <p:cTn id="26" dur="400"/>
                                        <p:tgtEl>
                                          <p:spTgt spid="6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657"/>
                                        </p:tgtEl>
                                      </p:cBhvr>
                                    </p:animEffect>
                                    <p:set>
                                      <p:cBhvr>
                                        <p:cTn id="31" dur="1" fill="hold">
                                          <p:stCondLst>
                                            <p:cond delay="1000"/>
                                          </p:stCondLst>
                                        </p:cTn>
                                        <p:tgtEl>
                                          <p:spTgt spid="657"/>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653"/>
                                        </p:tgtEl>
                                        <p:attrNameLst>
                                          <p:attrName>style.visibility</p:attrName>
                                        </p:attrNameLst>
                                      </p:cBhvr>
                                      <p:to>
                                        <p:strVal val="visible"/>
                                      </p:to>
                                    </p:set>
                                    <p:animEffect transition="in" filter="fade">
                                      <p:cBhvr>
                                        <p:cTn id="34" dur="300"/>
                                        <p:tgtEl>
                                          <p:spTgt spid="653"/>
                                        </p:tgtEl>
                                      </p:cBhvr>
                                    </p:animEffect>
                                  </p:childTnLst>
                                </p:cTn>
                              </p:par>
                              <p:par>
                                <p:cTn id="35" presetID="10" presetClass="entr" presetSubtype="0" fill="hold" nodeType="withEffect">
                                  <p:stCondLst>
                                    <p:cond delay="0"/>
                                  </p:stCondLst>
                                  <p:childTnLst>
                                    <p:set>
                                      <p:cBhvr>
                                        <p:cTn id="36" dur="1" fill="hold">
                                          <p:stCondLst>
                                            <p:cond delay="0"/>
                                          </p:stCondLst>
                                        </p:cTn>
                                        <p:tgtEl>
                                          <p:spTgt spid="655"/>
                                        </p:tgtEl>
                                        <p:attrNameLst>
                                          <p:attrName>style.visibility</p:attrName>
                                        </p:attrNameLst>
                                      </p:cBhvr>
                                      <p:to>
                                        <p:strVal val="visible"/>
                                      </p:to>
                                    </p:set>
                                    <p:animEffect transition="in" filter="fade">
                                      <p:cBhvr>
                                        <p:cTn id="37" dur="500"/>
                                        <p:tgtEl>
                                          <p:spTgt spid="6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400"/>
                                        <p:tgtEl>
                                          <p:spTgt spid="653"/>
                                        </p:tgtEl>
                                      </p:cBhvr>
                                    </p:animEffect>
                                    <p:set>
                                      <p:cBhvr>
                                        <p:cTn id="42" dur="1" fill="hold">
                                          <p:stCondLst>
                                            <p:cond delay="400"/>
                                          </p:stCondLst>
                                        </p:cTn>
                                        <p:tgtEl>
                                          <p:spTgt spid="653"/>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657"/>
                                        </p:tgtEl>
                                        <p:attrNameLst>
                                          <p:attrName>style.visibility</p:attrName>
                                        </p:attrNameLst>
                                      </p:cBhvr>
                                      <p:to>
                                        <p:strVal val="visible"/>
                                      </p:to>
                                    </p:set>
                                    <p:animEffect transition="in" filter="fade">
                                      <p:cBhvr>
                                        <p:cTn id="45" dur="1000"/>
                                        <p:tgtEl>
                                          <p:spTgt spid="65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1000"/>
                                        <p:tgtEl>
                                          <p:spTgt spid="657"/>
                                        </p:tgtEl>
                                      </p:cBhvr>
                                    </p:animEffect>
                                    <p:set>
                                      <p:cBhvr>
                                        <p:cTn id="50" dur="1" fill="hold">
                                          <p:stCondLst>
                                            <p:cond delay="1000"/>
                                          </p:stCondLst>
                                        </p:cTn>
                                        <p:tgtEl>
                                          <p:spTgt spid="657"/>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654"/>
                                        </p:tgtEl>
                                        <p:attrNameLst>
                                          <p:attrName>style.visibility</p:attrName>
                                        </p:attrNameLst>
                                      </p:cBhvr>
                                      <p:to>
                                        <p:strVal val="visible"/>
                                      </p:to>
                                    </p:set>
                                    <p:animEffect transition="in" filter="fade">
                                      <p:cBhvr>
                                        <p:cTn id="53" dur="400"/>
                                        <p:tgtEl>
                                          <p:spTgt spid="654"/>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658"/>
                                        </p:tgtEl>
                                        <p:attrNameLst>
                                          <p:attrName>style.visibility</p:attrName>
                                        </p:attrNameLst>
                                      </p:cBhvr>
                                      <p:to>
                                        <p:strVal val="visible"/>
                                      </p:to>
                                    </p:set>
                                    <p:animEffect transition="in" filter="fade">
                                      <p:cBhvr>
                                        <p:cTn id="57" dur="500"/>
                                        <p:tgtEl>
                                          <p:spTgt spid="6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600"/>
                                        <p:tgtEl>
                                          <p:spTgt spid="654"/>
                                        </p:tgtEl>
                                      </p:cBhvr>
                                    </p:animEffect>
                                    <p:set>
                                      <p:cBhvr>
                                        <p:cTn id="62" dur="1" fill="hold">
                                          <p:stCondLst>
                                            <p:cond delay="600"/>
                                          </p:stCondLst>
                                        </p:cTn>
                                        <p:tgtEl>
                                          <p:spTgt spid="654"/>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650"/>
                                        </p:tgtEl>
                                        <p:attrNameLst>
                                          <p:attrName>style.visibility</p:attrName>
                                        </p:attrNameLst>
                                      </p:cBhvr>
                                      <p:to>
                                        <p:strVal val="visible"/>
                                      </p:to>
                                    </p:set>
                                    <p:animEffect transition="in" filter="fade">
                                      <p:cBhvr>
                                        <p:cTn id="65" dur="600"/>
                                        <p:tgtEl>
                                          <p:spTgt spid="65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1000"/>
                                        <p:tgtEl>
                                          <p:spTgt spid="650"/>
                                        </p:tgtEl>
                                      </p:cBhvr>
                                    </p:animEffect>
                                    <p:set>
                                      <p:cBhvr>
                                        <p:cTn id="70" dur="1" fill="hold">
                                          <p:stCondLst>
                                            <p:cond delay="1000"/>
                                          </p:stCondLst>
                                        </p:cTn>
                                        <p:tgtEl>
                                          <p:spTgt spid="6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Shape 6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How to write an exception class</a:t>
            </a:r>
          </a:p>
        </p:txBody>
      </p:sp>
      <p:sp>
        <p:nvSpPr>
          <p:cNvPr id="665" name="Shape 6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15000"/>
              </a:lnSpc>
              <a:spcBef>
                <a:spcPts val="0"/>
              </a:spcBef>
              <a:buNone/>
            </a:pPr>
            <a:r>
              <a:rPr lang="en" sz="1600">
                <a:solidFill>
                  <a:srgbClr val="1155CC"/>
                </a:solidFill>
                <a:latin typeface="Courier New"/>
                <a:ea typeface="Courier New"/>
                <a:cs typeface="Courier New"/>
                <a:sym typeface="Courier New"/>
              </a:rPr>
              <a:t>/** An instance is an exception */</a:t>
            </a:r>
          </a:p>
          <a:p>
            <a:pPr lvl="0" rtl="0">
              <a:lnSpc>
                <a:spcPct val="115000"/>
              </a:lnSpc>
              <a:spcBef>
                <a:spcPts val="0"/>
              </a:spcBef>
              <a:buNone/>
            </a:pPr>
            <a:r>
              <a:rPr lang="en" sz="1600">
                <a:solidFill>
                  <a:srgbClr val="1155CC"/>
                </a:solidFill>
                <a:latin typeface="Courier New"/>
                <a:ea typeface="Courier New"/>
                <a:cs typeface="Courier New"/>
                <a:sym typeface="Courier New"/>
              </a:rPr>
              <a:t>public class OurException </a:t>
            </a:r>
            <a:r>
              <a:rPr lang="en" sz="1600" b="1">
                <a:solidFill>
                  <a:srgbClr val="1155CC"/>
                </a:solidFill>
                <a:latin typeface="Courier New"/>
                <a:ea typeface="Courier New"/>
                <a:cs typeface="Courier New"/>
                <a:sym typeface="Courier New"/>
              </a:rPr>
              <a:t>extends</a:t>
            </a:r>
            <a:r>
              <a:rPr lang="en" sz="1600">
                <a:solidFill>
                  <a:srgbClr val="1155CC"/>
                </a:solidFill>
                <a:latin typeface="Courier New"/>
                <a:ea typeface="Courier New"/>
                <a:cs typeface="Courier New"/>
                <a:sym typeface="Courier New"/>
              </a:rPr>
              <a:t> Exception {</a:t>
            </a:r>
          </a:p>
          <a:p>
            <a:pPr lvl="0" rtl="0">
              <a:lnSpc>
                <a:spcPct val="115000"/>
              </a:lnSpc>
              <a:spcBef>
                <a:spcPts val="0"/>
              </a:spcBef>
              <a:buNone/>
            </a:pPr>
            <a:r>
              <a:rPr lang="en" sz="1600">
                <a:solidFill>
                  <a:srgbClr val="1155CC"/>
                </a:solidFill>
                <a:latin typeface="Courier New"/>
                <a:ea typeface="Courier New"/>
                <a:cs typeface="Courier New"/>
                <a:sym typeface="Courier New"/>
              </a:rPr>
              <a:t>	</a:t>
            </a:r>
          </a:p>
          <a:p>
            <a:pPr lvl="0" rtl="0">
              <a:lnSpc>
                <a:spcPct val="115000"/>
              </a:lnSpc>
              <a:spcBef>
                <a:spcPts val="0"/>
              </a:spcBef>
              <a:buNone/>
            </a:pPr>
            <a:r>
              <a:rPr lang="en" sz="1600">
                <a:solidFill>
                  <a:srgbClr val="1155CC"/>
                </a:solidFill>
                <a:latin typeface="Courier New"/>
                <a:ea typeface="Courier New"/>
                <a:cs typeface="Courier New"/>
                <a:sym typeface="Courier New"/>
              </a:rPr>
              <a:t>	/** Constructor: an instance with message m*/</a:t>
            </a:r>
          </a:p>
          <a:p>
            <a:pPr lvl="0" rtl="0">
              <a:lnSpc>
                <a:spcPct val="115000"/>
              </a:lnSpc>
              <a:spcBef>
                <a:spcPts val="0"/>
              </a:spcBef>
              <a:buNone/>
            </a:pPr>
            <a:r>
              <a:rPr lang="en" sz="1600" b="1">
                <a:solidFill>
                  <a:srgbClr val="1155CC"/>
                </a:solidFill>
                <a:latin typeface="Courier New"/>
                <a:ea typeface="Courier New"/>
                <a:cs typeface="Courier New"/>
                <a:sym typeface="Courier New"/>
              </a:rPr>
              <a:t>	public </a:t>
            </a:r>
            <a:r>
              <a:rPr lang="en" sz="1600">
                <a:solidFill>
                  <a:srgbClr val="1155CC"/>
                </a:solidFill>
                <a:latin typeface="Courier New"/>
                <a:ea typeface="Courier New"/>
                <a:cs typeface="Courier New"/>
                <a:sym typeface="Courier New"/>
              </a:rPr>
              <a:t>OurException(String m) {</a:t>
            </a:r>
          </a:p>
          <a:p>
            <a:pPr lvl="0" rtl="0">
              <a:lnSpc>
                <a:spcPct val="115000"/>
              </a:lnSpc>
              <a:spcBef>
                <a:spcPts val="0"/>
              </a:spcBef>
              <a:buNone/>
            </a:pPr>
            <a:r>
              <a:rPr lang="en" sz="1600" b="1">
                <a:solidFill>
                  <a:srgbClr val="1155CC"/>
                </a:solidFill>
                <a:latin typeface="Courier New"/>
                <a:ea typeface="Courier New"/>
                <a:cs typeface="Courier New"/>
                <a:sym typeface="Courier New"/>
              </a:rPr>
              <a:t>    	super</a:t>
            </a:r>
            <a:r>
              <a:rPr lang="en" sz="1600">
                <a:solidFill>
                  <a:srgbClr val="1155CC"/>
                </a:solidFill>
                <a:latin typeface="Courier New"/>
                <a:ea typeface="Courier New"/>
                <a:cs typeface="Courier New"/>
                <a:sym typeface="Courier New"/>
              </a:rPr>
              <a:t>(m);</a:t>
            </a:r>
          </a:p>
          <a:p>
            <a:pPr lvl="0" rtl="0">
              <a:lnSpc>
                <a:spcPct val="115000"/>
              </a:lnSpc>
              <a:spcBef>
                <a:spcPts val="0"/>
              </a:spcBef>
              <a:buNone/>
            </a:pPr>
            <a:r>
              <a:rPr lang="en" sz="1600" b="1">
                <a:solidFill>
                  <a:srgbClr val="1155CC"/>
                </a:solidFill>
                <a:latin typeface="Courier New"/>
                <a:ea typeface="Courier New"/>
                <a:cs typeface="Courier New"/>
                <a:sym typeface="Courier New"/>
              </a:rPr>
              <a:t>	</a:t>
            </a:r>
            <a:r>
              <a:rPr lang="en" sz="1600">
                <a:solidFill>
                  <a:srgbClr val="1155CC"/>
                </a:solidFill>
                <a:latin typeface="Courier New"/>
                <a:ea typeface="Courier New"/>
                <a:cs typeface="Courier New"/>
                <a:sym typeface="Courier New"/>
              </a:rPr>
              <a:t>}</a:t>
            </a:r>
          </a:p>
          <a:p>
            <a:pPr lvl="0" rtl="0">
              <a:lnSpc>
                <a:spcPct val="115000"/>
              </a:lnSpc>
              <a:spcBef>
                <a:spcPts val="0"/>
              </a:spcBef>
              <a:buNone/>
            </a:pPr>
            <a:r>
              <a:rPr lang="en" sz="1600">
                <a:solidFill>
                  <a:srgbClr val="1155CC"/>
                </a:solidFill>
                <a:latin typeface="Courier New"/>
                <a:ea typeface="Courier New"/>
                <a:cs typeface="Courier New"/>
                <a:sym typeface="Courier New"/>
              </a:rPr>
              <a:t>	</a:t>
            </a:r>
          </a:p>
          <a:p>
            <a:pPr lvl="0" rtl="0">
              <a:lnSpc>
                <a:spcPct val="115000"/>
              </a:lnSpc>
              <a:spcBef>
                <a:spcPts val="0"/>
              </a:spcBef>
              <a:buNone/>
            </a:pPr>
            <a:r>
              <a:rPr lang="en" sz="1600">
                <a:solidFill>
                  <a:srgbClr val="1155CC"/>
                </a:solidFill>
                <a:latin typeface="Courier New"/>
                <a:ea typeface="Courier New"/>
                <a:cs typeface="Courier New"/>
                <a:sym typeface="Courier New"/>
              </a:rPr>
              <a:t>	/** Constructor: an instance with default message */</a:t>
            </a:r>
          </a:p>
          <a:p>
            <a:pPr lvl="0" rtl="0">
              <a:lnSpc>
                <a:spcPct val="115000"/>
              </a:lnSpc>
              <a:spcBef>
                <a:spcPts val="0"/>
              </a:spcBef>
              <a:buNone/>
            </a:pPr>
            <a:r>
              <a:rPr lang="en" sz="1600" b="1">
                <a:solidFill>
                  <a:srgbClr val="1155CC"/>
                </a:solidFill>
                <a:latin typeface="Courier New"/>
                <a:ea typeface="Courier New"/>
                <a:cs typeface="Courier New"/>
                <a:sym typeface="Courier New"/>
              </a:rPr>
              <a:t>	public </a:t>
            </a:r>
            <a:r>
              <a:rPr lang="en" sz="1600">
                <a:solidFill>
                  <a:srgbClr val="1155CC"/>
                </a:solidFill>
                <a:latin typeface="Courier New"/>
                <a:ea typeface="Courier New"/>
                <a:cs typeface="Courier New"/>
                <a:sym typeface="Courier New"/>
              </a:rPr>
              <a:t>OurException() {</a:t>
            </a:r>
          </a:p>
          <a:p>
            <a:pPr lvl="0" rtl="0">
              <a:lnSpc>
                <a:spcPct val="115000"/>
              </a:lnSpc>
              <a:spcBef>
                <a:spcPts val="0"/>
              </a:spcBef>
              <a:buNone/>
            </a:pPr>
            <a:r>
              <a:rPr lang="en" sz="1600" b="1">
                <a:solidFill>
                  <a:srgbClr val="1155CC"/>
                </a:solidFill>
                <a:latin typeface="Courier New"/>
                <a:ea typeface="Courier New"/>
                <a:cs typeface="Courier New"/>
                <a:sym typeface="Courier New"/>
              </a:rPr>
              <a:t>    	this</a:t>
            </a:r>
            <a:r>
              <a:rPr lang="en" sz="1600">
                <a:solidFill>
                  <a:srgbClr val="1155CC"/>
                </a:solidFill>
                <a:latin typeface="Courier New"/>
                <a:ea typeface="Courier New"/>
                <a:cs typeface="Courier New"/>
                <a:sym typeface="Courier New"/>
              </a:rPr>
              <a:t>(“Default message!”)</a:t>
            </a:r>
            <a:r>
              <a:rPr lang="en" sz="1600" b="1">
                <a:solidFill>
                  <a:srgbClr val="1155CC"/>
                </a:solidFill>
                <a:latin typeface="Courier New"/>
                <a:ea typeface="Courier New"/>
                <a:cs typeface="Courier New"/>
                <a:sym typeface="Courier New"/>
              </a:rPr>
              <a:t>;</a:t>
            </a:r>
          </a:p>
          <a:p>
            <a:pPr lvl="0" rtl="0">
              <a:lnSpc>
                <a:spcPct val="115000"/>
              </a:lnSpc>
              <a:spcBef>
                <a:spcPts val="0"/>
              </a:spcBef>
              <a:buNone/>
            </a:pPr>
            <a:r>
              <a:rPr lang="en" sz="1600">
                <a:solidFill>
                  <a:srgbClr val="1155CC"/>
                </a:solidFill>
                <a:latin typeface="Courier New"/>
                <a:ea typeface="Courier New"/>
                <a:cs typeface="Courier New"/>
                <a:sym typeface="Courier New"/>
              </a:rPr>
              <a:t>	}</a:t>
            </a:r>
          </a:p>
          <a:p>
            <a:pPr lvl="0" rtl="0">
              <a:lnSpc>
                <a:spcPct val="115000"/>
              </a:lnSpc>
              <a:spcBef>
                <a:spcPts val="0"/>
              </a:spcBef>
              <a:buNone/>
            </a:pPr>
            <a:r>
              <a:rPr lang="en" sz="1600">
                <a:solidFill>
                  <a:srgbClr val="1155CC"/>
                </a:solidFill>
                <a:latin typeface="Courier New"/>
                <a:ea typeface="Courier New"/>
                <a:cs typeface="Courier New"/>
                <a:sym typeface="Courier New"/>
              </a:rPr>
              <a:t>}</a:t>
            </a:r>
          </a:p>
          <a:p>
            <a:pPr lvl="0" rtl="0">
              <a:spcBef>
                <a:spcPts val="0"/>
              </a:spcBef>
              <a:buNone/>
            </a:pPr>
            <a:endParaRPr sz="1600">
              <a:latin typeface="Courier New"/>
              <a:ea typeface="Courier New"/>
              <a:cs typeface="Courier New"/>
              <a:sym typeface="Courier New"/>
            </a:endParaRPr>
          </a:p>
        </p:txBody>
      </p:sp>
      <p:sp>
        <p:nvSpPr>
          <p:cNvPr id="666" name="Shape 66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Exceptions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Abstract Classes, Abstract Methods</a:t>
            </a:r>
          </a:p>
        </p:txBody>
      </p:sp>
      <p:sp>
        <p:nvSpPr>
          <p:cNvPr id="721" name="Shape 721"/>
          <p:cNvSpPr txBox="1">
            <a:spLocks noGrp="1"/>
          </p:cNvSpPr>
          <p:nvPr>
            <p:ph type="body" idx="1"/>
          </p:nvPr>
        </p:nvSpPr>
        <p:spPr>
          <a:xfrm>
            <a:off x="457200" y="1200150"/>
            <a:ext cx="8553299" cy="3725699"/>
          </a:xfrm>
          <a:prstGeom prst="rect">
            <a:avLst/>
          </a:prstGeom>
        </p:spPr>
        <p:txBody>
          <a:bodyPr lIns="91425" tIns="91425" rIns="91425" bIns="91425" anchor="ctr" anchorCtr="0">
            <a:noAutofit/>
          </a:bodyPr>
          <a:lstStyle/>
          <a:p>
            <a:pPr marL="457200" lvl="0" indent="-368300" rtl="0">
              <a:lnSpc>
                <a:spcPct val="115000"/>
              </a:lnSpc>
              <a:spcBef>
                <a:spcPts val="0"/>
              </a:spcBef>
              <a:buClr>
                <a:schemeClr val="dk1"/>
              </a:buClr>
              <a:buSzPct val="100000"/>
              <a:buFont typeface="Arial"/>
              <a:buAutoNum type="arabicPeriod"/>
            </a:pPr>
            <a:r>
              <a:rPr lang="en" sz="2200" dirty="0"/>
              <a:t>Make a class abstract so that it cannot be instantiated </a:t>
            </a:r>
            <a:br>
              <a:rPr lang="en" sz="2200" dirty="0"/>
            </a:br>
            <a:r>
              <a:rPr lang="en" sz="2200" dirty="0">
                <a:solidFill>
                  <a:srgbClr val="1155CC"/>
                </a:solidFill>
              </a:rPr>
              <a:t>(cannot use new-expression)</a:t>
            </a:r>
          </a:p>
          <a:p>
            <a:pPr marL="457200" lvl="0" indent="-368300" rtl="0">
              <a:lnSpc>
                <a:spcPct val="115000"/>
              </a:lnSpc>
              <a:spcBef>
                <a:spcPts val="0"/>
              </a:spcBef>
              <a:buClr>
                <a:schemeClr val="dk1"/>
              </a:buClr>
              <a:buSzPct val="100000"/>
              <a:buFont typeface="Arial"/>
              <a:buAutoNum type="arabicPeriod"/>
            </a:pPr>
            <a:endParaRPr lang="en" sz="2200" dirty="0">
              <a:solidFill>
                <a:srgbClr val="1155CC"/>
              </a:solidFill>
            </a:endParaRPr>
          </a:p>
          <a:p>
            <a:pPr marL="457200" lvl="0" indent="-368300" rtl="0">
              <a:lnSpc>
                <a:spcPct val="115000"/>
              </a:lnSpc>
              <a:spcBef>
                <a:spcPts val="0"/>
              </a:spcBef>
              <a:buClr>
                <a:schemeClr val="dk1"/>
              </a:buClr>
              <a:buSzPct val="100000"/>
              <a:buFont typeface="Arial"/>
              <a:buAutoNum type="arabicPeriod"/>
            </a:pPr>
            <a:r>
              <a:rPr lang="en" sz="2200" dirty="0">
                <a:solidFill>
                  <a:schemeClr val="tx1"/>
                </a:solidFill>
              </a:rPr>
              <a:t>In an abstract class, make a method abstract so that (non-abstract) subclasses must override it.</a:t>
            </a:r>
          </a:p>
        </p:txBody>
      </p:sp>
      <p:sp>
        <p:nvSpPr>
          <p:cNvPr id="722" name="Shape 722"/>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Tree>
    <p:extLst>
      <p:ext uri="{BB962C8B-B14F-4D97-AF65-F5344CB8AC3E}">
        <p14:creationId xmlns:p14="http://schemas.microsoft.com/office/powerpoint/2010/main" val="204428805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A Little More Geometry!</a:t>
            </a:r>
          </a:p>
        </p:txBody>
      </p:sp>
      <p:sp>
        <p:nvSpPr>
          <p:cNvPr id="672" name="Shape 672"/>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
        <p:nvSpPr>
          <p:cNvPr id="673" name="Shape 673"/>
          <p:cNvSpPr/>
          <p:nvPr/>
        </p:nvSpPr>
        <p:spPr>
          <a:xfrm>
            <a:off x="3502200" y="1458925"/>
            <a:ext cx="2139599" cy="10352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2000" b="1">
                <a:solidFill>
                  <a:srgbClr val="1155CC"/>
                </a:solidFill>
                <a:latin typeface="Courier New"/>
                <a:ea typeface="Courier New"/>
                <a:cs typeface="Courier New"/>
                <a:sym typeface="Courier New"/>
              </a:rPr>
              <a:t>Shape</a:t>
            </a:r>
          </a:p>
          <a:p>
            <a:pPr algn="l" rtl="0">
              <a:spcBef>
                <a:spcPts val="0"/>
              </a:spcBef>
              <a:buNone/>
            </a:pPr>
            <a:r>
              <a:rPr lang="en" sz="2000"/>
              <a:t>    x </a:t>
            </a:r>
            <a:r>
              <a:rPr lang="en" sz="2000">
                <a:solidFill>
                  <a:schemeClr val="dk1"/>
                </a:solidFill>
              </a:rPr>
              <a:t>____</a:t>
            </a:r>
          </a:p>
          <a:p>
            <a:pPr algn="l">
              <a:spcBef>
                <a:spcPts val="0"/>
              </a:spcBef>
              <a:buNone/>
            </a:pPr>
            <a:r>
              <a:rPr lang="en" sz="2000"/>
              <a:t>    y </a:t>
            </a:r>
            <a:r>
              <a:rPr lang="en" sz="2000">
                <a:solidFill>
                  <a:schemeClr val="dk1"/>
                </a:solidFill>
              </a:rPr>
              <a:t>____</a:t>
            </a:r>
          </a:p>
        </p:txBody>
      </p:sp>
      <p:sp>
        <p:nvSpPr>
          <p:cNvPr id="674" name="Shape 674"/>
          <p:cNvSpPr/>
          <p:nvPr/>
        </p:nvSpPr>
        <p:spPr>
          <a:xfrm>
            <a:off x="3258900" y="3353425"/>
            <a:ext cx="2626200" cy="13565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2000" b="1">
                <a:solidFill>
                  <a:srgbClr val="1155CC"/>
                </a:solidFill>
                <a:latin typeface="Courier New"/>
                <a:ea typeface="Courier New"/>
                <a:cs typeface="Courier New"/>
                <a:sym typeface="Courier New"/>
              </a:rPr>
              <a:t>Triangle</a:t>
            </a:r>
          </a:p>
          <a:p>
            <a:pPr algn="l" rtl="0">
              <a:spcBef>
                <a:spcPts val="0"/>
              </a:spcBef>
              <a:buNone/>
            </a:pPr>
            <a:r>
              <a:rPr lang="en" sz="2000"/>
              <a:t>   area()     </a:t>
            </a:r>
          </a:p>
          <a:p>
            <a:pPr algn="l" rtl="0">
              <a:spcBef>
                <a:spcPts val="0"/>
              </a:spcBef>
              <a:buNone/>
            </a:pPr>
            <a:r>
              <a:rPr lang="en" sz="2000"/>
              <a:t>   base</a:t>
            </a:r>
            <a:r>
              <a:rPr lang="en" sz="2000">
                <a:solidFill>
                  <a:schemeClr val="dk1"/>
                </a:solidFill>
              </a:rPr>
              <a:t>____</a:t>
            </a:r>
          </a:p>
          <a:p>
            <a:pPr lvl="0" algn="l" rtl="0">
              <a:spcBef>
                <a:spcPts val="0"/>
              </a:spcBef>
              <a:buNone/>
            </a:pPr>
            <a:r>
              <a:rPr lang="en" sz="2000"/>
              <a:t>   height </a:t>
            </a:r>
            <a:r>
              <a:rPr lang="en" sz="2000">
                <a:solidFill>
                  <a:schemeClr val="dk1"/>
                </a:solidFill>
              </a:rPr>
              <a:t>____</a:t>
            </a:r>
          </a:p>
        </p:txBody>
      </p:sp>
      <p:sp>
        <p:nvSpPr>
          <p:cNvPr id="675" name="Shape 675"/>
          <p:cNvSpPr/>
          <p:nvPr/>
        </p:nvSpPr>
        <p:spPr>
          <a:xfrm>
            <a:off x="6338125" y="3373375"/>
            <a:ext cx="2139599" cy="995400"/>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2000" b="1">
                <a:solidFill>
                  <a:srgbClr val="1155CC"/>
                </a:solidFill>
                <a:latin typeface="Courier New"/>
                <a:ea typeface="Courier New"/>
                <a:cs typeface="Courier New"/>
                <a:sym typeface="Courier New"/>
              </a:rPr>
              <a:t>Circle</a:t>
            </a:r>
          </a:p>
          <a:p>
            <a:pPr algn="l" rtl="0">
              <a:spcBef>
                <a:spcPts val="0"/>
              </a:spcBef>
              <a:buNone/>
            </a:pPr>
            <a:r>
              <a:rPr lang="en" sz="2000"/>
              <a:t>   area()</a:t>
            </a:r>
          </a:p>
          <a:p>
            <a:pPr lvl="0" algn="l" rtl="0">
              <a:spcBef>
                <a:spcPts val="0"/>
              </a:spcBef>
              <a:buNone/>
            </a:pPr>
            <a:r>
              <a:rPr lang="en" sz="2000"/>
              <a:t>   radius </a:t>
            </a:r>
            <a:r>
              <a:rPr lang="en" sz="2000">
                <a:solidFill>
                  <a:schemeClr val="dk1"/>
                </a:solidFill>
              </a:rPr>
              <a:t>____</a:t>
            </a:r>
          </a:p>
        </p:txBody>
      </p:sp>
      <p:sp>
        <p:nvSpPr>
          <p:cNvPr id="676" name="Shape 676"/>
          <p:cNvSpPr/>
          <p:nvPr/>
        </p:nvSpPr>
        <p:spPr>
          <a:xfrm>
            <a:off x="666275" y="3353425"/>
            <a:ext cx="2139599" cy="10352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2000" b="1">
                <a:solidFill>
                  <a:srgbClr val="1155CC"/>
                </a:solidFill>
                <a:latin typeface="Courier New"/>
                <a:ea typeface="Courier New"/>
                <a:cs typeface="Courier New"/>
                <a:sym typeface="Courier New"/>
              </a:rPr>
              <a:t>Square</a:t>
            </a:r>
          </a:p>
          <a:p>
            <a:pPr algn="l" rtl="0">
              <a:spcBef>
                <a:spcPts val="0"/>
              </a:spcBef>
              <a:buNone/>
            </a:pPr>
            <a:r>
              <a:rPr lang="en" sz="2000"/>
              <a:t>   area()</a:t>
            </a:r>
          </a:p>
          <a:p>
            <a:pPr lvl="0" algn="l" rtl="0">
              <a:spcBef>
                <a:spcPts val="0"/>
              </a:spcBef>
              <a:buNone/>
            </a:pPr>
            <a:r>
              <a:rPr lang="en" sz="2000"/>
              <a:t>   size ____</a:t>
            </a:r>
          </a:p>
        </p:txBody>
      </p:sp>
      <p:cxnSp>
        <p:nvCxnSpPr>
          <p:cNvPr id="677" name="Shape 677"/>
          <p:cNvCxnSpPr>
            <a:stCxn id="673" idx="2"/>
            <a:endCxn id="676" idx="0"/>
          </p:cNvCxnSpPr>
          <p:nvPr/>
        </p:nvCxnSpPr>
        <p:spPr>
          <a:xfrm flipH="1">
            <a:off x="1736099" y="2494224"/>
            <a:ext cx="2835900" cy="859200"/>
          </a:xfrm>
          <a:prstGeom prst="straightConnector1">
            <a:avLst/>
          </a:prstGeom>
          <a:noFill/>
          <a:ln w="19050" cap="flat">
            <a:solidFill>
              <a:schemeClr val="dk2"/>
            </a:solidFill>
            <a:prstDash val="solid"/>
            <a:round/>
            <a:headEnd type="none" w="lg" len="lg"/>
            <a:tailEnd type="triangle" w="lg" len="lg"/>
          </a:ln>
        </p:spPr>
      </p:cxnSp>
      <p:cxnSp>
        <p:nvCxnSpPr>
          <p:cNvPr id="678" name="Shape 678"/>
          <p:cNvCxnSpPr>
            <a:stCxn id="673" idx="2"/>
            <a:endCxn id="674" idx="0"/>
          </p:cNvCxnSpPr>
          <p:nvPr/>
        </p:nvCxnSpPr>
        <p:spPr>
          <a:xfrm>
            <a:off x="4571999" y="2494224"/>
            <a:ext cx="0" cy="859200"/>
          </a:xfrm>
          <a:prstGeom prst="straightConnector1">
            <a:avLst/>
          </a:prstGeom>
          <a:noFill/>
          <a:ln w="19050" cap="flat">
            <a:solidFill>
              <a:schemeClr val="dk2"/>
            </a:solidFill>
            <a:prstDash val="solid"/>
            <a:round/>
            <a:headEnd type="none" w="lg" len="lg"/>
            <a:tailEnd type="triangle" w="lg" len="lg"/>
          </a:ln>
        </p:spPr>
      </p:cxnSp>
      <p:cxnSp>
        <p:nvCxnSpPr>
          <p:cNvPr id="679" name="Shape 679"/>
          <p:cNvCxnSpPr>
            <a:stCxn id="673" idx="2"/>
            <a:endCxn id="675" idx="0"/>
          </p:cNvCxnSpPr>
          <p:nvPr/>
        </p:nvCxnSpPr>
        <p:spPr>
          <a:xfrm>
            <a:off x="4571999" y="2494224"/>
            <a:ext cx="2835900" cy="8793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solidFill>
                  <a:srgbClr val="CC0202"/>
                </a:solidFill>
              </a:rPr>
              <a:t>A Partial Solution:</a:t>
            </a:r>
          </a:p>
        </p:txBody>
      </p:sp>
      <p:sp>
        <p:nvSpPr>
          <p:cNvPr id="685" name="Shape 685"/>
          <p:cNvSpPr txBox="1">
            <a:spLocks noGrp="1"/>
          </p:cNvSpPr>
          <p:nvPr>
            <p:ph type="body" idx="1"/>
          </p:nvPr>
        </p:nvSpPr>
        <p:spPr>
          <a:xfrm>
            <a:off x="457200" y="1200150"/>
            <a:ext cx="8229600" cy="738000"/>
          </a:xfrm>
          <a:prstGeom prst="rect">
            <a:avLst/>
          </a:prstGeom>
        </p:spPr>
        <p:txBody>
          <a:bodyPr lIns="91425" tIns="91425" rIns="91425" bIns="91425" anchor="t" anchorCtr="0">
            <a:noAutofit/>
          </a:bodyPr>
          <a:lstStyle/>
          <a:p>
            <a:pPr lvl="0" rtl="0">
              <a:spcBef>
                <a:spcPts val="0"/>
              </a:spcBef>
              <a:buNone/>
            </a:pPr>
            <a:r>
              <a:rPr lang="en" sz="2200"/>
              <a:t>Add method area to class Shape:</a:t>
            </a:r>
          </a:p>
        </p:txBody>
      </p:sp>
      <p:sp>
        <p:nvSpPr>
          <p:cNvPr id="686" name="Shape 68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
        <p:nvSpPr>
          <p:cNvPr id="687" name="Shape 687"/>
          <p:cNvSpPr txBox="1"/>
          <p:nvPr/>
        </p:nvSpPr>
        <p:spPr>
          <a:xfrm>
            <a:off x="811950" y="2074925"/>
            <a:ext cx="3443099" cy="992700"/>
          </a:xfrm>
          <a:prstGeom prst="rect">
            <a:avLst/>
          </a:prstGeom>
          <a:noFill/>
          <a:ln>
            <a:noFill/>
          </a:ln>
        </p:spPr>
        <p:txBody>
          <a:bodyPr lIns="91425" tIns="91425" rIns="91425" bIns="91425" anchor="t" anchorCtr="0">
            <a:noAutofit/>
          </a:bodyPr>
          <a:lstStyle/>
          <a:p>
            <a:pPr rtl="0">
              <a:spcBef>
                <a:spcPts val="0"/>
              </a:spcBef>
              <a:buNone/>
            </a:pPr>
            <a:r>
              <a:rPr lang="en" sz="1800" b="1">
                <a:solidFill>
                  <a:srgbClr val="1155CC"/>
                </a:solidFill>
                <a:latin typeface="Courier New"/>
                <a:ea typeface="Courier New"/>
                <a:cs typeface="Courier New"/>
                <a:sym typeface="Courier New"/>
              </a:rPr>
              <a:t>public double </a:t>
            </a:r>
            <a:r>
              <a:rPr lang="en" sz="1800">
                <a:solidFill>
                  <a:srgbClr val="1155CC"/>
                </a:solidFill>
                <a:latin typeface="Courier New"/>
                <a:ea typeface="Courier New"/>
                <a:cs typeface="Courier New"/>
                <a:sym typeface="Courier New"/>
              </a:rPr>
              <a:t>area() {</a:t>
            </a:r>
          </a:p>
          <a:p>
            <a:pPr rtl="0">
              <a:spcBef>
                <a:spcPts val="0"/>
              </a:spcBef>
              <a:buNone/>
            </a:pPr>
            <a:r>
              <a:rPr lang="en" sz="1800">
                <a:solidFill>
                  <a:srgbClr val="1155CC"/>
                </a:solidFill>
                <a:latin typeface="Courier New"/>
                <a:ea typeface="Courier New"/>
                <a:cs typeface="Courier New"/>
                <a:sym typeface="Courier New"/>
              </a:rPr>
              <a:t>	return 0;</a:t>
            </a:r>
          </a:p>
          <a:p>
            <a:pPr>
              <a:spcBef>
                <a:spcPts val="0"/>
              </a:spcBef>
              <a:buNone/>
            </a:pPr>
            <a:r>
              <a:rPr lang="en" sz="1800">
                <a:solidFill>
                  <a:srgbClr val="1155CC"/>
                </a:solidFill>
                <a:latin typeface="Courier New"/>
                <a:ea typeface="Courier New"/>
                <a:cs typeface="Courier New"/>
                <a:sym typeface="Courier New"/>
              </a:rPr>
              <a:t>}</a:t>
            </a:r>
          </a:p>
        </p:txBody>
      </p:sp>
      <p:sp>
        <p:nvSpPr>
          <p:cNvPr id="688" name="Shape 688"/>
          <p:cNvSpPr txBox="1"/>
          <p:nvPr/>
        </p:nvSpPr>
        <p:spPr>
          <a:xfrm>
            <a:off x="811950" y="3398200"/>
            <a:ext cx="7520100" cy="992700"/>
          </a:xfrm>
          <a:prstGeom prst="rect">
            <a:avLst/>
          </a:prstGeom>
          <a:noFill/>
          <a:ln>
            <a:noFill/>
          </a:ln>
        </p:spPr>
        <p:txBody>
          <a:bodyPr lIns="91425" tIns="91425" rIns="91425" bIns="91425" anchor="t" anchorCtr="0">
            <a:noAutofit/>
          </a:bodyPr>
          <a:lstStyle/>
          <a:p>
            <a:pPr lvl="0" rtl="0">
              <a:spcBef>
                <a:spcPts val="0"/>
              </a:spcBef>
              <a:buNone/>
            </a:pPr>
            <a:r>
              <a:rPr lang="en" sz="1800" b="1">
                <a:solidFill>
                  <a:srgbClr val="1155CC"/>
                </a:solidFill>
                <a:latin typeface="Courier New"/>
                <a:ea typeface="Courier New"/>
                <a:cs typeface="Courier New"/>
                <a:sym typeface="Courier New"/>
              </a:rPr>
              <a:t>public double </a:t>
            </a:r>
            <a:r>
              <a:rPr lang="en" sz="1800">
                <a:solidFill>
                  <a:srgbClr val="1155CC"/>
                </a:solidFill>
                <a:latin typeface="Courier New"/>
                <a:ea typeface="Courier New"/>
                <a:cs typeface="Courier New"/>
                <a:sym typeface="Courier New"/>
              </a:rPr>
              <a:t>area() {</a:t>
            </a:r>
          </a:p>
          <a:p>
            <a:pPr lvl="0" rtl="0">
              <a:spcBef>
                <a:spcPts val="0"/>
              </a:spcBef>
              <a:buNone/>
            </a:pPr>
            <a:r>
              <a:rPr lang="en" sz="1800" b="1">
                <a:solidFill>
                  <a:srgbClr val="1155CC"/>
                </a:solidFill>
                <a:latin typeface="Courier New"/>
                <a:ea typeface="Courier New"/>
                <a:cs typeface="Courier New"/>
                <a:sym typeface="Courier New"/>
              </a:rPr>
              <a:t>	throw new </a:t>
            </a:r>
            <a:r>
              <a:rPr lang="en" sz="1800">
                <a:solidFill>
                  <a:srgbClr val="1155CC"/>
                </a:solidFill>
                <a:latin typeface="Courier New"/>
                <a:ea typeface="Courier New"/>
                <a:cs typeface="Courier New"/>
                <a:sym typeface="Courier New"/>
              </a:rPr>
              <a:t>RuntimeException(“area not overridden”);</a:t>
            </a:r>
          </a:p>
          <a:p>
            <a:pPr lvl="0" rtl="0">
              <a:spcBef>
                <a:spcPts val="0"/>
              </a:spcBef>
              <a:buNone/>
            </a:pPr>
            <a:r>
              <a:rPr lang="en" sz="1800">
                <a:solidFill>
                  <a:srgbClr val="1155CC"/>
                </a:solidFill>
                <a:latin typeface="Courier New"/>
                <a:ea typeface="Courier New"/>
                <a:cs typeface="Courier New"/>
                <a:sym typeface="Courier New"/>
              </a:rPr>
              <a:t>}</a:t>
            </a:r>
          </a:p>
          <a:p>
            <a:pPr lvl="0" rtl="0">
              <a:spcBef>
                <a:spcPts val="0"/>
              </a:spcBef>
              <a:buNone/>
            </a:pPr>
            <a:endParaRPr sz="1800">
              <a:latin typeface="Courier New"/>
              <a:ea typeface="Courier New"/>
              <a:cs typeface="Courier New"/>
              <a:sym typeface="Courier New"/>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7"/>
                                        </p:tgtEl>
                                        <p:attrNameLst>
                                          <p:attrName>style.visibility</p:attrName>
                                        </p:attrNameLst>
                                      </p:cBhvr>
                                      <p:to>
                                        <p:strVal val="visible"/>
                                      </p:to>
                                    </p:set>
                                    <p:animEffect transition="in" filter="fade">
                                      <p:cBhvr>
                                        <p:cTn id="7" dur="1000"/>
                                        <p:tgtEl>
                                          <p:spTgt spid="6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8"/>
                                        </p:tgtEl>
                                        <p:attrNameLst>
                                          <p:attrName>style.visibility</p:attrName>
                                        </p:attrNameLst>
                                      </p:cBhvr>
                                      <p:to>
                                        <p:strVal val="visible"/>
                                      </p:to>
                                    </p:set>
                                    <p:animEffect transition="in" filter="fade">
                                      <p:cBhvr>
                                        <p:cTn id="12" dur="1000"/>
                                        <p:tgtEl>
                                          <p:spTgt spid="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450200" y="225678"/>
            <a:ext cx="8229600" cy="857400"/>
          </a:xfrm>
          <a:prstGeom prst="rect">
            <a:avLst/>
          </a:prstGeom>
        </p:spPr>
        <p:txBody>
          <a:bodyPr lIns="91425" tIns="91425" rIns="91425" bIns="91425" anchor="b" anchorCtr="0">
            <a:noAutofit/>
          </a:bodyPr>
          <a:lstStyle/>
          <a:p>
            <a:pPr lvl="0" rtl="0">
              <a:spcBef>
                <a:spcPts val="0"/>
              </a:spcBef>
              <a:buNone/>
            </a:pPr>
            <a:r>
              <a:rPr lang="en" sz="3200"/>
              <a:t>Problems not solved</a:t>
            </a:r>
          </a:p>
        </p:txBody>
      </p:sp>
      <p:sp>
        <p:nvSpPr>
          <p:cNvPr id="694" name="Shape 694"/>
          <p:cNvSpPr txBox="1"/>
          <p:nvPr/>
        </p:nvSpPr>
        <p:spPr>
          <a:xfrm>
            <a:off x="915350" y="1439175"/>
            <a:ext cx="7527899" cy="1626300"/>
          </a:xfrm>
          <a:prstGeom prst="rect">
            <a:avLst/>
          </a:prstGeom>
          <a:noFill/>
          <a:ln>
            <a:noFill/>
          </a:ln>
        </p:spPr>
        <p:txBody>
          <a:bodyPr lIns="91425" tIns="91425" rIns="91425" bIns="91425" anchor="t" anchorCtr="0">
            <a:noAutofit/>
          </a:bodyPr>
          <a:lstStyle/>
          <a:p>
            <a:pPr marL="457200" lvl="0" indent="-368300" rtl="0">
              <a:spcBef>
                <a:spcPts val="0"/>
              </a:spcBef>
              <a:buClr>
                <a:srgbClr val="000000"/>
              </a:buClr>
              <a:buSzPct val="100000"/>
              <a:buFont typeface="Arial"/>
              <a:buAutoNum type="arabicPeriod"/>
            </a:pPr>
            <a:r>
              <a:rPr lang="en" sz="2200">
                <a:solidFill>
                  <a:schemeClr val="dk1"/>
                </a:solidFill>
              </a:rPr>
              <a:t>What is a Shape that isn’t a Circle, Square, Triangle, etc?  What is </a:t>
            </a:r>
            <a:r>
              <a:rPr lang="en" sz="2200" i="1">
                <a:solidFill>
                  <a:schemeClr val="dk1"/>
                </a:solidFill>
              </a:rPr>
              <a:t>only</a:t>
            </a:r>
            <a:r>
              <a:rPr lang="en" sz="2200">
                <a:solidFill>
                  <a:schemeClr val="dk1"/>
                </a:solidFill>
              </a:rPr>
              <a:t> a shape, nothing more specific?</a:t>
            </a:r>
          </a:p>
          <a:p>
            <a:pPr marL="914400" lvl="1" indent="-368300" rtl="0">
              <a:spcBef>
                <a:spcPts val="0"/>
              </a:spcBef>
              <a:buClr>
                <a:srgbClr val="000000"/>
              </a:buClr>
              <a:buSzPct val="95652"/>
              <a:buFont typeface="Arial"/>
              <a:buAutoNum type="alphaLcPeriod"/>
            </a:pPr>
            <a:r>
              <a:rPr lang="en" sz="2300">
                <a:solidFill>
                  <a:srgbClr val="1155CC"/>
                </a:solidFill>
                <a:latin typeface="Courier New"/>
                <a:ea typeface="Courier New"/>
                <a:cs typeface="Courier New"/>
                <a:sym typeface="Courier New"/>
              </a:rPr>
              <a:t>Shape</a:t>
            </a:r>
            <a:r>
              <a:rPr lang="en" sz="2300" b="1">
                <a:solidFill>
                  <a:srgbClr val="1155CC"/>
                </a:solidFill>
                <a:latin typeface="Courier New"/>
                <a:ea typeface="Courier New"/>
                <a:cs typeface="Courier New"/>
                <a:sym typeface="Courier New"/>
              </a:rPr>
              <a:t> </a:t>
            </a:r>
            <a:r>
              <a:rPr lang="en" sz="2300">
                <a:solidFill>
                  <a:srgbClr val="1155CC"/>
                </a:solidFill>
                <a:latin typeface="Courier New"/>
                <a:ea typeface="Courier New"/>
                <a:cs typeface="Courier New"/>
                <a:sym typeface="Courier New"/>
              </a:rPr>
              <a:t>s =</a:t>
            </a:r>
            <a:r>
              <a:rPr lang="en" sz="2300" b="1">
                <a:solidFill>
                  <a:srgbClr val="1155CC"/>
                </a:solidFill>
                <a:latin typeface="Courier New"/>
                <a:ea typeface="Courier New"/>
                <a:cs typeface="Courier New"/>
                <a:sym typeface="Courier New"/>
              </a:rPr>
              <a:t> new </a:t>
            </a:r>
            <a:r>
              <a:rPr lang="en" sz="2300">
                <a:solidFill>
                  <a:srgbClr val="1155CC"/>
                </a:solidFill>
                <a:latin typeface="Courier New"/>
                <a:ea typeface="Courier New"/>
                <a:cs typeface="Courier New"/>
                <a:sym typeface="Courier New"/>
              </a:rPr>
              <a:t>Shape(...);</a:t>
            </a:r>
            <a:r>
              <a:rPr lang="en" sz="2200">
                <a:solidFill>
                  <a:schemeClr val="dk1"/>
                </a:solidFill>
              </a:rPr>
              <a:t> Should be disallowed</a:t>
            </a:r>
          </a:p>
          <a:p>
            <a:pPr marR="0" lvl="0" algn="l" rtl="0">
              <a:lnSpc>
                <a:spcPct val="100000"/>
              </a:lnSpc>
              <a:spcBef>
                <a:spcPts val="0"/>
              </a:spcBef>
              <a:spcAft>
                <a:spcPts val="0"/>
              </a:spcAft>
              <a:buNone/>
            </a:pPr>
            <a:endParaRPr sz="2200">
              <a:solidFill>
                <a:schemeClr val="dk1"/>
              </a:solidFill>
            </a:endParaRPr>
          </a:p>
        </p:txBody>
      </p:sp>
      <p:sp>
        <p:nvSpPr>
          <p:cNvPr id="695" name="Shape 695"/>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
        <p:nvSpPr>
          <p:cNvPr id="696" name="Shape 696"/>
          <p:cNvSpPr txBox="1"/>
          <p:nvPr/>
        </p:nvSpPr>
        <p:spPr>
          <a:xfrm>
            <a:off x="888275" y="3239600"/>
            <a:ext cx="7576500" cy="1445700"/>
          </a:xfrm>
          <a:prstGeom prst="rect">
            <a:avLst/>
          </a:prstGeom>
          <a:noFill/>
          <a:ln>
            <a:noFill/>
          </a:ln>
        </p:spPr>
        <p:txBody>
          <a:bodyPr lIns="91425" tIns="91425" rIns="91425" bIns="91425" anchor="t" anchorCtr="0">
            <a:noAutofit/>
          </a:bodyPr>
          <a:lstStyle/>
          <a:p>
            <a:pPr lvl="0" rtl="0">
              <a:spcBef>
                <a:spcPts val="0"/>
              </a:spcBef>
              <a:buNone/>
            </a:pPr>
            <a:r>
              <a:rPr lang="en" sz="2200">
                <a:solidFill>
                  <a:schemeClr val="dk1"/>
                </a:solidFill>
              </a:rPr>
              <a:t>2.  What if a subclass doesn’t override area()?</a:t>
            </a:r>
          </a:p>
          <a:p>
            <a:pPr marL="914400" lvl="1" indent="-368300" rtl="0">
              <a:spcBef>
                <a:spcPts val="0"/>
              </a:spcBef>
              <a:buClr>
                <a:schemeClr val="dk1"/>
              </a:buClr>
              <a:buSzPct val="100000"/>
              <a:buFont typeface="Arial"/>
              <a:buAutoNum type="alphaLcPeriod"/>
            </a:pPr>
            <a:r>
              <a:rPr lang="en" sz="2200">
                <a:solidFill>
                  <a:schemeClr val="dk1"/>
                </a:solidFill>
              </a:rPr>
              <a:t>Can’t force the subclass to override it!</a:t>
            </a:r>
          </a:p>
          <a:p>
            <a:pPr marL="914400" lvl="1" indent="-368300" rtl="0">
              <a:spcBef>
                <a:spcPts val="0"/>
              </a:spcBef>
              <a:buClr>
                <a:schemeClr val="dk1"/>
              </a:buClr>
              <a:buSzPct val="100000"/>
              <a:buFont typeface="Arial"/>
              <a:buAutoNum type="alphaLcPeriod"/>
            </a:pPr>
            <a:r>
              <a:rPr lang="en" sz="2200">
                <a:solidFill>
                  <a:schemeClr val="dk1"/>
                </a:solidFill>
              </a:rPr>
              <a:t>Incorrect value returned or exception thrown.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
                                        </p:tgtEl>
                                        <p:attrNameLst>
                                          <p:attrName>style.visibility</p:attrName>
                                        </p:attrNameLst>
                                      </p:cBhvr>
                                      <p:to>
                                        <p:strVal val="visible"/>
                                      </p:to>
                                    </p:set>
                                    <p:animEffect transition="in" filter="fade">
                                      <p:cBhvr>
                                        <p:cTn id="7" dur="1000"/>
                                        <p:tgtEl>
                                          <p:spTgt spid="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Solution: Abstract classes</a:t>
            </a:r>
          </a:p>
        </p:txBody>
      </p:sp>
      <p:sp>
        <p:nvSpPr>
          <p:cNvPr id="702" name="Shape 70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2200"/>
          </a:p>
          <a:p>
            <a:pPr rtl="0">
              <a:spcBef>
                <a:spcPts val="0"/>
              </a:spcBef>
              <a:buNone/>
            </a:pPr>
            <a:endParaRPr sz="2200"/>
          </a:p>
          <a:p>
            <a:pPr rtl="0">
              <a:spcBef>
                <a:spcPts val="0"/>
              </a:spcBef>
              <a:buNone/>
            </a:pPr>
            <a:r>
              <a:rPr lang="en" sz="2200" b="1">
                <a:solidFill>
                  <a:srgbClr val="1155CC"/>
                </a:solidFill>
                <a:latin typeface="Courier New"/>
                <a:ea typeface="Courier New"/>
                <a:cs typeface="Courier New"/>
                <a:sym typeface="Courier New"/>
              </a:rPr>
              <a:t>public </a:t>
            </a:r>
            <a:r>
              <a:rPr lang="en" sz="2200" b="1">
                <a:solidFill>
                  <a:schemeClr val="accent1"/>
                </a:solidFill>
                <a:latin typeface="Courier New"/>
                <a:ea typeface="Courier New"/>
                <a:cs typeface="Courier New"/>
                <a:sym typeface="Courier New"/>
              </a:rPr>
              <a:t>abstract</a:t>
            </a:r>
            <a:r>
              <a:rPr lang="en" sz="2200" b="1">
                <a:solidFill>
                  <a:srgbClr val="1155CC"/>
                </a:solidFill>
                <a:latin typeface="Courier New"/>
                <a:ea typeface="Courier New"/>
                <a:cs typeface="Courier New"/>
                <a:sym typeface="Courier New"/>
              </a:rPr>
              <a:t> class </a:t>
            </a:r>
            <a:r>
              <a:rPr lang="en" sz="2200">
                <a:solidFill>
                  <a:srgbClr val="1155CC"/>
                </a:solidFill>
                <a:latin typeface="Courier New"/>
                <a:ea typeface="Courier New"/>
                <a:cs typeface="Courier New"/>
                <a:sym typeface="Courier New"/>
              </a:rPr>
              <a:t>Shape {</a:t>
            </a:r>
          </a:p>
          <a:p>
            <a:pPr rtl="0">
              <a:spcBef>
                <a:spcPts val="0"/>
              </a:spcBef>
              <a:buNone/>
            </a:pPr>
            <a:endParaRPr sz="2200" b="1">
              <a:solidFill>
                <a:srgbClr val="1155CC"/>
              </a:solidFill>
              <a:latin typeface="Courier New"/>
              <a:ea typeface="Courier New"/>
              <a:cs typeface="Courier New"/>
              <a:sym typeface="Courier New"/>
            </a:endParaRPr>
          </a:p>
          <a:p>
            <a:pPr rtl="0">
              <a:spcBef>
                <a:spcPts val="0"/>
              </a:spcBef>
              <a:buNone/>
            </a:pPr>
            <a:r>
              <a:rPr lang="en" sz="2200" b="1">
                <a:solidFill>
                  <a:srgbClr val="1155CC"/>
                </a:solidFill>
                <a:latin typeface="Courier New"/>
                <a:ea typeface="Courier New"/>
                <a:cs typeface="Courier New"/>
                <a:sym typeface="Courier New"/>
              </a:rPr>
              <a:t>	public double </a:t>
            </a:r>
            <a:r>
              <a:rPr lang="en" sz="2200">
                <a:solidFill>
                  <a:srgbClr val="1155CC"/>
                </a:solidFill>
                <a:latin typeface="Courier New"/>
                <a:ea typeface="Courier New"/>
                <a:cs typeface="Courier New"/>
                <a:sym typeface="Courier New"/>
              </a:rPr>
              <a:t>area() {</a:t>
            </a:r>
          </a:p>
          <a:p>
            <a:pPr marL="457200" indent="457200" rtl="0">
              <a:spcBef>
                <a:spcPts val="0"/>
              </a:spcBef>
              <a:buNone/>
            </a:pPr>
            <a:r>
              <a:rPr lang="en" sz="2200">
                <a:solidFill>
                  <a:srgbClr val="1155CC"/>
                </a:solidFill>
                <a:latin typeface="Courier New"/>
                <a:ea typeface="Courier New"/>
                <a:cs typeface="Courier New"/>
                <a:sym typeface="Courier New"/>
              </a:rPr>
              <a:t>return 0;</a:t>
            </a:r>
          </a:p>
          <a:p>
            <a:pPr marL="457200" indent="0" rtl="0">
              <a:spcBef>
                <a:spcPts val="0"/>
              </a:spcBef>
              <a:buNone/>
            </a:pPr>
            <a:r>
              <a:rPr lang="en" sz="2200">
                <a:solidFill>
                  <a:srgbClr val="1155CC"/>
                </a:solidFill>
                <a:latin typeface="Courier New"/>
                <a:ea typeface="Courier New"/>
                <a:cs typeface="Courier New"/>
                <a:sym typeface="Courier New"/>
              </a:rPr>
              <a:t>}</a:t>
            </a:r>
          </a:p>
          <a:p>
            <a:pPr rtl="0">
              <a:spcBef>
                <a:spcPts val="0"/>
              </a:spcBef>
              <a:buNone/>
            </a:pPr>
            <a:r>
              <a:rPr lang="en" sz="2200">
                <a:solidFill>
                  <a:srgbClr val="1155CC"/>
                </a:solidFill>
                <a:latin typeface="Courier New"/>
                <a:ea typeface="Courier New"/>
                <a:cs typeface="Courier New"/>
                <a:sym typeface="Courier New"/>
              </a:rPr>
              <a:t>}</a:t>
            </a:r>
          </a:p>
          <a:p>
            <a:pPr rtl="0">
              <a:spcBef>
                <a:spcPts val="0"/>
              </a:spcBef>
              <a:buNone/>
            </a:pPr>
            <a:endParaRPr sz="2400"/>
          </a:p>
          <a:p>
            <a:pPr rtl="0">
              <a:spcBef>
                <a:spcPts val="0"/>
              </a:spcBef>
              <a:buNone/>
            </a:pPr>
            <a:endParaRPr sz="2200"/>
          </a:p>
          <a:p>
            <a:pPr rtl="0">
              <a:spcBef>
                <a:spcPts val="0"/>
              </a:spcBef>
              <a:buNone/>
            </a:pPr>
            <a:endParaRPr sz="2200"/>
          </a:p>
          <a:p>
            <a:pPr rtl="0">
              <a:spcBef>
                <a:spcPts val="0"/>
              </a:spcBef>
              <a:buNone/>
            </a:pPr>
            <a:endParaRPr sz="2200"/>
          </a:p>
          <a:p>
            <a:pPr lvl="0" rtl="0">
              <a:spcBef>
                <a:spcPts val="0"/>
              </a:spcBef>
              <a:buNone/>
            </a:pPr>
            <a:endParaRPr sz="2200"/>
          </a:p>
          <a:p>
            <a:pPr lvl="0">
              <a:spcBef>
                <a:spcPts val="0"/>
              </a:spcBef>
              <a:buNone/>
            </a:pPr>
            <a:endParaRPr sz="2200"/>
          </a:p>
        </p:txBody>
      </p:sp>
      <p:sp>
        <p:nvSpPr>
          <p:cNvPr id="703" name="Shape 703"/>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cxnSp>
        <p:nvCxnSpPr>
          <p:cNvPr id="704" name="Shape 704"/>
          <p:cNvCxnSpPr/>
          <p:nvPr/>
        </p:nvCxnSpPr>
        <p:spPr>
          <a:xfrm flipH="1">
            <a:off x="2736774" y="1574314"/>
            <a:ext cx="1646700" cy="619799"/>
          </a:xfrm>
          <a:prstGeom prst="straightConnector1">
            <a:avLst/>
          </a:prstGeom>
          <a:noFill/>
          <a:ln w="19050" cap="flat">
            <a:solidFill>
              <a:schemeClr val="dk2"/>
            </a:solidFill>
            <a:prstDash val="solid"/>
            <a:round/>
            <a:headEnd type="none" w="lg" len="lg"/>
            <a:tailEnd type="triangle" w="lg" len="lg"/>
          </a:ln>
        </p:spPr>
      </p:cxnSp>
      <p:sp>
        <p:nvSpPr>
          <p:cNvPr id="705" name="Shape 705"/>
          <p:cNvSpPr txBox="1"/>
          <p:nvPr/>
        </p:nvSpPr>
        <p:spPr>
          <a:xfrm>
            <a:off x="4383475" y="1200150"/>
            <a:ext cx="2620800" cy="981300"/>
          </a:xfrm>
          <a:prstGeom prst="rect">
            <a:avLst/>
          </a:prstGeom>
          <a:noFill/>
          <a:ln>
            <a:noFill/>
          </a:ln>
        </p:spPr>
        <p:txBody>
          <a:bodyPr lIns="91425" tIns="91425" rIns="91425" bIns="91425" anchor="t" anchorCtr="0">
            <a:noAutofit/>
          </a:bodyPr>
          <a:lstStyle/>
          <a:p>
            <a:pPr lvl="0" rtl="0">
              <a:spcBef>
                <a:spcPts val="0"/>
              </a:spcBef>
              <a:buNone/>
            </a:pPr>
            <a:r>
              <a:rPr lang="en" sz="1800" b="1" i="1"/>
              <a:t>Abstract class</a:t>
            </a:r>
          </a:p>
          <a:p>
            <a:pPr rtl="0">
              <a:spcBef>
                <a:spcPts val="0"/>
              </a:spcBef>
              <a:buNone/>
            </a:pPr>
            <a:r>
              <a:rPr lang="en" sz="1800"/>
              <a:t>Can’t be instantiated. </a:t>
            </a:r>
          </a:p>
          <a:p>
            <a:pPr lvl="0" rtl="0">
              <a:spcBef>
                <a:spcPts val="0"/>
              </a:spcBef>
              <a:buNone/>
            </a:pPr>
            <a:r>
              <a:rPr lang="en" sz="1800"/>
              <a:t>(</a:t>
            </a:r>
            <a:r>
              <a:rPr lang="en" sz="1800" b="1">
                <a:solidFill>
                  <a:srgbClr val="DA0002"/>
                </a:solidFill>
                <a:latin typeface="Courier New"/>
                <a:ea typeface="Courier New"/>
                <a:cs typeface="Courier New"/>
                <a:sym typeface="Courier New"/>
              </a:rPr>
              <a:t>new</a:t>
            </a:r>
            <a:r>
              <a:rPr lang="en" sz="1800">
                <a:solidFill>
                  <a:srgbClr val="DA0002"/>
                </a:solidFill>
                <a:latin typeface="Courier New"/>
                <a:ea typeface="Courier New"/>
                <a:cs typeface="Courier New"/>
                <a:sym typeface="Courier New"/>
              </a:rPr>
              <a:t> Shape()</a:t>
            </a:r>
            <a:r>
              <a:rPr lang="en" sz="1800"/>
              <a:t> illegal)</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Solution: Abstract methods</a:t>
            </a:r>
          </a:p>
        </p:txBody>
      </p:sp>
      <p:sp>
        <p:nvSpPr>
          <p:cNvPr id="711" name="Shape 71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2200"/>
          </a:p>
          <a:p>
            <a:pPr lvl="0" rtl="0">
              <a:spcBef>
                <a:spcPts val="0"/>
              </a:spcBef>
              <a:buNone/>
            </a:pPr>
            <a:endParaRPr sz="2200"/>
          </a:p>
          <a:p>
            <a:pPr lvl="0" rtl="0">
              <a:spcBef>
                <a:spcPts val="0"/>
              </a:spcBef>
              <a:buNone/>
            </a:pPr>
            <a:r>
              <a:rPr lang="en" sz="2200" b="1">
                <a:solidFill>
                  <a:srgbClr val="1155CC"/>
                </a:solidFill>
                <a:latin typeface="Courier New"/>
                <a:ea typeface="Courier New"/>
                <a:cs typeface="Courier New"/>
                <a:sym typeface="Courier New"/>
              </a:rPr>
              <a:t>public </a:t>
            </a:r>
            <a:r>
              <a:rPr lang="en" sz="2200" b="1">
                <a:solidFill>
                  <a:schemeClr val="accent1"/>
                </a:solidFill>
                <a:latin typeface="Courier New"/>
                <a:ea typeface="Courier New"/>
                <a:cs typeface="Courier New"/>
                <a:sym typeface="Courier New"/>
              </a:rPr>
              <a:t>abstract</a:t>
            </a:r>
            <a:r>
              <a:rPr lang="en" sz="2200" b="1">
                <a:solidFill>
                  <a:srgbClr val="1155CC"/>
                </a:solidFill>
                <a:latin typeface="Courier New"/>
                <a:ea typeface="Courier New"/>
                <a:cs typeface="Courier New"/>
                <a:sym typeface="Courier New"/>
              </a:rPr>
              <a:t> class </a:t>
            </a:r>
            <a:r>
              <a:rPr lang="en" sz="2200">
                <a:solidFill>
                  <a:srgbClr val="1155CC"/>
                </a:solidFill>
                <a:latin typeface="Courier New"/>
                <a:ea typeface="Courier New"/>
                <a:cs typeface="Courier New"/>
                <a:sym typeface="Courier New"/>
              </a:rPr>
              <a:t>Shape {</a:t>
            </a:r>
          </a:p>
          <a:p>
            <a:pPr lvl="0" rtl="0">
              <a:spcBef>
                <a:spcPts val="0"/>
              </a:spcBef>
              <a:buNone/>
            </a:pPr>
            <a:endParaRPr sz="2200" b="1">
              <a:solidFill>
                <a:srgbClr val="1155CC"/>
              </a:solidFill>
              <a:latin typeface="Courier New"/>
              <a:ea typeface="Courier New"/>
              <a:cs typeface="Courier New"/>
              <a:sym typeface="Courier New"/>
            </a:endParaRPr>
          </a:p>
          <a:p>
            <a:pPr lvl="0" rtl="0">
              <a:spcBef>
                <a:spcPts val="0"/>
              </a:spcBef>
              <a:buNone/>
            </a:pPr>
            <a:r>
              <a:rPr lang="en" sz="2200" b="1">
                <a:solidFill>
                  <a:srgbClr val="1155CC"/>
                </a:solidFill>
                <a:latin typeface="Courier New"/>
                <a:ea typeface="Courier New"/>
                <a:cs typeface="Courier New"/>
                <a:sym typeface="Courier New"/>
              </a:rPr>
              <a:t>	public </a:t>
            </a:r>
            <a:r>
              <a:rPr lang="en" sz="2200" b="1">
                <a:solidFill>
                  <a:srgbClr val="DA0002"/>
                </a:solidFill>
                <a:latin typeface="Courier New"/>
                <a:ea typeface="Courier New"/>
                <a:cs typeface="Courier New"/>
                <a:sym typeface="Courier New"/>
              </a:rPr>
              <a:t>abstract</a:t>
            </a:r>
            <a:r>
              <a:rPr lang="en" sz="2200" b="1">
                <a:solidFill>
                  <a:srgbClr val="1155CC"/>
                </a:solidFill>
                <a:latin typeface="Courier New"/>
                <a:ea typeface="Courier New"/>
                <a:cs typeface="Courier New"/>
                <a:sym typeface="Courier New"/>
              </a:rPr>
              <a:t> double </a:t>
            </a:r>
            <a:r>
              <a:rPr lang="en" sz="2200">
                <a:solidFill>
                  <a:srgbClr val="1155CC"/>
                </a:solidFill>
                <a:latin typeface="Courier New"/>
                <a:ea typeface="Courier New"/>
                <a:cs typeface="Courier New"/>
                <a:sym typeface="Courier New"/>
              </a:rPr>
              <a:t>area();</a:t>
            </a:r>
          </a:p>
          <a:p>
            <a:pPr lvl="0" rtl="0">
              <a:spcBef>
                <a:spcPts val="0"/>
              </a:spcBef>
              <a:buNone/>
            </a:pPr>
            <a:endParaRPr sz="2200" b="1">
              <a:solidFill>
                <a:srgbClr val="1155CC"/>
              </a:solidFill>
              <a:latin typeface="Courier New"/>
              <a:ea typeface="Courier New"/>
              <a:cs typeface="Courier New"/>
              <a:sym typeface="Courier New"/>
            </a:endParaRPr>
          </a:p>
          <a:p>
            <a:pPr lvl="0" rtl="0">
              <a:spcBef>
                <a:spcPts val="0"/>
              </a:spcBef>
              <a:buNone/>
            </a:pPr>
            <a:r>
              <a:rPr lang="en" sz="2200">
                <a:solidFill>
                  <a:srgbClr val="1155CC"/>
                </a:solidFill>
                <a:latin typeface="Courier New"/>
                <a:ea typeface="Courier New"/>
                <a:cs typeface="Courier New"/>
                <a:sym typeface="Courier New"/>
              </a:rPr>
              <a:t>}</a:t>
            </a:r>
          </a:p>
          <a:p>
            <a:pPr lvl="0" rtl="0">
              <a:spcBef>
                <a:spcPts val="0"/>
              </a:spcBef>
              <a:buNone/>
            </a:pPr>
            <a:endParaRPr sz="2400"/>
          </a:p>
          <a:p>
            <a:pPr lvl="0" rtl="0">
              <a:spcBef>
                <a:spcPts val="0"/>
              </a:spcBef>
              <a:buNone/>
            </a:pPr>
            <a:endParaRPr sz="2200"/>
          </a:p>
          <a:p>
            <a:pPr lvl="0" rtl="0">
              <a:spcBef>
                <a:spcPts val="0"/>
              </a:spcBef>
              <a:buNone/>
            </a:pPr>
            <a:endParaRPr sz="2200"/>
          </a:p>
          <a:p>
            <a:pPr lvl="0" rtl="0">
              <a:spcBef>
                <a:spcPts val="0"/>
              </a:spcBef>
              <a:buNone/>
            </a:pPr>
            <a:endParaRPr sz="2200"/>
          </a:p>
          <a:p>
            <a:pPr lvl="0" rtl="0">
              <a:spcBef>
                <a:spcPts val="0"/>
              </a:spcBef>
              <a:buNone/>
            </a:pPr>
            <a:endParaRPr sz="2200"/>
          </a:p>
          <a:p>
            <a:pPr lvl="0" rtl="0">
              <a:spcBef>
                <a:spcPts val="0"/>
              </a:spcBef>
              <a:buNone/>
            </a:pPr>
            <a:endParaRPr sz="2200"/>
          </a:p>
        </p:txBody>
      </p:sp>
      <p:sp>
        <p:nvSpPr>
          <p:cNvPr id="712" name="Shape 712"/>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cxnSp>
        <p:nvCxnSpPr>
          <p:cNvPr id="713" name="Shape 713"/>
          <p:cNvCxnSpPr>
            <a:stCxn id="714" idx="1"/>
          </p:cNvCxnSpPr>
          <p:nvPr/>
        </p:nvCxnSpPr>
        <p:spPr>
          <a:xfrm rot="10800000">
            <a:off x="2816275" y="3417299"/>
            <a:ext cx="1567200" cy="642900"/>
          </a:xfrm>
          <a:prstGeom prst="straightConnector1">
            <a:avLst/>
          </a:prstGeom>
          <a:noFill/>
          <a:ln w="19050" cap="flat">
            <a:solidFill>
              <a:schemeClr val="dk2"/>
            </a:solidFill>
            <a:prstDash val="solid"/>
            <a:round/>
            <a:headEnd type="none" w="lg" len="lg"/>
            <a:tailEnd type="triangle" w="lg" len="lg"/>
          </a:ln>
        </p:spPr>
      </p:cxnSp>
      <p:sp>
        <p:nvSpPr>
          <p:cNvPr id="714" name="Shape 714"/>
          <p:cNvSpPr txBox="1"/>
          <p:nvPr/>
        </p:nvSpPr>
        <p:spPr>
          <a:xfrm>
            <a:off x="4383475" y="3818700"/>
            <a:ext cx="2286000" cy="482999"/>
          </a:xfrm>
          <a:prstGeom prst="rect">
            <a:avLst/>
          </a:prstGeom>
          <a:noFill/>
          <a:ln>
            <a:noFill/>
          </a:ln>
        </p:spPr>
        <p:txBody>
          <a:bodyPr lIns="91425" tIns="91425" rIns="91425" bIns="91425" anchor="t" anchorCtr="0">
            <a:noAutofit/>
          </a:bodyPr>
          <a:lstStyle/>
          <a:p>
            <a:pPr lvl="0" rtl="0">
              <a:spcBef>
                <a:spcPts val="0"/>
              </a:spcBef>
              <a:buNone/>
            </a:pPr>
            <a:r>
              <a:rPr lang="en" sz="1800" b="1" i="1"/>
              <a:t>Abstract method</a:t>
            </a:r>
          </a:p>
          <a:p>
            <a:pPr lvl="0" rtl="0">
              <a:spcBef>
                <a:spcPts val="0"/>
              </a:spcBef>
              <a:buNone/>
            </a:pPr>
            <a:r>
              <a:rPr lang="en" sz="1800"/>
              <a:t>Subclass must override.</a:t>
            </a:r>
          </a:p>
        </p:txBody>
      </p:sp>
      <p:sp>
        <p:nvSpPr>
          <p:cNvPr id="715" name="Shape 715"/>
          <p:cNvSpPr txBox="1"/>
          <p:nvPr/>
        </p:nvSpPr>
        <p:spPr>
          <a:xfrm>
            <a:off x="6506250" y="1324550"/>
            <a:ext cx="2286000" cy="3349800"/>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Char char="●"/>
            </a:pPr>
            <a:r>
              <a:rPr lang="en" sz="1800">
                <a:solidFill>
                  <a:schemeClr val="dk1"/>
                </a:solidFill>
              </a:rPr>
              <a:t>Can have implemented methods, too</a:t>
            </a:r>
          </a:p>
          <a:p>
            <a:pPr lvl="0" rtl="0">
              <a:lnSpc>
                <a:spcPct val="115000"/>
              </a:lnSpc>
              <a:spcBef>
                <a:spcPts val="0"/>
              </a:spcBef>
              <a:buNone/>
            </a:pPr>
            <a:endParaRPr sz="1800">
              <a:solidFill>
                <a:schemeClr val="dk1"/>
              </a:solidFill>
            </a:endParaRPr>
          </a:p>
          <a:p>
            <a:pPr marL="457200" lvl="0" indent="-342900" rtl="0">
              <a:lnSpc>
                <a:spcPct val="115000"/>
              </a:lnSpc>
              <a:spcBef>
                <a:spcPts val="0"/>
              </a:spcBef>
              <a:buClr>
                <a:schemeClr val="dk1"/>
              </a:buClr>
              <a:buSzPct val="100000"/>
              <a:buFont typeface="Arial"/>
              <a:buChar char="●"/>
            </a:pPr>
            <a:r>
              <a:rPr lang="en" sz="1800">
                <a:solidFill>
                  <a:schemeClr val="dk1"/>
                </a:solidFill>
              </a:rPr>
              <a:t>Place abstract method only in abstract class.</a:t>
            </a:r>
          </a:p>
          <a:p>
            <a:pPr lvl="0" rtl="0">
              <a:lnSpc>
                <a:spcPct val="115000"/>
              </a:lnSpc>
              <a:spcBef>
                <a:spcPts val="0"/>
              </a:spcBef>
              <a:buNone/>
            </a:pPr>
            <a:endParaRPr sz="1800">
              <a:solidFill>
                <a:schemeClr val="dk1"/>
              </a:solidFill>
            </a:endParaRPr>
          </a:p>
          <a:p>
            <a:pPr marL="457200" lvl="0" indent="-342900" rtl="0">
              <a:lnSpc>
                <a:spcPct val="115000"/>
              </a:lnSpc>
              <a:spcBef>
                <a:spcPts val="0"/>
              </a:spcBef>
              <a:buClr>
                <a:schemeClr val="dk1"/>
              </a:buClr>
              <a:buSzPct val="100000"/>
              <a:buFont typeface="Arial"/>
              <a:buChar char="●"/>
            </a:pPr>
            <a:r>
              <a:rPr lang="en" sz="1800">
                <a:solidFill>
                  <a:schemeClr val="dk1"/>
                </a:solidFill>
              </a:rPr>
              <a:t>Semicolon instead of body.</a:t>
            </a:r>
          </a:p>
          <a:p>
            <a:pPr lvl="0" rtl="0">
              <a:lnSpc>
                <a:spcPct val="115000"/>
              </a:lnSpc>
              <a:spcBef>
                <a:spcPts val="0"/>
              </a:spcBef>
              <a:buNone/>
            </a:pPr>
            <a:endParaRPr sz="1800">
              <a:solidFill>
                <a:schemeClr val="dk1"/>
              </a:solidFill>
            </a:endParaRPr>
          </a:p>
          <a:p>
            <a:pPr lvl="0" rtl="0">
              <a:spcBef>
                <a:spcPts val="0"/>
              </a:spcBef>
              <a:buNone/>
            </a:pP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Abstract Classes, Abstract Methods</a:t>
            </a:r>
          </a:p>
        </p:txBody>
      </p:sp>
      <p:sp>
        <p:nvSpPr>
          <p:cNvPr id="721" name="Shape 721"/>
          <p:cNvSpPr txBox="1">
            <a:spLocks noGrp="1"/>
          </p:cNvSpPr>
          <p:nvPr>
            <p:ph type="body" idx="1"/>
          </p:nvPr>
        </p:nvSpPr>
        <p:spPr>
          <a:xfrm>
            <a:off x="457200" y="1200150"/>
            <a:ext cx="8553299" cy="3725699"/>
          </a:xfrm>
          <a:prstGeom prst="rect">
            <a:avLst/>
          </a:prstGeom>
        </p:spPr>
        <p:txBody>
          <a:bodyPr lIns="91425" tIns="91425" rIns="91425" bIns="91425" anchor="ctr" anchorCtr="0">
            <a:noAutofit/>
          </a:bodyPr>
          <a:lstStyle/>
          <a:p>
            <a:pPr marL="457200" lvl="0" indent="-368300" rtl="0">
              <a:lnSpc>
                <a:spcPct val="115000"/>
              </a:lnSpc>
              <a:spcBef>
                <a:spcPts val="0"/>
              </a:spcBef>
              <a:buClr>
                <a:schemeClr val="dk1"/>
              </a:buClr>
              <a:buSzPct val="100000"/>
              <a:buFont typeface="Arial"/>
              <a:buAutoNum type="arabicPeriod"/>
            </a:pPr>
            <a:r>
              <a:rPr lang="en" sz="2200" b="1" dirty="0"/>
              <a:t>Make a class abstract so that it cannot be instantiated </a:t>
            </a:r>
            <a:r>
              <a:rPr lang="en" sz="2200" dirty="0">
                <a:solidFill>
                  <a:srgbClr val="1155CC"/>
                </a:solidFill>
              </a:rPr>
              <a:t>(Cannot use new-expression)</a:t>
            </a:r>
          </a:p>
          <a:p>
            <a:pPr marL="457200" lvl="0" indent="-368300" rtl="0">
              <a:lnSpc>
                <a:spcPct val="115000"/>
              </a:lnSpc>
              <a:spcBef>
                <a:spcPts val="0"/>
              </a:spcBef>
              <a:buClr>
                <a:schemeClr val="dk1"/>
              </a:buClr>
              <a:buSzPct val="100000"/>
              <a:buFont typeface="Arial"/>
              <a:buAutoNum type="arabicPeriod"/>
            </a:pPr>
            <a:r>
              <a:rPr lang="en" sz="2200" dirty="0">
                <a:solidFill>
                  <a:schemeClr val="tx1"/>
                </a:solidFill>
              </a:rPr>
              <a:t>In an abstract class, make a method abstract so that (non-abstract) subclasses must override it.</a:t>
            </a:r>
          </a:p>
        </p:txBody>
      </p:sp>
      <p:sp>
        <p:nvSpPr>
          <p:cNvPr id="722" name="Shape 722"/>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Abstract Classes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Interfaces</a:t>
            </a:r>
          </a:p>
        </p:txBody>
      </p:sp>
      <p:sp>
        <p:nvSpPr>
          <p:cNvPr id="728" name="Shape 728"/>
          <p:cNvSpPr txBox="1">
            <a:spLocks noGrp="1"/>
          </p:cNvSpPr>
          <p:nvPr>
            <p:ph type="body" idx="1"/>
          </p:nvPr>
        </p:nvSpPr>
        <p:spPr>
          <a:xfrm>
            <a:off x="457200" y="1254725"/>
            <a:ext cx="8229600" cy="3602399"/>
          </a:xfrm>
          <a:prstGeom prst="rect">
            <a:avLst/>
          </a:prstGeom>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public</a:t>
            </a:r>
            <a:r>
              <a:rPr lang="en" sz="2200">
                <a:solidFill>
                  <a:srgbClr val="1155CC"/>
                </a:solidFill>
                <a:latin typeface="Courier New"/>
                <a:ea typeface="Courier New"/>
                <a:cs typeface="Courier New"/>
                <a:sym typeface="Courier New"/>
              </a:rPr>
              <a:t> </a:t>
            </a:r>
            <a:r>
              <a:rPr lang="en" sz="2200" b="1">
                <a:solidFill>
                  <a:srgbClr val="DA0002"/>
                </a:solidFill>
                <a:latin typeface="Courier New"/>
                <a:ea typeface="Courier New"/>
                <a:cs typeface="Courier New"/>
                <a:sym typeface="Courier New"/>
              </a:rPr>
              <a:t>interface</a:t>
            </a:r>
            <a:r>
              <a:rPr lang="en" sz="2200">
                <a:solidFill>
                  <a:srgbClr val="1155CC"/>
                </a:solidFill>
                <a:latin typeface="Courier New"/>
                <a:ea typeface="Courier New"/>
                <a:cs typeface="Courier New"/>
                <a:sym typeface="Courier New"/>
              </a:rPr>
              <a:t> Whistler {</a:t>
            </a:r>
          </a:p>
          <a:p>
            <a:pPr marL="0" indent="0" rtl="0">
              <a:spcBef>
                <a:spcPts val="0"/>
              </a:spcBef>
              <a:buNone/>
            </a:pPr>
            <a:r>
              <a:rPr lang="en" sz="2200">
                <a:solidFill>
                  <a:srgbClr val="1155CC"/>
                </a:solidFill>
                <a:latin typeface="Courier New"/>
                <a:ea typeface="Courier New"/>
                <a:cs typeface="Courier New"/>
                <a:sym typeface="Courier New"/>
              </a:rPr>
              <a:t>	</a:t>
            </a:r>
            <a:r>
              <a:rPr lang="en" sz="2200" b="1">
                <a:solidFill>
                  <a:srgbClr val="1155CC"/>
                </a:solidFill>
                <a:latin typeface="Courier New"/>
                <a:ea typeface="Courier New"/>
                <a:cs typeface="Courier New"/>
                <a:sym typeface="Courier New"/>
              </a:rPr>
              <a:t>void</a:t>
            </a:r>
            <a:r>
              <a:rPr lang="en" sz="2200">
                <a:solidFill>
                  <a:srgbClr val="1155CC"/>
                </a:solidFill>
                <a:latin typeface="Courier New"/>
                <a:ea typeface="Courier New"/>
                <a:cs typeface="Courier New"/>
                <a:sym typeface="Courier New"/>
              </a:rPr>
              <a:t> whistle()</a:t>
            </a:r>
            <a:r>
              <a:rPr lang="en" sz="2200" b="1">
                <a:solidFill>
                  <a:srgbClr val="1155CC"/>
                </a:solidFill>
                <a:latin typeface="Courier New"/>
                <a:ea typeface="Courier New"/>
                <a:cs typeface="Courier New"/>
                <a:sym typeface="Courier New"/>
              </a:rPr>
              <a:t>;</a:t>
            </a:r>
          </a:p>
          <a:p>
            <a:pPr marL="0" indent="0" rtl="0">
              <a:spcBef>
                <a:spcPts val="0"/>
              </a:spcBef>
              <a:buNone/>
            </a:pPr>
            <a:r>
              <a:rPr lang="en" sz="2200">
                <a:solidFill>
                  <a:srgbClr val="1155CC"/>
                </a:solidFill>
                <a:latin typeface="Courier New"/>
                <a:ea typeface="Courier New"/>
                <a:cs typeface="Courier New"/>
                <a:sym typeface="Courier New"/>
              </a:rPr>
              <a:t>	</a:t>
            </a:r>
            <a:r>
              <a:rPr lang="en" sz="2200" b="1">
                <a:solidFill>
                  <a:srgbClr val="1155CC"/>
                </a:solidFill>
                <a:latin typeface="Courier New"/>
                <a:ea typeface="Courier New"/>
                <a:cs typeface="Courier New"/>
                <a:sym typeface="Courier New"/>
              </a:rPr>
              <a:t>int</a:t>
            </a:r>
            <a:r>
              <a:rPr lang="en" sz="2200">
                <a:solidFill>
                  <a:srgbClr val="1155CC"/>
                </a:solidFill>
                <a:latin typeface="Courier New"/>
                <a:ea typeface="Courier New"/>
                <a:cs typeface="Courier New"/>
                <a:sym typeface="Courier New"/>
              </a:rPr>
              <a:t> MEANING_OF_LIFE= 42</a:t>
            </a:r>
            <a:r>
              <a:rPr lang="en" sz="2200" b="1">
                <a:solidFill>
                  <a:srgbClr val="1155CC"/>
                </a:solidFill>
                <a:latin typeface="Courier New"/>
                <a:ea typeface="Courier New"/>
                <a:cs typeface="Courier New"/>
                <a:sym typeface="Courier New"/>
              </a:rPr>
              <a:t>;</a:t>
            </a:r>
          </a:p>
          <a:p>
            <a:pPr marL="0" indent="0" rtl="0">
              <a:spcBef>
                <a:spcPts val="0"/>
              </a:spcBef>
              <a:buNone/>
            </a:pPr>
            <a:r>
              <a:rPr lang="en" sz="2200">
                <a:solidFill>
                  <a:srgbClr val="1155CC"/>
                </a:solidFill>
                <a:latin typeface="Courier New"/>
                <a:ea typeface="Courier New"/>
                <a:cs typeface="Courier New"/>
                <a:sym typeface="Courier New"/>
              </a:rPr>
              <a:t>}</a:t>
            </a:r>
          </a:p>
          <a:p>
            <a:pPr marL="0" lvl="0" indent="0" rtl="0">
              <a:spcBef>
                <a:spcPts val="0"/>
              </a:spcBef>
              <a:buNone/>
            </a:pPr>
            <a:endParaRPr sz="2200">
              <a:solidFill>
                <a:srgbClr val="1155CC"/>
              </a:solidFill>
              <a:latin typeface="Courier New"/>
              <a:ea typeface="Courier New"/>
              <a:cs typeface="Courier New"/>
              <a:sym typeface="Courier New"/>
            </a:endParaRPr>
          </a:p>
          <a:p>
            <a:pPr rtl="0">
              <a:spcBef>
                <a:spcPts val="0"/>
              </a:spcBef>
              <a:buNone/>
            </a:pPr>
            <a:r>
              <a:rPr lang="en" sz="2200" b="1">
                <a:solidFill>
                  <a:srgbClr val="1155CC"/>
                </a:solidFill>
                <a:latin typeface="Courier New"/>
                <a:ea typeface="Courier New"/>
                <a:cs typeface="Courier New"/>
                <a:sym typeface="Courier New"/>
              </a:rPr>
              <a:t>class</a:t>
            </a:r>
            <a:r>
              <a:rPr lang="en" sz="2200">
                <a:solidFill>
                  <a:srgbClr val="1155CC"/>
                </a:solidFill>
                <a:latin typeface="Courier New"/>
                <a:ea typeface="Courier New"/>
                <a:cs typeface="Courier New"/>
                <a:sym typeface="Courier New"/>
              </a:rPr>
              <a:t> Human </a:t>
            </a:r>
            <a:r>
              <a:rPr lang="en" sz="2200" b="1">
                <a:solidFill>
                  <a:srgbClr val="1155CC"/>
                </a:solidFill>
                <a:latin typeface="Courier New"/>
                <a:ea typeface="Courier New"/>
                <a:cs typeface="Courier New"/>
                <a:sym typeface="Courier New"/>
              </a:rPr>
              <a:t>extends</a:t>
            </a:r>
            <a:r>
              <a:rPr lang="en" sz="2200">
                <a:solidFill>
                  <a:srgbClr val="1155CC"/>
                </a:solidFill>
                <a:latin typeface="Courier New"/>
                <a:ea typeface="Courier New"/>
                <a:cs typeface="Courier New"/>
                <a:sym typeface="Courier New"/>
              </a:rPr>
              <a:t> Mammal </a:t>
            </a:r>
            <a:r>
              <a:rPr lang="en" sz="2200" b="1">
                <a:solidFill>
                  <a:srgbClr val="DA0002"/>
                </a:solidFill>
                <a:latin typeface="Courier New"/>
                <a:ea typeface="Courier New"/>
                <a:cs typeface="Courier New"/>
                <a:sym typeface="Courier New"/>
              </a:rPr>
              <a:t>implements</a:t>
            </a:r>
            <a:r>
              <a:rPr lang="en" sz="2200" b="1">
                <a:solidFill>
                  <a:srgbClr val="1155CC"/>
                </a:solidFill>
                <a:latin typeface="Courier New"/>
                <a:ea typeface="Courier New"/>
                <a:cs typeface="Courier New"/>
                <a:sym typeface="Courier New"/>
              </a:rPr>
              <a:t> </a:t>
            </a:r>
            <a:r>
              <a:rPr lang="en" sz="2200">
                <a:solidFill>
                  <a:srgbClr val="1155CC"/>
                </a:solidFill>
                <a:latin typeface="Courier New"/>
                <a:ea typeface="Courier New"/>
                <a:cs typeface="Courier New"/>
                <a:sym typeface="Courier New"/>
              </a:rPr>
              <a:t>Whistler {</a:t>
            </a:r>
          </a:p>
          <a:p>
            <a:pPr lvl="0" rtl="0">
              <a:spcBef>
                <a:spcPts val="0"/>
              </a:spcBef>
              <a:buNone/>
            </a:pPr>
            <a:r>
              <a:rPr lang="en" sz="2200">
                <a:solidFill>
                  <a:srgbClr val="1155CC"/>
                </a:solidFill>
                <a:latin typeface="Courier New"/>
                <a:ea typeface="Courier New"/>
                <a:cs typeface="Courier New"/>
                <a:sym typeface="Courier New"/>
              </a:rPr>
              <a:t>}</a:t>
            </a:r>
          </a:p>
        </p:txBody>
      </p:sp>
      <p:sp>
        <p:nvSpPr>
          <p:cNvPr id="729" name="Shape 729"/>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730" name="Shape 730"/>
          <p:cNvSpPr txBox="1"/>
          <p:nvPr/>
        </p:nvSpPr>
        <p:spPr>
          <a:xfrm>
            <a:off x="2935625" y="4070600"/>
            <a:ext cx="3673499" cy="694499"/>
          </a:xfrm>
          <a:prstGeom prst="rect">
            <a:avLst/>
          </a:prstGeom>
          <a:noFill/>
          <a:ln>
            <a:noFill/>
          </a:ln>
        </p:spPr>
        <p:txBody>
          <a:bodyPr lIns="91425" tIns="91425" rIns="91425" bIns="91425" anchor="t" anchorCtr="0">
            <a:noAutofit/>
          </a:bodyPr>
          <a:lstStyle/>
          <a:p>
            <a:pPr>
              <a:spcBef>
                <a:spcPts val="0"/>
              </a:spcBef>
              <a:buNone/>
            </a:pPr>
            <a:r>
              <a:rPr lang="en" sz="1800"/>
              <a:t>Must implement all methods in the implemented interfaces</a:t>
            </a:r>
          </a:p>
        </p:txBody>
      </p:sp>
      <p:sp>
        <p:nvSpPr>
          <p:cNvPr id="731" name="Shape 731"/>
          <p:cNvSpPr txBox="1"/>
          <p:nvPr/>
        </p:nvSpPr>
        <p:spPr>
          <a:xfrm>
            <a:off x="5390002" y="1202808"/>
            <a:ext cx="3552600" cy="1937399"/>
          </a:xfrm>
          <a:prstGeom prst="rect">
            <a:avLst/>
          </a:prstGeom>
          <a:noFill/>
          <a:ln>
            <a:noFill/>
          </a:ln>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 sz="1800" dirty="0"/>
              <a:t>methods are automatically </a:t>
            </a:r>
            <a:r>
              <a:rPr lang="en" sz="1800" b="1" dirty="0">
                <a:solidFill>
                  <a:srgbClr val="1155CC"/>
                </a:solidFill>
                <a:latin typeface="Courier New"/>
                <a:ea typeface="Courier New"/>
                <a:cs typeface="Courier New"/>
                <a:sym typeface="Courier New"/>
              </a:rPr>
              <a:t>public</a:t>
            </a:r>
            <a:r>
              <a:rPr lang="en" sz="1800" dirty="0"/>
              <a:t> and </a:t>
            </a:r>
            <a:r>
              <a:rPr lang="en" sz="1800" b="1" dirty="0">
                <a:solidFill>
                  <a:srgbClr val="1155CC"/>
                </a:solidFill>
                <a:latin typeface="Courier New"/>
                <a:ea typeface="Courier New"/>
                <a:cs typeface="Courier New"/>
                <a:sym typeface="Courier New"/>
              </a:rPr>
              <a:t>abstract</a:t>
            </a:r>
          </a:p>
          <a:p>
            <a:pPr lvl="0" rtl="0">
              <a:spcBef>
                <a:spcPts val="0"/>
              </a:spcBef>
              <a:buNone/>
            </a:pPr>
            <a:endParaRPr sz="1800" b="1" dirty="0">
              <a:solidFill>
                <a:srgbClr val="1155CC"/>
              </a:solidFill>
              <a:latin typeface="Courier New"/>
              <a:ea typeface="Courier New"/>
              <a:cs typeface="Courier New"/>
              <a:sym typeface="Courier New"/>
            </a:endParaRPr>
          </a:p>
          <a:p>
            <a:pPr marL="457200" lvl="0" indent="-342900" rtl="0">
              <a:spcBef>
                <a:spcPts val="0"/>
              </a:spcBef>
              <a:buClr>
                <a:srgbClr val="000000"/>
              </a:buClr>
              <a:buSzPct val="100000"/>
              <a:buFont typeface="Arial"/>
              <a:buChar char="●"/>
            </a:pPr>
            <a:r>
              <a:rPr lang="en" sz="1800" dirty="0"/>
              <a:t>fields are automatically </a:t>
            </a:r>
            <a:r>
              <a:rPr lang="en" sz="1800" b="1" dirty="0">
                <a:solidFill>
                  <a:srgbClr val="1155CC"/>
                </a:solidFill>
                <a:latin typeface="Courier New"/>
                <a:ea typeface="Courier New"/>
                <a:cs typeface="Courier New"/>
                <a:sym typeface="Courier New"/>
              </a:rPr>
              <a:t>public</a:t>
            </a:r>
            <a:r>
              <a:rPr lang="en" sz="1800" dirty="0"/>
              <a:t>, </a:t>
            </a:r>
            <a:r>
              <a:rPr lang="en" sz="1800" b="1" dirty="0">
                <a:solidFill>
                  <a:srgbClr val="1155CC"/>
                </a:solidFill>
                <a:latin typeface="Courier New"/>
                <a:ea typeface="Courier New"/>
                <a:cs typeface="Courier New"/>
                <a:sym typeface="Courier New"/>
              </a:rPr>
              <a:t>static</a:t>
            </a:r>
            <a:r>
              <a:rPr lang="en" sz="1800" dirty="0"/>
              <a:t>, and </a:t>
            </a:r>
            <a:r>
              <a:rPr lang="en" sz="1800" b="1" dirty="0">
                <a:solidFill>
                  <a:srgbClr val="1155CC"/>
                </a:solidFill>
                <a:latin typeface="Courier New"/>
                <a:ea typeface="Courier New"/>
                <a:cs typeface="Courier New"/>
                <a:sym typeface="Courier New"/>
              </a:rPr>
              <a:t>final</a:t>
            </a:r>
            <a:r>
              <a:rPr lang="en" sz="1800" dirty="0">
                <a:solidFill>
                  <a:schemeClr val="dk1"/>
                </a:solidFill>
              </a:rPr>
              <a:t> (i.e. constants)</a:t>
            </a:r>
          </a:p>
        </p:txBody>
      </p:sp>
      <p:cxnSp>
        <p:nvCxnSpPr>
          <p:cNvPr id="732" name="Shape 732"/>
          <p:cNvCxnSpPr>
            <a:stCxn id="730" idx="1"/>
          </p:cNvCxnSpPr>
          <p:nvPr/>
        </p:nvCxnSpPr>
        <p:spPr>
          <a:xfrm rot="10800000">
            <a:off x="2204225" y="3941150"/>
            <a:ext cx="731400" cy="4767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Primitive types vs classes</a:t>
            </a:r>
          </a:p>
        </p:txBody>
      </p:sp>
      <p:sp>
        <p:nvSpPr>
          <p:cNvPr id="307" name="Shape 307"/>
          <p:cNvSpPr txBox="1">
            <a:spLocks noGrp="1"/>
          </p:cNvSpPr>
          <p:nvPr>
            <p:ph type="body" idx="1"/>
          </p:nvPr>
        </p:nvSpPr>
        <p:spPr>
          <a:xfrm>
            <a:off x="457200" y="1063375"/>
            <a:ext cx="8229600" cy="3725699"/>
          </a:xfrm>
          <a:prstGeom prst="rect">
            <a:avLst/>
          </a:prstGeom>
        </p:spPr>
        <p:txBody>
          <a:bodyPr lIns="91425" tIns="91425" rIns="91425" bIns="91425" anchor="t" anchorCtr="0">
            <a:noAutofit/>
          </a:bodyPr>
          <a:lstStyle/>
          <a:p>
            <a:pPr marL="457200" lvl="0" indent="-368300" rtl="0">
              <a:spcBef>
                <a:spcPts val="0"/>
              </a:spcBef>
              <a:buClr>
                <a:schemeClr val="dk1"/>
              </a:buClr>
              <a:buSzPct val="100000"/>
              <a:buFont typeface="Arial"/>
              <a:buChar char="●"/>
            </a:pPr>
            <a:r>
              <a:rPr lang="en" sz="2200" dirty="0"/>
              <a:t>Variable</a:t>
            </a:r>
            <a:r>
              <a:rPr lang="en-US" sz="2200" dirty="0"/>
              <a:t> </a:t>
            </a:r>
            <a:r>
              <a:rPr lang="en" sz="2200" dirty="0"/>
              <a:t>declarations:</a:t>
            </a:r>
          </a:p>
          <a:p>
            <a:pPr marL="914400" lvl="1" indent="-368300" rtl="0">
              <a:spcBef>
                <a:spcPts val="0"/>
              </a:spcBef>
              <a:buClr>
                <a:srgbClr val="000000"/>
              </a:buClr>
              <a:buSzPct val="100000"/>
              <a:buFont typeface="Courier New"/>
              <a:buChar char="o"/>
            </a:pPr>
            <a:r>
              <a:rPr lang="en" sz="2200" b="1" dirty="0">
                <a:solidFill>
                  <a:srgbClr val="1155CC"/>
                </a:solidFill>
                <a:latin typeface="Courier New"/>
                <a:ea typeface="Courier New"/>
                <a:cs typeface="Courier New"/>
                <a:sym typeface="Courier New"/>
              </a:rPr>
              <a:t>int i = 5;</a:t>
            </a:r>
          </a:p>
          <a:p>
            <a:pPr marL="914400" lvl="1" indent="-368300" rtl="0">
              <a:spcBef>
                <a:spcPts val="0"/>
              </a:spcBef>
              <a:buClr>
                <a:srgbClr val="000000"/>
              </a:buClr>
              <a:buSzPct val="100000"/>
              <a:buFont typeface="Courier New"/>
              <a:buChar char="o"/>
            </a:pPr>
            <a:r>
              <a:rPr lang="en" sz="2200" b="1" dirty="0">
                <a:solidFill>
                  <a:srgbClr val="1155CC"/>
                </a:solidFill>
                <a:latin typeface="Courier New"/>
                <a:ea typeface="Courier New"/>
                <a:cs typeface="Courier New"/>
                <a:sym typeface="Courier New"/>
              </a:rPr>
              <a:t>Animal a = new Animal(“Bob”);</a:t>
            </a:r>
          </a:p>
          <a:p>
            <a:pPr marL="457200" lvl="0" indent="-368300" rtl="0">
              <a:spcBef>
                <a:spcPts val="0"/>
              </a:spcBef>
              <a:buClr>
                <a:schemeClr val="dk1"/>
              </a:buClr>
              <a:buSzPct val="100000"/>
              <a:buFont typeface="Arial"/>
              <a:buChar char="●"/>
            </a:pPr>
            <a:r>
              <a:rPr lang="en" sz="2200" dirty="0"/>
              <a:t>How does “==” behave?</a:t>
            </a:r>
          </a:p>
          <a:p>
            <a:pPr lvl="0">
              <a:spcBef>
                <a:spcPts val="0"/>
              </a:spcBef>
              <a:buNone/>
            </a:pPr>
            <a:endParaRPr sz="2200" dirty="0"/>
          </a:p>
        </p:txBody>
      </p:sp>
      <p:sp>
        <p:nvSpPr>
          <p:cNvPr id="308" name="Shape 308"/>
          <p:cNvSpPr txBox="1"/>
          <p:nvPr/>
        </p:nvSpPr>
        <p:spPr>
          <a:xfrm>
            <a:off x="1332650" y="3106975"/>
            <a:ext cx="339299" cy="453299"/>
          </a:xfrm>
          <a:prstGeom prst="rect">
            <a:avLst/>
          </a:prstGeom>
          <a:noFill/>
          <a:ln>
            <a:noFill/>
          </a:ln>
        </p:spPr>
        <p:txBody>
          <a:bodyPr lIns="91425" tIns="91425" rIns="91425" bIns="91425" anchor="t" anchorCtr="0">
            <a:noAutofit/>
          </a:bodyPr>
          <a:lstStyle/>
          <a:p>
            <a:pPr>
              <a:spcBef>
                <a:spcPts val="0"/>
              </a:spcBef>
              <a:buNone/>
            </a:pPr>
            <a:r>
              <a:rPr lang="en" sz="2200" b="1">
                <a:solidFill>
                  <a:srgbClr val="1155CC"/>
                </a:solidFill>
                <a:latin typeface="Courier New"/>
                <a:ea typeface="Courier New"/>
                <a:cs typeface="Courier New"/>
                <a:sym typeface="Courier New"/>
              </a:rPr>
              <a:t>a</a:t>
            </a:r>
          </a:p>
        </p:txBody>
      </p:sp>
      <p:cxnSp>
        <p:nvCxnSpPr>
          <p:cNvPr id="309" name="Shape 309"/>
          <p:cNvCxnSpPr>
            <a:stCxn id="310" idx="3"/>
            <a:endCxn id="311" idx="1"/>
          </p:cNvCxnSpPr>
          <p:nvPr/>
        </p:nvCxnSpPr>
        <p:spPr>
          <a:xfrm>
            <a:off x="3475875" y="3363774"/>
            <a:ext cx="1745700" cy="0"/>
          </a:xfrm>
          <a:prstGeom prst="straightConnector1">
            <a:avLst/>
          </a:prstGeom>
          <a:noFill/>
          <a:ln w="38100" cap="flat">
            <a:solidFill>
              <a:schemeClr val="dk2"/>
            </a:solidFill>
            <a:prstDash val="solid"/>
            <a:round/>
            <a:headEnd type="none" w="lg" len="lg"/>
            <a:tailEnd type="triangle" w="lg" len="lg"/>
          </a:ln>
        </p:spPr>
      </p:cxnSp>
      <p:sp>
        <p:nvSpPr>
          <p:cNvPr id="312" name="Shape 312"/>
          <p:cNvSpPr txBox="1"/>
          <p:nvPr/>
        </p:nvSpPr>
        <p:spPr>
          <a:xfrm>
            <a:off x="1290050" y="3708450"/>
            <a:ext cx="424499" cy="453299"/>
          </a:xfrm>
          <a:prstGeom prst="rect">
            <a:avLst/>
          </a:prstGeom>
          <a:noFill/>
          <a:ln>
            <a:noFill/>
          </a:ln>
        </p:spPr>
        <p:txBody>
          <a:bodyPr lIns="91425" tIns="91425" rIns="91425" bIns="91425" anchor="t" anchorCtr="0">
            <a:noAutofit/>
          </a:bodyPr>
          <a:lstStyle/>
          <a:p>
            <a:pPr lvl="0" rtl="0">
              <a:spcBef>
                <a:spcPts val="0"/>
              </a:spcBef>
              <a:buNone/>
            </a:pPr>
            <a:r>
              <a:rPr lang="en"/>
              <a:t> </a:t>
            </a:r>
            <a:r>
              <a:rPr lang="en" sz="2200" b="1">
                <a:solidFill>
                  <a:srgbClr val="1155CC"/>
                </a:solidFill>
                <a:latin typeface="Courier New"/>
                <a:ea typeface="Courier New"/>
                <a:cs typeface="Courier New"/>
                <a:sym typeface="Courier New"/>
              </a:rPr>
              <a:t>i</a:t>
            </a:r>
          </a:p>
        </p:txBody>
      </p:sp>
      <p:sp>
        <p:nvSpPr>
          <p:cNvPr id="313" name="Shape 313"/>
          <p:cNvSpPr txBox="1"/>
          <p:nvPr/>
        </p:nvSpPr>
        <p:spPr>
          <a:xfrm>
            <a:off x="6471300" y="0"/>
            <a:ext cx="2672700"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Java Basics</a:t>
            </a:r>
          </a:p>
        </p:txBody>
      </p:sp>
      <p:sp>
        <p:nvSpPr>
          <p:cNvPr id="310" name="Shape 310"/>
          <p:cNvSpPr/>
          <p:nvPr/>
        </p:nvSpPr>
        <p:spPr>
          <a:xfrm>
            <a:off x="1754775" y="3137125"/>
            <a:ext cx="1721100" cy="453299"/>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t>Animal@0x36</a:t>
            </a:r>
          </a:p>
        </p:txBody>
      </p:sp>
      <p:sp>
        <p:nvSpPr>
          <p:cNvPr id="314" name="Shape 314"/>
          <p:cNvSpPr txBox="1"/>
          <p:nvPr/>
        </p:nvSpPr>
        <p:spPr>
          <a:xfrm>
            <a:off x="1774500" y="3767625"/>
            <a:ext cx="424499" cy="453299"/>
          </a:xfrm>
          <a:prstGeom prst="rect">
            <a:avLst/>
          </a:prstGeom>
          <a:noFill/>
          <a:ln w="19050" cap="flat">
            <a:solidFill>
              <a:schemeClr val="dk2"/>
            </a:solidFill>
            <a:prstDash val="solid"/>
            <a:round/>
            <a:headEnd type="none" w="med" len="med"/>
            <a:tailEnd type="none" w="med" len="med"/>
          </a:ln>
        </p:spPr>
        <p:txBody>
          <a:bodyPr lIns="91425" tIns="91425" rIns="91425" bIns="91425" anchor="t" anchorCtr="0">
            <a:noAutofit/>
          </a:bodyPr>
          <a:lstStyle/>
          <a:p>
            <a:pPr>
              <a:spcBef>
                <a:spcPts val="0"/>
              </a:spcBef>
              <a:buNone/>
            </a:pPr>
            <a:r>
              <a:rPr lang="en" sz="1600"/>
              <a:t>5</a:t>
            </a:r>
          </a:p>
        </p:txBody>
      </p:sp>
      <p:grpSp>
        <p:nvGrpSpPr>
          <p:cNvPr id="315" name="Shape 315"/>
          <p:cNvGrpSpPr/>
          <p:nvPr/>
        </p:nvGrpSpPr>
        <p:grpSpPr>
          <a:xfrm>
            <a:off x="5221725" y="3137125"/>
            <a:ext cx="2186099" cy="1310700"/>
            <a:chOff x="3665800" y="3767625"/>
            <a:chExt cx="2186099" cy="1310700"/>
          </a:xfrm>
        </p:grpSpPr>
        <p:sp>
          <p:nvSpPr>
            <p:cNvPr id="316" name="Shape 316"/>
            <p:cNvSpPr txBox="1"/>
            <p:nvPr/>
          </p:nvSpPr>
          <p:spPr>
            <a:xfrm>
              <a:off x="3919825" y="4466624"/>
              <a:ext cx="759599" cy="366000"/>
            </a:xfrm>
            <a:prstGeom prst="rect">
              <a:avLst/>
            </a:prstGeom>
            <a:noFill/>
            <a:ln>
              <a:noFill/>
            </a:ln>
          </p:spPr>
          <p:txBody>
            <a:bodyPr lIns="91425" tIns="91425" rIns="91425" bIns="91425" anchor="t" anchorCtr="0">
              <a:noAutofit/>
            </a:bodyPr>
            <a:lstStyle/>
            <a:p>
              <a:pPr lvl="0" rtl="0">
                <a:spcBef>
                  <a:spcPts val="0"/>
                </a:spcBef>
                <a:buNone/>
              </a:pPr>
              <a:r>
                <a:rPr lang="en" sz="1600"/>
                <a:t>name</a:t>
              </a:r>
            </a:p>
          </p:txBody>
        </p:sp>
        <p:sp>
          <p:nvSpPr>
            <p:cNvPr id="311" name="Shape 311"/>
            <p:cNvSpPr/>
            <p:nvPr/>
          </p:nvSpPr>
          <p:spPr>
            <a:xfrm>
              <a:off x="3665800" y="3767625"/>
              <a:ext cx="1452600" cy="453299"/>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1600">
                  <a:solidFill>
                    <a:schemeClr val="dk1"/>
                  </a:solidFill>
                </a:rPr>
                <a:t>Animal@0x36</a:t>
              </a:r>
            </a:p>
          </p:txBody>
        </p:sp>
        <p:sp>
          <p:nvSpPr>
            <p:cNvPr id="317" name="Shape 317"/>
            <p:cNvSpPr txBox="1"/>
            <p:nvPr/>
          </p:nvSpPr>
          <p:spPr>
            <a:xfrm>
              <a:off x="3665800" y="4220925"/>
              <a:ext cx="2186099" cy="857400"/>
            </a:xfrm>
            <a:prstGeom prst="rect">
              <a:avLst/>
            </a:prstGeom>
            <a:noFill/>
            <a:ln w="19050" cap="flat">
              <a:solidFill>
                <a:schemeClr val="dk2"/>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sp>
          <p:nvSpPr>
            <p:cNvPr id="318" name="Shape 318"/>
            <p:cNvSpPr/>
            <p:nvPr/>
          </p:nvSpPr>
          <p:spPr>
            <a:xfrm>
              <a:off x="4679425" y="4422975"/>
              <a:ext cx="870300" cy="453299"/>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t>“Bob”</a:t>
              </a:r>
            </a:p>
          </p:txBody>
        </p:sp>
      </p:gr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Multiple interfaces</a:t>
            </a:r>
          </a:p>
        </p:txBody>
      </p:sp>
      <p:sp>
        <p:nvSpPr>
          <p:cNvPr id="738" name="Shape 738"/>
          <p:cNvSpPr txBox="1">
            <a:spLocks noGrp="1"/>
          </p:cNvSpPr>
          <p:nvPr>
            <p:ph type="body" idx="1"/>
          </p:nvPr>
        </p:nvSpPr>
        <p:spPr>
          <a:xfrm>
            <a:off x="457200" y="1254725"/>
            <a:ext cx="8397299" cy="3602399"/>
          </a:xfrm>
          <a:prstGeom prst="rect">
            <a:avLst/>
          </a:prstGeom>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public</a:t>
            </a:r>
            <a:r>
              <a:rPr lang="en" sz="2200">
                <a:solidFill>
                  <a:srgbClr val="1155CC"/>
                </a:solidFill>
                <a:latin typeface="Courier New"/>
                <a:ea typeface="Courier New"/>
                <a:cs typeface="Courier New"/>
                <a:sym typeface="Courier New"/>
              </a:rPr>
              <a:t> </a:t>
            </a:r>
            <a:r>
              <a:rPr lang="en" sz="2200" b="1">
                <a:solidFill>
                  <a:srgbClr val="DA0002"/>
                </a:solidFill>
                <a:latin typeface="Courier New"/>
                <a:ea typeface="Courier New"/>
                <a:cs typeface="Courier New"/>
                <a:sym typeface="Courier New"/>
              </a:rPr>
              <a:t>interface</a:t>
            </a:r>
            <a:r>
              <a:rPr lang="en" sz="2200">
                <a:solidFill>
                  <a:srgbClr val="1155CC"/>
                </a:solidFill>
                <a:latin typeface="Courier New"/>
                <a:ea typeface="Courier New"/>
                <a:cs typeface="Courier New"/>
                <a:sym typeface="Courier New"/>
              </a:rPr>
              <a:t> Singer {</a:t>
            </a:r>
          </a:p>
          <a:p>
            <a:pPr marL="0" lvl="0" indent="0" rtl="0">
              <a:spcBef>
                <a:spcPts val="0"/>
              </a:spcBef>
              <a:buNone/>
            </a:pPr>
            <a:r>
              <a:rPr lang="en" sz="2200">
                <a:solidFill>
                  <a:srgbClr val="1155CC"/>
                </a:solidFill>
                <a:latin typeface="Courier New"/>
                <a:ea typeface="Courier New"/>
                <a:cs typeface="Courier New"/>
                <a:sym typeface="Courier New"/>
              </a:rPr>
              <a:t>	</a:t>
            </a:r>
            <a:r>
              <a:rPr lang="en" sz="2200" b="1">
                <a:solidFill>
                  <a:srgbClr val="1155CC"/>
                </a:solidFill>
                <a:latin typeface="Courier New"/>
                <a:ea typeface="Courier New"/>
                <a:cs typeface="Courier New"/>
                <a:sym typeface="Courier New"/>
              </a:rPr>
              <a:t>void</a:t>
            </a:r>
            <a:r>
              <a:rPr lang="en" sz="2200">
                <a:solidFill>
                  <a:srgbClr val="1155CC"/>
                </a:solidFill>
                <a:latin typeface="Courier New"/>
                <a:ea typeface="Courier New"/>
                <a:cs typeface="Courier New"/>
                <a:sym typeface="Courier New"/>
              </a:rPr>
              <a:t> singTo(Human h)</a:t>
            </a:r>
            <a:r>
              <a:rPr lang="en" sz="2200" b="1">
                <a:solidFill>
                  <a:srgbClr val="1155CC"/>
                </a:solidFill>
                <a:latin typeface="Courier New"/>
                <a:ea typeface="Courier New"/>
                <a:cs typeface="Courier New"/>
                <a:sym typeface="Courier New"/>
              </a:rPr>
              <a:t>;</a:t>
            </a:r>
          </a:p>
          <a:p>
            <a:pPr marL="0" lvl="0" indent="0" rtl="0">
              <a:spcBef>
                <a:spcPts val="0"/>
              </a:spcBef>
              <a:buNone/>
            </a:pPr>
            <a:r>
              <a:rPr lang="en" sz="2200">
                <a:solidFill>
                  <a:srgbClr val="1155CC"/>
                </a:solidFill>
                <a:latin typeface="Courier New"/>
                <a:ea typeface="Courier New"/>
                <a:cs typeface="Courier New"/>
                <a:sym typeface="Courier New"/>
              </a:rPr>
              <a:t>}</a:t>
            </a:r>
          </a:p>
          <a:p>
            <a:pPr marL="0" lvl="0" indent="0" rtl="0">
              <a:spcBef>
                <a:spcPts val="0"/>
              </a:spcBef>
              <a:buNone/>
            </a:pPr>
            <a:endParaRPr sz="2200">
              <a:solidFill>
                <a:srgbClr val="1155CC"/>
              </a:solidFill>
              <a:latin typeface="Courier New"/>
              <a:ea typeface="Courier New"/>
              <a:cs typeface="Courier New"/>
              <a:sym typeface="Courier New"/>
            </a:endParaRPr>
          </a:p>
          <a:p>
            <a:pPr lvl="0" rtl="0">
              <a:spcBef>
                <a:spcPts val="0"/>
              </a:spcBef>
              <a:buNone/>
            </a:pPr>
            <a:r>
              <a:rPr lang="en" sz="1900" b="1">
                <a:solidFill>
                  <a:srgbClr val="1155CC"/>
                </a:solidFill>
                <a:latin typeface="Courier New"/>
                <a:ea typeface="Courier New"/>
                <a:cs typeface="Courier New"/>
                <a:sym typeface="Courier New"/>
              </a:rPr>
              <a:t>class</a:t>
            </a:r>
            <a:r>
              <a:rPr lang="en" sz="1900">
                <a:solidFill>
                  <a:srgbClr val="1155CC"/>
                </a:solidFill>
                <a:latin typeface="Courier New"/>
                <a:ea typeface="Courier New"/>
                <a:cs typeface="Courier New"/>
                <a:sym typeface="Courier New"/>
              </a:rPr>
              <a:t> Human </a:t>
            </a:r>
            <a:r>
              <a:rPr lang="en" sz="1900" b="1">
                <a:solidFill>
                  <a:srgbClr val="1155CC"/>
                </a:solidFill>
                <a:latin typeface="Courier New"/>
                <a:ea typeface="Courier New"/>
                <a:cs typeface="Courier New"/>
                <a:sym typeface="Courier New"/>
              </a:rPr>
              <a:t>extends</a:t>
            </a:r>
            <a:r>
              <a:rPr lang="en" sz="1900">
                <a:solidFill>
                  <a:srgbClr val="1155CC"/>
                </a:solidFill>
                <a:latin typeface="Courier New"/>
                <a:ea typeface="Courier New"/>
                <a:cs typeface="Courier New"/>
                <a:sym typeface="Courier New"/>
              </a:rPr>
              <a:t> Mammal </a:t>
            </a:r>
            <a:r>
              <a:rPr lang="en" sz="1900" b="1">
                <a:solidFill>
                  <a:srgbClr val="DA0002"/>
                </a:solidFill>
                <a:latin typeface="Courier New"/>
                <a:ea typeface="Courier New"/>
                <a:cs typeface="Courier New"/>
                <a:sym typeface="Courier New"/>
              </a:rPr>
              <a:t>implements </a:t>
            </a:r>
            <a:r>
              <a:rPr lang="en" sz="1900">
                <a:solidFill>
                  <a:srgbClr val="DA0002"/>
                </a:solidFill>
                <a:latin typeface="Courier New"/>
                <a:ea typeface="Courier New"/>
                <a:cs typeface="Courier New"/>
                <a:sym typeface="Courier New"/>
              </a:rPr>
              <a:t>Whistler, Singer</a:t>
            </a:r>
            <a:r>
              <a:rPr lang="en" sz="1900">
                <a:solidFill>
                  <a:srgbClr val="1155CC"/>
                </a:solidFill>
                <a:latin typeface="Courier New"/>
                <a:ea typeface="Courier New"/>
                <a:cs typeface="Courier New"/>
                <a:sym typeface="Courier New"/>
              </a:rPr>
              <a:t> {</a:t>
            </a:r>
          </a:p>
          <a:p>
            <a:pPr lvl="0" rtl="0">
              <a:spcBef>
                <a:spcPts val="0"/>
              </a:spcBef>
              <a:buNone/>
            </a:pPr>
            <a:r>
              <a:rPr lang="en" sz="1900">
                <a:solidFill>
                  <a:srgbClr val="1155CC"/>
                </a:solidFill>
                <a:latin typeface="Courier New"/>
                <a:ea typeface="Courier New"/>
                <a:cs typeface="Courier New"/>
                <a:sym typeface="Courier New"/>
              </a:rPr>
              <a:t>}</a:t>
            </a:r>
          </a:p>
        </p:txBody>
      </p:sp>
      <p:sp>
        <p:nvSpPr>
          <p:cNvPr id="739" name="Shape 739"/>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740" name="Shape 740"/>
          <p:cNvSpPr txBox="1"/>
          <p:nvPr/>
        </p:nvSpPr>
        <p:spPr>
          <a:xfrm>
            <a:off x="5018525" y="1377950"/>
            <a:ext cx="3740699" cy="1311000"/>
          </a:xfrm>
          <a:prstGeom prst="rect">
            <a:avLst/>
          </a:prstGeom>
          <a:noFill/>
          <a:ln>
            <a:noFill/>
          </a:ln>
        </p:spPr>
        <p:txBody>
          <a:bodyPr lIns="91425" tIns="91425" rIns="91425" bIns="91425" anchor="t" anchorCtr="0">
            <a:noAutofit/>
          </a:bodyPr>
          <a:lstStyle/>
          <a:p>
            <a:pPr>
              <a:spcBef>
                <a:spcPts val="0"/>
              </a:spcBef>
              <a:buNone/>
            </a:pPr>
            <a:r>
              <a:rPr lang="en" sz="1800"/>
              <a:t>Classes can implement several interfaces! They must implement all the methods in those interfaces they implement.</a:t>
            </a:r>
          </a:p>
        </p:txBody>
      </p:sp>
      <p:cxnSp>
        <p:nvCxnSpPr>
          <p:cNvPr id="741" name="Shape 741"/>
          <p:cNvCxnSpPr/>
          <p:nvPr/>
        </p:nvCxnSpPr>
        <p:spPr>
          <a:xfrm rot="10800000">
            <a:off x="2087275" y="3492599"/>
            <a:ext cx="1787399" cy="736800"/>
          </a:xfrm>
          <a:prstGeom prst="straightConnector1">
            <a:avLst/>
          </a:prstGeom>
          <a:noFill/>
          <a:ln w="19050" cap="flat">
            <a:solidFill>
              <a:schemeClr val="dk2"/>
            </a:solidFill>
            <a:prstDash val="solid"/>
            <a:round/>
            <a:headEnd type="none" w="lg" len="lg"/>
            <a:tailEnd type="triangle" w="lg" len="lg"/>
          </a:ln>
        </p:spPr>
      </p:cxnSp>
      <p:sp>
        <p:nvSpPr>
          <p:cNvPr id="742" name="Shape 742"/>
          <p:cNvSpPr txBox="1"/>
          <p:nvPr/>
        </p:nvSpPr>
        <p:spPr>
          <a:xfrm>
            <a:off x="3874675" y="3915600"/>
            <a:ext cx="4024799" cy="857400"/>
          </a:xfrm>
          <a:prstGeom prst="rect">
            <a:avLst/>
          </a:prstGeom>
          <a:noFill/>
          <a:ln>
            <a:noFill/>
          </a:ln>
        </p:spPr>
        <p:txBody>
          <a:bodyPr lIns="91425" tIns="91425" rIns="91425" bIns="91425" anchor="t" anchorCtr="0">
            <a:noAutofit/>
          </a:bodyPr>
          <a:lstStyle/>
          <a:p>
            <a:pPr>
              <a:spcBef>
                <a:spcPts val="0"/>
              </a:spcBef>
              <a:buNone/>
            </a:pPr>
            <a:r>
              <a:rPr lang="en" sz="1800"/>
              <a:t>Must implement </a:t>
            </a:r>
            <a:r>
              <a:rPr lang="en" sz="1800">
                <a:solidFill>
                  <a:srgbClr val="1155CC"/>
                </a:solidFill>
                <a:latin typeface="Courier New"/>
                <a:ea typeface="Courier New"/>
                <a:cs typeface="Courier New"/>
                <a:sym typeface="Courier New"/>
              </a:rPr>
              <a:t>singTo(Human h)</a:t>
            </a:r>
            <a:r>
              <a:rPr lang="en" sz="1800"/>
              <a:t> and </a:t>
            </a:r>
            <a:r>
              <a:rPr lang="en" sz="1800">
                <a:solidFill>
                  <a:srgbClr val="1155CC"/>
                </a:solidFill>
                <a:latin typeface="Courier New"/>
                <a:ea typeface="Courier New"/>
                <a:cs typeface="Courier New"/>
                <a:sym typeface="Courier New"/>
              </a:rPr>
              <a:t>whistle()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Solution: Interfaces</a:t>
            </a:r>
          </a:p>
        </p:txBody>
      </p:sp>
      <p:sp>
        <p:nvSpPr>
          <p:cNvPr id="748" name="Shape 748"/>
          <p:cNvSpPr/>
          <p:nvPr/>
        </p:nvSpPr>
        <p:spPr>
          <a:xfrm>
            <a:off x="3397687" y="2466062"/>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Mammal</a:t>
            </a:r>
          </a:p>
        </p:txBody>
      </p:sp>
      <p:sp>
        <p:nvSpPr>
          <p:cNvPr id="749" name="Shape 749"/>
          <p:cNvSpPr/>
          <p:nvPr/>
        </p:nvSpPr>
        <p:spPr>
          <a:xfrm>
            <a:off x="2311337" y="4016212"/>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Human</a:t>
            </a:r>
          </a:p>
        </p:txBody>
      </p:sp>
      <p:sp>
        <p:nvSpPr>
          <p:cNvPr id="750" name="Shape 750"/>
          <p:cNvSpPr/>
          <p:nvPr/>
        </p:nvSpPr>
        <p:spPr>
          <a:xfrm>
            <a:off x="5821287" y="4016212"/>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Parrot</a:t>
            </a:r>
          </a:p>
        </p:txBody>
      </p:sp>
      <p:sp>
        <p:nvSpPr>
          <p:cNvPr id="751" name="Shape 751"/>
          <p:cNvSpPr/>
          <p:nvPr/>
        </p:nvSpPr>
        <p:spPr>
          <a:xfrm>
            <a:off x="4066312" y="4016212"/>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Dog</a:t>
            </a:r>
          </a:p>
        </p:txBody>
      </p:sp>
      <p:cxnSp>
        <p:nvCxnSpPr>
          <p:cNvPr id="752" name="Shape 752"/>
          <p:cNvCxnSpPr>
            <a:stCxn id="753" idx="2"/>
            <a:endCxn id="750" idx="0"/>
          </p:cNvCxnSpPr>
          <p:nvPr/>
        </p:nvCxnSpPr>
        <p:spPr>
          <a:xfrm>
            <a:off x="6084987" y="3172874"/>
            <a:ext cx="518699" cy="843300"/>
          </a:xfrm>
          <a:prstGeom prst="straightConnector1">
            <a:avLst/>
          </a:prstGeom>
          <a:noFill/>
          <a:ln w="19050" cap="flat">
            <a:solidFill>
              <a:schemeClr val="dk2"/>
            </a:solidFill>
            <a:prstDash val="solid"/>
            <a:round/>
            <a:headEnd type="none" w="lg" len="lg"/>
            <a:tailEnd type="triangle" w="lg" len="lg"/>
          </a:ln>
        </p:spPr>
      </p:cxnSp>
      <p:sp>
        <p:nvSpPr>
          <p:cNvPr id="754" name="Shape 754"/>
          <p:cNvSpPr/>
          <p:nvPr/>
        </p:nvSpPr>
        <p:spPr>
          <a:xfrm>
            <a:off x="1109137" y="2820950"/>
            <a:ext cx="1564800" cy="706799"/>
          </a:xfrm>
          <a:prstGeom prst="rect">
            <a:avLst/>
          </a:prstGeom>
          <a:solidFill>
            <a:srgbClr val="C9DAF8"/>
          </a:solidFill>
          <a:ln w="3810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solidFill>
                  <a:srgbClr val="DA0002"/>
                </a:solidFill>
              </a:rPr>
              <a:t>Whistler</a:t>
            </a:r>
          </a:p>
        </p:txBody>
      </p:sp>
      <p:cxnSp>
        <p:nvCxnSpPr>
          <p:cNvPr id="755" name="Shape 755"/>
          <p:cNvCxnSpPr>
            <a:stCxn id="754" idx="3"/>
            <a:endCxn id="749" idx="0"/>
          </p:cNvCxnSpPr>
          <p:nvPr/>
        </p:nvCxnSpPr>
        <p:spPr>
          <a:xfrm>
            <a:off x="2673937" y="3174349"/>
            <a:ext cx="419700" cy="841799"/>
          </a:xfrm>
          <a:prstGeom prst="straightConnector1">
            <a:avLst/>
          </a:prstGeom>
          <a:noFill/>
          <a:ln w="38100" cap="flat">
            <a:solidFill>
              <a:srgbClr val="3C78D8"/>
            </a:solidFill>
            <a:prstDash val="solid"/>
            <a:round/>
            <a:headEnd type="none" w="lg" len="lg"/>
            <a:tailEnd type="triangle" w="lg" len="lg"/>
          </a:ln>
        </p:spPr>
      </p:cxnSp>
      <p:sp>
        <p:nvSpPr>
          <p:cNvPr id="756" name="Shape 75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cxnSp>
        <p:nvCxnSpPr>
          <p:cNvPr id="757" name="Shape 757"/>
          <p:cNvCxnSpPr>
            <a:stCxn id="748" idx="2"/>
            <a:endCxn id="751" idx="0"/>
          </p:cNvCxnSpPr>
          <p:nvPr/>
        </p:nvCxnSpPr>
        <p:spPr>
          <a:xfrm>
            <a:off x="4180087" y="3172862"/>
            <a:ext cx="668700" cy="843300"/>
          </a:xfrm>
          <a:prstGeom prst="straightConnector1">
            <a:avLst/>
          </a:prstGeom>
          <a:noFill/>
          <a:ln w="19050" cap="flat">
            <a:solidFill>
              <a:schemeClr val="dk2"/>
            </a:solidFill>
            <a:prstDash val="solid"/>
            <a:round/>
            <a:headEnd type="none" w="lg" len="lg"/>
            <a:tailEnd type="triangle" w="lg" len="lg"/>
          </a:ln>
        </p:spPr>
      </p:cxnSp>
      <p:cxnSp>
        <p:nvCxnSpPr>
          <p:cNvPr id="758" name="Shape 758"/>
          <p:cNvCxnSpPr>
            <a:stCxn id="748" idx="2"/>
            <a:endCxn id="749" idx="0"/>
          </p:cNvCxnSpPr>
          <p:nvPr/>
        </p:nvCxnSpPr>
        <p:spPr>
          <a:xfrm flipH="1">
            <a:off x="3093787" y="3172862"/>
            <a:ext cx="1086300" cy="843300"/>
          </a:xfrm>
          <a:prstGeom prst="straightConnector1">
            <a:avLst/>
          </a:prstGeom>
          <a:noFill/>
          <a:ln w="19050" cap="flat">
            <a:solidFill>
              <a:schemeClr val="dk2"/>
            </a:solidFill>
            <a:prstDash val="solid"/>
            <a:round/>
            <a:headEnd type="none" w="lg" len="lg"/>
            <a:tailEnd type="triangle" w="lg" len="lg"/>
          </a:ln>
        </p:spPr>
      </p:cxnSp>
      <p:sp>
        <p:nvSpPr>
          <p:cNvPr id="753" name="Shape 753"/>
          <p:cNvSpPr/>
          <p:nvPr/>
        </p:nvSpPr>
        <p:spPr>
          <a:xfrm>
            <a:off x="5302587" y="2466075"/>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Bird</a:t>
            </a:r>
          </a:p>
        </p:txBody>
      </p:sp>
      <p:sp>
        <p:nvSpPr>
          <p:cNvPr id="759" name="Shape 759"/>
          <p:cNvSpPr/>
          <p:nvPr/>
        </p:nvSpPr>
        <p:spPr>
          <a:xfrm>
            <a:off x="4350137" y="1465887"/>
            <a:ext cx="1564800" cy="706799"/>
          </a:xfrm>
          <a:prstGeom prst="rect">
            <a:avLst/>
          </a:prstGeom>
          <a:noFill/>
          <a:ln w="28575"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t>Animal</a:t>
            </a:r>
          </a:p>
        </p:txBody>
      </p:sp>
      <p:cxnSp>
        <p:nvCxnSpPr>
          <p:cNvPr id="760" name="Shape 760"/>
          <p:cNvCxnSpPr>
            <a:stCxn id="759" idx="2"/>
            <a:endCxn id="748" idx="0"/>
          </p:cNvCxnSpPr>
          <p:nvPr/>
        </p:nvCxnSpPr>
        <p:spPr>
          <a:xfrm flipH="1">
            <a:off x="4180037" y="2172687"/>
            <a:ext cx="952500" cy="293400"/>
          </a:xfrm>
          <a:prstGeom prst="straightConnector1">
            <a:avLst/>
          </a:prstGeom>
          <a:noFill/>
          <a:ln w="19050" cap="flat">
            <a:solidFill>
              <a:schemeClr val="dk2"/>
            </a:solidFill>
            <a:prstDash val="solid"/>
            <a:round/>
            <a:headEnd type="none" w="lg" len="lg"/>
            <a:tailEnd type="triangle" w="lg" len="lg"/>
          </a:ln>
        </p:spPr>
      </p:cxnSp>
      <p:cxnSp>
        <p:nvCxnSpPr>
          <p:cNvPr id="761" name="Shape 761"/>
          <p:cNvCxnSpPr>
            <a:stCxn id="759" idx="2"/>
            <a:endCxn id="753" idx="0"/>
          </p:cNvCxnSpPr>
          <p:nvPr/>
        </p:nvCxnSpPr>
        <p:spPr>
          <a:xfrm>
            <a:off x="5132537" y="2172687"/>
            <a:ext cx="952500" cy="293400"/>
          </a:xfrm>
          <a:prstGeom prst="straightConnector1">
            <a:avLst/>
          </a:prstGeom>
          <a:noFill/>
          <a:ln w="19050" cap="flat">
            <a:solidFill>
              <a:schemeClr val="dk2"/>
            </a:solidFill>
            <a:prstDash val="solid"/>
            <a:round/>
            <a:headEnd type="none" w="lg" len="lg"/>
            <a:tailEnd type="triangle" w="lg" len="lg"/>
          </a:ln>
        </p:spPr>
      </p:cxnSp>
      <p:sp>
        <p:nvSpPr>
          <p:cNvPr id="762" name="Shape 762"/>
          <p:cNvSpPr txBox="1"/>
          <p:nvPr/>
        </p:nvSpPr>
        <p:spPr>
          <a:xfrm>
            <a:off x="273750" y="1336475"/>
            <a:ext cx="3602399" cy="995999"/>
          </a:xfrm>
          <a:prstGeom prst="rect">
            <a:avLst/>
          </a:prstGeom>
          <a:noFill/>
          <a:ln>
            <a:noFill/>
          </a:ln>
        </p:spPr>
        <p:txBody>
          <a:bodyPr lIns="91425" tIns="91425" rIns="91425" bIns="91425" anchor="t" anchorCtr="0">
            <a:noAutofit/>
          </a:bodyPr>
          <a:lstStyle/>
          <a:p>
            <a:pPr lvl="0" rtl="0">
              <a:spcBef>
                <a:spcPts val="0"/>
              </a:spcBef>
              <a:buNone/>
            </a:pPr>
            <a:r>
              <a:rPr lang="en" sz="2000"/>
              <a:t>Interface </a:t>
            </a:r>
            <a:r>
              <a:rPr lang="en" sz="2000" b="1">
                <a:solidFill>
                  <a:srgbClr val="DA0002"/>
                </a:solidFill>
                <a:latin typeface="Courier New"/>
                <a:ea typeface="Courier New"/>
                <a:cs typeface="Courier New"/>
                <a:sym typeface="Courier New"/>
              </a:rPr>
              <a:t>Whistler</a:t>
            </a:r>
            <a:r>
              <a:rPr lang="en" sz="2000"/>
              <a:t> offers promised functionality to classes Human and Parrot!</a:t>
            </a:r>
          </a:p>
        </p:txBody>
      </p:sp>
      <p:cxnSp>
        <p:nvCxnSpPr>
          <p:cNvPr id="763" name="Shape 763"/>
          <p:cNvCxnSpPr>
            <a:stCxn id="754" idx="3"/>
            <a:endCxn id="750" idx="0"/>
          </p:cNvCxnSpPr>
          <p:nvPr/>
        </p:nvCxnSpPr>
        <p:spPr>
          <a:xfrm>
            <a:off x="2673937" y="3174349"/>
            <a:ext cx="3929700" cy="841799"/>
          </a:xfrm>
          <a:prstGeom prst="straightConnector1">
            <a:avLst/>
          </a:prstGeom>
          <a:noFill/>
          <a:ln w="38100" cap="flat">
            <a:solidFill>
              <a:srgbClr val="3C78D8"/>
            </a:solidFill>
            <a:prstDash val="solid"/>
            <a:round/>
            <a:headEnd type="none" w="lg" len="lg"/>
            <a:tailEnd type="triangl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2"/>
                                        </p:tgtEl>
                                        <p:attrNameLst>
                                          <p:attrName>style.visibility</p:attrName>
                                        </p:attrNameLst>
                                      </p:cBhvr>
                                      <p:to>
                                        <p:strVal val="visible"/>
                                      </p:to>
                                    </p:set>
                                    <p:animEffect transition="in" filter="fade">
                                      <p:cBhvr>
                                        <p:cTn id="7" dur="700"/>
                                        <p:tgtEl>
                                          <p:spTgt spid="762"/>
                                        </p:tgtEl>
                                      </p:cBhvr>
                                    </p:animEffect>
                                  </p:childTnLst>
                                </p:cTn>
                              </p:par>
                              <p:par>
                                <p:cTn id="8" presetID="10" presetClass="entr" presetSubtype="0" fill="hold" nodeType="withEffect">
                                  <p:stCondLst>
                                    <p:cond delay="0"/>
                                  </p:stCondLst>
                                  <p:childTnLst>
                                    <p:set>
                                      <p:cBhvr>
                                        <p:cTn id="9" dur="1" fill="hold">
                                          <p:stCondLst>
                                            <p:cond delay="0"/>
                                          </p:stCondLst>
                                        </p:cTn>
                                        <p:tgtEl>
                                          <p:spTgt spid="754"/>
                                        </p:tgtEl>
                                        <p:attrNameLst>
                                          <p:attrName>style.visibility</p:attrName>
                                        </p:attrNameLst>
                                      </p:cBhvr>
                                      <p:to>
                                        <p:strVal val="visible"/>
                                      </p:to>
                                    </p:set>
                                    <p:animEffect transition="in" filter="fade">
                                      <p:cBhvr>
                                        <p:cTn id="10" dur="1000"/>
                                        <p:tgtEl>
                                          <p:spTgt spid="754"/>
                                        </p:tgtEl>
                                      </p:cBhvr>
                                    </p:animEffect>
                                  </p:childTnLst>
                                </p:cTn>
                              </p:par>
                              <p:par>
                                <p:cTn id="11" presetID="10" presetClass="entr" presetSubtype="0" fill="hold" nodeType="withEffect">
                                  <p:stCondLst>
                                    <p:cond delay="0"/>
                                  </p:stCondLst>
                                  <p:childTnLst>
                                    <p:set>
                                      <p:cBhvr>
                                        <p:cTn id="12" dur="1" fill="hold">
                                          <p:stCondLst>
                                            <p:cond delay="0"/>
                                          </p:stCondLst>
                                        </p:cTn>
                                        <p:tgtEl>
                                          <p:spTgt spid="763"/>
                                        </p:tgtEl>
                                        <p:attrNameLst>
                                          <p:attrName>style.visibility</p:attrName>
                                        </p:attrNameLst>
                                      </p:cBhvr>
                                      <p:to>
                                        <p:strVal val="visible"/>
                                      </p:to>
                                    </p:set>
                                    <p:animEffect transition="in" filter="fade">
                                      <p:cBhvr>
                                        <p:cTn id="13" dur="1000"/>
                                        <p:tgtEl>
                                          <p:spTgt spid="763"/>
                                        </p:tgtEl>
                                      </p:cBhvr>
                                    </p:animEffect>
                                  </p:childTnLst>
                                </p:cTn>
                              </p:par>
                              <p:par>
                                <p:cTn id="14" presetID="10" presetClass="entr" presetSubtype="0" fill="hold" nodeType="withEffect">
                                  <p:stCondLst>
                                    <p:cond delay="0"/>
                                  </p:stCondLst>
                                  <p:childTnLst>
                                    <p:set>
                                      <p:cBhvr>
                                        <p:cTn id="15" dur="1" fill="hold">
                                          <p:stCondLst>
                                            <p:cond delay="0"/>
                                          </p:stCondLst>
                                        </p:cTn>
                                        <p:tgtEl>
                                          <p:spTgt spid="755"/>
                                        </p:tgtEl>
                                        <p:attrNameLst>
                                          <p:attrName>style.visibility</p:attrName>
                                        </p:attrNameLst>
                                      </p:cBhvr>
                                      <p:to>
                                        <p:strVal val="visible"/>
                                      </p:to>
                                    </p:set>
                                    <p:animEffect transition="in" filter="fade">
                                      <p:cBhvr>
                                        <p:cTn id="16" dur="1000"/>
                                        <p:tgtEl>
                                          <p:spTgt spid="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Casting</a:t>
            </a:r>
          </a:p>
        </p:txBody>
      </p:sp>
      <p:sp>
        <p:nvSpPr>
          <p:cNvPr id="769" name="Shape 769"/>
          <p:cNvSpPr txBox="1">
            <a:spLocks noGrp="1"/>
          </p:cNvSpPr>
          <p:nvPr>
            <p:ph type="body" idx="1"/>
          </p:nvPr>
        </p:nvSpPr>
        <p:spPr>
          <a:xfrm>
            <a:off x="457300" y="1200150"/>
            <a:ext cx="8229600" cy="3725699"/>
          </a:xfrm>
          <a:prstGeom prst="rect">
            <a:avLst/>
          </a:prstGeom>
        </p:spPr>
        <p:txBody>
          <a:bodyPr lIns="91425" tIns="91425" rIns="91425" bIns="91425" anchor="t" anchorCtr="0">
            <a:noAutofit/>
          </a:bodyPr>
          <a:lstStyle/>
          <a:p>
            <a:pPr rtl="0">
              <a:spcBef>
                <a:spcPts val="0"/>
              </a:spcBef>
              <a:buNone/>
            </a:pPr>
            <a:r>
              <a:rPr lang="en" sz="2200" dirty="0">
                <a:solidFill>
                  <a:srgbClr val="1155CC"/>
                </a:solidFill>
                <a:latin typeface="Courier New"/>
                <a:ea typeface="Courier New"/>
                <a:cs typeface="Courier New"/>
                <a:sym typeface="Courier New"/>
              </a:rPr>
              <a:t>Human  h= </a:t>
            </a:r>
            <a:r>
              <a:rPr lang="en" sz="2200" b="1" dirty="0">
                <a:solidFill>
                  <a:srgbClr val="1155CC"/>
                </a:solidFill>
                <a:latin typeface="Courier New"/>
                <a:ea typeface="Courier New"/>
                <a:cs typeface="Courier New"/>
                <a:sym typeface="Courier New"/>
              </a:rPr>
              <a:t>new</a:t>
            </a:r>
            <a:r>
              <a:rPr lang="en" sz="2200" dirty="0">
                <a:solidFill>
                  <a:srgbClr val="1155CC"/>
                </a:solidFill>
                <a:latin typeface="Courier New"/>
                <a:ea typeface="Courier New"/>
                <a:cs typeface="Courier New"/>
                <a:sym typeface="Courier New"/>
              </a:rPr>
              <a:t> Human();</a:t>
            </a:r>
          </a:p>
          <a:p>
            <a:pPr rtl="0">
              <a:spcBef>
                <a:spcPts val="0"/>
              </a:spcBef>
              <a:buNone/>
            </a:pPr>
            <a:r>
              <a:rPr lang="en" sz="2200" dirty="0">
                <a:solidFill>
                  <a:srgbClr val="1155CC"/>
                </a:solidFill>
                <a:latin typeface="Courier New"/>
                <a:ea typeface="Courier New"/>
                <a:cs typeface="Courier New"/>
                <a:sym typeface="Courier New"/>
              </a:rPr>
              <a:t>Object o= (Object) h;</a:t>
            </a:r>
          </a:p>
          <a:p>
            <a:pPr rtl="0">
              <a:spcBef>
                <a:spcPts val="0"/>
              </a:spcBef>
              <a:buNone/>
            </a:pPr>
            <a:r>
              <a:rPr lang="en" sz="2200" dirty="0">
                <a:solidFill>
                  <a:srgbClr val="1155CC"/>
                </a:solidFill>
                <a:latin typeface="Courier New"/>
                <a:ea typeface="Courier New"/>
                <a:cs typeface="Courier New"/>
                <a:sym typeface="Courier New"/>
              </a:rPr>
              <a:t>Animal a= (Animal) h;</a:t>
            </a:r>
          </a:p>
          <a:p>
            <a:pPr rtl="0">
              <a:spcBef>
                <a:spcPts val="0"/>
              </a:spcBef>
              <a:buNone/>
            </a:pPr>
            <a:r>
              <a:rPr lang="en" sz="2200" dirty="0">
                <a:solidFill>
                  <a:srgbClr val="1155CC"/>
                </a:solidFill>
                <a:latin typeface="Courier New"/>
                <a:ea typeface="Courier New"/>
                <a:cs typeface="Courier New"/>
                <a:sym typeface="Courier New"/>
              </a:rPr>
              <a:t>Mammal m= (Mammal) h;</a:t>
            </a:r>
          </a:p>
          <a:p>
            <a:pPr rtl="0">
              <a:spcBef>
                <a:spcPts val="0"/>
              </a:spcBef>
              <a:buNone/>
            </a:pPr>
            <a:endParaRPr sz="2200" dirty="0">
              <a:solidFill>
                <a:srgbClr val="1155CC"/>
              </a:solidFill>
              <a:latin typeface="Courier New"/>
              <a:ea typeface="Courier New"/>
              <a:cs typeface="Courier New"/>
              <a:sym typeface="Courier New"/>
            </a:endParaRPr>
          </a:p>
          <a:p>
            <a:pPr rtl="0">
              <a:spcBef>
                <a:spcPts val="0"/>
              </a:spcBef>
              <a:buNone/>
            </a:pPr>
            <a:r>
              <a:rPr lang="en" sz="2200" dirty="0">
                <a:solidFill>
                  <a:srgbClr val="1155CC"/>
                </a:solidFill>
                <a:latin typeface="Courier New"/>
                <a:ea typeface="Courier New"/>
                <a:cs typeface="Courier New"/>
                <a:sym typeface="Courier New"/>
              </a:rPr>
              <a:t>Singer s= (Singer) h;</a:t>
            </a:r>
          </a:p>
          <a:p>
            <a:pPr lvl="0" rtl="0">
              <a:spcBef>
                <a:spcPts val="0"/>
              </a:spcBef>
              <a:buClr>
                <a:schemeClr val="dk1"/>
              </a:buClr>
              <a:buSzPct val="50000"/>
              <a:buFont typeface="Arial"/>
              <a:buNone/>
            </a:pPr>
            <a:r>
              <a:rPr lang="en" sz="2200" dirty="0">
                <a:solidFill>
                  <a:srgbClr val="1155CC"/>
                </a:solidFill>
                <a:latin typeface="Courier New"/>
                <a:ea typeface="Courier New"/>
                <a:cs typeface="Courier New"/>
                <a:sym typeface="Courier New"/>
              </a:rPr>
              <a:t>Whistler w= (Whistler) h;</a:t>
            </a:r>
          </a:p>
          <a:p>
            <a:pPr rtl="0">
              <a:spcBef>
                <a:spcPts val="0"/>
              </a:spcBef>
              <a:buNone/>
            </a:pPr>
            <a:endParaRPr sz="2200" dirty="0">
              <a:solidFill>
                <a:srgbClr val="1155CC"/>
              </a:solidFill>
              <a:latin typeface="Courier New"/>
              <a:ea typeface="Courier New"/>
              <a:cs typeface="Courier New"/>
              <a:sym typeface="Courier New"/>
            </a:endParaRPr>
          </a:p>
          <a:p>
            <a:pPr lvl="0" rtl="0">
              <a:spcBef>
                <a:spcPts val="0"/>
              </a:spcBef>
              <a:buNone/>
            </a:pPr>
            <a:r>
              <a:rPr lang="en" sz="2200" dirty="0">
                <a:solidFill>
                  <a:srgbClr val="1155CC"/>
                </a:solidFill>
                <a:latin typeface="Courier New"/>
                <a:ea typeface="Courier New"/>
                <a:cs typeface="Courier New"/>
                <a:sym typeface="Courier New"/>
              </a:rPr>
              <a:t>All point to the same memory address!</a:t>
            </a:r>
          </a:p>
        </p:txBody>
      </p:sp>
      <p:sp>
        <p:nvSpPr>
          <p:cNvPr id="770" name="Shape 770"/>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771" name="Shape 771"/>
          <p:cNvSpPr/>
          <p:nvPr/>
        </p:nvSpPr>
        <p:spPr>
          <a:xfrm>
            <a:off x="7823857" y="2804966"/>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Singer</a:t>
            </a:r>
          </a:p>
        </p:txBody>
      </p:sp>
      <p:cxnSp>
        <p:nvCxnSpPr>
          <p:cNvPr id="772" name="Shape 772"/>
          <p:cNvCxnSpPr>
            <a:stCxn id="771" idx="2"/>
            <a:endCxn id="773" idx="3"/>
          </p:cNvCxnSpPr>
          <p:nvPr/>
        </p:nvCxnSpPr>
        <p:spPr>
          <a:xfrm flipH="1">
            <a:off x="7665457" y="3263066"/>
            <a:ext cx="644400" cy="652500"/>
          </a:xfrm>
          <a:prstGeom prst="straightConnector1">
            <a:avLst/>
          </a:prstGeom>
          <a:noFill/>
          <a:ln w="28575" cap="flat">
            <a:solidFill>
              <a:schemeClr val="dk2"/>
            </a:solidFill>
            <a:prstDash val="solid"/>
            <a:round/>
            <a:headEnd type="none" w="lg" len="lg"/>
            <a:tailEnd type="none" w="lg" len="lg"/>
          </a:ln>
        </p:spPr>
      </p:cxnSp>
      <p:sp>
        <p:nvSpPr>
          <p:cNvPr id="773" name="Shape 773"/>
          <p:cNvSpPr/>
          <p:nvPr/>
        </p:nvSpPr>
        <p:spPr>
          <a:xfrm>
            <a:off x="6584544" y="3686566"/>
            <a:ext cx="10809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b="1" dirty="0"/>
              <a:t>Human</a:t>
            </a:r>
          </a:p>
        </p:txBody>
      </p:sp>
      <p:sp>
        <p:nvSpPr>
          <p:cNvPr id="774" name="Shape 774"/>
          <p:cNvSpPr/>
          <p:nvPr/>
        </p:nvSpPr>
        <p:spPr>
          <a:xfrm>
            <a:off x="6538207" y="2804953"/>
            <a:ext cx="11736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Mammal</a:t>
            </a:r>
          </a:p>
        </p:txBody>
      </p:sp>
      <p:sp>
        <p:nvSpPr>
          <p:cNvPr id="775" name="Shape 775"/>
          <p:cNvSpPr/>
          <p:nvPr/>
        </p:nvSpPr>
        <p:spPr>
          <a:xfrm>
            <a:off x="6639007" y="1923366"/>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dirty="0"/>
              <a:t>Animal</a:t>
            </a:r>
          </a:p>
        </p:txBody>
      </p:sp>
      <p:sp>
        <p:nvSpPr>
          <p:cNvPr id="776" name="Shape 776"/>
          <p:cNvSpPr/>
          <p:nvPr/>
        </p:nvSpPr>
        <p:spPr>
          <a:xfrm>
            <a:off x="6639007" y="1041766"/>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Object</a:t>
            </a:r>
          </a:p>
        </p:txBody>
      </p:sp>
      <p:sp>
        <p:nvSpPr>
          <p:cNvPr id="777" name="Shape 777"/>
          <p:cNvSpPr/>
          <p:nvPr/>
        </p:nvSpPr>
        <p:spPr>
          <a:xfrm>
            <a:off x="5259557" y="2804966"/>
            <a:ext cx="12804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Whistler</a:t>
            </a:r>
          </a:p>
        </p:txBody>
      </p:sp>
      <p:cxnSp>
        <p:nvCxnSpPr>
          <p:cNvPr id="778" name="Shape 778"/>
          <p:cNvCxnSpPr>
            <a:stCxn id="777" idx="2"/>
            <a:endCxn id="773" idx="1"/>
          </p:cNvCxnSpPr>
          <p:nvPr/>
        </p:nvCxnSpPr>
        <p:spPr>
          <a:xfrm>
            <a:off x="5899757" y="3263066"/>
            <a:ext cx="684900" cy="652500"/>
          </a:xfrm>
          <a:prstGeom prst="straightConnector1">
            <a:avLst/>
          </a:prstGeom>
          <a:noFill/>
          <a:ln w="28575" cap="flat">
            <a:solidFill>
              <a:schemeClr val="dk2"/>
            </a:solidFill>
            <a:prstDash val="solid"/>
            <a:round/>
            <a:headEnd type="none" w="lg" len="lg"/>
            <a:tailEnd type="none" w="lg" len="lg"/>
          </a:ln>
        </p:spPr>
      </p:cxnSp>
      <p:cxnSp>
        <p:nvCxnSpPr>
          <p:cNvPr id="779" name="Shape 779"/>
          <p:cNvCxnSpPr>
            <a:stCxn id="774" idx="2"/>
            <a:endCxn id="773" idx="0"/>
          </p:cNvCxnSpPr>
          <p:nvPr/>
        </p:nvCxnSpPr>
        <p:spPr>
          <a:xfrm>
            <a:off x="7125007" y="3263053"/>
            <a:ext cx="0" cy="423600"/>
          </a:xfrm>
          <a:prstGeom prst="straightConnector1">
            <a:avLst/>
          </a:prstGeom>
          <a:noFill/>
          <a:ln w="28575" cap="flat">
            <a:solidFill>
              <a:schemeClr val="dk2"/>
            </a:solidFill>
            <a:prstDash val="solid"/>
            <a:round/>
            <a:headEnd type="none" w="lg" len="lg"/>
            <a:tailEnd type="none" w="lg" len="lg"/>
          </a:ln>
        </p:spPr>
      </p:cxnSp>
      <p:cxnSp>
        <p:nvCxnSpPr>
          <p:cNvPr id="780" name="Shape 780"/>
          <p:cNvCxnSpPr>
            <a:stCxn id="775" idx="2"/>
            <a:endCxn id="774" idx="0"/>
          </p:cNvCxnSpPr>
          <p:nvPr/>
        </p:nvCxnSpPr>
        <p:spPr>
          <a:xfrm>
            <a:off x="7125007" y="2381466"/>
            <a:ext cx="0" cy="423600"/>
          </a:xfrm>
          <a:prstGeom prst="straightConnector1">
            <a:avLst/>
          </a:prstGeom>
          <a:noFill/>
          <a:ln w="28575" cap="flat">
            <a:solidFill>
              <a:schemeClr val="dk2"/>
            </a:solidFill>
            <a:prstDash val="solid"/>
            <a:round/>
            <a:headEnd type="none" w="lg" len="lg"/>
            <a:tailEnd type="none" w="lg" len="lg"/>
          </a:ln>
        </p:spPr>
      </p:cxnSp>
      <p:cxnSp>
        <p:nvCxnSpPr>
          <p:cNvPr id="781" name="Shape 781"/>
          <p:cNvCxnSpPr>
            <a:stCxn id="776" idx="2"/>
            <a:endCxn id="775" idx="0"/>
          </p:cNvCxnSpPr>
          <p:nvPr/>
        </p:nvCxnSpPr>
        <p:spPr>
          <a:xfrm>
            <a:off x="7125007" y="1499866"/>
            <a:ext cx="0" cy="423600"/>
          </a:xfrm>
          <a:prstGeom prst="straightConnector1">
            <a:avLst/>
          </a:prstGeom>
          <a:noFill/>
          <a:ln w="28575" cap="flat">
            <a:solidFill>
              <a:schemeClr val="dk2"/>
            </a:solidFill>
            <a:prstDash val="solid"/>
            <a:round/>
            <a:headEnd type="none" w="lg" len="lg"/>
            <a:tailEnd type="none" w="lg" len="lg"/>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Casting</a:t>
            </a:r>
          </a:p>
        </p:txBody>
      </p:sp>
      <p:sp>
        <p:nvSpPr>
          <p:cNvPr id="787" name="Shape 787"/>
          <p:cNvSpPr txBox="1">
            <a:spLocks noGrp="1"/>
          </p:cNvSpPr>
          <p:nvPr>
            <p:ph type="body" idx="1"/>
          </p:nvPr>
        </p:nvSpPr>
        <p:spPr>
          <a:xfrm>
            <a:off x="229350" y="1200200"/>
            <a:ext cx="4108200" cy="3725699"/>
          </a:xfrm>
          <a:prstGeom prst="rect">
            <a:avLst/>
          </a:prstGeom>
        </p:spPr>
        <p:txBody>
          <a:bodyPr lIns="91425" tIns="91425" rIns="91425" bIns="91425" anchor="t" anchorCtr="0">
            <a:noAutofit/>
          </a:bodyPr>
          <a:lstStyle/>
          <a:p>
            <a:pPr lvl="0" rtl="0">
              <a:spcBef>
                <a:spcPts val="0"/>
              </a:spcBef>
              <a:buNone/>
            </a:pPr>
            <a:r>
              <a:rPr lang="en" sz="2200" dirty="0">
                <a:solidFill>
                  <a:srgbClr val="1155CC"/>
                </a:solidFill>
                <a:latin typeface="Courier New"/>
                <a:ea typeface="Courier New"/>
                <a:cs typeface="Courier New"/>
                <a:sym typeface="Courier New"/>
              </a:rPr>
              <a:t>Human  h= </a:t>
            </a:r>
            <a:r>
              <a:rPr lang="en" sz="2200" b="1" dirty="0">
                <a:solidFill>
                  <a:srgbClr val="1155CC"/>
                </a:solidFill>
                <a:latin typeface="Courier New"/>
                <a:ea typeface="Courier New"/>
                <a:cs typeface="Courier New"/>
                <a:sym typeface="Courier New"/>
              </a:rPr>
              <a:t>new</a:t>
            </a:r>
            <a:r>
              <a:rPr lang="en" sz="2200" dirty="0">
                <a:solidFill>
                  <a:srgbClr val="1155CC"/>
                </a:solidFill>
                <a:latin typeface="Courier New"/>
                <a:ea typeface="Courier New"/>
                <a:cs typeface="Courier New"/>
                <a:sym typeface="Courier New"/>
              </a:rPr>
              <a:t> Human();</a:t>
            </a:r>
          </a:p>
          <a:p>
            <a:pPr lvl="0" rtl="0">
              <a:spcBef>
                <a:spcPts val="0"/>
              </a:spcBef>
              <a:buNone/>
            </a:pPr>
            <a:r>
              <a:rPr lang="en" sz="2200" dirty="0">
                <a:solidFill>
                  <a:srgbClr val="1155CC"/>
                </a:solidFill>
                <a:latin typeface="Courier New"/>
                <a:ea typeface="Courier New"/>
                <a:cs typeface="Courier New"/>
                <a:sym typeface="Courier New"/>
              </a:rPr>
              <a:t>Object o= h;</a:t>
            </a:r>
          </a:p>
          <a:p>
            <a:pPr lvl="0" rtl="0">
              <a:spcBef>
                <a:spcPts val="0"/>
              </a:spcBef>
              <a:buNone/>
            </a:pPr>
            <a:r>
              <a:rPr lang="en" sz="2200" dirty="0">
                <a:solidFill>
                  <a:srgbClr val="1155CC"/>
                </a:solidFill>
                <a:latin typeface="Courier New"/>
                <a:ea typeface="Courier New"/>
                <a:cs typeface="Courier New"/>
                <a:sym typeface="Courier New"/>
              </a:rPr>
              <a:t>Animal a= h;</a:t>
            </a:r>
          </a:p>
          <a:p>
            <a:pPr lvl="0" rtl="0">
              <a:spcBef>
                <a:spcPts val="0"/>
              </a:spcBef>
              <a:buNone/>
            </a:pPr>
            <a:r>
              <a:rPr lang="en" sz="2200" dirty="0">
                <a:solidFill>
                  <a:srgbClr val="1155CC"/>
                </a:solidFill>
                <a:latin typeface="Courier New"/>
                <a:ea typeface="Courier New"/>
                <a:cs typeface="Courier New"/>
                <a:sym typeface="Courier New"/>
              </a:rPr>
              <a:t>Mammal m= h;</a:t>
            </a:r>
          </a:p>
          <a:p>
            <a:pPr lvl="0" rtl="0">
              <a:spcBef>
                <a:spcPts val="0"/>
              </a:spcBef>
              <a:buNone/>
            </a:pPr>
            <a:r>
              <a:rPr lang="en" sz="2200" dirty="0">
                <a:solidFill>
                  <a:srgbClr val="1155CC"/>
                </a:solidFill>
                <a:latin typeface="Courier New"/>
                <a:ea typeface="Courier New"/>
                <a:cs typeface="Courier New"/>
                <a:sym typeface="Courier New"/>
              </a:rPr>
              <a:t>Singer s= h;</a:t>
            </a:r>
          </a:p>
          <a:p>
            <a:pPr lvl="0" rtl="0">
              <a:spcBef>
                <a:spcPts val="0"/>
              </a:spcBef>
              <a:buNone/>
            </a:pPr>
            <a:r>
              <a:rPr lang="en" sz="2200" dirty="0">
                <a:solidFill>
                  <a:srgbClr val="1155CC"/>
                </a:solidFill>
                <a:latin typeface="Courier New"/>
                <a:ea typeface="Courier New"/>
                <a:cs typeface="Courier New"/>
                <a:sym typeface="Courier New"/>
              </a:rPr>
              <a:t>Whistler w= h;</a:t>
            </a:r>
          </a:p>
          <a:p>
            <a:pPr lvl="0" rtl="0">
              <a:spcBef>
                <a:spcPts val="0"/>
              </a:spcBef>
              <a:buNone/>
            </a:pPr>
            <a:endParaRPr sz="2200" b="1" dirty="0">
              <a:solidFill>
                <a:srgbClr val="1155CC"/>
              </a:solidFill>
              <a:latin typeface="Courier New"/>
              <a:ea typeface="Courier New"/>
              <a:cs typeface="Courier New"/>
              <a:sym typeface="Courier New"/>
            </a:endParaRPr>
          </a:p>
        </p:txBody>
      </p:sp>
      <p:sp>
        <p:nvSpPr>
          <p:cNvPr id="788" name="Shape 788"/>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789" name="Shape 789"/>
          <p:cNvSpPr/>
          <p:nvPr/>
        </p:nvSpPr>
        <p:spPr>
          <a:xfrm>
            <a:off x="7942775" y="32748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Singer</a:t>
            </a:r>
          </a:p>
        </p:txBody>
      </p:sp>
      <p:cxnSp>
        <p:nvCxnSpPr>
          <p:cNvPr id="790" name="Shape 790"/>
          <p:cNvCxnSpPr>
            <a:stCxn id="789" idx="2"/>
            <a:endCxn id="791" idx="3"/>
          </p:cNvCxnSpPr>
          <p:nvPr/>
        </p:nvCxnSpPr>
        <p:spPr>
          <a:xfrm flipH="1">
            <a:off x="7784375" y="3732900"/>
            <a:ext cx="644400" cy="652500"/>
          </a:xfrm>
          <a:prstGeom prst="straightConnector1">
            <a:avLst/>
          </a:prstGeom>
          <a:noFill/>
          <a:ln w="28575" cap="flat">
            <a:solidFill>
              <a:schemeClr val="dk2"/>
            </a:solidFill>
            <a:prstDash val="solid"/>
            <a:round/>
            <a:headEnd type="none" w="lg" len="lg"/>
            <a:tailEnd type="none" w="lg" len="lg"/>
          </a:ln>
        </p:spPr>
      </p:cxnSp>
      <p:sp>
        <p:nvSpPr>
          <p:cNvPr id="791" name="Shape 791"/>
          <p:cNvSpPr/>
          <p:nvPr/>
        </p:nvSpPr>
        <p:spPr>
          <a:xfrm>
            <a:off x="6703462" y="4156400"/>
            <a:ext cx="10809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b="1"/>
              <a:t>Human</a:t>
            </a:r>
          </a:p>
        </p:txBody>
      </p:sp>
      <p:sp>
        <p:nvSpPr>
          <p:cNvPr id="792" name="Shape 792"/>
          <p:cNvSpPr/>
          <p:nvPr/>
        </p:nvSpPr>
        <p:spPr>
          <a:xfrm>
            <a:off x="6657125" y="3274787"/>
            <a:ext cx="11736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Mammal</a:t>
            </a:r>
          </a:p>
        </p:txBody>
      </p:sp>
      <p:sp>
        <p:nvSpPr>
          <p:cNvPr id="793" name="Shape 793"/>
          <p:cNvSpPr/>
          <p:nvPr/>
        </p:nvSpPr>
        <p:spPr>
          <a:xfrm>
            <a:off x="6757925" y="23932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Animal</a:t>
            </a:r>
          </a:p>
        </p:txBody>
      </p:sp>
      <p:sp>
        <p:nvSpPr>
          <p:cNvPr id="794" name="Shape 794"/>
          <p:cNvSpPr/>
          <p:nvPr/>
        </p:nvSpPr>
        <p:spPr>
          <a:xfrm>
            <a:off x="6757925" y="15116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Object</a:t>
            </a:r>
          </a:p>
        </p:txBody>
      </p:sp>
      <p:sp>
        <p:nvSpPr>
          <p:cNvPr id="795" name="Shape 795"/>
          <p:cNvSpPr/>
          <p:nvPr/>
        </p:nvSpPr>
        <p:spPr>
          <a:xfrm>
            <a:off x="5378475" y="3274800"/>
            <a:ext cx="12804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Whistler</a:t>
            </a:r>
          </a:p>
        </p:txBody>
      </p:sp>
      <p:cxnSp>
        <p:nvCxnSpPr>
          <p:cNvPr id="796" name="Shape 796"/>
          <p:cNvCxnSpPr>
            <a:stCxn id="795" idx="2"/>
            <a:endCxn id="791" idx="1"/>
          </p:cNvCxnSpPr>
          <p:nvPr/>
        </p:nvCxnSpPr>
        <p:spPr>
          <a:xfrm>
            <a:off x="6018675" y="3732900"/>
            <a:ext cx="684900" cy="652500"/>
          </a:xfrm>
          <a:prstGeom prst="straightConnector1">
            <a:avLst/>
          </a:prstGeom>
          <a:noFill/>
          <a:ln w="28575" cap="flat">
            <a:solidFill>
              <a:schemeClr val="dk2"/>
            </a:solidFill>
            <a:prstDash val="solid"/>
            <a:round/>
            <a:headEnd type="none" w="lg" len="lg"/>
            <a:tailEnd type="none" w="lg" len="lg"/>
          </a:ln>
        </p:spPr>
      </p:cxnSp>
      <p:cxnSp>
        <p:nvCxnSpPr>
          <p:cNvPr id="797" name="Shape 797"/>
          <p:cNvCxnSpPr>
            <a:stCxn id="792" idx="2"/>
            <a:endCxn id="791" idx="0"/>
          </p:cNvCxnSpPr>
          <p:nvPr/>
        </p:nvCxnSpPr>
        <p:spPr>
          <a:xfrm>
            <a:off x="7243925" y="3732887"/>
            <a:ext cx="0" cy="423600"/>
          </a:xfrm>
          <a:prstGeom prst="straightConnector1">
            <a:avLst/>
          </a:prstGeom>
          <a:noFill/>
          <a:ln w="28575" cap="flat">
            <a:solidFill>
              <a:schemeClr val="dk2"/>
            </a:solidFill>
            <a:prstDash val="solid"/>
            <a:round/>
            <a:headEnd type="none" w="lg" len="lg"/>
            <a:tailEnd type="none" w="lg" len="lg"/>
          </a:ln>
        </p:spPr>
      </p:cxnSp>
      <p:cxnSp>
        <p:nvCxnSpPr>
          <p:cNvPr id="798" name="Shape 798"/>
          <p:cNvCxnSpPr>
            <a:stCxn id="793" idx="2"/>
            <a:endCxn id="792" idx="0"/>
          </p:cNvCxnSpPr>
          <p:nvPr/>
        </p:nvCxnSpPr>
        <p:spPr>
          <a:xfrm>
            <a:off x="7243925" y="2851300"/>
            <a:ext cx="0" cy="423600"/>
          </a:xfrm>
          <a:prstGeom prst="straightConnector1">
            <a:avLst/>
          </a:prstGeom>
          <a:noFill/>
          <a:ln w="28575" cap="flat">
            <a:solidFill>
              <a:schemeClr val="dk2"/>
            </a:solidFill>
            <a:prstDash val="solid"/>
            <a:round/>
            <a:headEnd type="none" w="lg" len="lg"/>
            <a:tailEnd type="none" w="lg" len="lg"/>
          </a:ln>
        </p:spPr>
      </p:cxnSp>
      <p:cxnSp>
        <p:nvCxnSpPr>
          <p:cNvPr id="799" name="Shape 799"/>
          <p:cNvCxnSpPr>
            <a:stCxn id="794" idx="2"/>
            <a:endCxn id="793" idx="0"/>
          </p:cNvCxnSpPr>
          <p:nvPr/>
        </p:nvCxnSpPr>
        <p:spPr>
          <a:xfrm>
            <a:off x="7243925" y="1969700"/>
            <a:ext cx="0" cy="423600"/>
          </a:xfrm>
          <a:prstGeom prst="straightConnector1">
            <a:avLst/>
          </a:prstGeom>
          <a:noFill/>
          <a:ln w="28575" cap="flat">
            <a:solidFill>
              <a:schemeClr val="dk2"/>
            </a:solidFill>
            <a:prstDash val="solid"/>
            <a:round/>
            <a:headEnd type="none" w="lg" len="lg"/>
            <a:tailEnd type="none" w="lg" len="lg"/>
          </a:ln>
        </p:spPr>
      </p:cxnSp>
      <p:sp>
        <p:nvSpPr>
          <p:cNvPr id="800" name="Shape 800"/>
          <p:cNvSpPr/>
          <p:nvPr/>
        </p:nvSpPr>
        <p:spPr>
          <a:xfrm>
            <a:off x="4595125" y="1693300"/>
            <a:ext cx="883200" cy="1236000"/>
          </a:xfrm>
          <a:prstGeom prst="upArrow">
            <a:avLst>
              <a:gd name="adj1" fmla="val 50000"/>
              <a:gd name="adj2" fmla="val 50000"/>
            </a:avLst>
          </a:prstGeom>
          <a:solidFill>
            <a:srgbClr val="A4C2F4"/>
          </a:solidFill>
          <a:ln w="38100" cap="flat">
            <a:solidFill>
              <a:srgbClr val="1155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01" name="Shape 801"/>
          <p:cNvSpPr txBox="1"/>
          <p:nvPr/>
        </p:nvSpPr>
        <p:spPr>
          <a:xfrm>
            <a:off x="3098575" y="2155850"/>
            <a:ext cx="1398300" cy="706499"/>
          </a:xfrm>
          <a:prstGeom prst="rect">
            <a:avLst/>
          </a:prstGeom>
          <a:noFill/>
          <a:ln>
            <a:noFill/>
          </a:ln>
        </p:spPr>
        <p:txBody>
          <a:bodyPr lIns="91425" tIns="91425" rIns="91425" bIns="91425" anchor="t" anchorCtr="0">
            <a:noAutofit/>
          </a:bodyPr>
          <a:lstStyle/>
          <a:p>
            <a:pPr rtl="0">
              <a:spcBef>
                <a:spcPts val="0"/>
              </a:spcBef>
              <a:buNone/>
            </a:pPr>
            <a:r>
              <a:rPr lang="en" sz="1800" b="1"/>
              <a:t>Automatic</a:t>
            </a:r>
          </a:p>
          <a:p>
            <a:pPr>
              <a:spcBef>
                <a:spcPts val="0"/>
              </a:spcBef>
              <a:buNone/>
            </a:pPr>
            <a:r>
              <a:rPr lang="en" sz="1800" b="1"/>
              <a:t>up-cast</a:t>
            </a:r>
          </a:p>
        </p:txBody>
      </p:sp>
      <p:sp>
        <p:nvSpPr>
          <p:cNvPr id="802" name="Shape 802"/>
          <p:cNvSpPr/>
          <p:nvPr/>
        </p:nvSpPr>
        <p:spPr>
          <a:xfrm rot="10800000">
            <a:off x="4595124" y="3378499"/>
            <a:ext cx="883200" cy="1236000"/>
          </a:xfrm>
          <a:prstGeom prst="upArrow">
            <a:avLst>
              <a:gd name="adj1" fmla="val 50000"/>
              <a:gd name="adj2" fmla="val 50000"/>
            </a:avLst>
          </a:prstGeom>
          <a:solidFill>
            <a:srgbClr val="A4C2F4"/>
          </a:solidFill>
          <a:ln w="38100" cap="flat">
            <a:solidFill>
              <a:srgbClr val="1155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03" name="Shape 803"/>
          <p:cNvSpPr txBox="1"/>
          <p:nvPr/>
        </p:nvSpPr>
        <p:spPr>
          <a:xfrm>
            <a:off x="3161000" y="3528800"/>
            <a:ext cx="1398300" cy="706499"/>
          </a:xfrm>
          <a:prstGeom prst="rect">
            <a:avLst/>
          </a:prstGeom>
          <a:noFill/>
          <a:ln>
            <a:noFill/>
          </a:ln>
        </p:spPr>
        <p:txBody>
          <a:bodyPr lIns="91425" tIns="91425" rIns="91425" bIns="91425" anchor="t" anchorCtr="0">
            <a:noAutofit/>
          </a:bodyPr>
          <a:lstStyle/>
          <a:p>
            <a:pPr lvl="0" rtl="0">
              <a:spcBef>
                <a:spcPts val="0"/>
              </a:spcBef>
              <a:buNone/>
            </a:pPr>
            <a:r>
              <a:rPr lang="en" sz="1800" b="1"/>
              <a:t>Forced</a:t>
            </a:r>
          </a:p>
          <a:p>
            <a:pPr lvl="0" rtl="0">
              <a:spcBef>
                <a:spcPts val="0"/>
              </a:spcBef>
              <a:buNone/>
            </a:pPr>
            <a:r>
              <a:rPr lang="en" sz="1800" b="1"/>
              <a:t>down-cast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Casting up to an interface automatically</a:t>
            </a:r>
          </a:p>
        </p:txBody>
      </p:sp>
      <p:sp>
        <p:nvSpPr>
          <p:cNvPr id="809" name="Shape 809"/>
          <p:cNvSpPr txBox="1">
            <a:spLocks noGrp="1"/>
          </p:cNvSpPr>
          <p:nvPr>
            <p:ph type="body" idx="1"/>
          </p:nvPr>
        </p:nvSpPr>
        <p:spPr>
          <a:xfrm>
            <a:off x="457300" y="1200150"/>
            <a:ext cx="6424200" cy="2985599"/>
          </a:xfrm>
          <a:prstGeom prst="rect">
            <a:avLst/>
          </a:prstGeom>
        </p:spPr>
        <p:txBody>
          <a:bodyPr lIns="91425" tIns="91425" rIns="91425" bIns="91425" anchor="t" anchorCtr="0">
            <a:noAutofit/>
          </a:bodyPr>
          <a:lstStyle/>
          <a:p>
            <a:pPr lvl="0" rtl="0">
              <a:spcBef>
                <a:spcPts val="0"/>
              </a:spcBef>
              <a:buClr>
                <a:schemeClr val="dk1"/>
              </a:buClr>
              <a:buSzPct val="55000"/>
              <a:buFont typeface="Arial"/>
              <a:buNone/>
            </a:pPr>
            <a:r>
              <a:rPr lang="en" sz="2000" b="1" dirty="0">
                <a:solidFill>
                  <a:srgbClr val="1155CC"/>
                </a:solidFill>
                <a:latin typeface="Courier New"/>
                <a:ea typeface="Courier New"/>
                <a:cs typeface="Courier New"/>
                <a:sym typeface="Courier New"/>
              </a:rPr>
              <a:t>class </a:t>
            </a:r>
            <a:r>
              <a:rPr lang="en" sz="2000" dirty="0">
                <a:solidFill>
                  <a:srgbClr val="1155CC"/>
                </a:solidFill>
                <a:latin typeface="Courier New"/>
                <a:ea typeface="Courier New"/>
                <a:cs typeface="Courier New"/>
                <a:sym typeface="Courier New"/>
              </a:rPr>
              <a:t>Human …</a:t>
            </a:r>
            <a:r>
              <a:rPr lang="en" sz="2000" b="1" dirty="0">
                <a:solidFill>
                  <a:srgbClr val="1155CC"/>
                </a:solidFill>
                <a:latin typeface="Courier New"/>
                <a:ea typeface="Courier New"/>
                <a:cs typeface="Courier New"/>
                <a:sym typeface="Courier New"/>
              </a:rPr>
              <a:t> implements </a:t>
            </a:r>
            <a:r>
              <a:rPr lang="en" sz="2000" dirty="0">
                <a:solidFill>
                  <a:srgbClr val="1155CC"/>
                </a:solidFill>
                <a:latin typeface="Courier New"/>
                <a:ea typeface="Courier New"/>
                <a:cs typeface="Courier New"/>
                <a:sym typeface="Courier New"/>
              </a:rPr>
              <a:t>Whistler {</a:t>
            </a:r>
          </a:p>
          <a:p>
            <a:pPr lvl="0" indent="457200" rtl="0">
              <a:spcBef>
                <a:spcPts val="0"/>
              </a:spcBef>
              <a:buClr>
                <a:schemeClr val="dk1"/>
              </a:buClr>
              <a:buSzPct val="55000"/>
              <a:buFont typeface="Arial"/>
              <a:buNone/>
            </a:pPr>
            <a:r>
              <a:rPr lang="en" sz="2000" b="1" dirty="0">
                <a:solidFill>
                  <a:srgbClr val="1155CC"/>
                </a:solidFill>
                <a:latin typeface="Courier New"/>
                <a:ea typeface="Courier New"/>
                <a:cs typeface="Courier New"/>
                <a:sym typeface="Courier New"/>
              </a:rPr>
              <a:t>void </a:t>
            </a:r>
            <a:r>
              <a:rPr lang="en" sz="2000" dirty="0" err="1">
                <a:solidFill>
                  <a:srgbClr val="1155CC"/>
                </a:solidFill>
                <a:latin typeface="Courier New"/>
                <a:ea typeface="Courier New"/>
                <a:cs typeface="Courier New"/>
                <a:sym typeface="Courier New"/>
              </a:rPr>
              <a:t>listenTo</a:t>
            </a:r>
            <a:r>
              <a:rPr lang="en" sz="2000" dirty="0">
                <a:solidFill>
                  <a:srgbClr val="1155CC"/>
                </a:solidFill>
                <a:latin typeface="Courier New"/>
                <a:ea typeface="Courier New"/>
                <a:cs typeface="Courier New"/>
                <a:sym typeface="Courier New"/>
              </a:rPr>
              <a:t>(Whistler w) {...}</a:t>
            </a:r>
          </a:p>
          <a:p>
            <a:pPr lvl="0" rtl="0">
              <a:spcBef>
                <a:spcPts val="0"/>
              </a:spcBef>
              <a:buClr>
                <a:schemeClr val="dk1"/>
              </a:buClr>
              <a:buSzPct val="55000"/>
              <a:buFont typeface="Arial"/>
              <a:buNone/>
            </a:pPr>
            <a:r>
              <a:rPr lang="en" sz="2000" dirty="0">
                <a:solidFill>
                  <a:srgbClr val="1155CC"/>
                </a:solidFill>
                <a:latin typeface="Courier New"/>
                <a:ea typeface="Courier New"/>
                <a:cs typeface="Courier New"/>
                <a:sym typeface="Courier New"/>
              </a:rPr>
              <a:t>}</a:t>
            </a:r>
          </a:p>
          <a:p>
            <a:pPr rtl="0">
              <a:spcBef>
                <a:spcPts val="0"/>
              </a:spcBef>
              <a:buNone/>
            </a:pPr>
            <a:r>
              <a:rPr lang="en" sz="2000" dirty="0">
                <a:solidFill>
                  <a:srgbClr val="1155CC"/>
                </a:solidFill>
                <a:latin typeface="Courier New"/>
                <a:ea typeface="Courier New"/>
                <a:cs typeface="Courier New"/>
                <a:sym typeface="Courier New"/>
              </a:rPr>
              <a:t>Human  h= </a:t>
            </a:r>
            <a:r>
              <a:rPr lang="en" sz="2000" b="1" dirty="0">
                <a:solidFill>
                  <a:srgbClr val="1155CC"/>
                </a:solidFill>
                <a:latin typeface="Courier New"/>
                <a:ea typeface="Courier New"/>
                <a:cs typeface="Courier New"/>
                <a:sym typeface="Courier New"/>
              </a:rPr>
              <a:t>new</a:t>
            </a:r>
            <a:r>
              <a:rPr lang="en" sz="2000" dirty="0">
                <a:solidFill>
                  <a:srgbClr val="1155CC"/>
                </a:solidFill>
                <a:latin typeface="Courier New"/>
                <a:ea typeface="Courier New"/>
                <a:cs typeface="Courier New"/>
                <a:sym typeface="Courier New"/>
              </a:rPr>
              <a:t> Human(...);</a:t>
            </a:r>
          </a:p>
          <a:p>
            <a:pPr rtl="0">
              <a:spcBef>
                <a:spcPts val="0"/>
              </a:spcBef>
              <a:buNone/>
            </a:pPr>
            <a:r>
              <a:rPr lang="en" sz="2000" dirty="0">
                <a:solidFill>
                  <a:srgbClr val="1155CC"/>
                </a:solidFill>
                <a:latin typeface="Courier New"/>
                <a:ea typeface="Courier New"/>
                <a:cs typeface="Courier New"/>
                <a:sym typeface="Courier New"/>
              </a:rPr>
              <a:t>Human h1= </a:t>
            </a:r>
            <a:r>
              <a:rPr lang="en" sz="2000" b="1" dirty="0">
                <a:solidFill>
                  <a:srgbClr val="1155CC"/>
                </a:solidFill>
                <a:latin typeface="Courier New"/>
                <a:ea typeface="Courier New"/>
                <a:cs typeface="Courier New"/>
                <a:sym typeface="Courier New"/>
              </a:rPr>
              <a:t>new </a:t>
            </a:r>
            <a:r>
              <a:rPr lang="en" sz="2000" dirty="0">
                <a:solidFill>
                  <a:srgbClr val="1155CC"/>
                </a:solidFill>
                <a:latin typeface="Courier New"/>
                <a:ea typeface="Courier New"/>
                <a:cs typeface="Courier New"/>
                <a:sym typeface="Courier New"/>
              </a:rPr>
              <a:t>Human(...);</a:t>
            </a:r>
          </a:p>
          <a:p>
            <a:pPr rtl="0">
              <a:spcBef>
                <a:spcPts val="0"/>
              </a:spcBef>
              <a:buNone/>
            </a:pPr>
            <a:r>
              <a:rPr lang="en" sz="2000" dirty="0" err="1">
                <a:solidFill>
                  <a:srgbClr val="1155CC"/>
                </a:solidFill>
                <a:latin typeface="Courier New"/>
                <a:ea typeface="Courier New"/>
                <a:cs typeface="Courier New"/>
                <a:sym typeface="Courier New"/>
              </a:rPr>
              <a:t>h.listenTo</a:t>
            </a:r>
            <a:r>
              <a:rPr lang="en" sz="2000" dirty="0">
                <a:solidFill>
                  <a:srgbClr val="1155CC"/>
                </a:solidFill>
                <a:latin typeface="Courier New"/>
                <a:ea typeface="Courier New"/>
                <a:cs typeface="Courier New"/>
                <a:sym typeface="Courier New"/>
              </a:rPr>
              <a:t>(h1);</a:t>
            </a:r>
          </a:p>
          <a:p>
            <a:pPr lvl="0" rtl="0">
              <a:spcBef>
                <a:spcPts val="0"/>
              </a:spcBef>
              <a:buNone/>
            </a:pPr>
            <a:r>
              <a:rPr lang="en" sz="2000" dirty="0">
                <a:solidFill>
                  <a:srgbClr val="1155CC"/>
                </a:solidFill>
                <a:latin typeface="Courier New"/>
                <a:ea typeface="Courier New"/>
                <a:cs typeface="Courier New"/>
                <a:sym typeface="Courier New"/>
              </a:rPr>
              <a:t>Parrot p= </a:t>
            </a:r>
            <a:r>
              <a:rPr lang="en" sz="2000" b="1" dirty="0">
                <a:solidFill>
                  <a:srgbClr val="1155CC"/>
                </a:solidFill>
                <a:latin typeface="Courier New"/>
                <a:ea typeface="Courier New"/>
                <a:cs typeface="Courier New"/>
                <a:sym typeface="Courier New"/>
              </a:rPr>
              <a:t>new</a:t>
            </a:r>
            <a:r>
              <a:rPr lang="en" sz="2000" dirty="0">
                <a:solidFill>
                  <a:srgbClr val="1155CC"/>
                </a:solidFill>
                <a:latin typeface="Courier New"/>
                <a:ea typeface="Courier New"/>
                <a:cs typeface="Courier New"/>
                <a:sym typeface="Courier New"/>
              </a:rPr>
              <a:t> Parrot(...);</a:t>
            </a:r>
          </a:p>
          <a:p>
            <a:pPr lvl="0" rtl="0">
              <a:spcBef>
                <a:spcPts val="0"/>
              </a:spcBef>
              <a:buNone/>
            </a:pPr>
            <a:r>
              <a:rPr lang="en" sz="2000" dirty="0" err="1">
                <a:solidFill>
                  <a:srgbClr val="1155CC"/>
                </a:solidFill>
                <a:latin typeface="Courier New"/>
                <a:ea typeface="Courier New"/>
                <a:cs typeface="Courier New"/>
                <a:sym typeface="Courier New"/>
              </a:rPr>
              <a:t>h.listenTo</a:t>
            </a:r>
            <a:r>
              <a:rPr lang="en" sz="2000" dirty="0">
                <a:solidFill>
                  <a:srgbClr val="1155CC"/>
                </a:solidFill>
                <a:latin typeface="Courier New"/>
                <a:ea typeface="Courier New"/>
                <a:cs typeface="Courier New"/>
                <a:sym typeface="Courier New"/>
              </a:rPr>
              <a:t>(p);</a:t>
            </a:r>
          </a:p>
          <a:p>
            <a:pPr rtl="0">
              <a:spcBef>
                <a:spcPts val="0"/>
              </a:spcBef>
              <a:buNone/>
            </a:pPr>
            <a:endParaRPr sz="2000" dirty="0">
              <a:solidFill>
                <a:srgbClr val="1155CC"/>
              </a:solidFill>
              <a:latin typeface="Courier New"/>
              <a:ea typeface="Courier New"/>
              <a:cs typeface="Courier New"/>
              <a:sym typeface="Courier New"/>
            </a:endParaRPr>
          </a:p>
          <a:p>
            <a:pPr lvl="0" rtl="0">
              <a:spcBef>
                <a:spcPts val="0"/>
              </a:spcBef>
              <a:buNone/>
            </a:pPr>
            <a:endParaRPr sz="2000" dirty="0">
              <a:solidFill>
                <a:srgbClr val="1155CC"/>
              </a:solidFill>
              <a:latin typeface="Courier New"/>
              <a:ea typeface="Courier New"/>
              <a:cs typeface="Courier New"/>
              <a:sym typeface="Courier New"/>
            </a:endParaRPr>
          </a:p>
          <a:p>
            <a:pPr lvl="0" rtl="0">
              <a:spcBef>
                <a:spcPts val="0"/>
              </a:spcBef>
              <a:buNone/>
            </a:pPr>
            <a:endParaRPr sz="2000" dirty="0">
              <a:solidFill>
                <a:srgbClr val="FF0000"/>
              </a:solidFill>
              <a:latin typeface="Courier New"/>
              <a:ea typeface="Courier New"/>
              <a:cs typeface="Courier New"/>
              <a:sym typeface="Courier New"/>
            </a:endParaRPr>
          </a:p>
          <a:p>
            <a:pPr lvl="0" rtl="0">
              <a:spcBef>
                <a:spcPts val="0"/>
              </a:spcBef>
              <a:buNone/>
            </a:pPr>
            <a:endParaRPr sz="2000" b="1" dirty="0">
              <a:solidFill>
                <a:srgbClr val="FF0000"/>
              </a:solidFill>
              <a:latin typeface="Courier New"/>
              <a:ea typeface="Courier New"/>
              <a:cs typeface="Courier New"/>
              <a:sym typeface="Courier New"/>
            </a:endParaRPr>
          </a:p>
        </p:txBody>
      </p:sp>
      <p:sp>
        <p:nvSpPr>
          <p:cNvPr id="810" name="Shape 810"/>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
        <p:nvSpPr>
          <p:cNvPr id="811" name="Shape 811"/>
          <p:cNvSpPr/>
          <p:nvPr/>
        </p:nvSpPr>
        <p:spPr>
          <a:xfrm>
            <a:off x="7160587" y="4131000"/>
            <a:ext cx="10809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b="1"/>
              <a:t>Human</a:t>
            </a:r>
          </a:p>
        </p:txBody>
      </p:sp>
      <p:sp>
        <p:nvSpPr>
          <p:cNvPr id="812" name="Shape 812"/>
          <p:cNvSpPr/>
          <p:nvPr/>
        </p:nvSpPr>
        <p:spPr>
          <a:xfrm>
            <a:off x="7114250" y="3249387"/>
            <a:ext cx="11736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Mammal</a:t>
            </a:r>
          </a:p>
        </p:txBody>
      </p:sp>
      <p:sp>
        <p:nvSpPr>
          <p:cNvPr id="813" name="Shape 813"/>
          <p:cNvSpPr/>
          <p:nvPr/>
        </p:nvSpPr>
        <p:spPr>
          <a:xfrm>
            <a:off x="7215050" y="23678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Animal</a:t>
            </a:r>
          </a:p>
        </p:txBody>
      </p:sp>
      <p:sp>
        <p:nvSpPr>
          <p:cNvPr id="814" name="Shape 814"/>
          <p:cNvSpPr/>
          <p:nvPr/>
        </p:nvSpPr>
        <p:spPr>
          <a:xfrm>
            <a:off x="7215050" y="1486200"/>
            <a:ext cx="9720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Object</a:t>
            </a:r>
          </a:p>
        </p:txBody>
      </p:sp>
      <p:sp>
        <p:nvSpPr>
          <p:cNvPr id="815" name="Shape 815"/>
          <p:cNvSpPr/>
          <p:nvPr/>
        </p:nvSpPr>
        <p:spPr>
          <a:xfrm>
            <a:off x="5835600" y="3249400"/>
            <a:ext cx="1280400" cy="458100"/>
          </a:xfrm>
          <a:prstGeom prst="rect">
            <a:avLst/>
          </a:prstGeom>
          <a:noFill/>
          <a:ln>
            <a:noFill/>
          </a:ln>
        </p:spPr>
        <p:txBody>
          <a:bodyPr lIns="91425" tIns="91425" rIns="91425" bIns="91425" anchor="ctr" anchorCtr="0">
            <a:noAutofit/>
          </a:bodyPr>
          <a:lstStyle/>
          <a:p>
            <a:pPr lvl="0" algn="ctr" rtl="0">
              <a:spcBef>
                <a:spcPts val="0"/>
              </a:spcBef>
              <a:buNone/>
            </a:pPr>
            <a:r>
              <a:rPr lang="en" sz="2000"/>
              <a:t>Whistler</a:t>
            </a:r>
          </a:p>
        </p:txBody>
      </p:sp>
      <p:cxnSp>
        <p:nvCxnSpPr>
          <p:cNvPr id="816" name="Shape 816"/>
          <p:cNvCxnSpPr>
            <a:stCxn id="815" idx="2"/>
            <a:endCxn id="811" idx="1"/>
          </p:cNvCxnSpPr>
          <p:nvPr/>
        </p:nvCxnSpPr>
        <p:spPr>
          <a:xfrm>
            <a:off x="6475800" y="3707500"/>
            <a:ext cx="684900" cy="652500"/>
          </a:xfrm>
          <a:prstGeom prst="straightConnector1">
            <a:avLst/>
          </a:prstGeom>
          <a:noFill/>
          <a:ln w="28575" cap="flat">
            <a:solidFill>
              <a:schemeClr val="dk2"/>
            </a:solidFill>
            <a:prstDash val="solid"/>
            <a:round/>
            <a:headEnd type="none" w="lg" len="lg"/>
            <a:tailEnd type="none" w="lg" len="lg"/>
          </a:ln>
        </p:spPr>
      </p:cxnSp>
      <p:cxnSp>
        <p:nvCxnSpPr>
          <p:cNvPr id="817" name="Shape 817"/>
          <p:cNvCxnSpPr>
            <a:stCxn id="812" idx="2"/>
            <a:endCxn id="811" idx="0"/>
          </p:cNvCxnSpPr>
          <p:nvPr/>
        </p:nvCxnSpPr>
        <p:spPr>
          <a:xfrm>
            <a:off x="7701050" y="3707487"/>
            <a:ext cx="0" cy="423600"/>
          </a:xfrm>
          <a:prstGeom prst="straightConnector1">
            <a:avLst/>
          </a:prstGeom>
          <a:noFill/>
          <a:ln w="28575" cap="flat">
            <a:solidFill>
              <a:schemeClr val="dk2"/>
            </a:solidFill>
            <a:prstDash val="solid"/>
            <a:round/>
            <a:headEnd type="none" w="lg" len="lg"/>
            <a:tailEnd type="none" w="lg" len="lg"/>
          </a:ln>
        </p:spPr>
      </p:cxnSp>
      <p:cxnSp>
        <p:nvCxnSpPr>
          <p:cNvPr id="818" name="Shape 818"/>
          <p:cNvCxnSpPr>
            <a:stCxn id="813" idx="2"/>
            <a:endCxn id="812" idx="0"/>
          </p:cNvCxnSpPr>
          <p:nvPr/>
        </p:nvCxnSpPr>
        <p:spPr>
          <a:xfrm>
            <a:off x="7701050" y="2825900"/>
            <a:ext cx="0" cy="423600"/>
          </a:xfrm>
          <a:prstGeom prst="straightConnector1">
            <a:avLst/>
          </a:prstGeom>
          <a:noFill/>
          <a:ln w="28575" cap="flat">
            <a:solidFill>
              <a:schemeClr val="dk2"/>
            </a:solidFill>
            <a:prstDash val="solid"/>
            <a:round/>
            <a:headEnd type="none" w="lg" len="lg"/>
            <a:tailEnd type="none" w="lg" len="lg"/>
          </a:ln>
        </p:spPr>
      </p:cxnSp>
      <p:cxnSp>
        <p:nvCxnSpPr>
          <p:cNvPr id="819" name="Shape 819"/>
          <p:cNvCxnSpPr>
            <a:stCxn id="814" idx="2"/>
            <a:endCxn id="813" idx="0"/>
          </p:cNvCxnSpPr>
          <p:nvPr/>
        </p:nvCxnSpPr>
        <p:spPr>
          <a:xfrm>
            <a:off x="7701050" y="1944300"/>
            <a:ext cx="0" cy="423600"/>
          </a:xfrm>
          <a:prstGeom prst="straightConnector1">
            <a:avLst/>
          </a:prstGeom>
          <a:noFill/>
          <a:ln w="28575" cap="flat">
            <a:solidFill>
              <a:schemeClr val="dk2"/>
            </a:solidFill>
            <a:prstDash val="solid"/>
            <a:round/>
            <a:headEnd type="none" w="lg" len="lg"/>
            <a:tailEnd type="none" w="lg" len="lg"/>
          </a:ln>
        </p:spPr>
      </p:cxnSp>
      <p:sp>
        <p:nvSpPr>
          <p:cNvPr id="820" name="Shape 820"/>
          <p:cNvSpPr txBox="1"/>
          <p:nvPr/>
        </p:nvSpPr>
        <p:spPr>
          <a:xfrm>
            <a:off x="457200" y="4048225"/>
            <a:ext cx="6188100" cy="750000"/>
          </a:xfrm>
          <a:prstGeom prst="rect">
            <a:avLst/>
          </a:prstGeom>
          <a:noFill/>
          <a:ln>
            <a:noFill/>
          </a:ln>
        </p:spPr>
        <p:txBody>
          <a:bodyPr lIns="91425" tIns="91425" rIns="91425" bIns="91425" anchor="t" anchorCtr="0">
            <a:noAutofit/>
          </a:bodyPr>
          <a:lstStyle/>
          <a:p>
            <a:pPr>
              <a:spcBef>
                <a:spcPts val="0"/>
              </a:spcBef>
              <a:buNone/>
            </a:pPr>
            <a:r>
              <a:rPr lang="en" sz="1800"/>
              <a:t>Arg h1 of the call has type Human. Its value is being stored in w, which is of type Whistler. Java does an upward cast automatically. Same thing for p of type Parrot.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Shape 82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CC0202"/>
                </a:solidFill>
              </a:rPr>
              <a:t>Shape implements </a:t>
            </a:r>
            <a:r>
              <a:rPr lang="en">
                <a:solidFill>
                  <a:srgbClr val="CC0202"/>
                </a:solidFill>
                <a:latin typeface="Courier New"/>
                <a:ea typeface="Courier New"/>
                <a:cs typeface="Courier New"/>
                <a:sym typeface="Courier New"/>
              </a:rPr>
              <a:t>Comparable&lt;T&gt;</a:t>
            </a:r>
          </a:p>
        </p:txBody>
      </p:sp>
      <p:sp>
        <p:nvSpPr>
          <p:cNvPr id="826" name="Shape 826"/>
          <p:cNvSpPr txBox="1">
            <a:spLocks noGrp="1"/>
          </p:cNvSpPr>
          <p:nvPr>
            <p:ph type="body" idx="1"/>
          </p:nvPr>
        </p:nvSpPr>
        <p:spPr>
          <a:xfrm>
            <a:off x="457200" y="1063375"/>
            <a:ext cx="8565299" cy="4080000"/>
          </a:xfrm>
          <a:prstGeom prst="rect">
            <a:avLst/>
          </a:prstGeom>
        </p:spPr>
        <p:txBody>
          <a:bodyPr lIns="91425" tIns="91425" rIns="91425" bIns="91425" anchor="ctr" anchorCtr="0">
            <a:noAutofit/>
          </a:bodyPr>
          <a:lstStyle/>
          <a:p>
            <a:pPr lvl="0" rtl="0">
              <a:lnSpc>
                <a:spcPct val="115000"/>
              </a:lnSpc>
              <a:spcBef>
                <a:spcPts val="0"/>
              </a:spcBef>
              <a:buNone/>
            </a:pPr>
            <a:endParaRPr sz="2000" b="1">
              <a:solidFill>
                <a:srgbClr val="1155CC"/>
              </a:solidFill>
              <a:latin typeface="Courier New"/>
              <a:ea typeface="Courier New"/>
              <a:cs typeface="Courier New"/>
              <a:sym typeface="Courier New"/>
            </a:endParaRPr>
          </a:p>
          <a:p>
            <a:pPr lvl="0" rtl="0">
              <a:lnSpc>
                <a:spcPct val="115000"/>
              </a:lnSpc>
              <a:spcBef>
                <a:spcPts val="0"/>
              </a:spcBef>
              <a:buNone/>
            </a:pPr>
            <a:endParaRPr sz="2000" b="1">
              <a:solidFill>
                <a:srgbClr val="1155CC"/>
              </a:solidFill>
              <a:latin typeface="Courier New"/>
              <a:ea typeface="Courier New"/>
              <a:cs typeface="Courier New"/>
              <a:sym typeface="Courier New"/>
            </a:endParaRPr>
          </a:p>
          <a:p>
            <a:pPr rtl="0">
              <a:lnSpc>
                <a:spcPct val="115000"/>
              </a:lnSpc>
              <a:spcBef>
                <a:spcPts val="0"/>
              </a:spcBef>
              <a:buNone/>
            </a:pPr>
            <a:r>
              <a:rPr lang="en" sz="2000" b="1">
                <a:solidFill>
                  <a:srgbClr val="1155CC"/>
                </a:solidFill>
                <a:latin typeface="Courier New"/>
                <a:ea typeface="Courier New"/>
                <a:cs typeface="Courier New"/>
                <a:sym typeface="Courier New"/>
              </a:rPr>
              <a:t>public class </a:t>
            </a:r>
            <a:r>
              <a:rPr lang="en" sz="2000">
                <a:solidFill>
                  <a:srgbClr val="1155CC"/>
                </a:solidFill>
                <a:latin typeface="Courier New"/>
                <a:ea typeface="Courier New"/>
                <a:cs typeface="Courier New"/>
                <a:sym typeface="Courier New"/>
              </a:rPr>
              <a:t>Shape</a:t>
            </a:r>
            <a:r>
              <a:rPr lang="en" sz="2000" b="1">
                <a:solidFill>
                  <a:srgbClr val="1155CC"/>
                </a:solidFill>
                <a:latin typeface="Courier New"/>
                <a:ea typeface="Courier New"/>
                <a:cs typeface="Courier New"/>
                <a:sym typeface="Courier New"/>
              </a:rPr>
              <a:t> implements </a:t>
            </a:r>
            <a:r>
              <a:rPr lang="en" sz="2000">
                <a:solidFill>
                  <a:srgbClr val="1155CC"/>
                </a:solidFill>
                <a:latin typeface="Courier New"/>
                <a:ea typeface="Courier New"/>
                <a:cs typeface="Courier New"/>
                <a:sym typeface="Courier New"/>
              </a:rPr>
              <a:t>Comparable&lt;Shape&gt; {</a:t>
            </a:r>
          </a:p>
          <a:p>
            <a:pPr rtl="0">
              <a:lnSpc>
                <a:spcPct val="115000"/>
              </a:lnSpc>
              <a:spcBef>
                <a:spcPts val="0"/>
              </a:spcBef>
              <a:buNone/>
            </a:pPr>
            <a:r>
              <a:rPr lang="en" sz="2000" b="1">
                <a:solidFill>
                  <a:srgbClr val="1155CC"/>
                </a:solidFill>
                <a:latin typeface="Courier New"/>
                <a:ea typeface="Courier New"/>
                <a:cs typeface="Courier New"/>
                <a:sym typeface="Courier New"/>
              </a:rPr>
              <a:t>    </a:t>
            </a:r>
            <a:r>
              <a:rPr lang="en" sz="2000">
                <a:solidFill>
                  <a:srgbClr val="1155CC"/>
                </a:solidFill>
                <a:latin typeface="Courier New"/>
                <a:ea typeface="Courier New"/>
                <a:cs typeface="Courier New"/>
                <a:sym typeface="Courier New"/>
              </a:rPr>
              <a:t>...</a:t>
            </a:r>
          </a:p>
          <a:p>
            <a:pPr rtl="0">
              <a:lnSpc>
                <a:spcPct val="115000"/>
              </a:lnSpc>
              <a:spcBef>
                <a:spcPts val="0"/>
              </a:spcBef>
              <a:buNone/>
            </a:pPr>
            <a:r>
              <a:rPr lang="en" sz="2000" b="1">
                <a:solidFill>
                  <a:srgbClr val="38761D"/>
                </a:solidFill>
                <a:latin typeface="Courier New"/>
                <a:ea typeface="Courier New"/>
                <a:cs typeface="Courier New"/>
                <a:sym typeface="Courier New"/>
              </a:rPr>
              <a:t>    </a:t>
            </a:r>
            <a:r>
              <a:rPr lang="en" sz="2000">
                <a:solidFill>
                  <a:srgbClr val="38761D"/>
                </a:solidFill>
                <a:latin typeface="Courier New"/>
                <a:ea typeface="Courier New"/>
                <a:cs typeface="Courier New"/>
                <a:sym typeface="Courier New"/>
              </a:rPr>
              <a:t>/** … */</a:t>
            </a:r>
          </a:p>
          <a:p>
            <a:pPr rtl="0">
              <a:lnSpc>
                <a:spcPct val="115000"/>
              </a:lnSpc>
              <a:spcBef>
                <a:spcPts val="0"/>
              </a:spcBef>
              <a:buNone/>
            </a:pPr>
            <a:r>
              <a:rPr lang="en" sz="2000" b="1">
                <a:solidFill>
                  <a:srgbClr val="1155CC"/>
                </a:solidFill>
                <a:latin typeface="Courier New"/>
                <a:ea typeface="Courier New"/>
                <a:cs typeface="Courier New"/>
                <a:sym typeface="Courier New"/>
              </a:rPr>
              <a:t>    public int </a:t>
            </a:r>
            <a:r>
              <a:rPr lang="en" sz="2000">
                <a:solidFill>
                  <a:srgbClr val="1155CC"/>
                </a:solidFill>
                <a:latin typeface="Courier New"/>
                <a:ea typeface="Courier New"/>
                <a:cs typeface="Courier New"/>
                <a:sym typeface="Courier New"/>
              </a:rPr>
              <a:t>compareTo(Shape s) {</a:t>
            </a:r>
          </a:p>
          <a:p>
            <a:pPr lvl="0" rtl="0">
              <a:lnSpc>
                <a:spcPct val="115000"/>
              </a:lnSpc>
              <a:spcBef>
                <a:spcPts val="0"/>
              </a:spcBef>
              <a:buClr>
                <a:schemeClr val="dk1"/>
              </a:buClr>
              <a:buSzPct val="55000"/>
              <a:buFont typeface="Arial"/>
              <a:buNone/>
            </a:pPr>
            <a:r>
              <a:rPr lang="en" sz="2000">
                <a:solidFill>
                  <a:srgbClr val="1155CC"/>
                </a:solidFill>
                <a:latin typeface="Courier New"/>
                <a:ea typeface="Courier New"/>
                <a:cs typeface="Courier New"/>
                <a:sym typeface="Courier New"/>
              </a:rPr>
              <a:t>       </a:t>
            </a:r>
            <a:r>
              <a:rPr lang="en" sz="2000" b="1">
                <a:solidFill>
                  <a:srgbClr val="1155CC"/>
                </a:solidFill>
                <a:latin typeface="Courier New"/>
                <a:ea typeface="Courier New"/>
                <a:cs typeface="Courier New"/>
                <a:sym typeface="Courier New"/>
              </a:rPr>
              <a:t>double</a:t>
            </a:r>
            <a:r>
              <a:rPr lang="en" sz="2000">
                <a:solidFill>
                  <a:srgbClr val="1155CC"/>
                </a:solidFill>
                <a:latin typeface="Courier New"/>
                <a:ea typeface="Courier New"/>
                <a:cs typeface="Courier New"/>
                <a:sym typeface="Courier New"/>
              </a:rPr>
              <a:t> diff= area() - s.area();</a:t>
            </a:r>
          </a:p>
          <a:p>
            <a:pPr lvl="0" rtl="0">
              <a:lnSpc>
                <a:spcPct val="115000"/>
              </a:lnSpc>
              <a:spcBef>
                <a:spcPts val="0"/>
              </a:spcBef>
              <a:buClr>
                <a:srgbClr val="000000"/>
              </a:buClr>
              <a:buSzPct val="55000"/>
              <a:buFont typeface="Arial"/>
              <a:buNone/>
            </a:pPr>
            <a:r>
              <a:rPr lang="en" sz="2000">
                <a:solidFill>
                  <a:srgbClr val="1155CC"/>
                </a:solidFill>
                <a:latin typeface="Courier New"/>
                <a:ea typeface="Courier New"/>
                <a:cs typeface="Courier New"/>
                <a:sym typeface="Courier New"/>
              </a:rPr>
              <a:t>       </a:t>
            </a:r>
            <a:r>
              <a:rPr lang="en" sz="2000" b="1">
                <a:solidFill>
                  <a:srgbClr val="1155CC"/>
                </a:solidFill>
                <a:latin typeface="Courier New"/>
                <a:ea typeface="Courier New"/>
                <a:cs typeface="Courier New"/>
                <a:sym typeface="Courier New"/>
              </a:rPr>
              <a:t>return</a:t>
            </a:r>
            <a:r>
              <a:rPr lang="en" sz="2000">
                <a:solidFill>
                  <a:srgbClr val="1155CC"/>
                </a:solidFill>
                <a:latin typeface="Courier New"/>
                <a:ea typeface="Courier New"/>
                <a:cs typeface="Courier New"/>
                <a:sym typeface="Courier New"/>
              </a:rPr>
              <a:t> (diff == 0 ? 0 : (diff &lt; 0 ? -1 : +1));</a:t>
            </a:r>
          </a:p>
          <a:p>
            <a:pPr rtl="0">
              <a:lnSpc>
                <a:spcPct val="115000"/>
              </a:lnSpc>
              <a:spcBef>
                <a:spcPts val="0"/>
              </a:spcBef>
              <a:buNone/>
            </a:pPr>
            <a:r>
              <a:rPr lang="en" sz="2000">
                <a:solidFill>
                  <a:srgbClr val="1155CC"/>
                </a:solidFill>
                <a:latin typeface="Courier New"/>
                <a:ea typeface="Courier New"/>
                <a:cs typeface="Courier New"/>
                <a:sym typeface="Courier New"/>
              </a:rPr>
              <a:t>    }</a:t>
            </a:r>
          </a:p>
          <a:p>
            <a:pPr lvl="0" rtl="0">
              <a:lnSpc>
                <a:spcPct val="115000"/>
              </a:lnSpc>
              <a:spcBef>
                <a:spcPts val="0"/>
              </a:spcBef>
              <a:buNone/>
            </a:pPr>
            <a:r>
              <a:rPr lang="en" sz="2000">
                <a:solidFill>
                  <a:srgbClr val="1155CC"/>
                </a:solidFill>
                <a:latin typeface="Courier New"/>
                <a:ea typeface="Courier New"/>
                <a:cs typeface="Courier New"/>
                <a:sym typeface="Courier New"/>
              </a:rPr>
              <a:t>}</a:t>
            </a:r>
          </a:p>
          <a:p>
            <a:pPr rtl="0">
              <a:lnSpc>
                <a:spcPct val="115000"/>
              </a:lnSpc>
              <a:spcBef>
                <a:spcPts val="0"/>
              </a:spcBef>
              <a:buNone/>
            </a:pPr>
            <a:endParaRPr sz="2000">
              <a:solidFill>
                <a:srgbClr val="000000"/>
              </a:solidFill>
            </a:endParaRPr>
          </a:p>
          <a:p>
            <a:pPr rtl="0">
              <a:lnSpc>
                <a:spcPct val="115000"/>
              </a:lnSpc>
              <a:spcBef>
                <a:spcPts val="0"/>
              </a:spcBef>
              <a:buNone/>
            </a:pPr>
            <a:endParaRPr sz="2000">
              <a:solidFill>
                <a:srgbClr val="000000"/>
              </a:solidFill>
            </a:endParaRPr>
          </a:p>
          <a:p>
            <a:pPr lvl="0" rtl="0">
              <a:lnSpc>
                <a:spcPct val="115000"/>
              </a:lnSpc>
              <a:spcBef>
                <a:spcPts val="0"/>
              </a:spcBef>
              <a:buNone/>
            </a:pPr>
            <a:endParaRPr sz="2000">
              <a:solidFill>
                <a:srgbClr val="000000"/>
              </a:solidFill>
            </a:endParaRPr>
          </a:p>
        </p:txBody>
      </p:sp>
      <p:sp>
        <p:nvSpPr>
          <p:cNvPr id="827" name="Shape 827"/>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Shape 83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CC0202"/>
                </a:solidFill>
              </a:rPr>
              <a:t>Beauty of interfaces</a:t>
            </a:r>
          </a:p>
        </p:txBody>
      </p:sp>
      <p:sp>
        <p:nvSpPr>
          <p:cNvPr id="833" name="Shape 833"/>
          <p:cNvSpPr txBox="1">
            <a:spLocks noGrp="1"/>
          </p:cNvSpPr>
          <p:nvPr>
            <p:ph type="body" idx="1"/>
          </p:nvPr>
        </p:nvSpPr>
        <p:spPr>
          <a:xfrm>
            <a:off x="457200" y="0"/>
            <a:ext cx="8229600" cy="5143499"/>
          </a:xfrm>
          <a:prstGeom prst="rect">
            <a:avLst/>
          </a:prstGeom>
        </p:spPr>
        <p:txBody>
          <a:bodyPr lIns="91425" tIns="91425" rIns="91425" bIns="91425" anchor="ctr" anchorCtr="0">
            <a:noAutofit/>
          </a:bodyPr>
          <a:lstStyle/>
          <a:p>
            <a:pPr lvl="0" rtl="0">
              <a:lnSpc>
                <a:spcPct val="115000"/>
              </a:lnSpc>
              <a:spcBef>
                <a:spcPts val="0"/>
              </a:spcBef>
              <a:buNone/>
            </a:pPr>
            <a:endParaRPr sz="2000" b="1">
              <a:solidFill>
                <a:srgbClr val="1155CC"/>
              </a:solidFill>
              <a:latin typeface="Courier New"/>
              <a:ea typeface="Courier New"/>
              <a:cs typeface="Courier New"/>
              <a:sym typeface="Courier New"/>
            </a:endParaRPr>
          </a:p>
          <a:p>
            <a:pPr lvl="0" rtl="0">
              <a:lnSpc>
                <a:spcPct val="115000"/>
              </a:lnSpc>
              <a:spcBef>
                <a:spcPts val="0"/>
              </a:spcBef>
              <a:buNone/>
            </a:pPr>
            <a:endParaRPr sz="2000" b="1">
              <a:solidFill>
                <a:srgbClr val="1155CC"/>
              </a:solidFill>
              <a:latin typeface="Courier New"/>
              <a:ea typeface="Courier New"/>
              <a:cs typeface="Courier New"/>
              <a:sym typeface="Courier New"/>
            </a:endParaRPr>
          </a:p>
          <a:p>
            <a:pPr lvl="0" rtl="0">
              <a:lnSpc>
                <a:spcPct val="115000"/>
              </a:lnSpc>
              <a:spcBef>
                <a:spcPts val="0"/>
              </a:spcBef>
              <a:buNone/>
            </a:pPr>
            <a:r>
              <a:rPr lang="en" sz="2000" b="1">
                <a:solidFill>
                  <a:srgbClr val="1155CC"/>
                </a:solidFill>
                <a:latin typeface="Courier New"/>
                <a:ea typeface="Courier New"/>
                <a:cs typeface="Courier New"/>
                <a:sym typeface="Courier New"/>
              </a:rPr>
              <a:t>Arrays.sort</a:t>
            </a:r>
            <a:r>
              <a:rPr lang="en" sz="2000">
                <a:solidFill>
                  <a:srgbClr val="000000"/>
                </a:solidFill>
              </a:rPr>
              <a:t> sorts an array of </a:t>
            </a:r>
            <a:r>
              <a:rPr lang="en" sz="2000" i="1">
                <a:solidFill>
                  <a:srgbClr val="000000"/>
                </a:solidFill>
              </a:rPr>
              <a:t>any</a:t>
            </a:r>
            <a:r>
              <a:rPr lang="en" sz="2000">
                <a:solidFill>
                  <a:srgbClr val="000000"/>
                </a:solidFill>
              </a:rPr>
              <a:t> class C, as long as C implements interface </a:t>
            </a:r>
            <a:r>
              <a:rPr lang="en" sz="2000" b="1">
                <a:solidFill>
                  <a:srgbClr val="1155CC"/>
                </a:solidFill>
                <a:latin typeface="Courier New"/>
                <a:ea typeface="Courier New"/>
                <a:cs typeface="Courier New"/>
                <a:sym typeface="Courier New"/>
              </a:rPr>
              <a:t>Comparable&lt;T&gt;</a:t>
            </a:r>
            <a:r>
              <a:rPr lang="en" sz="2000">
                <a:solidFill>
                  <a:srgbClr val="000000"/>
                </a:solidFill>
              </a:rPr>
              <a:t> without needing to know any implementation details of the class.</a:t>
            </a:r>
          </a:p>
          <a:p>
            <a:pPr lvl="0" rtl="0">
              <a:lnSpc>
                <a:spcPct val="115000"/>
              </a:lnSpc>
              <a:spcBef>
                <a:spcPts val="0"/>
              </a:spcBef>
              <a:buNone/>
            </a:pPr>
            <a:r>
              <a:rPr lang="en" sz="2000">
                <a:solidFill>
                  <a:srgbClr val="000000"/>
                </a:solidFill>
              </a:rPr>
              <a:t>	     </a:t>
            </a:r>
          </a:p>
          <a:p>
            <a:pPr lvl="0" rtl="0">
              <a:lnSpc>
                <a:spcPct val="115000"/>
              </a:lnSpc>
              <a:spcBef>
                <a:spcPts val="0"/>
              </a:spcBef>
              <a:buNone/>
            </a:pPr>
            <a:r>
              <a:rPr lang="en" sz="2000">
                <a:solidFill>
                  <a:srgbClr val="000000"/>
                </a:solidFill>
              </a:rPr>
              <a:t>Classes that implement Comparable:</a:t>
            </a:r>
          </a:p>
          <a:p>
            <a:pPr lvl="0" rtl="0">
              <a:lnSpc>
                <a:spcPct val="115000"/>
              </a:lnSpc>
              <a:spcBef>
                <a:spcPts val="0"/>
              </a:spcBef>
              <a:buNone/>
            </a:pPr>
            <a:r>
              <a:rPr lang="en" sz="2400">
                <a:latin typeface="Courier New"/>
                <a:ea typeface="Courier New"/>
                <a:cs typeface="Courier New"/>
                <a:sym typeface="Courier New"/>
              </a:rPr>
              <a:t>Boolean    Byte        Double      Integer</a:t>
            </a:r>
          </a:p>
          <a:p>
            <a:pPr lvl="0" rtl="0">
              <a:lnSpc>
                <a:spcPct val="115000"/>
              </a:lnSpc>
              <a:spcBef>
                <a:spcPts val="0"/>
              </a:spcBef>
              <a:buNone/>
            </a:pPr>
            <a:r>
              <a:rPr lang="en" sz="2400">
                <a:latin typeface="Courier New"/>
                <a:ea typeface="Courier New"/>
                <a:cs typeface="Courier New"/>
                <a:sym typeface="Courier New"/>
              </a:rPr>
              <a:t>String     BigDecimal  BigInteger  Calendar Time       Timestamp   and 100 others</a:t>
            </a:r>
          </a:p>
        </p:txBody>
      </p:sp>
      <p:sp>
        <p:nvSpPr>
          <p:cNvPr id="834" name="Shape 834"/>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CC0202"/>
                </a:solidFill>
              </a:rPr>
              <a:t>String sorting</a:t>
            </a:r>
          </a:p>
        </p:txBody>
      </p:sp>
      <p:sp>
        <p:nvSpPr>
          <p:cNvPr id="840" name="Shape 840"/>
          <p:cNvSpPr txBox="1">
            <a:spLocks noGrp="1"/>
          </p:cNvSpPr>
          <p:nvPr>
            <p:ph type="body" idx="1"/>
          </p:nvPr>
        </p:nvSpPr>
        <p:spPr>
          <a:xfrm>
            <a:off x="457200" y="1213625"/>
            <a:ext cx="8229600" cy="3929999"/>
          </a:xfrm>
          <a:prstGeom prst="rect">
            <a:avLst/>
          </a:prstGeom>
        </p:spPr>
        <p:txBody>
          <a:bodyPr lIns="91425" tIns="91425" rIns="91425" bIns="91425" anchor="t" anchorCtr="0">
            <a:noAutofit/>
          </a:bodyPr>
          <a:lstStyle/>
          <a:p>
            <a:pPr lvl="0" rtl="0">
              <a:lnSpc>
                <a:spcPct val="115000"/>
              </a:lnSpc>
              <a:spcBef>
                <a:spcPts val="0"/>
              </a:spcBef>
              <a:buNone/>
            </a:pPr>
            <a:r>
              <a:rPr lang="en" sz="2000" b="1">
                <a:solidFill>
                  <a:srgbClr val="1155CC"/>
                </a:solidFill>
                <a:latin typeface="Courier New"/>
                <a:ea typeface="Courier New"/>
                <a:cs typeface="Courier New"/>
                <a:sym typeface="Courier New"/>
              </a:rPr>
              <a:t>Arrays.sort(Object[] b)</a:t>
            </a:r>
            <a:r>
              <a:rPr lang="en" sz="2000" b="1">
                <a:solidFill>
                  <a:srgbClr val="1155CC"/>
                </a:solidFill>
              </a:rPr>
              <a:t> </a:t>
            </a:r>
            <a:r>
              <a:rPr lang="en" sz="2000">
                <a:solidFill>
                  <a:srgbClr val="000000"/>
                </a:solidFill>
              </a:rPr>
              <a:t>sorts an array of </a:t>
            </a:r>
            <a:r>
              <a:rPr lang="en" sz="2000" i="1">
                <a:solidFill>
                  <a:srgbClr val="000000"/>
                </a:solidFill>
              </a:rPr>
              <a:t>any</a:t>
            </a:r>
            <a:r>
              <a:rPr lang="en" sz="2000">
                <a:solidFill>
                  <a:srgbClr val="000000"/>
                </a:solidFill>
              </a:rPr>
              <a:t> class C, as long as C implements interface </a:t>
            </a:r>
            <a:r>
              <a:rPr lang="en" sz="2000" b="1">
                <a:solidFill>
                  <a:srgbClr val="1155CC"/>
                </a:solidFill>
                <a:latin typeface="Courier New"/>
                <a:ea typeface="Courier New"/>
                <a:cs typeface="Courier New"/>
                <a:sym typeface="Courier New"/>
              </a:rPr>
              <a:t>Comparable&lt;T&gt;</a:t>
            </a:r>
            <a:r>
              <a:rPr lang="en" sz="2000">
                <a:solidFill>
                  <a:srgbClr val="000000"/>
                </a:solidFill>
              </a:rPr>
              <a:t>.</a:t>
            </a:r>
          </a:p>
          <a:p>
            <a:pPr lvl="0" rtl="0">
              <a:lnSpc>
                <a:spcPct val="115000"/>
              </a:lnSpc>
              <a:spcBef>
                <a:spcPts val="0"/>
              </a:spcBef>
              <a:buNone/>
            </a:pPr>
            <a:endParaRPr sz="2000">
              <a:solidFill>
                <a:srgbClr val="1155CC"/>
              </a:solidFill>
            </a:endParaRPr>
          </a:p>
          <a:p>
            <a:pPr lvl="0" rtl="0">
              <a:lnSpc>
                <a:spcPct val="115000"/>
              </a:lnSpc>
              <a:spcBef>
                <a:spcPts val="0"/>
              </a:spcBef>
              <a:buNone/>
            </a:pPr>
            <a:r>
              <a:rPr lang="en" sz="2000">
                <a:solidFill>
                  <a:srgbClr val="1155CC"/>
                </a:solidFill>
                <a:latin typeface="Courier New"/>
                <a:ea typeface="Courier New"/>
                <a:cs typeface="Courier New"/>
                <a:sym typeface="Courier New"/>
              </a:rPr>
              <a:t>String</a:t>
            </a:r>
            <a:r>
              <a:rPr lang="en" sz="2000">
                <a:solidFill>
                  <a:srgbClr val="000000"/>
                </a:solidFill>
              </a:rPr>
              <a:t> implements </a:t>
            </a:r>
            <a:r>
              <a:rPr lang="en" sz="2000">
                <a:solidFill>
                  <a:srgbClr val="1155CC"/>
                </a:solidFill>
                <a:latin typeface="Courier New"/>
                <a:ea typeface="Courier New"/>
                <a:cs typeface="Courier New"/>
                <a:sym typeface="Courier New"/>
              </a:rPr>
              <a:t>Comparable</a:t>
            </a:r>
            <a:r>
              <a:rPr lang="en" sz="2000">
                <a:solidFill>
                  <a:srgbClr val="000000"/>
                </a:solidFill>
              </a:rPr>
              <a:t>, so you can write</a:t>
            </a:r>
          </a:p>
          <a:p>
            <a:pPr lvl="0" rtl="0">
              <a:lnSpc>
                <a:spcPct val="115000"/>
              </a:lnSpc>
              <a:spcBef>
                <a:spcPts val="0"/>
              </a:spcBef>
              <a:buNone/>
            </a:pPr>
            <a:r>
              <a:rPr lang="en" sz="2000">
                <a:solidFill>
                  <a:srgbClr val="000000"/>
                </a:solidFill>
              </a:rPr>
              <a:t>      </a:t>
            </a:r>
            <a:r>
              <a:rPr lang="en" sz="2000">
                <a:solidFill>
                  <a:srgbClr val="1155CC"/>
                </a:solidFill>
                <a:latin typeface="Courier New"/>
                <a:ea typeface="Courier New"/>
                <a:cs typeface="Courier New"/>
                <a:sym typeface="Courier New"/>
              </a:rPr>
              <a:t>String[] strings= ...;  ...</a:t>
            </a:r>
          </a:p>
          <a:p>
            <a:pPr lvl="0" rtl="0">
              <a:lnSpc>
                <a:spcPct val="115000"/>
              </a:lnSpc>
              <a:spcBef>
                <a:spcPts val="0"/>
              </a:spcBef>
              <a:buNone/>
            </a:pPr>
            <a:r>
              <a:rPr lang="en" sz="2000">
                <a:solidFill>
                  <a:srgbClr val="1155CC"/>
                </a:solidFill>
                <a:latin typeface="Courier New"/>
                <a:ea typeface="Courier New"/>
                <a:cs typeface="Courier New"/>
                <a:sym typeface="Courier New"/>
              </a:rPr>
              <a:t>   Arrays.sort(strings);</a:t>
            </a:r>
          </a:p>
          <a:p>
            <a:pPr lvl="0" rtl="0">
              <a:lnSpc>
                <a:spcPct val="115000"/>
              </a:lnSpc>
              <a:spcBef>
                <a:spcPts val="0"/>
              </a:spcBef>
              <a:buNone/>
            </a:pPr>
            <a:endParaRPr sz="2000">
              <a:solidFill>
                <a:srgbClr val="000000"/>
              </a:solidFill>
            </a:endParaRPr>
          </a:p>
          <a:p>
            <a:pPr lvl="0" rtl="0">
              <a:lnSpc>
                <a:spcPct val="115000"/>
              </a:lnSpc>
              <a:spcBef>
                <a:spcPts val="0"/>
              </a:spcBef>
              <a:buNone/>
            </a:pPr>
            <a:endParaRPr sz="2000">
              <a:solidFill>
                <a:srgbClr val="000000"/>
              </a:solidFill>
            </a:endParaRPr>
          </a:p>
          <a:p>
            <a:pPr lvl="0" rtl="0">
              <a:lnSpc>
                <a:spcPct val="115000"/>
              </a:lnSpc>
              <a:spcBef>
                <a:spcPts val="0"/>
              </a:spcBef>
              <a:buNone/>
            </a:pPr>
            <a:endParaRPr sz="2000">
              <a:solidFill>
                <a:srgbClr val="000000"/>
              </a:solidFill>
            </a:endParaRPr>
          </a:p>
        </p:txBody>
      </p:sp>
      <p:sp>
        <p:nvSpPr>
          <p:cNvPr id="841" name="Shape 841"/>
          <p:cNvSpPr txBox="1"/>
          <p:nvPr/>
        </p:nvSpPr>
        <p:spPr>
          <a:xfrm>
            <a:off x="4499825" y="3754225"/>
            <a:ext cx="4281599" cy="1085099"/>
          </a:xfrm>
          <a:prstGeom prst="rect">
            <a:avLst/>
          </a:prstGeom>
          <a:noFill/>
          <a:ln>
            <a:noFill/>
          </a:ln>
        </p:spPr>
        <p:txBody>
          <a:bodyPr lIns="91425" tIns="91425" rIns="91425" bIns="91425" anchor="t" anchorCtr="0">
            <a:noAutofit/>
          </a:bodyPr>
          <a:lstStyle/>
          <a:p>
            <a:pPr lvl="0" rtl="0">
              <a:spcBef>
                <a:spcPts val="0"/>
              </a:spcBef>
              <a:buNone/>
            </a:pPr>
            <a:r>
              <a:rPr lang="en" sz="2000"/>
              <a:t>During the sorting, when comparing elements, a String’s compareTo function is used</a:t>
            </a:r>
          </a:p>
        </p:txBody>
      </p:sp>
      <p:cxnSp>
        <p:nvCxnSpPr>
          <p:cNvPr id="842" name="Shape 842"/>
          <p:cNvCxnSpPr>
            <a:stCxn id="841" idx="1"/>
          </p:cNvCxnSpPr>
          <p:nvPr/>
        </p:nvCxnSpPr>
        <p:spPr>
          <a:xfrm rot="10800000">
            <a:off x="2739125" y="3533574"/>
            <a:ext cx="1760700" cy="763200"/>
          </a:xfrm>
          <a:prstGeom prst="straightConnector1">
            <a:avLst/>
          </a:prstGeom>
          <a:noFill/>
          <a:ln w="19050" cap="flat">
            <a:solidFill>
              <a:schemeClr val="dk2"/>
            </a:solidFill>
            <a:prstDash val="solid"/>
            <a:round/>
            <a:headEnd type="none" w="lg" len="lg"/>
            <a:tailEnd type="triangle" w="lg" len="lg"/>
          </a:ln>
        </p:spPr>
      </p:cxnSp>
      <p:sp>
        <p:nvSpPr>
          <p:cNvPr id="843" name="Shape 843"/>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Interfaces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Shape 8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Abstract Classes vs. Interfaces</a:t>
            </a:r>
          </a:p>
        </p:txBody>
      </p:sp>
      <p:sp>
        <p:nvSpPr>
          <p:cNvPr id="849" name="Shape 849"/>
          <p:cNvSpPr txBox="1">
            <a:spLocks noGrp="1"/>
          </p:cNvSpPr>
          <p:nvPr>
            <p:ph type="body" idx="1"/>
          </p:nvPr>
        </p:nvSpPr>
        <p:spPr>
          <a:xfrm>
            <a:off x="457200" y="1200150"/>
            <a:ext cx="3749399" cy="1862699"/>
          </a:xfrm>
          <a:prstGeom prst="rect">
            <a:avLst/>
          </a:prstGeom>
        </p:spPr>
        <p:txBody>
          <a:bodyPr lIns="91425" tIns="91425" rIns="91425" bIns="91425" anchor="t" anchorCtr="0">
            <a:noAutofit/>
          </a:bodyPr>
          <a:lstStyle/>
          <a:p>
            <a:pPr marL="457200" lvl="0" indent="-355600" rtl="0">
              <a:spcBef>
                <a:spcPts val="0"/>
              </a:spcBef>
              <a:buClr>
                <a:schemeClr val="dk1"/>
              </a:buClr>
              <a:buSzPct val="100000"/>
              <a:buFont typeface="Arial"/>
              <a:buChar char="●"/>
            </a:pPr>
            <a:r>
              <a:rPr lang="en" sz="2000"/>
              <a:t>Abstract class represents something</a:t>
            </a:r>
          </a:p>
          <a:p>
            <a:pPr marL="457200" lvl="0" indent="-355600" rtl="0">
              <a:spcBef>
                <a:spcPts val="0"/>
              </a:spcBef>
              <a:buClr>
                <a:schemeClr val="dk1"/>
              </a:buClr>
              <a:buSzPct val="100000"/>
              <a:buFont typeface="Arial"/>
              <a:buChar char="●"/>
            </a:pPr>
            <a:r>
              <a:rPr lang="en" sz="2000"/>
              <a:t>Sharing common code between subclasses</a:t>
            </a:r>
          </a:p>
        </p:txBody>
      </p:sp>
      <p:sp>
        <p:nvSpPr>
          <p:cNvPr id="850" name="Shape 850"/>
          <p:cNvSpPr txBox="1">
            <a:spLocks noGrp="1"/>
          </p:cNvSpPr>
          <p:nvPr>
            <p:ph type="body" idx="2"/>
          </p:nvPr>
        </p:nvSpPr>
        <p:spPr>
          <a:xfrm>
            <a:off x="4848550" y="1200150"/>
            <a:ext cx="3838199" cy="3725699"/>
          </a:xfrm>
          <a:prstGeom prst="rect">
            <a:avLst/>
          </a:prstGeom>
        </p:spPr>
        <p:txBody>
          <a:bodyPr lIns="91425" tIns="91425" rIns="91425" bIns="91425" anchor="t" anchorCtr="0">
            <a:noAutofit/>
          </a:bodyPr>
          <a:lstStyle/>
          <a:p>
            <a:pPr marL="457200" lvl="0" indent="-355600" rtl="0">
              <a:spcBef>
                <a:spcPts val="0"/>
              </a:spcBef>
              <a:buClr>
                <a:schemeClr val="dk1"/>
              </a:buClr>
              <a:buSzPct val="100000"/>
              <a:buFont typeface="Arial"/>
              <a:buChar char="●"/>
            </a:pPr>
            <a:r>
              <a:rPr lang="en" sz="2000"/>
              <a:t>Interface is what something can do</a:t>
            </a:r>
          </a:p>
          <a:p>
            <a:pPr marL="457200" lvl="0" indent="-355600" rtl="0">
              <a:spcBef>
                <a:spcPts val="0"/>
              </a:spcBef>
              <a:buClr>
                <a:schemeClr val="dk1"/>
              </a:buClr>
              <a:buSzPct val="100000"/>
              <a:buFont typeface="Arial"/>
              <a:buChar char="●"/>
            </a:pPr>
            <a:r>
              <a:rPr lang="en" sz="2000"/>
              <a:t>A contract to fulfill</a:t>
            </a:r>
          </a:p>
          <a:p>
            <a:pPr marL="457200" lvl="0" indent="-355600" rtl="0">
              <a:spcBef>
                <a:spcPts val="0"/>
              </a:spcBef>
              <a:buClr>
                <a:schemeClr val="dk1"/>
              </a:buClr>
              <a:buSzPct val="100000"/>
              <a:buFont typeface="Arial"/>
              <a:buChar char="●"/>
            </a:pPr>
            <a:r>
              <a:rPr lang="en" sz="2000"/>
              <a:t>Software Engineering purpose</a:t>
            </a:r>
          </a:p>
        </p:txBody>
      </p:sp>
      <p:cxnSp>
        <p:nvCxnSpPr>
          <p:cNvPr id="851" name="Shape 851"/>
          <p:cNvCxnSpPr/>
          <p:nvPr/>
        </p:nvCxnSpPr>
        <p:spPr>
          <a:xfrm>
            <a:off x="4611425" y="1152850"/>
            <a:ext cx="0" cy="1911000"/>
          </a:xfrm>
          <a:prstGeom prst="straightConnector1">
            <a:avLst/>
          </a:prstGeom>
          <a:noFill/>
          <a:ln w="76200" cap="flat">
            <a:solidFill>
              <a:schemeClr val="accent1"/>
            </a:solidFill>
            <a:prstDash val="solid"/>
            <a:round/>
            <a:headEnd type="none" w="lg" len="lg"/>
            <a:tailEnd type="none" w="lg" len="lg"/>
          </a:ln>
        </p:spPr>
      </p:cxnSp>
      <p:sp>
        <p:nvSpPr>
          <p:cNvPr id="852" name="Shape 852"/>
          <p:cNvSpPr txBox="1"/>
          <p:nvPr/>
        </p:nvSpPr>
        <p:spPr>
          <a:xfrm>
            <a:off x="457200" y="3153175"/>
            <a:ext cx="8765100" cy="1524900"/>
          </a:xfrm>
          <a:prstGeom prst="rect">
            <a:avLst/>
          </a:prstGeom>
          <a:noFill/>
          <a:ln>
            <a:noFill/>
          </a:ln>
        </p:spPr>
        <p:txBody>
          <a:bodyPr lIns="91425" tIns="91425" rIns="91425" bIns="91425" anchor="t" anchorCtr="0">
            <a:noAutofit/>
          </a:bodyPr>
          <a:lstStyle/>
          <a:p>
            <a:pPr rtl="0">
              <a:spcBef>
                <a:spcPts val="0"/>
              </a:spcBef>
              <a:buNone/>
            </a:pPr>
            <a:r>
              <a:rPr lang="en" sz="2000"/>
              <a:t>Similarities:</a:t>
            </a:r>
          </a:p>
          <a:p>
            <a:pPr marL="457200" lvl="0" indent="-355600" rtl="0">
              <a:spcBef>
                <a:spcPts val="0"/>
              </a:spcBef>
              <a:buClr>
                <a:srgbClr val="000000"/>
              </a:buClr>
              <a:buSzPct val="100000"/>
              <a:buFont typeface="Arial"/>
              <a:buChar char="●"/>
            </a:pPr>
            <a:r>
              <a:rPr lang="en" sz="2000"/>
              <a:t>Can’t instantiate</a:t>
            </a:r>
          </a:p>
          <a:p>
            <a:pPr marL="457200" lvl="0" indent="-355600" rtl="0">
              <a:spcBef>
                <a:spcPts val="0"/>
              </a:spcBef>
              <a:buClr>
                <a:srgbClr val="000000"/>
              </a:buClr>
              <a:buSzPct val="100000"/>
              <a:buFont typeface="Arial"/>
              <a:buChar char="●"/>
            </a:pPr>
            <a:r>
              <a:rPr lang="en" sz="2000"/>
              <a:t>Must implement abstract methods</a:t>
            </a:r>
          </a:p>
        </p:txBody>
      </p:sp>
      <p:cxnSp>
        <p:nvCxnSpPr>
          <p:cNvPr id="853" name="Shape 853"/>
          <p:cNvCxnSpPr/>
          <p:nvPr/>
        </p:nvCxnSpPr>
        <p:spPr>
          <a:xfrm rot="10800000">
            <a:off x="583175" y="3063000"/>
            <a:ext cx="8056499" cy="0"/>
          </a:xfrm>
          <a:prstGeom prst="straightConnector1">
            <a:avLst/>
          </a:prstGeom>
          <a:noFill/>
          <a:ln w="76200" cap="flat">
            <a:solidFill>
              <a:schemeClr val="accent1"/>
            </a:solidFill>
            <a:prstDash val="solid"/>
            <a:round/>
            <a:headEnd type="none" w="lg" len="lg"/>
            <a:tailEnd type="none" w="lg" len="lg"/>
          </a:ln>
        </p:spPr>
      </p:cxn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Shape 8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Four loopy questions</a:t>
            </a:r>
          </a:p>
        </p:txBody>
      </p:sp>
      <p:sp>
        <p:nvSpPr>
          <p:cNvPr id="859" name="Shape 859"/>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Loop Invariants</a:t>
            </a:r>
          </a:p>
        </p:txBody>
      </p:sp>
      <p:sp>
        <p:nvSpPr>
          <p:cNvPr id="860" name="Shape 860"/>
          <p:cNvSpPr txBox="1"/>
          <p:nvPr/>
        </p:nvSpPr>
        <p:spPr>
          <a:xfrm>
            <a:off x="469900" y="1384300"/>
            <a:ext cx="3778500" cy="2088600"/>
          </a:xfrm>
          <a:prstGeom prst="rect">
            <a:avLst/>
          </a:prstGeom>
          <a:noFill/>
          <a:ln>
            <a:noFill/>
          </a:ln>
        </p:spPr>
        <p:txBody>
          <a:bodyPr lIns="91425" tIns="91425" rIns="91425" bIns="91425" anchor="t" anchorCtr="0">
            <a:noAutofit/>
          </a:bodyPr>
          <a:lstStyle/>
          <a:p>
            <a:pPr lvl="0" rtl="0">
              <a:lnSpc>
                <a:spcPct val="115000"/>
              </a:lnSpc>
              <a:spcBef>
                <a:spcPts val="600"/>
              </a:spcBef>
              <a:buNone/>
            </a:pPr>
            <a:r>
              <a:rPr lang="en" sz="2400">
                <a:solidFill>
                  <a:schemeClr val="dk1"/>
                </a:solidFill>
                <a:latin typeface="Courier New"/>
                <a:ea typeface="Courier New"/>
                <a:cs typeface="Courier New"/>
                <a:sym typeface="Courier New"/>
              </a:rPr>
              <a:t>  //Precondition</a:t>
            </a:r>
          </a:p>
          <a:p>
            <a:pPr lvl="0" indent="457200" rtl="0">
              <a:lnSpc>
                <a:spcPct val="115000"/>
              </a:lnSpc>
              <a:spcBef>
                <a:spcPts val="600"/>
              </a:spcBef>
              <a:buClr>
                <a:schemeClr val="dk1"/>
              </a:buClr>
              <a:buSzPct val="45833"/>
              <a:buFont typeface="Arial"/>
              <a:buNone/>
            </a:pPr>
            <a:r>
              <a:rPr lang="en" sz="2400">
                <a:solidFill>
                  <a:schemeClr val="dk1"/>
                </a:solidFill>
                <a:latin typeface="Courier New"/>
                <a:ea typeface="Courier New"/>
                <a:cs typeface="Courier New"/>
                <a:sym typeface="Courier New"/>
              </a:rPr>
              <a:t>Initialization;</a:t>
            </a:r>
          </a:p>
          <a:p>
            <a:pPr lvl="0" rtl="0">
              <a:lnSpc>
                <a:spcPct val="115000"/>
              </a:lnSpc>
              <a:spcBef>
                <a:spcPts val="0"/>
              </a:spcBef>
              <a:buClr>
                <a:schemeClr val="dk1"/>
              </a:buClr>
              <a:buSzPct val="45833"/>
              <a:buFont typeface="Arial"/>
              <a:buNone/>
            </a:pPr>
            <a:r>
              <a:rPr lang="en" sz="2400">
                <a:solidFill>
                  <a:schemeClr val="dk1"/>
                </a:solidFill>
                <a:latin typeface="Courier New"/>
                <a:ea typeface="Courier New"/>
                <a:cs typeface="Courier New"/>
                <a:sym typeface="Courier New"/>
              </a:rPr>
              <a:t>  // invariant: P</a:t>
            </a:r>
          </a:p>
          <a:p>
            <a:pPr lvl="0" rtl="0">
              <a:lnSpc>
                <a:spcPct val="115000"/>
              </a:lnSpc>
              <a:spcBef>
                <a:spcPts val="0"/>
              </a:spcBef>
              <a:buClr>
                <a:schemeClr val="dk1"/>
              </a:buClr>
              <a:buSzPct val="45833"/>
              <a:buFont typeface="Arial"/>
              <a:buNone/>
            </a:pPr>
            <a:r>
              <a:rPr lang="en" sz="2400">
                <a:solidFill>
                  <a:schemeClr val="dk1"/>
                </a:solidFill>
                <a:latin typeface="Courier New"/>
                <a:ea typeface="Courier New"/>
                <a:cs typeface="Courier New"/>
                <a:sym typeface="Courier New"/>
              </a:rPr>
              <a:t>  </a:t>
            </a:r>
            <a:r>
              <a:rPr lang="en" sz="2400" b="1">
                <a:solidFill>
                  <a:schemeClr val="dk1"/>
                </a:solidFill>
                <a:latin typeface="Courier New"/>
                <a:ea typeface="Courier New"/>
                <a:cs typeface="Courier New"/>
                <a:sym typeface="Courier New"/>
              </a:rPr>
              <a:t>while </a:t>
            </a:r>
            <a:r>
              <a:rPr lang="en" sz="2400">
                <a:solidFill>
                  <a:schemeClr val="dk1"/>
                </a:solidFill>
                <a:latin typeface="Courier New"/>
                <a:ea typeface="Courier New"/>
                <a:cs typeface="Courier New"/>
                <a:sym typeface="Courier New"/>
              </a:rPr>
              <a:t>( B ) { S }</a:t>
            </a:r>
          </a:p>
          <a:p>
            <a:pPr>
              <a:spcBef>
                <a:spcPts val="0"/>
              </a:spcBef>
              <a:buNone/>
            </a:pPr>
            <a:endParaRPr sz="2000">
              <a:latin typeface="Courier New"/>
              <a:ea typeface="Courier New"/>
              <a:cs typeface="Courier New"/>
              <a:sym typeface="Courier New"/>
            </a:endParaRPr>
          </a:p>
        </p:txBody>
      </p:sp>
      <p:cxnSp>
        <p:nvCxnSpPr>
          <p:cNvPr id="861" name="Shape 861"/>
          <p:cNvCxnSpPr>
            <a:stCxn id="862" idx="1"/>
          </p:cNvCxnSpPr>
          <p:nvPr/>
        </p:nvCxnSpPr>
        <p:spPr>
          <a:xfrm flipH="1">
            <a:off x="3830900" y="1761112"/>
            <a:ext cx="1824900" cy="446700"/>
          </a:xfrm>
          <a:prstGeom prst="straightConnector1">
            <a:avLst/>
          </a:prstGeom>
          <a:noFill/>
          <a:ln w="19050" cap="flat">
            <a:solidFill>
              <a:schemeClr val="dk2"/>
            </a:solidFill>
            <a:prstDash val="solid"/>
            <a:round/>
            <a:headEnd type="none" w="lg" len="lg"/>
            <a:tailEnd type="triangle" w="lg" len="lg"/>
          </a:ln>
        </p:spPr>
      </p:cxnSp>
      <p:sp>
        <p:nvSpPr>
          <p:cNvPr id="862" name="Shape 862"/>
          <p:cNvSpPr txBox="1"/>
          <p:nvPr/>
        </p:nvSpPr>
        <p:spPr>
          <a:xfrm>
            <a:off x="5655800" y="1578112"/>
            <a:ext cx="2959500" cy="366000"/>
          </a:xfrm>
          <a:prstGeom prst="rect">
            <a:avLst/>
          </a:prstGeom>
          <a:noFill/>
          <a:ln>
            <a:noFill/>
          </a:ln>
        </p:spPr>
        <p:txBody>
          <a:bodyPr lIns="91425" tIns="91425" rIns="91425" bIns="91425" anchor="ctr" anchorCtr="0">
            <a:noAutofit/>
          </a:bodyPr>
          <a:lstStyle/>
          <a:p>
            <a:pPr lvl="0">
              <a:spcBef>
                <a:spcPts val="0"/>
              </a:spcBef>
              <a:buNone/>
            </a:pPr>
            <a:r>
              <a:rPr lang="en" sz="2000">
                <a:solidFill>
                  <a:srgbClr val="1155CC"/>
                </a:solidFill>
              </a:rPr>
              <a:t>1. Does it </a:t>
            </a:r>
            <a:r>
              <a:rPr lang="en" sz="2000" b="1">
                <a:solidFill>
                  <a:srgbClr val="1155CC"/>
                </a:solidFill>
              </a:rPr>
              <a:t>start</a:t>
            </a:r>
            <a:r>
              <a:rPr lang="en" sz="2000">
                <a:solidFill>
                  <a:srgbClr val="1155CC"/>
                </a:solidFill>
              </a:rPr>
              <a:t> right? Does initialization make invariant P true?</a:t>
            </a:r>
          </a:p>
        </p:txBody>
      </p:sp>
      <p:cxnSp>
        <p:nvCxnSpPr>
          <p:cNvPr id="863" name="Shape 863"/>
          <p:cNvCxnSpPr>
            <a:stCxn id="864" idx="0"/>
          </p:cNvCxnSpPr>
          <p:nvPr/>
        </p:nvCxnSpPr>
        <p:spPr>
          <a:xfrm rot="10800000">
            <a:off x="2461474" y="3261625"/>
            <a:ext cx="5700" cy="532200"/>
          </a:xfrm>
          <a:prstGeom prst="straightConnector1">
            <a:avLst/>
          </a:prstGeom>
          <a:noFill/>
          <a:ln w="19050" cap="flat">
            <a:solidFill>
              <a:schemeClr val="dk2"/>
            </a:solidFill>
            <a:prstDash val="solid"/>
            <a:round/>
            <a:headEnd type="none" w="lg" len="lg"/>
            <a:tailEnd type="triangle" w="lg" len="lg"/>
          </a:ln>
        </p:spPr>
      </p:cxnSp>
      <p:sp>
        <p:nvSpPr>
          <p:cNvPr id="864" name="Shape 864"/>
          <p:cNvSpPr txBox="1"/>
          <p:nvPr/>
        </p:nvSpPr>
        <p:spPr>
          <a:xfrm>
            <a:off x="1070675" y="3793825"/>
            <a:ext cx="2792999" cy="1015200"/>
          </a:xfrm>
          <a:prstGeom prst="rect">
            <a:avLst/>
          </a:prstGeom>
          <a:noFill/>
          <a:ln>
            <a:noFill/>
          </a:ln>
        </p:spPr>
        <p:txBody>
          <a:bodyPr lIns="91425" tIns="91425" rIns="91425" bIns="91425" anchor="ctr" anchorCtr="0">
            <a:noAutofit/>
          </a:bodyPr>
          <a:lstStyle/>
          <a:p>
            <a:pPr rtl="0">
              <a:spcBef>
                <a:spcPts val="0"/>
              </a:spcBef>
              <a:buNone/>
            </a:pPr>
            <a:r>
              <a:rPr lang="en" sz="2000">
                <a:solidFill>
                  <a:srgbClr val="1155CC"/>
                </a:solidFill>
              </a:rPr>
              <a:t>2. Does it </a:t>
            </a:r>
            <a:r>
              <a:rPr lang="en" sz="2000" b="1">
                <a:solidFill>
                  <a:srgbClr val="1155CC"/>
                </a:solidFill>
              </a:rPr>
              <a:t>stop</a:t>
            </a:r>
            <a:r>
              <a:rPr lang="en" sz="2000">
                <a:solidFill>
                  <a:srgbClr val="1155CC"/>
                </a:solidFill>
              </a:rPr>
              <a:t> right?</a:t>
            </a:r>
          </a:p>
          <a:p>
            <a:pPr lvl="0" rtl="0">
              <a:spcBef>
                <a:spcPts val="0"/>
              </a:spcBef>
              <a:buNone/>
            </a:pPr>
            <a:r>
              <a:rPr lang="en" sz="2000">
                <a:solidFill>
                  <a:srgbClr val="1155CC"/>
                </a:solidFill>
              </a:rPr>
              <a:t>Does P and !B imply the desired result?</a:t>
            </a:r>
          </a:p>
        </p:txBody>
      </p:sp>
      <p:sp>
        <p:nvSpPr>
          <p:cNvPr id="865" name="Shape 865"/>
          <p:cNvSpPr txBox="1"/>
          <p:nvPr/>
        </p:nvSpPr>
        <p:spPr>
          <a:xfrm>
            <a:off x="5655800" y="2624150"/>
            <a:ext cx="3332999" cy="857400"/>
          </a:xfrm>
          <a:prstGeom prst="rect">
            <a:avLst/>
          </a:prstGeom>
          <a:noFill/>
          <a:ln>
            <a:noFill/>
          </a:ln>
        </p:spPr>
        <p:txBody>
          <a:bodyPr lIns="91425" tIns="91425" rIns="91425" bIns="91425" anchor="ctr" anchorCtr="0">
            <a:noAutofit/>
          </a:bodyPr>
          <a:lstStyle/>
          <a:p>
            <a:pPr lvl="0" rtl="0">
              <a:spcBef>
                <a:spcPts val="0"/>
              </a:spcBef>
              <a:buNone/>
            </a:pPr>
            <a:r>
              <a:rPr lang="en" sz="2000">
                <a:solidFill>
                  <a:srgbClr val="1155CC"/>
                </a:solidFill>
              </a:rPr>
              <a:t>3. Does repetend S make </a:t>
            </a:r>
            <a:r>
              <a:rPr lang="en" sz="2000" b="1">
                <a:solidFill>
                  <a:srgbClr val="1155CC"/>
                </a:solidFill>
              </a:rPr>
              <a:t>progress </a:t>
            </a:r>
            <a:r>
              <a:rPr lang="en" sz="2000">
                <a:solidFill>
                  <a:srgbClr val="1155CC"/>
                </a:solidFill>
              </a:rPr>
              <a:t>toward termination?</a:t>
            </a:r>
          </a:p>
        </p:txBody>
      </p:sp>
      <p:cxnSp>
        <p:nvCxnSpPr>
          <p:cNvPr id="866" name="Shape 866"/>
          <p:cNvCxnSpPr>
            <a:stCxn id="865" idx="1"/>
          </p:cNvCxnSpPr>
          <p:nvPr/>
        </p:nvCxnSpPr>
        <p:spPr>
          <a:xfrm flipH="1">
            <a:off x="4087700" y="3052850"/>
            <a:ext cx="1568100" cy="62400"/>
          </a:xfrm>
          <a:prstGeom prst="straightConnector1">
            <a:avLst/>
          </a:prstGeom>
          <a:noFill/>
          <a:ln w="19050" cap="flat">
            <a:solidFill>
              <a:schemeClr val="dk2"/>
            </a:solidFill>
            <a:prstDash val="solid"/>
            <a:round/>
            <a:headEnd type="none" w="lg" len="lg"/>
            <a:tailEnd type="triangle" w="lg" len="lg"/>
          </a:ln>
        </p:spPr>
      </p:cxnSp>
      <p:sp>
        <p:nvSpPr>
          <p:cNvPr id="867" name="Shape 867"/>
          <p:cNvSpPr txBox="1"/>
          <p:nvPr/>
        </p:nvSpPr>
        <p:spPr>
          <a:xfrm>
            <a:off x="5655800" y="3732873"/>
            <a:ext cx="2959500" cy="857400"/>
          </a:xfrm>
          <a:prstGeom prst="rect">
            <a:avLst/>
          </a:prstGeom>
          <a:noFill/>
          <a:ln>
            <a:noFill/>
          </a:ln>
        </p:spPr>
        <p:txBody>
          <a:bodyPr lIns="91425" tIns="91425" rIns="91425" bIns="91425" anchor="ctr" anchorCtr="0">
            <a:noAutofit/>
          </a:bodyPr>
          <a:lstStyle/>
          <a:p>
            <a:pPr lvl="0" rtl="0">
              <a:spcBef>
                <a:spcPts val="0"/>
              </a:spcBef>
              <a:buNone/>
            </a:pPr>
            <a:r>
              <a:rPr lang="en" sz="2000">
                <a:solidFill>
                  <a:srgbClr val="1155CC"/>
                </a:solidFill>
              </a:rPr>
              <a:t>4. Does repetend S </a:t>
            </a:r>
            <a:r>
              <a:rPr lang="en" sz="2000" b="1">
                <a:solidFill>
                  <a:srgbClr val="1155CC"/>
                </a:solidFill>
              </a:rPr>
              <a:t>keep</a:t>
            </a:r>
            <a:r>
              <a:rPr lang="en" sz="2000">
                <a:solidFill>
                  <a:srgbClr val="1155CC"/>
                </a:solidFill>
              </a:rPr>
              <a:t> invariant P true?</a:t>
            </a:r>
          </a:p>
        </p:txBody>
      </p:sp>
      <p:cxnSp>
        <p:nvCxnSpPr>
          <p:cNvPr id="868" name="Shape 868"/>
          <p:cNvCxnSpPr>
            <a:stCxn id="867" idx="1"/>
          </p:cNvCxnSpPr>
          <p:nvPr/>
        </p:nvCxnSpPr>
        <p:spPr>
          <a:xfrm rot="10800000">
            <a:off x="4025000" y="3334773"/>
            <a:ext cx="1630800" cy="8268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1"/>
                                        </p:tgtEl>
                                        <p:attrNameLst>
                                          <p:attrName>style.visibility</p:attrName>
                                        </p:attrNameLst>
                                      </p:cBhvr>
                                      <p:to>
                                        <p:strVal val="visible"/>
                                      </p:to>
                                    </p:set>
                                    <p:animEffect transition="in" filter="fade">
                                      <p:cBhvr>
                                        <p:cTn id="7" dur="1000"/>
                                        <p:tgtEl>
                                          <p:spTgt spid="861"/>
                                        </p:tgtEl>
                                      </p:cBhvr>
                                    </p:animEffect>
                                  </p:childTnLst>
                                </p:cTn>
                              </p:par>
                              <p:par>
                                <p:cTn id="8" presetID="10" presetClass="entr" presetSubtype="0" fill="hold" nodeType="withEffect">
                                  <p:stCondLst>
                                    <p:cond delay="0"/>
                                  </p:stCondLst>
                                  <p:childTnLst>
                                    <p:set>
                                      <p:cBhvr>
                                        <p:cTn id="9" dur="1" fill="hold">
                                          <p:stCondLst>
                                            <p:cond delay="0"/>
                                          </p:stCondLst>
                                        </p:cTn>
                                        <p:tgtEl>
                                          <p:spTgt spid="862"/>
                                        </p:tgtEl>
                                        <p:attrNameLst>
                                          <p:attrName>style.visibility</p:attrName>
                                        </p:attrNameLst>
                                      </p:cBhvr>
                                      <p:to>
                                        <p:strVal val="visible"/>
                                      </p:to>
                                    </p:set>
                                    <p:animEffect transition="in" filter="fade">
                                      <p:cBhvr>
                                        <p:cTn id="10" dur="1000"/>
                                        <p:tgtEl>
                                          <p:spTgt spid="8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861"/>
                                        </p:tgtEl>
                                      </p:cBhvr>
                                    </p:animEffect>
                                    <p:set>
                                      <p:cBhvr>
                                        <p:cTn id="15" dur="1" fill="hold">
                                          <p:stCondLst>
                                            <p:cond delay="1000"/>
                                          </p:stCondLst>
                                        </p:cTn>
                                        <p:tgtEl>
                                          <p:spTgt spid="861"/>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863"/>
                                        </p:tgtEl>
                                        <p:attrNameLst>
                                          <p:attrName>style.visibility</p:attrName>
                                        </p:attrNameLst>
                                      </p:cBhvr>
                                      <p:to>
                                        <p:strVal val="visible"/>
                                      </p:to>
                                    </p:set>
                                    <p:animEffect transition="in" filter="fade">
                                      <p:cBhvr>
                                        <p:cTn id="18" dur="1000"/>
                                        <p:tgtEl>
                                          <p:spTgt spid="863"/>
                                        </p:tgtEl>
                                      </p:cBhvr>
                                    </p:animEffect>
                                  </p:childTnLst>
                                </p:cTn>
                              </p:par>
                              <p:par>
                                <p:cTn id="19" presetID="10" presetClass="entr" presetSubtype="0" fill="hold" nodeType="withEffect">
                                  <p:stCondLst>
                                    <p:cond delay="0"/>
                                  </p:stCondLst>
                                  <p:childTnLst>
                                    <p:set>
                                      <p:cBhvr>
                                        <p:cTn id="20" dur="1" fill="hold">
                                          <p:stCondLst>
                                            <p:cond delay="0"/>
                                          </p:stCondLst>
                                        </p:cTn>
                                        <p:tgtEl>
                                          <p:spTgt spid="864"/>
                                        </p:tgtEl>
                                        <p:attrNameLst>
                                          <p:attrName>style.visibility</p:attrName>
                                        </p:attrNameLst>
                                      </p:cBhvr>
                                      <p:to>
                                        <p:strVal val="visible"/>
                                      </p:to>
                                    </p:set>
                                    <p:animEffect transition="in" filter="fade">
                                      <p:cBhvr>
                                        <p:cTn id="21" dur="1000"/>
                                        <p:tgtEl>
                                          <p:spTgt spid="8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863"/>
                                        </p:tgtEl>
                                      </p:cBhvr>
                                    </p:animEffect>
                                    <p:set>
                                      <p:cBhvr>
                                        <p:cTn id="26" dur="1" fill="hold">
                                          <p:stCondLst>
                                            <p:cond delay="1000"/>
                                          </p:stCondLst>
                                        </p:cTn>
                                        <p:tgtEl>
                                          <p:spTgt spid="86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866"/>
                                        </p:tgtEl>
                                        <p:attrNameLst>
                                          <p:attrName>style.visibility</p:attrName>
                                        </p:attrNameLst>
                                      </p:cBhvr>
                                      <p:to>
                                        <p:strVal val="visible"/>
                                      </p:to>
                                    </p:set>
                                    <p:animEffect transition="in" filter="fade">
                                      <p:cBhvr>
                                        <p:cTn id="29" dur="1000"/>
                                        <p:tgtEl>
                                          <p:spTgt spid="866"/>
                                        </p:tgtEl>
                                      </p:cBhvr>
                                    </p:animEffect>
                                  </p:childTnLst>
                                </p:cTn>
                              </p:par>
                              <p:par>
                                <p:cTn id="30" presetID="10" presetClass="entr" presetSubtype="0" fill="hold" nodeType="withEffect">
                                  <p:stCondLst>
                                    <p:cond delay="0"/>
                                  </p:stCondLst>
                                  <p:childTnLst>
                                    <p:set>
                                      <p:cBhvr>
                                        <p:cTn id="31" dur="1" fill="hold">
                                          <p:stCondLst>
                                            <p:cond delay="0"/>
                                          </p:stCondLst>
                                        </p:cTn>
                                        <p:tgtEl>
                                          <p:spTgt spid="865"/>
                                        </p:tgtEl>
                                        <p:attrNameLst>
                                          <p:attrName>style.visibility</p:attrName>
                                        </p:attrNameLst>
                                      </p:cBhvr>
                                      <p:to>
                                        <p:strVal val="visible"/>
                                      </p:to>
                                    </p:set>
                                    <p:animEffect transition="in" filter="fade">
                                      <p:cBhvr>
                                        <p:cTn id="32" dur="1000"/>
                                        <p:tgtEl>
                                          <p:spTgt spid="8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1000"/>
                                        <p:tgtEl>
                                          <p:spTgt spid="866"/>
                                        </p:tgtEl>
                                      </p:cBhvr>
                                    </p:animEffect>
                                    <p:set>
                                      <p:cBhvr>
                                        <p:cTn id="37" dur="1" fill="hold">
                                          <p:stCondLst>
                                            <p:cond delay="1000"/>
                                          </p:stCondLst>
                                        </p:cTn>
                                        <p:tgtEl>
                                          <p:spTgt spid="866"/>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867"/>
                                        </p:tgtEl>
                                        <p:attrNameLst>
                                          <p:attrName>style.visibility</p:attrName>
                                        </p:attrNameLst>
                                      </p:cBhvr>
                                      <p:to>
                                        <p:strVal val="visible"/>
                                      </p:to>
                                    </p:set>
                                    <p:animEffect transition="in" filter="fade">
                                      <p:cBhvr>
                                        <p:cTn id="40" dur="1800"/>
                                        <p:tgtEl>
                                          <p:spTgt spid="867"/>
                                        </p:tgtEl>
                                      </p:cBhvr>
                                    </p:animEffect>
                                  </p:childTnLst>
                                </p:cTn>
                              </p:par>
                              <p:par>
                                <p:cTn id="41" presetID="10" presetClass="entr" presetSubtype="0" fill="hold" nodeType="withEffect">
                                  <p:stCondLst>
                                    <p:cond delay="0"/>
                                  </p:stCondLst>
                                  <p:childTnLst>
                                    <p:set>
                                      <p:cBhvr>
                                        <p:cTn id="42" dur="1" fill="hold">
                                          <p:stCondLst>
                                            <p:cond delay="0"/>
                                          </p:stCondLst>
                                        </p:cTn>
                                        <p:tgtEl>
                                          <p:spTgt spid="868"/>
                                        </p:tgtEl>
                                        <p:attrNameLst>
                                          <p:attrName>style.visibility</p:attrName>
                                        </p:attrNameLst>
                                      </p:cBhvr>
                                      <p:to>
                                        <p:strVal val="visible"/>
                                      </p:to>
                                    </p:set>
                                    <p:animEffect transition="in" filter="fade">
                                      <p:cBhvr>
                                        <p:cTn id="43" dur="1000"/>
                                        <p:tgtEl>
                                          <p:spTgt spid="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Shape 1047"/>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 sz="1400" b="0" i="0" u="none" strike="noStrike" cap="none" baseline="0">
                <a:solidFill>
                  <a:schemeClr val="dk1"/>
                </a:solidFill>
                <a:latin typeface="Times New Roman"/>
                <a:ea typeface="Times New Roman"/>
                <a:cs typeface="Times New Roman"/>
                <a:sym typeface="Times New Roman"/>
              </a:rPr>
              <a:t>4</a:t>
            </a:fld>
            <a:endParaRPr lang="en" sz="1400" b="0" i="0" u="none" strike="noStrike" cap="none" baseline="0">
              <a:solidFill>
                <a:schemeClr val="dk1"/>
              </a:solidFill>
              <a:latin typeface="Times New Roman"/>
              <a:ea typeface="Times New Roman"/>
              <a:cs typeface="Times New Roman"/>
              <a:sym typeface="Times New Roman"/>
            </a:endParaRPr>
          </a:p>
        </p:txBody>
      </p:sp>
      <p:sp>
        <p:nvSpPr>
          <p:cNvPr id="1048" name="Shape 1048"/>
          <p:cNvSpPr txBox="1"/>
          <p:nvPr/>
        </p:nvSpPr>
        <p:spPr>
          <a:xfrm>
            <a:off x="6553200" y="4686300"/>
            <a:ext cx="1904999" cy="34289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 sz="1400" b="0" i="0" u="none" strike="noStrike" cap="none" baseline="0">
                <a:solidFill>
                  <a:schemeClr val="dk1"/>
                </a:solidFill>
                <a:latin typeface="Times New Roman"/>
                <a:ea typeface="Times New Roman"/>
                <a:cs typeface="Times New Roman"/>
                <a:sym typeface="Times New Roman"/>
              </a:rPr>
              <a:t>4</a:t>
            </a:fld>
            <a:endParaRPr lang="en" sz="1400" b="0" i="0" u="none" strike="noStrike" cap="none" baseline="0">
              <a:solidFill>
                <a:schemeClr val="dk1"/>
              </a:solidFill>
              <a:latin typeface="Times New Roman"/>
              <a:ea typeface="Times New Roman"/>
              <a:cs typeface="Times New Roman"/>
              <a:sym typeface="Times New Roman"/>
            </a:endParaRPr>
          </a:p>
        </p:txBody>
      </p:sp>
      <p:sp>
        <p:nvSpPr>
          <p:cNvPr id="1049" name="Shape 1049"/>
          <p:cNvSpPr/>
          <p:nvPr/>
        </p:nvSpPr>
        <p:spPr>
          <a:xfrm>
            <a:off x="685800" y="285750"/>
            <a:ext cx="7772400" cy="399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2800" b="1" i="0" u="none" strike="noStrike" cap="none" baseline="0">
                <a:solidFill>
                  <a:srgbClr val="E41900"/>
                </a:solidFill>
                <a:latin typeface="Times New Roman"/>
                <a:ea typeface="Times New Roman"/>
                <a:cs typeface="Times New Roman"/>
                <a:sym typeface="Times New Roman"/>
              </a:rPr>
              <a:t>Casting among types</a:t>
            </a:r>
          </a:p>
        </p:txBody>
      </p:sp>
      <p:sp>
        <p:nvSpPr>
          <p:cNvPr id="1050" name="Shape 1050"/>
          <p:cNvSpPr txBox="1"/>
          <p:nvPr/>
        </p:nvSpPr>
        <p:spPr>
          <a:xfrm>
            <a:off x="609600" y="742950"/>
            <a:ext cx="7467600" cy="346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a:t>
            </a:r>
            <a:r>
              <a:rPr lang="en" sz="2400" b="1" i="0" u="none" strike="noStrike" cap="none" baseline="0">
                <a:solidFill>
                  <a:schemeClr val="dk1"/>
                </a:solidFill>
                <a:latin typeface="Times New Roman"/>
                <a:ea typeface="Times New Roman"/>
                <a:cs typeface="Times New Roman"/>
                <a:sym typeface="Times New Roman"/>
              </a:rPr>
              <a:t>int</a:t>
            </a:r>
            <a:r>
              <a:rPr lang="en" sz="2400" b="0" i="0" u="none" strike="noStrike" cap="none" baseline="0">
                <a:solidFill>
                  <a:schemeClr val="dk1"/>
                </a:solidFill>
                <a:latin typeface="Times New Roman"/>
                <a:ea typeface="Times New Roman"/>
                <a:cs typeface="Times New Roman"/>
                <a:sym typeface="Times New Roman"/>
              </a:rPr>
              <a:t>) 3.2     casts </a:t>
            </a:r>
            <a:r>
              <a:rPr lang="en" sz="2400" b="1" i="0" u="none" strike="noStrike" cap="none" baseline="0">
                <a:solidFill>
                  <a:schemeClr val="dk1"/>
                </a:solidFill>
                <a:latin typeface="Times New Roman"/>
                <a:ea typeface="Times New Roman"/>
                <a:cs typeface="Times New Roman"/>
                <a:sym typeface="Times New Roman"/>
              </a:rPr>
              <a:t>double</a:t>
            </a:r>
            <a:r>
              <a:rPr lang="en" sz="2400" b="0" i="0" u="none" strike="noStrike" cap="none" baseline="0">
                <a:solidFill>
                  <a:schemeClr val="dk1"/>
                </a:solidFill>
                <a:latin typeface="Times New Roman"/>
                <a:ea typeface="Times New Roman"/>
                <a:cs typeface="Times New Roman"/>
                <a:sym typeface="Times New Roman"/>
              </a:rPr>
              <a:t> value 3.2 to an </a:t>
            </a:r>
            <a:r>
              <a:rPr lang="en" sz="2400" b="1" i="0" u="none" strike="noStrike" cap="none" baseline="0">
                <a:solidFill>
                  <a:schemeClr val="dk1"/>
                </a:solidFill>
                <a:latin typeface="Times New Roman"/>
                <a:ea typeface="Times New Roman"/>
                <a:cs typeface="Times New Roman"/>
                <a:sym typeface="Times New Roman"/>
              </a:rPr>
              <a:t>int</a:t>
            </a:r>
          </a:p>
        </p:txBody>
      </p:sp>
      <p:sp>
        <p:nvSpPr>
          <p:cNvPr id="1051" name="Shape 1051"/>
          <p:cNvSpPr txBox="1"/>
          <p:nvPr/>
        </p:nvSpPr>
        <p:spPr>
          <a:xfrm>
            <a:off x="533400" y="1314450"/>
            <a:ext cx="1676399" cy="622799"/>
          </a:xfrm>
          <a:prstGeom prst="rect">
            <a:avLst/>
          </a:prstGeom>
          <a:solidFill>
            <a:srgbClr val="CCFFCC"/>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any number type</a:t>
            </a:r>
          </a:p>
        </p:txBody>
      </p:sp>
      <p:cxnSp>
        <p:nvCxnSpPr>
          <p:cNvPr id="1052" name="Shape 1052"/>
          <p:cNvCxnSpPr>
            <a:stCxn id="1051" idx="0"/>
          </p:cNvCxnSpPr>
          <p:nvPr/>
        </p:nvCxnSpPr>
        <p:spPr>
          <a:xfrm rot="10800000">
            <a:off x="1142999" y="1085850"/>
            <a:ext cx="228600" cy="228600"/>
          </a:xfrm>
          <a:prstGeom prst="straightConnector1">
            <a:avLst/>
          </a:prstGeom>
          <a:noFill/>
          <a:ln w="38100" cap="flat">
            <a:solidFill>
              <a:srgbClr val="008000"/>
            </a:solidFill>
            <a:prstDash val="solid"/>
            <a:round/>
            <a:headEnd type="none" w="med" len="med"/>
            <a:tailEnd type="stealth" w="lg" len="lg"/>
          </a:ln>
        </p:spPr>
      </p:cxnSp>
      <p:sp>
        <p:nvSpPr>
          <p:cNvPr id="1053" name="Shape 1053"/>
          <p:cNvSpPr txBox="1"/>
          <p:nvPr/>
        </p:nvSpPr>
        <p:spPr>
          <a:xfrm>
            <a:off x="2514600" y="1314450"/>
            <a:ext cx="1752600" cy="622799"/>
          </a:xfrm>
          <a:prstGeom prst="rect">
            <a:avLst/>
          </a:prstGeom>
          <a:solidFill>
            <a:srgbClr val="CCFFCC"/>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any number expression</a:t>
            </a:r>
          </a:p>
        </p:txBody>
      </p:sp>
      <p:cxnSp>
        <p:nvCxnSpPr>
          <p:cNvPr id="1054" name="Shape 1054"/>
          <p:cNvCxnSpPr>
            <a:stCxn id="1053" idx="0"/>
          </p:cNvCxnSpPr>
          <p:nvPr/>
        </p:nvCxnSpPr>
        <p:spPr>
          <a:xfrm rot="10800000">
            <a:off x="1752600" y="1028850"/>
            <a:ext cx="1638300" cy="285600"/>
          </a:xfrm>
          <a:prstGeom prst="straightConnector1">
            <a:avLst/>
          </a:prstGeom>
          <a:noFill/>
          <a:ln w="38100" cap="flat">
            <a:solidFill>
              <a:srgbClr val="008000"/>
            </a:solidFill>
            <a:prstDash val="solid"/>
            <a:round/>
            <a:headEnd type="none" w="med" len="med"/>
            <a:tailEnd type="stealth" w="lg" len="lg"/>
          </a:ln>
        </p:spPr>
      </p:cxnSp>
      <p:grpSp>
        <p:nvGrpSpPr>
          <p:cNvPr id="1055" name="Shape 1055"/>
          <p:cNvGrpSpPr/>
          <p:nvPr/>
        </p:nvGrpSpPr>
        <p:grpSpPr>
          <a:xfrm>
            <a:off x="1568439" y="2114447"/>
            <a:ext cx="5517948" cy="1260843"/>
            <a:chOff x="762000" y="3124200"/>
            <a:chExt cx="5518499" cy="1680899"/>
          </a:xfrm>
        </p:grpSpPr>
        <p:sp>
          <p:nvSpPr>
            <p:cNvPr id="1056" name="Shape 1056"/>
            <p:cNvSpPr txBox="1"/>
            <p:nvPr/>
          </p:nvSpPr>
          <p:spPr>
            <a:xfrm>
              <a:off x="914400" y="3729335"/>
              <a:ext cx="5366099"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1" i="0" u="none" strike="noStrike" cap="none" baseline="0">
                  <a:solidFill>
                    <a:schemeClr val="dk1"/>
                  </a:solidFill>
                  <a:latin typeface="Times New Roman"/>
                  <a:ea typeface="Times New Roman"/>
                  <a:cs typeface="Times New Roman"/>
                  <a:sym typeface="Times New Roman"/>
                </a:rPr>
                <a:t>byte    short    int    long    float    double</a:t>
              </a:r>
            </a:p>
          </p:txBody>
        </p:sp>
        <p:sp>
          <p:nvSpPr>
            <p:cNvPr id="1057" name="Shape 1057"/>
            <p:cNvSpPr txBox="1"/>
            <p:nvPr/>
          </p:nvSpPr>
          <p:spPr>
            <a:xfrm>
              <a:off x="762000" y="3276600"/>
              <a:ext cx="1069499"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800000"/>
                  </a:solidFill>
                  <a:latin typeface="Times New Roman"/>
                  <a:ea typeface="Times New Roman"/>
                  <a:cs typeface="Times New Roman"/>
                  <a:sym typeface="Times New Roman"/>
                </a:rPr>
                <a:t>narrow </a:t>
              </a:r>
            </a:p>
          </p:txBody>
        </p:sp>
        <p:sp>
          <p:nvSpPr>
            <p:cNvPr id="1058" name="Shape 1058"/>
            <p:cNvSpPr txBox="1"/>
            <p:nvPr/>
          </p:nvSpPr>
          <p:spPr>
            <a:xfrm>
              <a:off x="5257800" y="3272134"/>
              <a:ext cx="8901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800000"/>
                  </a:solidFill>
                  <a:latin typeface="Times New Roman"/>
                  <a:ea typeface="Times New Roman"/>
                  <a:cs typeface="Times New Roman"/>
                  <a:sym typeface="Times New Roman"/>
                </a:rPr>
                <a:t>wider</a:t>
              </a:r>
            </a:p>
          </p:txBody>
        </p:sp>
        <p:sp>
          <p:nvSpPr>
            <p:cNvPr id="1059" name="Shape 1059"/>
            <p:cNvSpPr txBox="1"/>
            <p:nvPr/>
          </p:nvSpPr>
          <p:spPr>
            <a:xfrm>
              <a:off x="1403404" y="4343400"/>
              <a:ext cx="4458299"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800000"/>
                  </a:solidFill>
                  <a:latin typeface="Times New Roman"/>
                  <a:ea typeface="Times New Roman"/>
                  <a:cs typeface="Times New Roman"/>
                  <a:sym typeface="Times New Roman"/>
                </a:rPr>
                <a:t>must be explicit cast, may truncate</a:t>
              </a:r>
            </a:p>
          </p:txBody>
        </p:sp>
        <p:sp>
          <p:nvSpPr>
            <p:cNvPr id="1060" name="Shape 1060"/>
            <p:cNvSpPr txBox="1"/>
            <p:nvPr/>
          </p:nvSpPr>
          <p:spPr>
            <a:xfrm>
              <a:off x="2165469" y="3124200"/>
              <a:ext cx="29292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800000"/>
                  </a:solidFill>
                  <a:latin typeface="Times New Roman"/>
                  <a:ea typeface="Times New Roman"/>
                  <a:cs typeface="Times New Roman"/>
                  <a:sym typeface="Times New Roman"/>
                </a:rPr>
                <a:t>may be automatic cast</a:t>
              </a:r>
            </a:p>
          </p:txBody>
        </p:sp>
        <p:cxnSp>
          <p:nvCxnSpPr>
            <p:cNvPr id="1061" name="Shape 1061"/>
            <p:cNvCxnSpPr/>
            <p:nvPr/>
          </p:nvCxnSpPr>
          <p:spPr>
            <a:xfrm>
              <a:off x="1981200" y="3581400"/>
              <a:ext cx="3200399" cy="0"/>
            </a:xfrm>
            <a:prstGeom prst="straightConnector1">
              <a:avLst/>
            </a:prstGeom>
            <a:noFill/>
            <a:ln w="38100" cap="flat">
              <a:solidFill>
                <a:srgbClr val="800000"/>
              </a:solidFill>
              <a:prstDash val="solid"/>
              <a:round/>
              <a:headEnd type="none" w="med" len="med"/>
              <a:tailEnd type="stealth" w="lg" len="lg"/>
            </a:ln>
          </p:spPr>
        </p:cxnSp>
        <p:cxnSp>
          <p:nvCxnSpPr>
            <p:cNvPr id="1062" name="Shape 1062"/>
            <p:cNvCxnSpPr/>
            <p:nvPr/>
          </p:nvCxnSpPr>
          <p:spPr>
            <a:xfrm rot="10800000">
              <a:off x="1981200" y="4343400"/>
              <a:ext cx="3200399" cy="0"/>
            </a:xfrm>
            <a:prstGeom prst="straightConnector1">
              <a:avLst/>
            </a:prstGeom>
            <a:noFill/>
            <a:ln w="38100" cap="flat">
              <a:solidFill>
                <a:srgbClr val="800000"/>
              </a:solidFill>
              <a:prstDash val="solid"/>
              <a:round/>
              <a:headEnd type="none" w="med" len="med"/>
              <a:tailEnd type="stealth" w="lg" len="lg"/>
            </a:ln>
          </p:spPr>
        </p:cxnSp>
      </p:grpSp>
      <p:sp>
        <p:nvSpPr>
          <p:cNvPr id="1063" name="Shape 1063"/>
          <p:cNvSpPr txBox="1"/>
          <p:nvPr/>
        </p:nvSpPr>
        <p:spPr>
          <a:xfrm>
            <a:off x="533400" y="4625578"/>
            <a:ext cx="3633900" cy="346500"/>
          </a:xfrm>
          <a:prstGeom prst="rect">
            <a:avLst/>
          </a:prstGeom>
          <a:solidFill>
            <a:srgbClr val="E5F9FF"/>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Page A-9, inside back cover</a:t>
            </a:r>
          </a:p>
        </p:txBody>
      </p:sp>
      <p:grpSp>
        <p:nvGrpSpPr>
          <p:cNvPr id="1064" name="Shape 1064"/>
          <p:cNvGrpSpPr/>
          <p:nvPr/>
        </p:nvGrpSpPr>
        <p:grpSpPr>
          <a:xfrm>
            <a:off x="685800" y="3600533"/>
            <a:ext cx="7086600" cy="918019"/>
            <a:chOff x="685800" y="4800600"/>
            <a:chExt cx="7086600" cy="1223699"/>
          </a:xfrm>
        </p:grpSpPr>
        <p:sp>
          <p:nvSpPr>
            <p:cNvPr id="1065" name="Shape 1065"/>
            <p:cNvSpPr txBox="1"/>
            <p:nvPr/>
          </p:nvSpPr>
          <p:spPr>
            <a:xfrm>
              <a:off x="685800" y="4800600"/>
              <a:ext cx="70866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1" i="0" u="none" strike="noStrike" cap="none" baseline="0">
                  <a:solidFill>
                    <a:schemeClr val="dk1"/>
                  </a:solidFill>
                  <a:latin typeface="Times New Roman"/>
                  <a:ea typeface="Times New Roman"/>
                  <a:cs typeface="Times New Roman"/>
                  <a:sym typeface="Times New Roman"/>
                </a:rPr>
                <a:t>char</a:t>
              </a:r>
              <a:r>
                <a:rPr lang="en" sz="2400" b="0" i="0" u="none" strike="noStrike" cap="none" baseline="0">
                  <a:solidFill>
                    <a:schemeClr val="dk1"/>
                  </a:solidFill>
                  <a:latin typeface="Times New Roman"/>
                  <a:ea typeface="Times New Roman"/>
                  <a:cs typeface="Times New Roman"/>
                  <a:sym typeface="Times New Roman"/>
                </a:rPr>
                <a:t>  is a number type:     (</a:t>
              </a:r>
              <a:r>
                <a:rPr lang="en" sz="2400" b="1" i="0" u="none" strike="noStrike" cap="none" baseline="0">
                  <a:solidFill>
                    <a:schemeClr val="dk1"/>
                  </a:solidFill>
                  <a:latin typeface="Times New Roman"/>
                  <a:ea typeface="Times New Roman"/>
                  <a:cs typeface="Times New Roman"/>
                  <a:sym typeface="Times New Roman"/>
                </a:rPr>
                <a:t>int</a:t>
              </a: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rgbClr val="008000"/>
                  </a:solidFill>
                  <a:latin typeface="Times New Roman"/>
                  <a:ea typeface="Times New Roman"/>
                  <a:cs typeface="Times New Roman"/>
                  <a:sym typeface="Times New Roman"/>
                </a:rPr>
                <a:t>'V'</a:t>
              </a: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char</a:t>
              </a:r>
              <a:r>
                <a:rPr lang="en" sz="2400" b="0" i="0" u="none" strike="noStrike" cap="none" baseline="0">
                  <a:solidFill>
                    <a:schemeClr val="dk1"/>
                  </a:solidFill>
                  <a:latin typeface="Times New Roman"/>
                  <a:ea typeface="Times New Roman"/>
                  <a:cs typeface="Times New Roman"/>
                  <a:sym typeface="Times New Roman"/>
                </a:rPr>
                <a:t>) 86          </a:t>
              </a:r>
            </a:p>
          </p:txBody>
        </p:sp>
        <p:grpSp>
          <p:nvGrpSpPr>
            <p:cNvPr id="1066" name="Shape 1066"/>
            <p:cNvGrpSpPr/>
            <p:nvPr/>
          </p:nvGrpSpPr>
          <p:grpSpPr>
            <a:xfrm>
              <a:off x="1447800" y="5257800"/>
              <a:ext cx="3581399" cy="766499"/>
              <a:chOff x="1447800" y="5257800"/>
              <a:chExt cx="3581399" cy="766499"/>
            </a:xfrm>
          </p:grpSpPr>
          <p:cxnSp>
            <p:nvCxnSpPr>
              <p:cNvPr id="1067" name="Shape 1067"/>
              <p:cNvCxnSpPr/>
              <p:nvPr/>
            </p:nvCxnSpPr>
            <p:spPr>
              <a:xfrm rot="10800000">
                <a:off x="4572000" y="5257800"/>
                <a:ext cx="0" cy="609599"/>
              </a:xfrm>
              <a:prstGeom prst="straightConnector1">
                <a:avLst/>
              </a:prstGeom>
              <a:noFill/>
              <a:ln w="38100" cap="flat">
                <a:solidFill>
                  <a:srgbClr val="008000"/>
                </a:solidFill>
                <a:prstDash val="solid"/>
                <a:round/>
                <a:headEnd type="none" w="med" len="med"/>
                <a:tailEnd type="stealth" w="lg" len="lg"/>
              </a:ln>
            </p:spPr>
          </p:cxnSp>
          <p:sp>
            <p:nvSpPr>
              <p:cNvPr id="1068" name="Shape 1068"/>
              <p:cNvSpPr txBox="1"/>
              <p:nvPr/>
            </p:nvSpPr>
            <p:spPr>
              <a:xfrm>
                <a:off x="1447800" y="5562600"/>
                <a:ext cx="3581399" cy="461699"/>
              </a:xfrm>
              <a:prstGeom prst="rect">
                <a:avLst/>
              </a:prstGeom>
              <a:solidFill>
                <a:srgbClr val="CCFFCC"/>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Unicode representation: 86</a:t>
                </a:r>
              </a:p>
            </p:txBody>
          </p:sp>
          <p:cxnSp>
            <p:nvCxnSpPr>
              <p:cNvPr id="1069" name="Shape 1069"/>
              <p:cNvCxnSpPr/>
              <p:nvPr/>
            </p:nvCxnSpPr>
            <p:spPr>
              <a:xfrm>
                <a:off x="4038600" y="5257800"/>
                <a:ext cx="990599" cy="0"/>
              </a:xfrm>
              <a:prstGeom prst="straightConnector1">
                <a:avLst/>
              </a:prstGeom>
              <a:noFill/>
              <a:ln w="38100" cap="flat">
                <a:solidFill>
                  <a:srgbClr val="008000"/>
                </a:solidFill>
                <a:prstDash val="solid"/>
                <a:round/>
                <a:headEnd type="none" w="med" len="med"/>
                <a:tailEnd type="none" w="med" len="med"/>
              </a:ln>
            </p:spPr>
          </p:cxnSp>
        </p:grpSp>
        <p:grpSp>
          <p:nvGrpSpPr>
            <p:cNvPr id="1070" name="Shape 1070"/>
            <p:cNvGrpSpPr/>
            <p:nvPr/>
          </p:nvGrpSpPr>
          <p:grpSpPr>
            <a:xfrm>
              <a:off x="5791200" y="5257800"/>
              <a:ext cx="1143000" cy="766499"/>
              <a:chOff x="5791200" y="5257800"/>
              <a:chExt cx="1143000" cy="766499"/>
            </a:xfrm>
          </p:grpSpPr>
          <p:cxnSp>
            <p:nvCxnSpPr>
              <p:cNvPr id="1071" name="Shape 1071"/>
              <p:cNvCxnSpPr/>
              <p:nvPr/>
            </p:nvCxnSpPr>
            <p:spPr>
              <a:xfrm rot="10800000">
                <a:off x="6324600" y="5257800"/>
                <a:ext cx="0" cy="609599"/>
              </a:xfrm>
              <a:prstGeom prst="straightConnector1">
                <a:avLst/>
              </a:prstGeom>
              <a:noFill/>
              <a:ln w="38100" cap="flat">
                <a:solidFill>
                  <a:srgbClr val="008000"/>
                </a:solidFill>
                <a:prstDash val="solid"/>
                <a:round/>
                <a:headEnd type="none" w="med" len="med"/>
                <a:tailEnd type="stealth" w="lg" len="lg"/>
              </a:ln>
            </p:spPr>
          </p:cxnSp>
          <p:sp>
            <p:nvSpPr>
              <p:cNvPr id="1072" name="Shape 1072"/>
              <p:cNvSpPr txBox="1"/>
              <p:nvPr/>
            </p:nvSpPr>
            <p:spPr>
              <a:xfrm>
                <a:off x="6096000" y="5562600"/>
                <a:ext cx="685799" cy="461699"/>
              </a:xfrm>
              <a:prstGeom prst="rect">
                <a:avLst/>
              </a:prstGeom>
              <a:solidFill>
                <a:srgbClr val="CCFFCC"/>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1" i="0" u="none" strike="noStrike" cap="none" baseline="0">
                    <a:solidFill>
                      <a:schemeClr val="dk1"/>
                    </a:solidFill>
                    <a:latin typeface="Times New Roman"/>
                    <a:ea typeface="Times New Roman"/>
                    <a:cs typeface="Times New Roman"/>
                    <a:sym typeface="Times New Roman"/>
                  </a:rPr>
                  <a:t>'V'</a:t>
                </a:r>
              </a:p>
            </p:txBody>
          </p:sp>
          <p:cxnSp>
            <p:nvCxnSpPr>
              <p:cNvPr id="1073" name="Shape 1073"/>
              <p:cNvCxnSpPr/>
              <p:nvPr/>
            </p:nvCxnSpPr>
            <p:spPr>
              <a:xfrm>
                <a:off x="5791200" y="5257800"/>
                <a:ext cx="1143000" cy="0"/>
              </a:xfrm>
              <a:prstGeom prst="straightConnector1">
                <a:avLst/>
              </a:prstGeom>
              <a:noFill/>
              <a:ln w="38100" cap="flat">
                <a:solidFill>
                  <a:srgbClr val="008000"/>
                </a:solidFill>
                <a:prstDash val="solid"/>
                <a:round/>
                <a:headEnd type="none" w="med" len="med"/>
                <a:tailEnd type="none" w="med" len="med"/>
              </a:ln>
            </p:spPr>
          </p:cxnSp>
        </p:gr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500"/>
                                        <p:tgtEl>
                                          <p:spTgt spid="10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4"/>
                                        </p:tgtEl>
                                        <p:attrNameLst>
                                          <p:attrName>style.visibility</p:attrName>
                                        </p:attrNameLst>
                                      </p:cBhvr>
                                      <p:to>
                                        <p:strVal val="visible"/>
                                      </p:to>
                                    </p:set>
                                    <p:animEffect transition="in" filter="fade">
                                      <p:cBhvr>
                                        <p:cTn id="12" dur="500"/>
                                        <p:tgtEl>
                                          <p:spTgt spid="1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Shape 873"/>
          <p:cNvSpPr txBox="1">
            <a:spLocks noGrp="1"/>
          </p:cNvSpPr>
          <p:nvPr>
            <p:ph type="title"/>
          </p:nvPr>
        </p:nvSpPr>
        <p:spPr>
          <a:xfrm>
            <a:off x="457200" y="205975"/>
            <a:ext cx="6154199" cy="857400"/>
          </a:xfrm>
          <a:prstGeom prst="rect">
            <a:avLst/>
          </a:prstGeom>
        </p:spPr>
        <p:txBody>
          <a:bodyPr lIns="91425" tIns="91425" rIns="91425" bIns="91425" anchor="b" anchorCtr="0">
            <a:noAutofit/>
          </a:bodyPr>
          <a:lstStyle/>
          <a:p>
            <a:pPr lvl="0" rtl="0">
              <a:spcBef>
                <a:spcPts val="0"/>
              </a:spcBef>
              <a:buNone/>
            </a:pPr>
            <a:r>
              <a:rPr lang="en" sz="3200"/>
              <a:t>Add elements backwards</a:t>
            </a:r>
          </a:p>
        </p:txBody>
      </p:sp>
      <p:sp>
        <p:nvSpPr>
          <p:cNvPr id="874" name="Shape 874"/>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Loop Invariants</a:t>
            </a:r>
          </a:p>
        </p:txBody>
      </p:sp>
      <p:sp>
        <p:nvSpPr>
          <p:cNvPr id="875" name="Shape 875"/>
          <p:cNvSpPr txBox="1"/>
          <p:nvPr/>
        </p:nvSpPr>
        <p:spPr>
          <a:xfrm>
            <a:off x="3249475" y="1720125"/>
            <a:ext cx="3138900" cy="513300"/>
          </a:xfrm>
          <a:prstGeom prst="rect">
            <a:avLst/>
          </a:prstGeom>
          <a:noFill/>
          <a:ln w="28575"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latin typeface="Courier New"/>
                <a:ea typeface="Courier New"/>
                <a:cs typeface="Courier New"/>
                <a:sym typeface="Courier New"/>
              </a:rPr>
              <a:t>???</a:t>
            </a:r>
          </a:p>
        </p:txBody>
      </p:sp>
      <p:sp>
        <p:nvSpPr>
          <p:cNvPr id="876" name="Shape 876"/>
          <p:cNvSpPr txBox="1"/>
          <p:nvPr/>
        </p:nvSpPr>
        <p:spPr>
          <a:xfrm>
            <a:off x="2755625" y="1734750"/>
            <a:ext cx="513300" cy="513300"/>
          </a:xfrm>
          <a:prstGeom prst="rect">
            <a:avLst/>
          </a:prstGeom>
          <a:noFill/>
          <a:ln>
            <a:noFill/>
          </a:ln>
        </p:spPr>
        <p:txBody>
          <a:bodyPr lIns="91425" tIns="91425" rIns="91425" bIns="91425" anchor="ctr" anchorCtr="0">
            <a:noAutofit/>
          </a:bodyPr>
          <a:lstStyle/>
          <a:p>
            <a:pPr algn="ctr">
              <a:spcBef>
                <a:spcPts val="0"/>
              </a:spcBef>
              <a:buNone/>
            </a:pPr>
            <a:r>
              <a:rPr lang="en" sz="2000">
                <a:latin typeface="Courier New"/>
                <a:ea typeface="Courier New"/>
                <a:cs typeface="Courier New"/>
                <a:sym typeface="Courier New"/>
              </a:rPr>
              <a:t>b</a:t>
            </a:r>
          </a:p>
        </p:txBody>
      </p:sp>
      <p:sp>
        <p:nvSpPr>
          <p:cNvPr id="877" name="Shape 877"/>
          <p:cNvSpPr txBox="1"/>
          <p:nvPr/>
        </p:nvSpPr>
        <p:spPr>
          <a:xfrm>
            <a:off x="3249475" y="2936912"/>
            <a:ext cx="3138900" cy="513300"/>
          </a:xfrm>
          <a:prstGeom prst="rect">
            <a:avLst/>
          </a:prstGeom>
          <a:noFill/>
          <a:ln w="28575" cap="flat">
            <a:solidFill>
              <a:srgbClr val="000000"/>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sz="2000">
                <a:latin typeface="Courier New"/>
                <a:ea typeface="Courier New"/>
                <a:cs typeface="Courier New"/>
                <a:sym typeface="Courier New"/>
              </a:rPr>
              <a:t>  ???</a:t>
            </a:r>
          </a:p>
        </p:txBody>
      </p:sp>
      <p:sp>
        <p:nvSpPr>
          <p:cNvPr id="878" name="Shape 878"/>
          <p:cNvSpPr txBox="1"/>
          <p:nvPr/>
        </p:nvSpPr>
        <p:spPr>
          <a:xfrm>
            <a:off x="2755625" y="2951537"/>
            <a:ext cx="513300" cy="513300"/>
          </a:xfrm>
          <a:prstGeom prst="rect">
            <a:avLst/>
          </a:prstGeom>
          <a:noFill/>
          <a:ln>
            <a:noFill/>
          </a:ln>
        </p:spPr>
        <p:txBody>
          <a:bodyPr lIns="91425" tIns="91425" rIns="91425" bIns="91425" anchor="ctr" anchorCtr="0">
            <a:noAutofit/>
          </a:bodyPr>
          <a:lstStyle/>
          <a:p>
            <a:pPr lvl="0" algn="ctr" rtl="0">
              <a:spcBef>
                <a:spcPts val="0"/>
              </a:spcBef>
              <a:buNone/>
            </a:pPr>
            <a:r>
              <a:rPr lang="en" sz="2000">
                <a:latin typeface="Courier New"/>
                <a:ea typeface="Courier New"/>
                <a:cs typeface="Courier New"/>
                <a:sym typeface="Courier New"/>
              </a:rPr>
              <a:t>b</a:t>
            </a:r>
          </a:p>
        </p:txBody>
      </p:sp>
      <p:sp>
        <p:nvSpPr>
          <p:cNvPr id="879" name="Shape 879"/>
          <p:cNvSpPr txBox="1"/>
          <p:nvPr/>
        </p:nvSpPr>
        <p:spPr>
          <a:xfrm>
            <a:off x="4487125" y="2936912"/>
            <a:ext cx="1901100" cy="513300"/>
          </a:xfrm>
          <a:prstGeom prst="rect">
            <a:avLst/>
          </a:prstGeom>
          <a:noFill/>
          <a:ln w="28575"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2000">
                <a:latin typeface="Courier New"/>
                <a:ea typeface="Courier New"/>
                <a:cs typeface="Courier New"/>
                <a:sym typeface="Courier New"/>
              </a:rPr>
              <a:t>s = sum</a:t>
            </a:r>
          </a:p>
        </p:txBody>
      </p:sp>
      <p:sp>
        <p:nvSpPr>
          <p:cNvPr id="880" name="Shape 880"/>
          <p:cNvSpPr txBox="1"/>
          <p:nvPr/>
        </p:nvSpPr>
        <p:spPr>
          <a:xfrm>
            <a:off x="4218500" y="2575962"/>
            <a:ext cx="334200" cy="425700"/>
          </a:xfrm>
          <a:prstGeom prst="rect">
            <a:avLst/>
          </a:prstGeom>
          <a:noFill/>
          <a:ln>
            <a:noFill/>
          </a:ln>
        </p:spPr>
        <p:txBody>
          <a:bodyPr lIns="91425" tIns="91425" rIns="91425" bIns="91425" anchor="t" anchorCtr="0">
            <a:noAutofit/>
          </a:bodyPr>
          <a:lstStyle/>
          <a:p>
            <a:pPr algn="ctr">
              <a:spcBef>
                <a:spcPts val="0"/>
              </a:spcBef>
              <a:buNone/>
            </a:pPr>
            <a:r>
              <a:rPr lang="en" sz="1800"/>
              <a:t>h</a:t>
            </a:r>
          </a:p>
        </p:txBody>
      </p:sp>
      <p:sp>
        <p:nvSpPr>
          <p:cNvPr id="881" name="Shape 881"/>
          <p:cNvSpPr txBox="1"/>
          <p:nvPr/>
        </p:nvSpPr>
        <p:spPr>
          <a:xfrm>
            <a:off x="3249475" y="4139100"/>
            <a:ext cx="3138900" cy="513300"/>
          </a:xfrm>
          <a:prstGeom prst="rect">
            <a:avLst/>
          </a:prstGeom>
          <a:noFill/>
          <a:ln w="28575" cap="flat">
            <a:solidFill>
              <a:srgbClr val="000000"/>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sz="2000">
                <a:latin typeface="Courier New"/>
                <a:ea typeface="Courier New"/>
                <a:cs typeface="Courier New"/>
                <a:sym typeface="Courier New"/>
              </a:rPr>
              <a:t>  </a:t>
            </a:r>
          </a:p>
        </p:txBody>
      </p:sp>
      <p:sp>
        <p:nvSpPr>
          <p:cNvPr id="882" name="Shape 882"/>
          <p:cNvSpPr txBox="1"/>
          <p:nvPr/>
        </p:nvSpPr>
        <p:spPr>
          <a:xfrm>
            <a:off x="2755625" y="4153725"/>
            <a:ext cx="513300" cy="513300"/>
          </a:xfrm>
          <a:prstGeom prst="rect">
            <a:avLst/>
          </a:prstGeom>
          <a:noFill/>
          <a:ln>
            <a:noFill/>
          </a:ln>
        </p:spPr>
        <p:txBody>
          <a:bodyPr lIns="91425" tIns="91425" rIns="91425" bIns="91425" anchor="ctr" anchorCtr="0">
            <a:noAutofit/>
          </a:bodyPr>
          <a:lstStyle/>
          <a:p>
            <a:pPr lvl="0" algn="ctr" rtl="0">
              <a:spcBef>
                <a:spcPts val="0"/>
              </a:spcBef>
              <a:buNone/>
            </a:pPr>
            <a:r>
              <a:rPr lang="en" sz="2000">
                <a:latin typeface="Courier New"/>
                <a:ea typeface="Courier New"/>
                <a:cs typeface="Courier New"/>
                <a:sym typeface="Courier New"/>
              </a:rPr>
              <a:t>b</a:t>
            </a:r>
          </a:p>
        </p:txBody>
      </p:sp>
      <p:sp>
        <p:nvSpPr>
          <p:cNvPr id="883" name="Shape 883"/>
          <p:cNvSpPr txBox="1"/>
          <p:nvPr/>
        </p:nvSpPr>
        <p:spPr>
          <a:xfrm>
            <a:off x="3249325" y="4139100"/>
            <a:ext cx="3138900" cy="513300"/>
          </a:xfrm>
          <a:prstGeom prst="rect">
            <a:avLst/>
          </a:prstGeom>
          <a:noFill/>
          <a:ln w="28575"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latin typeface="Courier New"/>
                <a:ea typeface="Courier New"/>
                <a:cs typeface="Courier New"/>
                <a:sym typeface="Courier New"/>
              </a:rPr>
              <a:t>s = sum</a:t>
            </a:r>
          </a:p>
        </p:txBody>
      </p:sp>
      <p:sp>
        <p:nvSpPr>
          <p:cNvPr id="884" name="Shape 884"/>
          <p:cNvSpPr txBox="1"/>
          <p:nvPr/>
        </p:nvSpPr>
        <p:spPr>
          <a:xfrm>
            <a:off x="2951650" y="3760850"/>
            <a:ext cx="334200" cy="425700"/>
          </a:xfrm>
          <a:prstGeom prst="rect">
            <a:avLst/>
          </a:prstGeom>
          <a:noFill/>
          <a:ln>
            <a:noFill/>
          </a:ln>
        </p:spPr>
        <p:txBody>
          <a:bodyPr lIns="91425" tIns="91425" rIns="91425" bIns="91425" anchor="t" anchorCtr="0">
            <a:noAutofit/>
          </a:bodyPr>
          <a:lstStyle/>
          <a:p>
            <a:pPr lvl="0" algn="ctr" rtl="0">
              <a:spcBef>
                <a:spcPts val="0"/>
              </a:spcBef>
              <a:buNone/>
            </a:pPr>
            <a:r>
              <a:rPr lang="en" sz="1800"/>
              <a:t>h</a:t>
            </a:r>
          </a:p>
        </p:txBody>
      </p:sp>
      <p:sp>
        <p:nvSpPr>
          <p:cNvPr id="885" name="Shape 885"/>
          <p:cNvSpPr txBox="1"/>
          <p:nvPr/>
        </p:nvSpPr>
        <p:spPr>
          <a:xfrm>
            <a:off x="457200" y="1664175"/>
            <a:ext cx="1837800" cy="625199"/>
          </a:xfrm>
          <a:prstGeom prst="rect">
            <a:avLst/>
          </a:prstGeom>
          <a:noFill/>
          <a:ln>
            <a:noFill/>
          </a:ln>
        </p:spPr>
        <p:txBody>
          <a:bodyPr lIns="91425" tIns="91425" rIns="91425" bIns="91425" anchor="ctr" anchorCtr="0">
            <a:noAutofit/>
          </a:bodyPr>
          <a:lstStyle/>
          <a:p>
            <a:pPr>
              <a:spcBef>
                <a:spcPts val="0"/>
              </a:spcBef>
              <a:buNone/>
            </a:pPr>
            <a:r>
              <a:rPr lang="en" sz="2000"/>
              <a:t>Precondition</a:t>
            </a:r>
          </a:p>
        </p:txBody>
      </p:sp>
      <p:sp>
        <p:nvSpPr>
          <p:cNvPr id="886" name="Shape 886"/>
          <p:cNvSpPr txBox="1"/>
          <p:nvPr/>
        </p:nvSpPr>
        <p:spPr>
          <a:xfrm>
            <a:off x="457200" y="2895600"/>
            <a:ext cx="1837800" cy="625199"/>
          </a:xfrm>
          <a:prstGeom prst="rect">
            <a:avLst/>
          </a:prstGeom>
          <a:noFill/>
          <a:ln>
            <a:noFill/>
          </a:ln>
        </p:spPr>
        <p:txBody>
          <a:bodyPr lIns="91425" tIns="91425" rIns="91425" bIns="91425" anchor="ctr" anchorCtr="0">
            <a:noAutofit/>
          </a:bodyPr>
          <a:lstStyle/>
          <a:p>
            <a:pPr lvl="0" rtl="0">
              <a:spcBef>
                <a:spcPts val="0"/>
              </a:spcBef>
              <a:buNone/>
            </a:pPr>
            <a:r>
              <a:rPr lang="en" sz="2000"/>
              <a:t>Invariant</a:t>
            </a:r>
          </a:p>
        </p:txBody>
      </p:sp>
      <p:sp>
        <p:nvSpPr>
          <p:cNvPr id="887" name="Shape 887"/>
          <p:cNvSpPr txBox="1"/>
          <p:nvPr/>
        </p:nvSpPr>
        <p:spPr>
          <a:xfrm>
            <a:off x="457200" y="4083150"/>
            <a:ext cx="1837800" cy="625199"/>
          </a:xfrm>
          <a:prstGeom prst="rect">
            <a:avLst/>
          </a:prstGeom>
          <a:noFill/>
          <a:ln>
            <a:noFill/>
          </a:ln>
        </p:spPr>
        <p:txBody>
          <a:bodyPr lIns="91425" tIns="91425" rIns="91425" bIns="91425" anchor="ctr" anchorCtr="0">
            <a:noAutofit/>
          </a:bodyPr>
          <a:lstStyle/>
          <a:p>
            <a:pPr lvl="0" rtl="0">
              <a:spcBef>
                <a:spcPts val="0"/>
              </a:spcBef>
              <a:buNone/>
            </a:pPr>
            <a:r>
              <a:rPr lang="en" sz="2000"/>
              <a:t>Postcondition</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txBox="1">
            <a:spLocks noGrp="1"/>
          </p:cNvSpPr>
          <p:nvPr>
            <p:ph type="title"/>
          </p:nvPr>
        </p:nvSpPr>
        <p:spPr>
          <a:xfrm>
            <a:off x="457200" y="205975"/>
            <a:ext cx="8191850" cy="857400"/>
          </a:xfrm>
          <a:prstGeom prst="rect">
            <a:avLst/>
          </a:prstGeom>
        </p:spPr>
        <p:txBody>
          <a:bodyPr lIns="91425" tIns="91425" rIns="91425" bIns="91425" anchor="b" anchorCtr="0">
            <a:noAutofit/>
          </a:bodyPr>
          <a:lstStyle/>
          <a:p>
            <a:pPr lvl="0" rtl="0">
              <a:spcBef>
                <a:spcPts val="0"/>
              </a:spcBef>
              <a:buNone/>
            </a:pPr>
            <a:r>
              <a:rPr lang="en" sz="3200" dirty="0"/>
              <a:t>Add elements from end to beginning</a:t>
            </a:r>
          </a:p>
        </p:txBody>
      </p:sp>
      <p:sp>
        <p:nvSpPr>
          <p:cNvPr id="893" name="Shape 893"/>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Loop Invariants</a:t>
            </a:r>
          </a:p>
        </p:txBody>
      </p:sp>
      <p:sp>
        <p:nvSpPr>
          <p:cNvPr id="894" name="Shape 894"/>
          <p:cNvSpPr txBox="1"/>
          <p:nvPr/>
        </p:nvSpPr>
        <p:spPr>
          <a:xfrm>
            <a:off x="5254375" y="1811975"/>
            <a:ext cx="3138900" cy="513300"/>
          </a:xfrm>
          <a:prstGeom prst="rect">
            <a:avLst/>
          </a:prstGeom>
          <a:noFill/>
          <a:ln w="28575" cap="flat">
            <a:solidFill>
              <a:srgbClr val="000000"/>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sz="2000">
                <a:latin typeface="Courier New"/>
                <a:ea typeface="Courier New"/>
                <a:cs typeface="Courier New"/>
                <a:sym typeface="Courier New"/>
              </a:rPr>
              <a:t>  ???</a:t>
            </a:r>
          </a:p>
        </p:txBody>
      </p:sp>
      <p:sp>
        <p:nvSpPr>
          <p:cNvPr id="895" name="Shape 895"/>
          <p:cNvSpPr txBox="1"/>
          <p:nvPr/>
        </p:nvSpPr>
        <p:spPr>
          <a:xfrm>
            <a:off x="3997850" y="1826612"/>
            <a:ext cx="1275900" cy="513300"/>
          </a:xfrm>
          <a:prstGeom prst="rect">
            <a:avLst/>
          </a:prstGeom>
          <a:noFill/>
          <a:ln>
            <a:noFill/>
          </a:ln>
        </p:spPr>
        <p:txBody>
          <a:bodyPr lIns="91425" tIns="91425" rIns="91425" bIns="91425" anchor="ctr" anchorCtr="0">
            <a:noAutofit/>
          </a:bodyPr>
          <a:lstStyle/>
          <a:p>
            <a:pPr lvl="0" algn="ctr" rtl="0">
              <a:spcBef>
                <a:spcPts val="0"/>
              </a:spcBef>
              <a:buNone/>
            </a:pPr>
            <a:r>
              <a:rPr lang="en" sz="2000">
                <a:latin typeface="Courier New"/>
                <a:ea typeface="Courier New"/>
                <a:cs typeface="Courier New"/>
                <a:sym typeface="Courier New"/>
              </a:rPr>
              <a:t>INV: b</a:t>
            </a:r>
          </a:p>
        </p:txBody>
      </p:sp>
      <p:sp>
        <p:nvSpPr>
          <p:cNvPr id="896" name="Shape 896"/>
          <p:cNvSpPr txBox="1"/>
          <p:nvPr/>
        </p:nvSpPr>
        <p:spPr>
          <a:xfrm>
            <a:off x="6492025" y="1811975"/>
            <a:ext cx="1901100" cy="513300"/>
          </a:xfrm>
          <a:prstGeom prst="rect">
            <a:avLst/>
          </a:prstGeom>
          <a:noFill/>
          <a:ln w="28575"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2000">
                <a:latin typeface="Courier New"/>
                <a:ea typeface="Courier New"/>
                <a:cs typeface="Courier New"/>
                <a:sym typeface="Courier New"/>
              </a:rPr>
              <a:t>s = sum</a:t>
            </a:r>
          </a:p>
        </p:txBody>
      </p:sp>
      <p:sp>
        <p:nvSpPr>
          <p:cNvPr id="897" name="Shape 897"/>
          <p:cNvSpPr txBox="1"/>
          <p:nvPr/>
        </p:nvSpPr>
        <p:spPr>
          <a:xfrm>
            <a:off x="6223400" y="1451025"/>
            <a:ext cx="334200" cy="425700"/>
          </a:xfrm>
          <a:prstGeom prst="rect">
            <a:avLst/>
          </a:prstGeom>
          <a:noFill/>
          <a:ln>
            <a:noFill/>
          </a:ln>
        </p:spPr>
        <p:txBody>
          <a:bodyPr lIns="91425" tIns="91425" rIns="91425" bIns="91425" anchor="t" anchorCtr="0">
            <a:noAutofit/>
          </a:bodyPr>
          <a:lstStyle/>
          <a:p>
            <a:pPr lvl="0" algn="ctr" rtl="0">
              <a:spcBef>
                <a:spcPts val="0"/>
              </a:spcBef>
              <a:buNone/>
            </a:pPr>
            <a:r>
              <a:rPr lang="en" sz="1800"/>
              <a:t>h</a:t>
            </a:r>
          </a:p>
        </p:txBody>
      </p:sp>
      <p:sp>
        <p:nvSpPr>
          <p:cNvPr id="898" name="Shape 898"/>
          <p:cNvSpPr txBox="1"/>
          <p:nvPr/>
        </p:nvSpPr>
        <p:spPr>
          <a:xfrm>
            <a:off x="290125" y="1981025"/>
            <a:ext cx="3952499" cy="2315100"/>
          </a:xfrm>
          <a:prstGeom prst="rect">
            <a:avLst/>
          </a:prstGeom>
          <a:noFill/>
          <a:ln>
            <a:noFill/>
          </a:ln>
        </p:spPr>
        <p:txBody>
          <a:bodyPr lIns="91425" tIns="91425" rIns="91425" bIns="91425" anchor="t" anchorCtr="0">
            <a:noAutofit/>
          </a:bodyPr>
          <a:lstStyle/>
          <a:p>
            <a:pPr lvl="0" rtl="0">
              <a:spcBef>
                <a:spcPts val="0"/>
              </a:spcBef>
              <a:buNone/>
            </a:pPr>
            <a:r>
              <a:rPr lang="en" sz="2400">
                <a:latin typeface="Courier New"/>
                <a:ea typeface="Courier New"/>
                <a:cs typeface="Courier New"/>
                <a:sym typeface="Courier New"/>
              </a:rPr>
              <a:t>int s = 0;</a:t>
            </a:r>
          </a:p>
          <a:p>
            <a:pPr lvl="0" rtl="0">
              <a:spcBef>
                <a:spcPts val="0"/>
              </a:spcBef>
              <a:buNone/>
            </a:pPr>
            <a:r>
              <a:rPr lang="en" sz="2400">
                <a:latin typeface="Courier New"/>
                <a:ea typeface="Courier New"/>
                <a:cs typeface="Courier New"/>
                <a:sym typeface="Courier New"/>
              </a:rPr>
              <a:t>int h = </a:t>
            </a:r>
            <a:r>
              <a:rPr lang="en" sz="2400">
                <a:solidFill>
                  <a:schemeClr val="dk1"/>
                </a:solidFill>
                <a:latin typeface="Courier New"/>
                <a:ea typeface="Courier New"/>
                <a:cs typeface="Courier New"/>
                <a:sym typeface="Courier New"/>
              </a:rPr>
              <a:t>b.length-1</a:t>
            </a: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while (h &gt;= 0) {</a:t>
            </a:r>
          </a:p>
          <a:p>
            <a:pPr rtl="0">
              <a:spcBef>
                <a:spcPts val="0"/>
              </a:spcBef>
              <a:buNone/>
            </a:pPr>
            <a:r>
              <a:rPr lang="en" sz="2400">
                <a:latin typeface="Courier New"/>
                <a:ea typeface="Courier New"/>
                <a:cs typeface="Courier New"/>
                <a:sym typeface="Courier New"/>
              </a:rPr>
              <a:t>	s = s + b[h];</a:t>
            </a:r>
          </a:p>
          <a:p>
            <a:pPr lvl="0" rtl="0">
              <a:spcBef>
                <a:spcPts val="0"/>
              </a:spcBef>
              <a:buNone/>
            </a:pPr>
            <a:r>
              <a:rPr lang="en" sz="2400">
                <a:latin typeface="Courier New"/>
                <a:ea typeface="Courier New"/>
                <a:cs typeface="Courier New"/>
                <a:sym typeface="Courier New"/>
              </a:rPr>
              <a:t>	h--;</a:t>
            </a:r>
          </a:p>
          <a:p>
            <a:pPr lvl="0" rtl="0">
              <a:spcBef>
                <a:spcPts val="0"/>
              </a:spcBef>
              <a:buNone/>
            </a:pPr>
            <a:r>
              <a:rPr lang="en" sz="2400">
                <a:latin typeface="Courier New"/>
                <a:ea typeface="Courier New"/>
                <a:cs typeface="Courier New"/>
                <a:sym typeface="Courier New"/>
              </a:rPr>
              <a:t>}</a:t>
            </a:r>
          </a:p>
        </p:txBody>
      </p:sp>
      <p:sp>
        <p:nvSpPr>
          <p:cNvPr id="899" name="Shape 899"/>
          <p:cNvSpPr txBox="1"/>
          <p:nvPr/>
        </p:nvSpPr>
        <p:spPr>
          <a:xfrm>
            <a:off x="5170837" y="1451025"/>
            <a:ext cx="334200" cy="425700"/>
          </a:xfrm>
          <a:prstGeom prst="rect">
            <a:avLst/>
          </a:prstGeom>
          <a:noFill/>
          <a:ln>
            <a:noFill/>
          </a:ln>
        </p:spPr>
        <p:txBody>
          <a:bodyPr lIns="91425" tIns="91425" rIns="91425" bIns="91425" anchor="t" anchorCtr="0">
            <a:noAutofit/>
          </a:bodyPr>
          <a:lstStyle/>
          <a:p>
            <a:pPr lvl="0" algn="ctr" rtl="0">
              <a:spcBef>
                <a:spcPts val="0"/>
              </a:spcBef>
              <a:buNone/>
            </a:pPr>
            <a:r>
              <a:rPr lang="en" sz="1800"/>
              <a:t>0</a:t>
            </a:r>
          </a:p>
        </p:txBody>
      </p:sp>
      <p:sp>
        <p:nvSpPr>
          <p:cNvPr id="900" name="Shape 900"/>
          <p:cNvSpPr txBox="1"/>
          <p:nvPr/>
        </p:nvSpPr>
        <p:spPr>
          <a:xfrm>
            <a:off x="3997850" y="2727575"/>
            <a:ext cx="4940700" cy="1790100"/>
          </a:xfrm>
          <a:prstGeom prst="rect">
            <a:avLst/>
          </a:prstGeom>
          <a:noFill/>
          <a:ln>
            <a:noFill/>
          </a:ln>
        </p:spPr>
        <p:txBody>
          <a:bodyPr lIns="91425" tIns="91425" rIns="91425" bIns="91425" anchor="ctr" anchorCtr="0">
            <a:noAutofit/>
          </a:bodyPr>
          <a:lstStyle/>
          <a:p>
            <a:pPr marL="457200" lvl="0" indent="-355600" rtl="0">
              <a:lnSpc>
                <a:spcPct val="115000"/>
              </a:lnSpc>
              <a:spcBef>
                <a:spcPts val="0"/>
              </a:spcBef>
              <a:buClr>
                <a:srgbClr val="000000"/>
              </a:buClr>
              <a:buSzPct val="100000"/>
              <a:buFont typeface="Arial"/>
              <a:buAutoNum type="arabicPeriod"/>
            </a:pPr>
            <a:r>
              <a:rPr lang="en" sz="2000"/>
              <a:t>Does it </a:t>
            </a:r>
            <a:r>
              <a:rPr lang="en" sz="2000" b="1"/>
              <a:t>start </a:t>
            </a:r>
            <a:r>
              <a:rPr lang="en" sz="2000"/>
              <a:t>right?</a:t>
            </a:r>
          </a:p>
          <a:p>
            <a:pPr marL="457200" lvl="0" indent="-355600" rtl="0">
              <a:lnSpc>
                <a:spcPct val="115000"/>
              </a:lnSpc>
              <a:spcBef>
                <a:spcPts val="0"/>
              </a:spcBef>
              <a:buClr>
                <a:srgbClr val="000000"/>
              </a:buClr>
              <a:buSzPct val="100000"/>
              <a:buFont typeface="Arial"/>
              <a:buAutoNum type="arabicPeriod"/>
            </a:pPr>
            <a:r>
              <a:rPr lang="en" sz="2000"/>
              <a:t>Does it </a:t>
            </a:r>
            <a:r>
              <a:rPr lang="en" sz="2000" b="1"/>
              <a:t>stop</a:t>
            </a:r>
            <a:r>
              <a:rPr lang="en" sz="2000"/>
              <a:t> right?</a:t>
            </a:r>
          </a:p>
          <a:p>
            <a:pPr marL="457200" lvl="0" indent="-355600" rtl="0">
              <a:lnSpc>
                <a:spcPct val="115000"/>
              </a:lnSpc>
              <a:spcBef>
                <a:spcPts val="0"/>
              </a:spcBef>
              <a:buClr>
                <a:srgbClr val="000000"/>
              </a:buClr>
              <a:buSzPct val="100000"/>
              <a:buFont typeface="Arial"/>
              <a:buAutoNum type="arabicPeriod"/>
            </a:pPr>
            <a:r>
              <a:rPr lang="en" sz="2000"/>
              <a:t>Does it </a:t>
            </a:r>
            <a:r>
              <a:rPr lang="en" sz="2000" b="1"/>
              <a:t>keep</a:t>
            </a:r>
            <a:r>
              <a:rPr lang="en" sz="2000"/>
              <a:t> the invariant true?</a:t>
            </a:r>
          </a:p>
          <a:p>
            <a:pPr marL="457200" lvl="0" indent="-355600" rtl="0">
              <a:lnSpc>
                <a:spcPct val="115000"/>
              </a:lnSpc>
              <a:spcBef>
                <a:spcPts val="0"/>
              </a:spcBef>
              <a:buClr>
                <a:srgbClr val="000000"/>
              </a:buClr>
              <a:buSzPct val="100000"/>
              <a:buFont typeface="Arial"/>
              <a:buAutoNum type="arabicPeriod"/>
            </a:pPr>
            <a:r>
              <a:rPr lang="en" sz="2000"/>
              <a:t>Does it make </a:t>
            </a:r>
            <a:r>
              <a:rPr lang="en" sz="2000" b="1"/>
              <a:t>progress</a:t>
            </a:r>
            <a:r>
              <a:rPr lang="en" sz="2000"/>
              <a:t> toward termination?</a:t>
            </a:r>
          </a:p>
        </p:txBody>
      </p:sp>
      <p:sp>
        <p:nvSpPr>
          <p:cNvPr id="901" name="Shape 901"/>
          <p:cNvSpPr/>
          <p:nvPr/>
        </p:nvSpPr>
        <p:spPr>
          <a:xfrm>
            <a:off x="3997850" y="2967600"/>
            <a:ext cx="334143" cy="425690"/>
          </a:xfrm>
          <a:custGeom>
            <a:avLst/>
            <a:gdLst/>
            <a:ahLst/>
            <a:cxnLst/>
            <a:rect l="0" t="0" r="0" b="0"/>
            <a:pathLst>
              <a:path w="53463" h="60147" extrusionOk="0">
                <a:moveTo>
                  <a:pt x="0" y="43916"/>
                </a:moveTo>
                <a:lnTo>
                  <a:pt x="10024" y="35801"/>
                </a:lnTo>
                <a:lnTo>
                  <a:pt x="18139" y="47735"/>
                </a:lnTo>
                <a:lnTo>
                  <a:pt x="40098" y="0"/>
                </a:lnTo>
                <a:lnTo>
                  <a:pt x="53463" y="13366"/>
                </a:lnTo>
                <a:lnTo>
                  <a:pt x="19571" y="60147"/>
                </a:lnTo>
                <a:close/>
              </a:path>
            </a:pathLst>
          </a:custGeom>
          <a:solidFill>
            <a:srgbClr val="93C47D"/>
          </a:solidFill>
          <a:ln w="19050" cap="flat">
            <a:solidFill>
              <a:srgbClr val="38761D"/>
            </a:solidFill>
            <a:prstDash val="solid"/>
            <a:round/>
            <a:headEnd type="none" w="lg" len="lg"/>
            <a:tailEnd type="none" w="lg" len="lg"/>
          </a:ln>
        </p:spPr>
      </p:sp>
      <p:sp>
        <p:nvSpPr>
          <p:cNvPr id="902" name="Shape 902"/>
          <p:cNvSpPr/>
          <p:nvPr/>
        </p:nvSpPr>
        <p:spPr>
          <a:xfrm>
            <a:off x="3997850" y="3325625"/>
            <a:ext cx="334143" cy="425690"/>
          </a:xfrm>
          <a:custGeom>
            <a:avLst/>
            <a:gdLst/>
            <a:ahLst/>
            <a:cxnLst/>
            <a:rect l="0" t="0" r="0" b="0"/>
            <a:pathLst>
              <a:path w="53463" h="60147" extrusionOk="0">
                <a:moveTo>
                  <a:pt x="0" y="43916"/>
                </a:moveTo>
                <a:lnTo>
                  <a:pt x="10024" y="35801"/>
                </a:lnTo>
                <a:lnTo>
                  <a:pt x="18139" y="47735"/>
                </a:lnTo>
                <a:lnTo>
                  <a:pt x="40098" y="0"/>
                </a:lnTo>
                <a:lnTo>
                  <a:pt x="53463" y="13366"/>
                </a:lnTo>
                <a:lnTo>
                  <a:pt x="19571" y="60147"/>
                </a:lnTo>
                <a:close/>
              </a:path>
            </a:pathLst>
          </a:custGeom>
          <a:solidFill>
            <a:srgbClr val="93C47D"/>
          </a:solidFill>
          <a:ln w="19050" cap="flat">
            <a:solidFill>
              <a:srgbClr val="38761D"/>
            </a:solidFill>
            <a:prstDash val="solid"/>
            <a:round/>
            <a:headEnd type="none" w="lg" len="lg"/>
            <a:tailEnd type="none" w="lg" len="lg"/>
          </a:ln>
        </p:spPr>
      </p:sp>
      <p:sp>
        <p:nvSpPr>
          <p:cNvPr id="903" name="Shape 903"/>
          <p:cNvSpPr/>
          <p:nvPr/>
        </p:nvSpPr>
        <p:spPr>
          <a:xfrm>
            <a:off x="3997850" y="2619925"/>
            <a:ext cx="334143" cy="425690"/>
          </a:xfrm>
          <a:custGeom>
            <a:avLst/>
            <a:gdLst/>
            <a:ahLst/>
            <a:cxnLst/>
            <a:rect l="0" t="0" r="0" b="0"/>
            <a:pathLst>
              <a:path w="53463" h="60147" extrusionOk="0">
                <a:moveTo>
                  <a:pt x="0" y="43916"/>
                </a:moveTo>
                <a:lnTo>
                  <a:pt x="10024" y="35801"/>
                </a:lnTo>
                <a:lnTo>
                  <a:pt x="18139" y="47735"/>
                </a:lnTo>
                <a:lnTo>
                  <a:pt x="40098" y="0"/>
                </a:lnTo>
                <a:lnTo>
                  <a:pt x="53463" y="13366"/>
                </a:lnTo>
                <a:lnTo>
                  <a:pt x="19571" y="60147"/>
                </a:lnTo>
                <a:close/>
              </a:path>
            </a:pathLst>
          </a:custGeom>
          <a:solidFill>
            <a:srgbClr val="93C47D"/>
          </a:solidFill>
          <a:ln w="19050" cap="flat">
            <a:solidFill>
              <a:srgbClr val="38761D"/>
            </a:solidFill>
            <a:prstDash val="solid"/>
            <a:round/>
            <a:headEnd type="none" w="lg" len="lg"/>
            <a:tailEnd type="none" w="lg" len="lg"/>
          </a:ln>
        </p:spPr>
      </p:sp>
      <p:sp>
        <p:nvSpPr>
          <p:cNvPr id="904" name="Shape 904"/>
          <p:cNvSpPr/>
          <p:nvPr/>
        </p:nvSpPr>
        <p:spPr>
          <a:xfrm>
            <a:off x="3997850" y="3751325"/>
            <a:ext cx="334143" cy="425690"/>
          </a:xfrm>
          <a:custGeom>
            <a:avLst/>
            <a:gdLst/>
            <a:ahLst/>
            <a:cxnLst/>
            <a:rect l="0" t="0" r="0" b="0"/>
            <a:pathLst>
              <a:path w="53463" h="60147" extrusionOk="0">
                <a:moveTo>
                  <a:pt x="0" y="43916"/>
                </a:moveTo>
                <a:lnTo>
                  <a:pt x="10024" y="35801"/>
                </a:lnTo>
                <a:lnTo>
                  <a:pt x="18139" y="47735"/>
                </a:lnTo>
                <a:lnTo>
                  <a:pt x="40098" y="0"/>
                </a:lnTo>
                <a:lnTo>
                  <a:pt x="53463" y="13366"/>
                </a:lnTo>
                <a:lnTo>
                  <a:pt x="19571" y="60147"/>
                </a:lnTo>
                <a:close/>
              </a:path>
            </a:pathLst>
          </a:custGeom>
          <a:solidFill>
            <a:srgbClr val="93C47D"/>
          </a:solidFill>
          <a:ln w="19050" cap="flat">
            <a:solidFill>
              <a:srgbClr val="38761D"/>
            </a:solidFill>
            <a:prstDash val="solid"/>
            <a:round/>
            <a:headEnd type="none" w="lg" len="lg"/>
            <a:tailEnd type="none" w="lg" len="lg"/>
          </a:ln>
        </p:spPr>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1"/>
                                        </p:tgtEl>
                                        <p:attrNameLst>
                                          <p:attrName>style.visibility</p:attrName>
                                        </p:attrNameLst>
                                      </p:cBhvr>
                                      <p:to>
                                        <p:strVal val="visible"/>
                                      </p:to>
                                    </p:set>
                                    <p:animEffect transition="in" filter="fade">
                                      <p:cBhvr>
                                        <p:cTn id="7" dur="1000"/>
                                        <p:tgtEl>
                                          <p:spTgt spid="901"/>
                                        </p:tgtEl>
                                      </p:cBhvr>
                                    </p:animEffect>
                                  </p:childTnLst>
                                </p:cTn>
                              </p:par>
                              <p:par>
                                <p:cTn id="8" presetID="10" presetClass="entr" presetSubtype="0" fill="hold" nodeType="withEffect">
                                  <p:stCondLst>
                                    <p:cond delay="0"/>
                                  </p:stCondLst>
                                  <p:childTnLst>
                                    <p:set>
                                      <p:cBhvr>
                                        <p:cTn id="9" dur="1" fill="hold">
                                          <p:stCondLst>
                                            <p:cond delay="0"/>
                                          </p:stCondLst>
                                        </p:cTn>
                                        <p:tgtEl>
                                          <p:spTgt spid="903"/>
                                        </p:tgtEl>
                                        <p:attrNameLst>
                                          <p:attrName>style.visibility</p:attrName>
                                        </p:attrNameLst>
                                      </p:cBhvr>
                                      <p:to>
                                        <p:strVal val="visible"/>
                                      </p:to>
                                    </p:set>
                                    <p:animEffect transition="in" filter="fade">
                                      <p:cBhvr>
                                        <p:cTn id="10" dur="1000"/>
                                        <p:tgtEl>
                                          <p:spTgt spid="903"/>
                                        </p:tgtEl>
                                      </p:cBhvr>
                                    </p:animEffect>
                                  </p:childTnLst>
                                </p:cTn>
                              </p:par>
                              <p:par>
                                <p:cTn id="11" presetID="10" presetClass="entr" presetSubtype="0" fill="hold" nodeType="withEffect">
                                  <p:stCondLst>
                                    <p:cond delay="0"/>
                                  </p:stCondLst>
                                  <p:childTnLst>
                                    <p:set>
                                      <p:cBhvr>
                                        <p:cTn id="12" dur="1" fill="hold">
                                          <p:stCondLst>
                                            <p:cond delay="0"/>
                                          </p:stCondLst>
                                        </p:cTn>
                                        <p:tgtEl>
                                          <p:spTgt spid="902"/>
                                        </p:tgtEl>
                                        <p:attrNameLst>
                                          <p:attrName>style.visibility</p:attrName>
                                        </p:attrNameLst>
                                      </p:cBhvr>
                                      <p:to>
                                        <p:strVal val="visible"/>
                                      </p:to>
                                    </p:set>
                                    <p:animEffect transition="in" filter="fade">
                                      <p:cBhvr>
                                        <p:cTn id="13" dur="1000"/>
                                        <p:tgtEl>
                                          <p:spTgt spid="902"/>
                                        </p:tgtEl>
                                      </p:cBhvr>
                                    </p:animEffect>
                                  </p:childTnLst>
                                </p:cTn>
                              </p:par>
                              <p:par>
                                <p:cTn id="14" presetID="10" presetClass="entr" presetSubtype="0" fill="hold" nodeType="withEffect">
                                  <p:stCondLst>
                                    <p:cond delay="0"/>
                                  </p:stCondLst>
                                  <p:childTnLst>
                                    <p:set>
                                      <p:cBhvr>
                                        <p:cTn id="15" dur="1" fill="hold">
                                          <p:stCondLst>
                                            <p:cond delay="0"/>
                                          </p:stCondLst>
                                        </p:cTn>
                                        <p:tgtEl>
                                          <p:spTgt spid="904"/>
                                        </p:tgtEl>
                                        <p:attrNameLst>
                                          <p:attrName>style.visibility</p:attrName>
                                        </p:attrNameLst>
                                      </p:cBhvr>
                                      <p:to>
                                        <p:strVal val="visible"/>
                                      </p:to>
                                    </p:set>
                                    <p:animEffect transition="in" filter="fade">
                                      <p:cBhvr>
                                        <p:cTn id="16" dur="1000"/>
                                        <p:tgtEl>
                                          <p:spTgt spid="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Shape 10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What method calls are legal</a:t>
            </a:r>
          </a:p>
        </p:txBody>
      </p:sp>
      <p:sp>
        <p:nvSpPr>
          <p:cNvPr id="1034" name="Shape 1034"/>
          <p:cNvSpPr txBox="1">
            <a:spLocks noGrp="1"/>
          </p:cNvSpPr>
          <p:nvPr>
            <p:ph type="body" idx="1"/>
          </p:nvPr>
        </p:nvSpPr>
        <p:spPr>
          <a:xfrm>
            <a:off x="457200" y="1110675"/>
            <a:ext cx="7943700" cy="1511699"/>
          </a:xfrm>
          <a:prstGeom prst="rect">
            <a:avLst/>
          </a:prstGeom>
        </p:spPr>
        <p:txBody>
          <a:bodyPr lIns="91425" tIns="91425" rIns="91425" bIns="91425" anchor="t" anchorCtr="0">
            <a:noAutofit/>
          </a:bodyPr>
          <a:lstStyle/>
          <a:p>
            <a:pPr rtl="0">
              <a:spcBef>
                <a:spcPts val="0"/>
              </a:spcBef>
              <a:buNone/>
            </a:pPr>
            <a:r>
              <a:rPr lang="en" sz="2400" dirty="0">
                <a:solidFill>
                  <a:srgbClr val="1155CC"/>
                </a:solidFill>
                <a:latin typeface="Courier New"/>
                <a:ea typeface="Courier New"/>
                <a:cs typeface="Courier New"/>
                <a:sym typeface="Courier New"/>
              </a:rPr>
              <a:t>Animal an; …  </a:t>
            </a:r>
            <a:r>
              <a:rPr lang="en" sz="2400" dirty="0" err="1">
                <a:solidFill>
                  <a:srgbClr val="1155CC"/>
                </a:solidFill>
                <a:latin typeface="Courier New"/>
                <a:ea typeface="Courier New"/>
                <a:cs typeface="Courier New"/>
                <a:sym typeface="Courier New"/>
              </a:rPr>
              <a:t>an.m</a:t>
            </a:r>
            <a:r>
              <a:rPr lang="en" sz="2400" dirty="0">
                <a:solidFill>
                  <a:srgbClr val="1155CC"/>
                </a:solidFill>
                <a:latin typeface="Courier New"/>
                <a:ea typeface="Courier New"/>
                <a:cs typeface="Courier New"/>
                <a:sym typeface="Courier New"/>
              </a:rPr>
              <a:t>(</a:t>
            </a:r>
            <a:r>
              <a:rPr lang="en" sz="2400" dirty="0" err="1">
                <a:solidFill>
                  <a:srgbClr val="1155CC"/>
                </a:solidFill>
                <a:latin typeface="Courier New"/>
                <a:ea typeface="Courier New"/>
                <a:cs typeface="Courier New"/>
                <a:sym typeface="Courier New"/>
              </a:rPr>
              <a:t>args</a:t>
            </a:r>
            <a:r>
              <a:rPr lang="en" sz="2400" dirty="0">
                <a:solidFill>
                  <a:srgbClr val="1155CC"/>
                </a:solidFill>
                <a:latin typeface="Courier New"/>
                <a:ea typeface="Courier New"/>
                <a:cs typeface="Courier New"/>
                <a:sym typeface="Courier New"/>
              </a:rPr>
              <a:t>);</a:t>
            </a:r>
          </a:p>
          <a:p>
            <a:pPr rtl="0">
              <a:spcBef>
                <a:spcPts val="0"/>
              </a:spcBef>
              <a:buNone/>
            </a:pPr>
            <a:endParaRPr sz="2400" dirty="0">
              <a:solidFill>
                <a:srgbClr val="000000"/>
              </a:solidFill>
              <a:latin typeface="Courier New"/>
              <a:ea typeface="Courier New"/>
              <a:cs typeface="Courier New"/>
              <a:sym typeface="Courier New"/>
            </a:endParaRPr>
          </a:p>
          <a:p>
            <a:pPr lvl="0" rtl="0">
              <a:spcBef>
                <a:spcPts val="0"/>
              </a:spcBef>
              <a:buNone/>
            </a:pPr>
            <a:r>
              <a:rPr lang="en" sz="2400" dirty="0">
                <a:solidFill>
                  <a:srgbClr val="000000"/>
                </a:solidFill>
                <a:latin typeface="Times New Roman" panose="02020603050405020304" pitchFamily="18" charset="0"/>
                <a:ea typeface="Courier New"/>
                <a:cs typeface="Times New Roman" panose="02020603050405020304" pitchFamily="18" charset="0"/>
                <a:sym typeface="Courier New"/>
              </a:rPr>
              <a:t>legal ONLY if Java can guarantee that method m exists.</a:t>
            </a:r>
            <a:br>
              <a:rPr lang="en" sz="2400" dirty="0">
                <a:solidFill>
                  <a:srgbClr val="000000"/>
                </a:solidFill>
                <a:latin typeface="Times New Roman" panose="02020603050405020304" pitchFamily="18" charset="0"/>
                <a:ea typeface="Courier New"/>
                <a:cs typeface="Times New Roman" panose="02020603050405020304" pitchFamily="18" charset="0"/>
                <a:sym typeface="Courier New"/>
              </a:rPr>
            </a:br>
            <a:r>
              <a:rPr lang="en" sz="2400" dirty="0">
                <a:solidFill>
                  <a:srgbClr val="000000"/>
                </a:solidFill>
                <a:latin typeface="Times New Roman" panose="02020603050405020304" pitchFamily="18" charset="0"/>
                <a:ea typeface="Courier New"/>
                <a:cs typeface="Times New Roman" panose="02020603050405020304" pitchFamily="18" charset="0"/>
                <a:sym typeface="Courier New"/>
              </a:rPr>
              <a:t>How to guarantee?</a:t>
            </a:r>
          </a:p>
          <a:p>
            <a:pPr lvl="0" rtl="0">
              <a:spcBef>
                <a:spcPts val="0"/>
              </a:spcBef>
              <a:buNone/>
            </a:pPr>
            <a:endParaRPr sz="2400" dirty="0">
              <a:solidFill>
                <a:srgbClr val="000000"/>
              </a:solidFill>
              <a:latin typeface="Times New Roman" panose="02020603050405020304" pitchFamily="18" charset="0"/>
              <a:ea typeface="Courier New"/>
              <a:cs typeface="Times New Roman" panose="02020603050405020304" pitchFamily="18" charset="0"/>
              <a:sym typeface="Courier New"/>
            </a:endParaRPr>
          </a:p>
          <a:p>
            <a:pPr lvl="0" rtl="0">
              <a:spcBef>
                <a:spcPts val="0"/>
              </a:spcBef>
              <a:buNone/>
            </a:pPr>
            <a:endParaRPr sz="2400" dirty="0"/>
          </a:p>
        </p:txBody>
      </p:sp>
      <p:sp>
        <p:nvSpPr>
          <p:cNvPr id="1035" name="Shape 1035"/>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Prelim Review</a:t>
            </a:r>
          </a:p>
        </p:txBody>
      </p:sp>
      <p:sp>
        <p:nvSpPr>
          <p:cNvPr id="1036" name="Shape 1036"/>
          <p:cNvSpPr txBox="1"/>
          <p:nvPr/>
        </p:nvSpPr>
        <p:spPr>
          <a:xfrm>
            <a:off x="510525" y="3175425"/>
            <a:ext cx="8122950" cy="857400"/>
          </a:xfrm>
          <a:prstGeom prst="rect">
            <a:avLst/>
          </a:prstGeom>
          <a:noFill/>
          <a:ln>
            <a:noFill/>
          </a:ln>
        </p:spPr>
        <p:txBody>
          <a:bodyPr lIns="91425" tIns="91425" rIns="91425" bIns="91425" anchor="ctr" anchorCtr="0">
            <a:noAutofit/>
          </a:bodyPr>
          <a:lstStyle/>
          <a:p>
            <a:pPr lvl="0" rtl="0">
              <a:spcBef>
                <a:spcPts val="0"/>
              </a:spcBef>
              <a:buNone/>
            </a:pPr>
            <a:r>
              <a:rPr lang="en" sz="2400" dirty="0">
                <a:solidFill>
                  <a:schemeClr val="tx1"/>
                </a:solidFill>
                <a:latin typeface="Times New Roman" panose="02020603050405020304" pitchFamily="18" charset="0"/>
                <a:ea typeface="Courier New"/>
                <a:cs typeface="Times New Roman" panose="02020603050405020304" pitchFamily="18" charset="0"/>
                <a:sym typeface="Courier New"/>
              </a:rPr>
              <a:t>Compile-time reference rules says that:</a:t>
            </a:r>
          </a:p>
          <a:p>
            <a:pPr lvl="0" rtl="0">
              <a:spcBef>
                <a:spcPts val="0"/>
              </a:spcBef>
              <a:buNone/>
            </a:pPr>
            <a:r>
              <a:rPr lang="en" sz="2400" dirty="0">
                <a:solidFill>
                  <a:srgbClr val="FF0000"/>
                </a:solidFill>
                <a:latin typeface="Times New Roman" panose="02020603050405020304" pitchFamily="18" charset="0"/>
                <a:ea typeface="Courier New"/>
                <a:cs typeface="Times New Roman" panose="02020603050405020304" pitchFamily="18" charset="0"/>
                <a:sym typeface="Courier New"/>
              </a:rPr>
              <a:t>m must be declared in Animal or inherited;</a:t>
            </a:r>
          </a:p>
          <a:p>
            <a:pPr lvl="0" rtl="0">
              <a:spcBef>
                <a:spcPts val="0"/>
              </a:spcBef>
              <a:buNone/>
            </a:pPr>
            <a:r>
              <a:rPr lang="en" sz="2400" dirty="0">
                <a:solidFill>
                  <a:srgbClr val="0070C0"/>
                </a:solidFill>
                <a:latin typeface="Times New Roman" panose="02020603050405020304" pitchFamily="18" charset="0"/>
                <a:ea typeface="Courier New"/>
                <a:cs typeface="Times New Roman" panose="02020603050405020304" pitchFamily="18" charset="0"/>
                <a:sym typeface="Courier New"/>
              </a:rPr>
              <a:t>if not, the call won’t compile and the program cannot be run.</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grpSp>
        <p:nvGrpSpPr>
          <p:cNvPr id="1078" name="Shape 1078"/>
          <p:cNvGrpSpPr/>
          <p:nvPr/>
        </p:nvGrpSpPr>
        <p:grpSpPr>
          <a:xfrm>
            <a:off x="457199" y="2006203"/>
            <a:ext cx="5935662" cy="2451496"/>
            <a:chOff x="381000" y="2590800"/>
            <a:chExt cx="5936239" cy="3269396"/>
          </a:xfrm>
        </p:grpSpPr>
        <p:cxnSp>
          <p:nvCxnSpPr>
            <p:cNvPr id="1079" name="Shape 1079"/>
            <p:cNvCxnSpPr/>
            <p:nvPr/>
          </p:nvCxnSpPr>
          <p:spPr>
            <a:xfrm>
              <a:off x="762000" y="2590800"/>
              <a:ext cx="0" cy="2438399"/>
            </a:xfrm>
            <a:prstGeom prst="straightConnector1">
              <a:avLst/>
            </a:prstGeom>
            <a:noFill/>
            <a:ln w="38100" cap="flat">
              <a:solidFill>
                <a:srgbClr val="800000"/>
              </a:solidFill>
              <a:prstDash val="solid"/>
              <a:round/>
              <a:headEnd type="none" w="med" len="med"/>
              <a:tailEnd type="none" w="med" len="med"/>
            </a:ln>
          </p:spPr>
        </p:cxnSp>
        <p:sp>
          <p:nvSpPr>
            <p:cNvPr id="1080" name="Shape 1080"/>
            <p:cNvSpPr txBox="1"/>
            <p:nvPr/>
          </p:nvSpPr>
          <p:spPr>
            <a:xfrm>
              <a:off x="381000" y="5029200"/>
              <a:ext cx="5936239" cy="830996"/>
            </a:xfrm>
            <a:prstGeom prst="rect">
              <a:avLst/>
            </a:prstGeom>
            <a:solidFill>
              <a:srgbClr val="FFD6E2"/>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Code everywhere can refer to Circle.</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Called </a:t>
              </a:r>
              <a:r>
                <a:rPr lang="en" sz="2400" b="1" i="0" u="none" strike="noStrike" cap="none" baseline="0">
                  <a:solidFill>
                    <a:srgbClr val="741621"/>
                  </a:solidFill>
                  <a:latin typeface="Times New Roman"/>
                  <a:ea typeface="Times New Roman"/>
                  <a:cs typeface="Times New Roman"/>
                  <a:sym typeface="Times New Roman"/>
                </a:rPr>
                <a:t>access modifier</a:t>
              </a:r>
            </a:p>
          </p:txBody>
        </p:sp>
      </p:grpSp>
      <p:sp>
        <p:nvSpPr>
          <p:cNvPr id="1081" name="Shape 1081"/>
          <p:cNvSpPr txBox="1">
            <a:spLocks noGrp="1"/>
          </p:cNvSpPr>
          <p:nvPr>
            <p:ph type="title"/>
          </p:nvPr>
        </p:nvSpPr>
        <p:spPr>
          <a:xfrm>
            <a:off x="685800" y="171450"/>
            <a:ext cx="7772400" cy="4000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2800" b="0" i="0" u="none" strike="noStrike" cap="none" baseline="0">
                <a:solidFill>
                  <a:srgbClr val="FF0000"/>
                </a:solidFill>
                <a:latin typeface="Times New Roman"/>
                <a:ea typeface="Times New Roman"/>
                <a:cs typeface="Times New Roman"/>
                <a:sym typeface="Times New Roman"/>
              </a:rPr>
              <a:t>Declaration of class Circle</a:t>
            </a:r>
          </a:p>
        </p:txBody>
      </p:sp>
      <p:sp>
        <p:nvSpPr>
          <p:cNvPr id="1082" name="Shape 1082"/>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 sz="1400" b="0" i="0" u="none" strike="noStrike" cap="none" baseline="0">
                <a:solidFill>
                  <a:schemeClr val="dk1"/>
                </a:solidFill>
                <a:latin typeface="Times New Roman"/>
                <a:ea typeface="Times New Roman"/>
                <a:cs typeface="Times New Roman"/>
                <a:sym typeface="Times New Roman"/>
              </a:rPr>
              <a:t>43</a:t>
            </a:fld>
            <a:endParaRPr lang="en" sz="1400" b="0" i="0" u="none" strike="noStrike" cap="none" baseline="0">
              <a:solidFill>
                <a:schemeClr val="dk1"/>
              </a:solidFill>
              <a:latin typeface="Times New Roman"/>
              <a:ea typeface="Times New Roman"/>
              <a:cs typeface="Times New Roman"/>
              <a:sym typeface="Times New Roman"/>
            </a:endParaRPr>
          </a:p>
        </p:txBody>
      </p:sp>
      <p:sp>
        <p:nvSpPr>
          <p:cNvPr id="1083" name="Shape 1083"/>
          <p:cNvSpPr txBox="1"/>
          <p:nvPr/>
        </p:nvSpPr>
        <p:spPr>
          <a:xfrm>
            <a:off x="304800" y="1428750"/>
            <a:ext cx="5748337" cy="2284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An instance (object) represents a circle */</a:t>
            </a:r>
          </a:p>
          <a:p>
            <a:pPr marL="0" marR="0" lvl="0" indent="0" algn="l" rtl="0">
              <a:spcBef>
                <a:spcPts val="0"/>
              </a:spcBef>
              <a:spcAft>
                <a:spcPts val="0"/>
              </a:spcAft>
              <a:buSzPct val="25000"/>
              <a:buNone/>
            </a:pP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class</a:t>
            </a:r>
            <a:r>
              <a:rPr lang="en" sz="2400" b="0" i="0" u="none" strike="noStrike" cap="none" baseline="0">
                <a:solidFill>
                  <a:schemeClr val="dk1"/>
                </a:solidFill>
                <a:latin typeface="Times New Roman"/>
                <a:ea typeface="Times New Roman"/>
                <a:cs typeface="Times New Roman"/>
                <a:sym typeface="Times New Roman"/>
              </a:rPr>
              <a:t> Circle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p>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a:t>
            </a:r>
          </a:p>
        </p:txBody>
      </p:sp>
      <p:grpSp>
        <p:nvGrpSpPr>
          <p:cNvPr id="1084" name="Shape 1084"/>
          <p:cNvGrpSpPr/>
          <p:nvPr/>
        </p:nvGrpSpPr>
        <p:grpSpPr>
          <a:xfrm>
            <a:off x="566738" y="625078"/>
            <a:ext cx="8196261" cy="1318021"/>
            <a:chOff x="642149" y="990600"/>
            <a:chExt cx="8197050" cy="1757065"/>
          </a:xfrm>
        </p:grpSpPr>
        <p:grpSp>
          <p:nvGrpSpPr>
            <p:cNvPr id="1085" name="Shape 1085"/>
            <p:cNvGrpSpPr/>
            <p:nvPr/>
          </p:nvGrpSpPr>
          <p:grpSpPr>
            <a:xfrm>
              <a:off x="642149" y="990600"/>
              <a:ext cx="5903630" cy="1223754"/>
              <a:chOff x="642149" y="990600"/>
              <a:chExt cx="5903630" cy="1223754"/>
            </a:xfrm>
          </p:grpSpPr>
          <p:cxnSp>
            <p:nvCxnSpPr>
              <p:cNvPr id="1086" name="Shape 1086"/>
              <p:cNvCxnSpPr/>
              <p:nvPr/>
            </p:nvCxnSpPr>
            <p:spPr>
              <a:xfrm flipH="1">
                <a:off x="794563" y="1376296"/>
                <a:ext cx="42865" cy="838057"/>
              </a:xfrm>
              <a:prstGeom prst="straightConnector1">
                <a:avLst/>
              </a:prstGeom>
              <a:solidFill>
                <a:schemeClr val="accent1"/>
              </a:solidFill>
              <a:ln w="25400" cap="flat">
                <a:solidFill>
                  <a:srgbClr val="3C8C92"/>
                </a:solidFill>
                <a:prstDash val="solid"/>
                <a:round/>
                <a:headEnd type="none" w="med" len="med"/>
                <a:tailEnd type="none" w="med" len="med"/>
              </a:ln>
            </p:spPr>
          </p:cxnSp>
          <p:sp>
            <p:nvSpPr>
              <p:cNvPr id="1087" name="Shape 1087"/>
              <p:cNvSpPr txBox="1"/>
              <p:nvPr/>
            </p:nvSpPr>
            <p:spPr>
              <a:xfrm>
                <a:off x="642149" y="990600"/>
                <a:ext cx="5903630" cy="461664"/>
              </a:xfrm>
              <a:prstGeom prst="rect">
                <a:avLst/>
              </a:prstGeom>
              <a:solidFill>
                <a:schemeClr val="accent1"/>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Multi-line comment starts with /* ends with */</a:t>
                </a:r>
              </a:p>
            </p:txBody>
          </p:sp>
        </p:grpSp>
        <p:sp>
          <p:nvSpPr>
            <p:cNvPr id="1088" name="Shape 1088"/>
            <p:cNvSpPr txBox="1"/>
            <p:nvPr/>
          </p:nvSpPr>
          <p:spPr>
            <a:xfrm>
              <a:off x="6095735" y="1915956"/>
              <a:ext cx="2743464" cy="831709"/>
            </a:xfrm>
            <a:prstGeom prst="rect">
              <a:avLst/>
            </a:prstGeom>
            <a:solidFill>
              <a:srgbClr val="9DD2D6"/>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Precede every class with a comment</a:t>
              </a:r>
            </a:p>
          </p:txBody>
        </p:sp>
      </p:grpSp>
      <p:grpSp>
        <p:nvGrpSpPr>
          <p:cNvPr id="1089" name="Shape 1089"/>
          <p:cNvGrpSpPr/>
          <p:nvPr/>
        </p:nvGrpSpPr>
        <p:grpSpPr>
          <a:xfrm>
            <a:off x="609600" y="1885950"/>
            <a:ext cx="3962400" cy="1714500"/>
            <a:chOff x="609600" y="2514600"/>
            <a:chExt cx="3962400" cy="2286000"/>
          </a:xfrm>
        </p:grpSpPr>
        <p:sp>
          <p:nvSpPr>
            <p:cNvPr id="1090" name="Shape 1090"/>
            <p:cNvSpPr txBox="1"/>
            <p:nvPr/>
          </p:nvSpPr>
          <p:spPr>
            <a:xfrm>
              <a:off x="1295400" y="3048000"/>
              <a:ext cx="3276600" cy="1200327"/>
            </a:xfrm>
            <a:prstGeom prst="rect">
              <a:avLst/>
            </a:prstGeom>
            <a:solidFill>
              <a:srgbClr val="CCFFCC"/>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Put declarations of fields, methods in class body: { … }</a:t>
              </a:r>
            </a:p>
          </p:txBody>
        </p:sp>
        <p:cxnSp>
          <p:nvCxnSpPr>
            <p:cNvPr id="1091" name="Shape 1091"/>
            <p:cNvCxnSpPr/>
            <p:nvPr/>
          </p:nvCxnSpPr>
          <p:spPr>
            <a:xfrm>
              <a:off x="2971800" y="2514600"/>
              <a:ext cx="1600199" cy="0"/>
            </a:xfrm>
            <a:prstGeom prst="straightConnector1">
              <a:avLst/>
            </a:prstGeom>
            <a:noFill/>
            <a:ln w="50800" cap="flat">
              <a:solidFill>
                <a:srgbClr val="008000"/>
              </a:solidFill>
              <a:prstDash val="solid"/>
              <a:round/>
              <a:headEnd type="none" w="med" len="med"/>
              <a:tailEnd type="none" w="med" len="med"/>
            </a:ln>
          </p:spPr>
        </p:cxnSp>
        <p:cxnSp>
          <p:nvCxnSpPr>
            <p:cNvPr id="1092" name="Shape 1092"/>
            <p:cNvCxnSpPr/>
            <p:nvPr/>
          </p:nvCxnSpPr>
          <p:spPr>
            <a:xfrm>
              <a:off x="4572000" y="2514600"/>
              <a:ext cx="0" cy="2286000"/>
            </a:xfrm>
            <a:prstGeom prst="straightConnector1">
              <a:avLst/>
            </a:prstGeom>
            <a:noFill/>
            <a:ln w="50800" cap="flat">
              <a:solidFill>
                <a:srgbClr val="008000"/>
              </a:solidFill>
              <a:prstDash val="solid"/>
              <a:round/>
              <a:headEnd type="none" w="med" len="med"/>
              <a:tailEnd type="none" w="med" len="med"/>
            </a:ln>
          </p:spPr>
        </p:cxnSp>
        <p:cxnSp>
          <p:nvCxnSpPr>
            <p:cNvPr id="1093" name="Shape 1093"/>
            <p:cNvCxnSpPr/>
            <p:nvPr/>
          </p:nvCxnSpPr>
          <p:spPr>
            <a:xfrm>
              <a:off x="609600" y="4800600"/>
              <a:ext cx="3962399" cy="0"/>
            </a:xfrm>
            <a:prstGeom prst="straightConnector1">
              <a:avLst/>
            </a:prstGeom>
            <a:noFill/>
            <a:ln w="50800" cap="flat">
              <a:solidFill>
                <a:srgbClr val="008000"/>
              </a:solidFill>
              <a:prstDash val="solid"/>
              <a:round/>
              <a:headEnd type="none" w="med" len="med"/>
              <a:tailEnd type="none" w="med" len="med"/>
            </a:ln>
          </p:spPr>
        </p:cxnSp>
      </p:grpSp>
      <p:sp>
        <p:nvSpPr>
          <p:cNvPr id="1094" name="Shape 1094"/>
          <p:cNvSpPr txBox="1"/>
          <p:nvPr/>
        </p:nvSpPr>
        <p:spPr>
          <a:xfrm>
            <a:off x="5867400" y="2400300"/>
            <a:ext cx="2362200" cy="900112"/>
          </a:xfrm>
          <a:prstGeom prst="rect">
            <a:avLst/>
          </a:prstGeom>
          <a:solidFill>
            <a:srgbClr val="CCFFCC"/>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Put class declaration in</a:t>
            </a:r>
            <a:br>
              <a:rPr lang="en" sz="2400" b="0" i="0" u="none" strike="noStrike" cap="none" baseline="0">
                <a:solidFill>
                  <a:schemeClr val="dk1"/>
                </a:solidFill>
                <a:latin typeface="Times New Roman"/>
                <a:ea typeface="Times New Roman"/>
                <a:cs typeface="Times New Roman"/>
                <a:sym typeface="Times New Roman"/>
              </a:rPr>
            </a:br>
            <a:r>
              <a:rPr lang="en" sz="2400" b="0" i="0" u="none" strike="noStrike" cap="none" baseline="0">
                <a:solidFill>
                  <a:schemeClr val="dk1"/>
                </a:solidFill>
                <a:latin typeface="Times New Roman"/>
                <a:ea typeface="Times New Roman"/>
                <a:cs typeface="Times New Roman"/>
                <a:sym typeface="Times New Roman"/>
              </a:rPr>
              <a:t>file Circle.java</a:t>
            </a:r>
          </a:p>
        </p:txBody>
      </p:sp>
      <p:sp>
        <p:nvSpPr>
          <p:cNvPr id="1095" name="Shape 1095"/>
          <p:cNvSpPr txBox="1"/>
          <p:nvPr/>
        </p:nvSpPr>
        <p:spPr>
          <a:xfrm>
            <a:off x="533400" y="4514850"/>
            <a:ext cx="1320800" cy="346472"/>
          </a:xfrm>
          <a:prstGeom prst="rect">
            <a:avLst/>
          </a:prstGeom>
          <a:solidFill>
            <a:srgbClr val="E5F9FF"/>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Page B-5</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fade">
                                      <p:cBhvr>
                                        <p:cTn id="7" dur="500"/>
                                        <p:tgtEl>
                                          <p:spTgt spid="10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8"/>
                                        </p:tgtEl>
                                        <p:attrNameLst>
                                          <p:attrName>style.visibility</p:attrName>
                                        </p:attrNameLst>
                                      </p:cBhvr>
                                      <p:to>
                                        <p:strVal val="visible"/>
                                      </p:to>
                                    </p:set>
                                    <p:animEffect transition="in" filter="fade">
                                      <p:cBhvr>
                                        <p:cTn id="12" dur="500"/>
                                        <p:tgtEl>
                                          <p:spTgt spid="10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9"/>
                                        </p:tgtEl>
                                        <p:attrNameLst>
                                          <p:attrName>style.visibility</p:attrName>
                                        </p:attrNameLst>
                                      </p:cBhvr>
                                      <p:to>
                                        <p:strVal val="visible"/>
                                      </p:to>
                                    </p:set>
                                    <p:animEffect transition="in" filter="fade">
                                      <p:cBhvr>
                                        <p:cTn id="17" dur="500"/>
                                        <p:tgtEl>
                                          <p:spTgt spid="10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94"/>
                                        </p:tgtEl>
                                        <p:attrNameLst>
                                          <p:attrName>style.visibility</p:attrName>
                                        </p:attrNameLst>
                                      </p:cBhvr>
                                      <p:to>
                                        <p:strVal val="visible"/>
                                      </p:to>
                                    </p:set>
                                    <p:animEffect transition="in" filter="fade">
                                      <p:cBhvr>
                                        <p:cTn id="22" dur="500"/>
                                        <p:tgtEl>
                                          <p:spTgt spid="1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Shape 1100"/>
          <p:cNvSpPr txBox="1">
            <a:spLocks noGrp="1"/>
          </p:cNvSpPr>
          <p:nvPr>
            <p:ph type="title"/>
          </p:nvPr>
        </p:nvSpPr>
        <p:spPr>
          <a:xfrm>
            <a:off x="685800" y="171450"/>
            <a:ext cx="7772400" cy="4000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2800" b="1" i="0" u="none" strike="noStrike" cap="none" baseline="0">
                <a:solidFill>
                  <a:srgbClr val="FF0000"/>
                </a:solidFill>
                <a:latin typeface="Times New Roman"/>
                <a:ea typeface="Times New Roman"/>
                <a:cs typeface="Times New Roman"/>
                <a:sym typeface="Times New Roman"/>
              </a:rPr>
              <a:t>Overloading</a:t>
            </a:r>
          </a:p>
        </p:txBody>
      </p:sp>
      <p:sp>
        <p:nvSpPr>
          <p:cNvPr id="1101" name="Shape 1101"/>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 sz="1400" b="0" i="0" u="none" strike="noStrike" cap="none" baseline="0">
                <a:solidFill>
                  <a:schemeClr val="dk1"/>
                </a:solidFill>
                <a:latin typeface="Times New Roman"/>
                <a:ea typeface="Times New Roman"/>
                <a:cs typeface="Times New Roman"/>
                <a:sym typeface="Times New Roman"/>
              </a:rPr>
              <a:t>44</a:t>
            </a:fld>
            <a:endParaRPr lang="en" sz="1400" b="0" i="0" u="none" strike="noStrike" cap="none" baseline="0">
              <a:solidFill>
                <a:schemeClr val="dk1"/>
              </a:solidFill>
              <a:latin typeface="Times New Roman"/>
              <a:ea typeface="Times New Roman"/>
              <a:cs typeface="Times New Roman"/>
              <a:sym typeface="Times New Roman"/>
            </a:endParaRPr>
          </a:p>
        </p:txBody>
      </p:sp>
      <p:sp>
        <p:nvSpPr>
          <p:cNvPr id="1102" name="Shape 1102"/>
          <p:cNvSpPr txBox="1"/>
          <p:nvPr/>
        </p:nvSpPr>
        <p:spPr>
          <a:xfrm>
            <a:off x="649287" y="628650"/>
            <a:ext cx="7961312" cy="34647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FF0000"/>
                </a:solidFill>
                <a:latin typeface="Times New Roman"/>
                <a:ea typeface="Times New Roman"/>
                <a:cs typeface="Times New Roman"/>
                <a:sym typeface="Times New Roman"/>
              </a:rPr>
              <a:t>Possible to have two or more methods with same name</a:t>
            </a:r>
          </a:p>
        </p:txBody>
      </p:sp>
      <p:sp>
        <p:nvSpPr>
          <p:cNvPr id="1103" name="Shape 1103"/>
          <p:cNvSpPr txBox="1"/>
          <p:nvPr/>
        </p:nvSpPr>
        <p:spPr>
          <a:xfrm>
            <a:off x="609600" y="1028700"/>
            <a:ext cx="7696199" cy="390048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instance represents a rectangle */</a:t>
            </a:r>
          </a:p>
          <a:p>
            <a:pPr marL="0" marR="0" lvl="0" indent="0" algn="l" rtl="0">
              <a:spcBef>
                <a:spcPts val="0"/>
              </a:spcBef>
              <a:spcAft>
                <a:spcPts val="0"/>
              </a:spcAft>
              <a:buSzPct val="25000"/>
              <a:buNone/>
            </a:pPr>
            <a:r>
              <a:rPr lang="en" sz="1800" b="1" i="0" u="none" strike="noStrike" cap="none" baseline="0">
                <a:solidFill>
                  <a:srgbClr val="800000"/>
                </a:solidFill>
                <a:latin typeface="Times New Roman"/>
                <a:ea typeface="Times New Roman"/>
                <a:cs typeface="Times New Roman"/>
                <a:sym typeface="Times New Roman"/>
              </a:rPr>
              <a:t>public</a:t>
            </a:r>
            <a:r>
              <a:rPr lang="en" sz="1800" b="0" i="0" u="none" strike="noStrike" cap="none" baseline="0">
                <a:solidFill>
                  <a:srgbClr val="800000"/>
                </a:solidFill>
                <a:latin typeface="Times New Roman"/>
                <a:ea typeface="Times New Roman"/>
                <a:cs typeface="Times New Roman"/>
                <a:sym typeface="Times New Roman"/>
              </a:rPr>
              <a:t> </a:t>
            </a:r>
            <a:r>
              <a:rPr lang="en" sz="1800" b="1" i="0" u="none" strike="noStrike" cap="none" baseline="0">
                <a:solidFill>
                  <a:srgbClr val="800000"/>
                </a:solidFill>
                <a:latin typeface="Times New Roman"/>
                <a:ea typeface="Times New Roman"/>
                <a:cs typeface="Times New Roman"/>
                <a:sym typeface="Times New Roman"/>
              </a:rPr>
              <a:t>class</a:t>
            </a:r>
            <a:r>
              <a:rPr lang="en" sz="1800" b="0" i="0" u="none" strike="noStrike" cap="none" baseline="0">
                <a:solidFill>
                  <a:srgbClr val="800000"/>
                </a:solidFill>
                <a:latin typeface="Times New Roman"/>
                <a:ea typeface="Times New Roman"/>
                <a:cs typeface="Times New Roman"/>
                <a:sym typeface="Times New Roman"/>
              </a:rPr>
              <a:t> Rectangle {</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a:t>
            </a:r>
            <a:r>
              <a:rPr lang="en" sz="1800" b="1" i="0" u="none" strike="noStrike" cap="none" baseline="0">
                <a:solidFill>
                  <a:srgbClr val="800000"/>
                </a:solidFill>
                <a:latin typeface="Times New Roman"/>
                <a:ea typeface="Times New Roman"/>
                <a:cs typeface="Times New Roman"/>
                <a:sym typeface="Times New Roman"/>
              </a:rPr>
              <a:t>private</a:t>
            </a:r>
            <a:r>
              <a:rPr lang="en" sz="1800" b="0" i="0" u="none" strike="noStrike" cap="none" baseline="0">
                <a:solidFill>
                  <a:srgbClr val="800000"/>
                </a:solidFill>
                <a:latin typeface="Times New Roman"/>
                <a:ea typeface="Times New Roman"/>
                <a:cs typeface="Times New Roman"/>
                <a:sym typeface="Times New Roman"/>
              </a:rPr>
              <a:t> </a:t>
            </a:r>
            <a:r>
              <a:rPr lang="en" sz="1800" b="1" i="0" u="none" strike="noStrike" cap="none" baseline="0">
                <a:solidFill>
                  <a:srgbClr val="800000"/>
                </a:solidFill>
                <a:latin typeface="Times New Roman"/>
                <a:ea typeface="Times New Roman"/>
                <a:cs typeface="Times New Roman"/>
                <a:sym typeface="Times New Roman"/>
              </a:rPr>
              <a:t>double</a:t>
            </a:r>
            <a:r>
              <a:rPr lang="en" sz="1800" b="0" i="0" u="none" strike="noStrike" cap="none" baseline="0">
                <a:solidFill>
                  <a:srgbClr val="800000"/>
                </a:solidFill>
                <a:latin typeface="Times New Roman"/>
                <a:ea typeface="Times New Roman"/>
                <a:cs typeface="Times New Roman"/>
                <a:sym typeface="Times New Roman"/>
              </a:rPr>
              <a:t> sideH, sideV; // Horiz, vert side lengths</a:t>
            </a:r>
          </a:p>
          <a:p>
            <a:pPr marL="0" marR="0" lvl="0" indent="0" algn="l" rtl="0">
              <a:spcBef>
                <a:spcPts val="120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 Constr: instance with horiz, vert side lengths sh, sv */</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a:t>
            </a:r>
            <a:r>
              <a:rPr lang="en" sz="1800" b="1" i="0" u="none" strike="noStrike" cap="none" baseline="0">
                <a:solidFill>
                  <a:srgbClr val="800000"/>
                </a:solidFill>
                <a:latin typeface="Times New Roman"/>
                <a:ea typeface="Times New Roman"/>
                <a:cs typeface="Times New Roman"/>
                <a:sym typeface="Times New Roman"/>
              </a:rPr>
              <a:t>public</a:t>
            </a:r>
            <a:r>
              <a:rPr lang="en" sz="1800" b="0" i="0" u="none" strike="noStrike" cap="none" baseline="0">
                <a:solidFill>
                  <a:srgbClr val="800000"/>
                </a:solidFill>
                <a:latin typeface="Times New Roman"/>
                <a:ea typeface="Times New Roman"/>
                <a:cs typeface="Times New Roman"/>
                <a:sym typeface="Times New Roman"/>
              </a:rPr>
              <a:t> Rectangle(</a:t>
            </a:r>
            <a:r>
              <a:rPr lang="en" sz="1800" b="1" i="0" u="none" strike="noStrike" cap="none" baseline="0">
                <a:solidFill>
                  <a:srgbClr val="800000"/>
                </a:solidFill>
                <a:latin typeface="Times New Roman"/>
                <a:ea typeface="Times New Roman"/>
                <a:cs typeface="Times New Roman"/>
                <a:sym typeface="Times New Roman"/>
              </a:rPr>
              <a:t>double</a:t>
            </a:r>
            <a:r>
              <a:rPr lang="en" sz="1800" b="0" i="0" u="none" strike="noStrike" cap="none" baseline="0">
                <a:solidFill>
                  <a:srgbClr val="800000"/>
                </a:solidFill>
                <a:latin typeface="Times New Roman"/>
                <a:ea typeface="Times New Roman"/>
                <a:cs typeface="Times New Roman"/>
                <a:sym typeface="Times New Roman"/>
              </a:rPr>
              <a:t> sh, </a:t>
            </a:r>
            <a:r>
              <a:rPr lang="en" sz="1800" b="1" i="0" u="none" strike="noStrike" cap="none" baseline="0">
                <a:solidFill>
                  <a:srgbClr val="800000"/>
                </a:solidFill>
                <a:latin typeface="Times New Roman"/>
                <a:ea typeface="Times New Roman"/>
                <a:cs typeface="Times New Roman"/>
                <a:sym typeface="Times New Roman"/>
              </a:rPr>
              <a:t>double</a:t>
            </a:r>
            <a:r>
              <a:rPr lang="en" sz="1800" b="0" i="0" u="none" strike="noStrike" cap="none" baseline="0">
                <a:solidFill>
                  <a:srgbClr val="800000"/>
                </a:solidFill>
                <a:latin typeface="Times New Roman"/>
                <a:ea typeface="Times New Roman"/>
                <a:cs typeface="Times New Roman"/>
                <a:sym typeface="Times New Roman"/>
              </a:rPr>
              <a:t> sv) {</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sideH= sh; sideV= sv;</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a:t>
            </a:r>
          </a:p>
          <a:p>
            <a:pPr marL="0" marR="0" lvl="0" indent="0" algn="l" rtl="0">
              <a:spcBef>
                <a:spcPts val="120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 Constructor: square with side length s */</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a:t>
            </a:r>
            <a:r>
              <a:rPr lang="en" sz="1800" b="1" i="0" u="none" strike="noStrike" cap="none" baseline="0">
                <a:solidFill>
                  <a:srgbClr val="800000"/>
                </a:solidFill>
                <a:latin typeface="Times New Roman"/>
                <a:ea typeface="Times New Roman"/>
                <a:cs typeface="Times New Roman"/>
                <a:sym typeface="Times New Roman"/>
              </a:rPr>
              <a:t>public</a:t>
            </a:r>
            <a:r>
              <a:rPr lang="en" sz="1800" b="0" i="0" u="none" strike="noStrike" cap="none" baseline="0">
                <a:solidFill>
                  <a:srgbClr val="800000"/>
                </a:solidFill>
                <a:latin typeface="Times New Roman"/>
                <a:ea typeface="Times New Roman"/>
                <a:cs typeface="Times New Roman"/>
                <a:sym typeface="Times New Roman"/>
              </a:rPr>
              <a:t> Rectangle(</a:t>
            </a:r>
            <a:r>
              <a:rPr lang="en" sz="1800" b="1" i="0" u="none" strike="noStrike" cap="none" baseline="0">
                <a:solidFill>
                  <a:srgbClr val="800000"/>
                </a:solidFill>
                <a:latin typeface="Times New Roman"/>
                <a:ea typeface="Times New Roman"/>
                <a:cs typeface="Times New Roman"/>
                <a:sym typeface="Times New Roman"/>
              </a:rPr>
              <a:t>double</a:t>
            </a:r>
            <a:r>
              <a:rPr lang="en" sz="1800" b="0" i="0" u="none" strike="noStrike" cap="none" baseline="0">
                <a:solidFill>
                  <a:srgbClr val="800000"/>
                </a:solidFill>
                <a:latin typeface="Times New Roman"/>
                <a:ea typeface="Times New Roman"/>
                <a:cs typeface="Times New Roman"/>
                <a:sym typeface="Times New Roman"/>
              </a:rPr>
              <a:t> s) {</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sideH= s; sideV= s;</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    …</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a:t>
            </a:r>
          </a:p>
        </p:txBody>
      </p:sp>
      <p:sp>
        <p:nvSpPr>
          <p:cNvPr id="1104" name="Shape 1104"/>
          <p:cNvSpPr txBox="1"/>
          <p:nvPr/>
        </p:nvSpPr>
        <p:spPr>
          <a:xfrm>
            <a:off x="4663000" y="3937800"/>
            <a:ext cx="3276600" cy="829199"/>
          </a:xfrm>
          <a:prstGeom prst="rect">
            <a:avLst/>
          </a:prstGeom>
          <a:solidFill>
            <a:srgbClr val="FFF0AA"/>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Lists of parameter types must differ in some way</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685800" y="171450"/>
            <a:ext cx="7772400" cy="4000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2800" b="1" i="0" u="none" strike="noStrike" cap="none" baseline="0">
                <a:solidFill>
                  <a:srgbClr val="FF0000"/>
                </a:solidFill>
                <a:latin typeface="Times New Roman"/>
                <a:ea typeface="Times New Roman"/>
                <a:cs typeface="Times New Roman"/>
                <a:sym typeface="Times New Roman"/>
              </a:rPr>
              <a:t>Use of </a:t>
            </a:r>
            <a:r>
              <a:rPr lang="en" sz="2800" b="1" i="0" u="none" strike="noStrike" cap="none" baseline="0">
                <a:solidFill>
                  <a:srgbClr val="800000"/>
                </a:solidFill>
                <a:latin typeface="Times New Roman"/>
                <a:ea typeface="Times New Roman"/>
                <a:cs typeface="Times New Roman"/>
                <a:sym typeface="Times New Roman"/>
              </a:rPr>
              <a:t>this</a:t>
            </a:r>
          </a:p>
        </p:txBody>
      </p:sp>
      <p:sp>
        <p:nvSpPr>
          <p:cNvPr id="1110" name="Shape 1110"/>
          <p:cNvSpPr txBox="1">
            <a:spLocks noGrp="1"/>
          </p:cNvSpPr>
          <p:nvPr>
            <p:ph type="sldNum" idx="12"/>
          </p:nvPr>
        </p:nvSpPr>
        <p:spPr>
          <a:xfrm>
            <a:off x="6553200" y="4743575"/>
            <a:ext cx="1904999" cy="3428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 sz="1400" b="0" i="0" u="none" strike="noStrike" cap="none" baseline="0">
                <a:solidFill>
                  <a:schemeClr val="dk1"/>
                </a:solidFill>
                <a:latin typeface="Times New Roman"/>
                <a:ea typeface="Times New Roman"/>
                <a:cs typeface="Times New Roman"/>
                <a:sym typeface="Times New Roman"/>
              </a:rPr>
              <a:t>45</a:t>
            </a:fld>
            <a:endParaRPr lang="en" sz="1400" b="0" i="0" u="none" strike="noStrike" cap="none" baseline="0">
              <a:solidFill>
                <a:schemeClr val="dk1"/>
              </a:solidFill>
              <a:latin typeface="Times New Roman"/>
              <a:ea typeface="Times New Roman"/>
              <a:cs typeface="Times New Roman"/>
              <a:sym typeface="Times New Roman"/>
            </a:endParaRPr>
          </a:p>
        </p:txBody>
      </p:sp>
      <p:sp>
        <p:nvSpPr>
          <p:cNvPr id="1111" name="Shape 1111"/>
          <p:cNvSpPr txBox="1"/>
          <p:nvPr/>
        </p:nvSpPr>
        <p:spPr>
          <a:xfrm>
            <a:off x="3624450" y="4248525"/>
            <a:ext cx="1474800" cy="346500"/>
          </a:xfrm>
          <a:prstGeom prst="rect">
            <a:avLst/>
          </a:prstGeom>
          <a:solidFill>
            <a:srgbClr val="E5F9FF"/>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Page B-28 </a:t>
            </a:r>
          </a:p>
        </p:txBody>
      </p:sp>
      <p:sp>
        <p:nvSpPr>
          <p:cNvPr id="1112" name="Shape 1112"/>
          <p:cNvSpPr/>
          <p:nvPr/>
        </p:nvSpPr>
        <p:spPr>
          <a:xfrm>
            <a:off x="644200" y="2419425"/>
            <a:ext cx="6759899" cy="1177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3000" b="0" i="0" u="none" strike="noStrike" cap="none" baseline="0">
                <a:solidFill>
                  <a:srgbClr val="800000"/>
                </a:solidFill>
                <a:latin typeface="Times New Roman"/>
                <a:ea typeface="Times New Roman"/>
                <a:cs typeface="Times New Roman"/>
                <a:sym typeface="Times New Roman"/>
              </a:rPr>
              <a:t>/** Constr: instance with radius radius*/</a:t>
            </a:r>
          </a:p>
          <a:p>
            <a:pPr marL="0" marR="0" lvl="0" indent="0" algn="l" rtl="0">
              <a:spcBef>
                <a:spcPts val="0"/>
              </a:spcBef>
              <a:spcAft>
                <a:spcPts val="0"/>
              </a:spcAft>
              <a:buSzPct val="25000"/>
              <a:buNone/>
            </a:pPr>
            <a:r>
              <a:rPr lang="en" sz="3000" b="1" i="0" u="none" strike="noStrike" cap="none" baseline="0">
                <a:solidFill>
                  <a:srgbClr val="800000"/>
                </a:solidFill>
                <a:latin typeface="Times New Roman"/>
                <a:ea typeface="Times New Roman"/>
                <a:cs typeface="Times New Roman"/>
                <a:sym typeface="Times New Roman"/>
              </a:rPr>
              <a:t>public</a:t>
            </a:r>
            <a:r>
              <a:rPr lang="en" sz="3000" b="0" i="0" u="none" strike="noStrike" cap="none" baseline="0">
                <a:solidFill>
                  <a:srgbClr val="800000"/>
                </a:solidFill>
                <a:latin typeface="Times New Roman"/>
                <a:ea typeface="Times New Roman"/>
                <a:cs typeface="Times New Roman"/>
                <a:sym typeface="Times New Roman"/>
              </a:rPr>
              <a:t> Circle(</a:t>
            </a:r>
            <a:r>
              <a:rPr lang="en" sz="3000" b="1" i="0" u="none" strike="noStrike" cap="none" baseline="0">
                <a:solidFill>
                  <a:srgbClr val="800000"/>
                </a:solidFill>
                <a:latin typeface="Times New Roman"/>
                <a:ea typeface="Times New Roman"/>
                <a:cs typeface="Times New Roman"/>
                <a:sym typeface="Times New Roman"/>
              </a:rPr>
              <a:t>double</a:t>
            </a:r>
            <a:r>
              <a:rPr lang="en" sz="3000" b="0" i="0" u="none" strike="noStrike" cap="none" baseline="0">
                <a:solidFill>
                  <a:srgbClr val="800000"/>
                </a:solidFill>
                <a:latin typeface="Times New Roman"/>
                <a:ea typeface="Times New Roman"/>
                <a:cs typeface="Times New Roman"/>
                <a:sym typeface="Times New Roman"/>
              </a:rPr>
              <a:t> radius) {</a:t>
            </a:r>
          </a:p>
          <a:p>
            <a:pPr marL="0" marR="0" lvl="0" indent="0" algn="l" rtl="0">
              <a:spcBef>
                <a:spcPts val="0"/>
              </a:spcBef>
              <a:spcAft>
                <a:spcPts val="0"/>
              </a:spcAft>
              <a:buSzPct val="25000"/>
              <a:buNone/>
            </a:pPr>
            <a:r>
              <a:rPr lang="en" sz="3000" b="0" i="0" u="none" strike="noStrike" cap="none" baseline="0">
                <a:solidFill>
                  <a:srgbClr val="800000"/>
                </a:solidFill>
                <a:latin typeface="Times New Roman"/>
                <a:ea typeface="Times New Roman"/>
                <a:cs typeface="Times New Roman"/>
                <a:sym typeface="Times New Roman"/>
              </a:rPr>
              <a:t>       </a:t>
            </a:r>
            <a:r>
              <a:rPr lang="en" sz="3000" b="1" i="0" u="none" strike="noStrike" cap="none" baseline="0">
                <a:solidFill>
                  <a:srgbClr val="800000"/>
                </a:solidFill>
                <a:latin typeface="Times New Roman"/>
                <a:ea typeface="Times New Roman"/>
                <a:cs typeface="Times New Roman"/>
                <a:sym typeface="Times New Roman"/>
              </a:rPr>
              <a:t>this</a:t>
            </a:r>
            <a:r>
              <a:rPr lang="en" sz="3000" b="0" i="0" u="none" strike="noStrike" cap="none" baseline="0">
                <a:solidFill>
                  <a:srgbClr val="800000"/>
                </a:solidFill>
                <a:latin typeface="Times New Roman"/>
                <a:ea typeface="Times New Roman"/>
                <a:cs typeface="Times New Roman"/>
                <a:sym typeface="Times New Roman"/>
              </a:rPr>
              <a:t>.radius= radius;</a:t>
            </a:r>
          </a:p>
          <a:p>
            <a:pPr marL="0" marR="0" lvl="0" indent="0" algn="l" rtl="0">
              <a:spcBef>
                <a:spcPts val="0"/>
              </a:spcBef>
              <a:spcAft>
                <a:spcPts val="0"/>
              </a:spcAft>
              <a:buSzPct val="25000"/>
              <a:buNone/>
            </a:pPr>
            <a:r>
              <a:rPr lang="en" sz="3000" b="0" i="0" u="none" strike="noStrike" cap="none" baseline="0">
                <a:solidFill>
                  <a:srgbClr val="800000"/>
                </a:solidFill>
                <a:latin typeface="Times New Roman"/>
                <a:ea typeface="Times New Roman"/>
                <a:cs typeface="Times New Roman"/>
                <a:sym typeface="Times New Roman"/>
              </a:rPr>
              <a:t>}</a:t>
            </a:r>
          </a:p>
        </p:txBody>
      </p:sp>
      <p:grpSp>
        <p:nvGrpSpPr>
          <p:cNvPr id="1113" name="Shape 1113"/>
          <p:cNvGrpSpPr/>
          <p:nvPr/>
        </p:nvGrpSpPr>
        <p:grpSpPr>
          <a:xfrm>
            <a:off x="739350" y="861749"/>
            <a:ext cx="7657074" cy="622668"/>
            <a:chOff x="739350" y="998456"/>
            <a:chExt cx="7657074" cy="831000"/>
          </a:xfrm>
        </p:grpSpPr>
        <p:sp>
          <p:nvSpPr>
            <p:cNvPr id="1114" name="Shape 1114"/>
            <p:cNvSpPr txBox="1"/>
            <p:nvPr/>
          </p:nvSpPr>
          <p:spPr>
            <a:xfrm>
              <a:off x="739350" y="998456"/>
              <a:ext cx="7125299" cy="831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3000" b="1" i="0" u="none" strike="noStrike" cap="none" baseline="0">
                  <a:solidFill>
                    <a:srgbClr val="800000"/>
                  </a:solidFill>
                  <a:latin typeface="Times New Roman"/>
                  <a:ea typeface="Times New Roman"/>
                  <a:cs typeface="Times New Roman"/>
                  <a:sym typeface="Times New Roman"/>
                </a:rPr>
                <a:t>this</a:t>
              </a:r>
              <a:r>
                <a:rPr lang="en" sz="3000" b="0" i="0" u="none" strike="noStrike" cap="none" baseline="0">
                  <a:solidFill>
                    <a:srgbClr val="800000"/>
                  </a:solidFill>
                  <a:latin typeface="Times New Roman"/>
                  <a:ea typeface="Times New Roman"/>
                  <a:cs typeface="Times New Roman"/>
                  <a:sym typeface="Times New Roman"/>
                </a:rPr>
                <a:t> </a:t>
              </a:r>
              <a:r>
                <a:rPr lang="en" sz="3000" b="0" i="0" u="none" strike="noStrike" cap="none" baseline="0">
                  <a:solidFill>
                    <a:srgbClr val="FF0000"/>
                  </a:solidFill>
                  <a:latin typeface="Times New Roman"/>
                  <a:ea typeface="Times New Roman"/>
                  <a:cs typeface="Times New Roman"/>
                  <a:sym typeface="Times New Roman"/>
                </a:rPr>
                <a:t>evaluates to the name</a:t>
              </a:r>
              <a:br>
                <a:rPr lang="en" sz="3000" b="0" i="0" u="none" strike="noStrike" cap="none" baseline="0">
                  <a:solidFill>
                    <a:srgbClr val="FF0000"/>
                  </a:solidFill>
                  <a:latin typeface="Times New Roman"/>
                  <a:ea typeface="Times New Roman"/>
                  <a:cs typeface="Times New Roman"/>
                  <a:sym typeface="Times New Roman"/>
                </a:rPr>
              </a:br>
              <a:r>
                <a:rPr lang="en" sz="3000" b="0" i="0" u="none" strike="noStrike" cap="none" baseline="0">
                  <a:solidFill>
                    <a:srgbClr val="FF0000"/>
                  </a:solidFill>
                  <a:latin typeface="Times New Roman"/>
                  <a:ea typeface="Times New Roman"/>
                  <a:cs typeface="Times New Roman"/>
                  <a:sym typeface="Times New Roman"/>
                </a:rPr>
                <a:t>of the object in which is appears</a:t>
              </a:r>
            </a:p>
          </p:txBody>
        </p:sp>
        <p:sp>
          <p:nvSpPr>
            <p:cNvPr id="1115" name="Shape 1115"/>
            <p:cNvSpPr txBox="1"/>
            <p:nvPr/>
          </p:nvSpPr>
          <p:spPr>
            <a:xfrm>
              <a:off x="6262825" y="1367756"/>
              <a:ext cx="2133599" cy="461699"/>
            </a:xfrm>
            <a:prstGeom prst="rect">
              <a:avLst/>
            </a:prstGeom>
            <a:solidFill>
              <a:srgbClr val="FFF0AA"/>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FF0000"/>
                  </a:solidFill>
                  <a:latin typeface="Times New Roman"/>
                  <a:ea typeface="Times New Roman"/>
                  <a:cs typeface="Times New Roman"/>
                  <a:sym typeface="Times New Roman"/>
                </a:rPr>
                <a:t>Memorize this!</a:t>
              </a:r>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3"/>
                                        </p:tgtEl>
                                        <p:attrNameLst>
                                          <p:attrName>style.visibility</p:attrName>
                                        </p:attrNameLst>
                                      </p:cBhvr>
                                      <p:to>
                                        <p:strVal val="visible"/>
                                      </p:to>
                                    </p:set>
                                    <p:animEffect transition="in" filter="fade">
                                      <p:cBhvr>
                                        <p:cTn id="7" dur="5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Shape 1120"/>
          <p:cNvSpPr txBox="1"/>
          <p:nvPr/>
        </p:nvSpPr>
        <p:spPr>
          <a:xfrm>
            <a:off x="381000" y="285750"/>
            <a:ext cx="8229600" cy="4674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An instance represents a shape at a point in the plane */</a:t>
            </a:r>
          </a:p>
          <a:p>
            <a:pPr marL="0" marR="0" lvl="0" indent="0" algn="l" rtl="0">
              <a:spcBef>
                <a:spcPts val="0"/>
              </a:spcBef>
              <a:spcAft>
                <a:spcPts val="0"/>
              </a:spcAft>
              <a:buSzPct val="25000"/>
              <a:buNone/>
            </a:pPr>
            <a:r>
              <a:rPr lang="en" sz="1800" b="1" i="0" u="none" strike="noStrike" cap="none" baseline="0">
                <a:solidFill>
                  <a:srgbClr val="000000"/>
                </a:solidFill>
                <a:latin typeface="Times New Roman"/>
                <a:ea typeface="Times New Roman"/>
                <a:cs typeface="Times New Roman"/>
                <a:sym typeface="Times New Roman"/>
              </a:rPr>
              <a:t>public</a:t>
            </a: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class</a:t>
            </a:r>
            <a:r>
              <a:rPr lang="en" sz="1800" b="0" i="0" u="none" strike="noStrike" cap="none" baseline="0">
                <a:solidFill>
                  <a:srgbClr val="000000"/>
                </a:solidFill>
                <a:latin typeface="Times New Roman"/>
                <a:ea typeface="Times New Roman"/>
                <a:cs typeface="Times New Roman"/>
                <a:sym typeface="Times New Roman"/>
              </a:rPr>
              <a:t> Shape {</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private</a:t>
            </a: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double</a:t>
            </a:r>
            <a:r>
              <a:rPr lang="en" sz="1800" b="0" i="0" u="none" strike="noStrike" cap="none" baseline="0">
                <a:solidFill>
                  <a:srgbClr val="000000"/>
                </a:solidFill>
                <a:latin typeface="Times New Roman"/>
                <a:ea typeface="Times New Roman"/>
                <a:cs typeface="Times New Roman"/>
                <a:sym typeface="Times New Roman"/>
              </a:rPr>
              <a:t> x, y; // top-left point of bounding box</a:t>
            </a:r>
          </a:p>
          <a:p>
            <a:pPr marL="0" marR="0" lvl="0" indent="0" algn="l" rtl="0">
              <a:spcBef>
                <a:spcPts val="60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 Constructor: a Shape at point (x1, y1) */</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public</a:t>
            </a:r>
            <a:r>
              <a:rPr lang="en" sz="1800" b="0" i="0" u="none" strike="noStrike" cap="none" baseline="0">
                <a:solidFill>
                  <a:srgbClr val="000000"/>
                </a:solidFill>
                <a:latin typeface="Times New Roman"/>
                <a:ea typeface="Times New Roman"/>
                <a:cs typeface="Times New Roman"/>
                <a:sym typeface="Times New Roman"/>
              </a:rPr>
              <a:t> Shape (</a:t>
            </a:r>
            <a:r>
              <a:rPr lang="en" sz="1800" b="1" i="0" u="none" strike="noStrike" cap="none" baseline="0">
                <a:solidFill>
                  <a:srgbClr val="000000"/>
                </a:solidFill>
                <a:latin typeface="Times New Roman"/>
                <a:ea typeface="Times New Roman"/>
                <a:cs typeface="Times New Roman"/>
                <a:sym typeface="Times New Roman"/>
              </a:rPr>
              <a:t>double</a:t>
            </a:r>
            <a:r>
              <a:rPr lang="en" sz="1800" b="0" i="0" u="none" strike="noStrike" cap="none" baseline="0">
                <a:solidFill>
                  <a:srgbClr val="000000"/>
                </a:solidFill>
                <a:latin typeface="Times New Roman"/>
                <a:ea typeface="Times New Roman"/>
                <a:cs typeface="Times New Roman"/>
                <a:sym typeface="Times New Roman"/>
              </a:rPr>
              <a:t> x1, </a:t>
            </a:r>
            <a:r>
              <a:rPr lang="en" sz="1800" b="1" i="0" u="none" strike="noStrike" cap="none" baseline="0">
                <a:solidFill>
                  <a:srgbClr val="000000"/>
                </a:solidFill>
                <a:latin typeface="Times New Roman"/>
                <a:ea typeface="Times New Roman"/>
                <a:cs typeface="Times New Roman"/>
                <a:sym typeface="Times New Roman"/>
              </a:rPr>
              <a:t>double</a:t>
            </a:r>
            <a:r>
              <a:rPr lang="en" sz="1800" b="0" i="0" u="none" strike="noStrike" cap="none" baseline="0">
                <a:solidFill>
                  <a:srgbClr val="000000"/>
                </a:solidFill>
                <a:latin typeface="Times New Roman"/>
                <a:ea typeface="Times New Roman"/>
                <a:cs typeface="Times New Roman"/>
                <a:sym typeface="Times New Roman"/>
              </a:rPr>
              <a:t> y1) {</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x= x1;  y= y1;</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t>
            </a:r>
          </a:p>
          <a:p>
            <a:pPr marL="0" marR="0" lvl="0" indent="0" algn="l" rtl="0">
              <a:spcBef>
                <a:spcPts val="60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 return x-coordinate of bounding box*/</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public</a:t>
            </a: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double</a:t>
            </a:r>
            <a:r>
              <a:rPr lang="en" sz="1800" b="0" i="0" u="none" strike="noStrike" cap="none" baseline="0">
                <a:solidFill>
                  <a:srgbClr val="000000"/>
                </a:solidFill>
                <a:latin typeface="Times New Roman"/>
                <a:ea typeface="Times New Roman"/>
                <a:cs typeface="Times New Roman"/>
                <a:sym typeface="Times New Roman"/>
              </a:rPr>
              <a:t> getX() {</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return</a:t>
            </a:r>
            <a:r>
              <a:rPr lang="en" sz="1800" b="0" i="0" u="none" strike="noStrike" cap="none" baseline="0">
                <a:solidFill>
                  <a:srgbClr val="000000"/>
                </a:solidFill>
                <a:latin typeface="Times New Roman"/>
                <a:ea typeface="Times New Roman"/>
                <a:cs typeface="Times New Roman"/>
                <a:sym typeface="Times New Roman"/>
              </a:rPr>
              <a:t> x;</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t>
            </a:r>
          </a:p>
          <a:p>
            <a:pPr marL="0" marR="0" lvl="0" indent="0" algn="l" rtl="0">
              <a:spcBef>
                <a:spcPts val="60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 return y-coordinate of bounding box*/</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public</a:t>
            </a: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double</a:t>
            </a:r>
            <a:r>
              <a:rPr lang="en" sz="1800" b="0" i="0" u="none" strike="noStrike" cap="none" baseline="0">
                <a:solidFill>
                  <a:srgbClr val="000000"/>
                </a:solidFill>
                <a:latin typeface="Times New Roman"/>
                <a:ea typeface="Times New Roman"/>
                <a:cs typeface="Times New Roman"/>
                <a:sym typeface="Times New Roman"/>
              </a:rPr>
              <a:t> getY() {</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t>
            </a:r>
            <a:r>
              <a:rPr lang="en" sz="1800" b="1" i="0" u="none" strike="noStrike" cap="none" baseline="0">
                <a:solidFill>
                  <a:srgbClr val="000000"/>
                </a:solidFill>
                <a:latin typeface="Times New Roman"/>
                <a:ea typeface="Times New Roman"/>
                <a:cs typeface="Times New Roman"/>
                <a:sym typeface="Times New Roman"/>
              </a:rPr>
              <a:t>return</a:t>
            </a:r>
            <a:r>
              <a:rPr lang="en" sz="1800" b="0" i="0" u="none" strike="noStrike" cap="none" baseline="0">
                <a:solidFill>
                  <a:srgbClr val="000000"/>
                </a:solidFill>
                <a:latin typeface="Times New Roman"/>
                <a:ea typeface="Times New Roman"/>
                <a:cs typeface="Times New Roman"/>
                <a:sym typeface="Times New Roman"/>
              </a:rPr>
              <a:t> y;</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    }</a:t>
            </a:r>
          </a:p>
          <a:p>
            <a:pPr marL="0" marR="0" lvl="0" indent="0" algn="l" rtl="0">
              <a:spcBef>
                <a:spcPts val="0"/>
              </a:spcBef>
              <a:spcAft>
                <a:spcPts val="0"/>
              </a:spcAft>
              <a:buSzPct val="25000"/>
              <a:buNone/>
            </a:pPr>
            <a:r>
              <a:rPr lang="en" sz="1800" b="0" i="0" u="none" strike="noStrike" cap="none" baseline="0">
                <a:solidFill>
                  <a:srgbClr val="000000"/>
                </a:solidFill>
                <a:latin typeface="Times New Roman"/>
                <a:ea typeface="Times New Roman"/>
                <a:cs typeface="Times New Roman"/>
                <a:sym typeface="Times New Roman"/>
              </a:rPr>
              <a:t>}</a:t>
            </a:r>
          </a:p>
        </p:txBody>
      </p:sp>
      <p:sp>
        <p:nvSpPr>
          <p:cNvPr id="1121" name="Shape 1121"/>
          <p:cNvSpPr txBox="1">
            <a:spLocks noGrp="1"/>
          </p:cNvSpPr>
          <p:nvPr>
            <p:ph type="title"/>
          </p:nvPr>
        </p:nvSpPr>
        <p:spPr>
          <a:xfrm>
            <a:off x="5589775" y="2311375"/>
            <a:ext cx="2743199" cy="399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2800" b="1" i="0" u="none" strike="noStrike" cap="none" baseline="0">
                <a:solidFill>
                  <a:srgbClr val="FF0000"/>
                </a:solidFill>
                <a:latin typeface="Times New Roman"/>
                <a:ea typeface="Times New Roman"/>
                <a:cs typeface="Times New Roman"/>
                <a:sym typeface="Times New Roman"/>
              </a:rPr>
              <a:t>Class Shape</a:t>
            </a:r>
          </a:p>
        </p:txBody>
      </p:sp>
      <p:sp>
        <p:nvSpPr>
          <p:cNvPr id="1122" name="Shape 1122"/>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 sz="1400" b="0" i="0" u="none" strike="noStrike" cap="none" baseline="0">
                <a:solidFill>
                  <a:schemeClr val="dk1"/>
                </a:solidFill>
                <a:latin typeface="Times New Roman"/>
                <a:ea typeface="Times New Roman"/>
                <a:cs typeface="Times New Roman"/>
                <a:sym typeface="Times New Roman"/>
              </a:rPr>
              <a:t>46</a:t>
            </a:fld>
            <a:endParaRPr lang="en"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Shape 1127"/>
          <p:cNvSpPr txBox="1">
            <a:spLocks noGrp="1"/>
          </p:cNvSpPr>
          <p:nvPr>
            <p:ph type="title"/>
          </p:nvPr>
        </p:nvSpPr>
        <p:spPr>
          <a:xfrm>
            <a:off x="1837850" y="54775"/>
            <a:ext cx="5791200" cy="399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2800" b="1" i="0" u="none" strike="noStrike" cap="none" baseline="0">
                <a:solidFill>
                  <a:srgbClr val="FF0000"/>
                </a:solidFill>
                <a:latin typeface="Times New Roman"/>
                <a:ea typeface="Times New Roman"/>
                <a:cs typeface="Times New Roman"/>
                <a:sym typeface="Times New Roman"/>
              </a:rPr>
              <a:t>Object: superest class of them all</a:t>
            </a:r>
          </a:p>
        </p:txBody>
      </p:sp>
      <p:sp>
        <p:nvSpPr>
          <p:cNvPr id="1128" name="Shape 1128"/>
          <p:cNvSpPr txBox="1"/>
          <p:nvPr/>
        </p:nvSpPr>
        <p:spPr>
          <a:xfrm>
            <a:off x="897575" y="2023350"/>
            <a:ext cx="4173599" cy="346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Constructor:  </a:t>
            </a:r>
            <a:r>
              <a:rPr lang="en" sz="2400" b="1" i="0" u="none" strike="noStrike" cap="none" baseline="0">
                <a:solidFill>
                  <a:srgbClr val="800000"/>
                </a:solidFill>
                <a:latin typeface="Times New Roman"/>
                <a:ea typeface="Times New Roman"/>
                <a:cs typeface="Times New Roman"/>
                <a:sym typeface="Times New Roman"/>
              </a:rPr>
              <a:t>public</a:t>
            </a:r>
            <a:r>
              <a:rPr lang="en" sz="2400" b="0" i="0" u="none" strike="noStrike" cap="none" baseline="0">
                <a:solidFill>
                  <a:srgbClr val="800000"/>
                </a:solidFill>
                <a:latin typeface="Times New Roman"/>
                <a:ea typeface="Times New Roman"/>
                <a:cs typeface="Times New Roman"/>
                <a:sym typeface="Times New Roman"/>
              </a:rPr>
              <a:t> Object() {}</a:t>
            </a:r>
          </a:p>
        </p:txBody>
      </p:sp>
      <p:sp>
        <p:nvSpPr>
          <p:cNvPr id="1130" name="Shape 1130"/>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 sz="1400" b="0" i="0" u="none" strike="noStrike" cap="none" baseline="0">
                <a:solidFill>
                  <a:schemeClr val="dk1"/>
                </a:solidFill>
                <a:latin typeface="Times New Roman"/>
                <a:ea typeface="Times New Roman"/>
                <a:cs typeface="Times New Roman"/>
                <a:sym typeface="Times New Roman"/>
              </a:rPr>
              <a:t>47</a:t>
            </a:fld>
            <a:endParaRPr lang="en" sz="1400" b="0" i="0" u="none" strike="noStrike" cap="none" baseline="0">
              <a:solidFill>
                <a:schemeClr val="dk1"/>
              </a:solidFill>
              <a:latin typeface="Times New Roman"/>
              <a:ea typeface="Times New Roman"/>
              <a:cs typeface="Times New Roman"/>
              <a:sym typeface="Times New Roman"/>
            </a:endParaRPr>
          </a:p>
        </p:txBody>
      </p:sp>
      <p:sp>
        <p:nvSpPr>
          <p:cNvPr id="1131" name="Shape 1131"/>
          <p:cNvSpPr txBox="1"/>
          <p:nvPr/>
        </p:nvSpPr>
        <p:spPr>
          <a:xfrm>
            <a:off x="381000" y="514350"/>
            <a:ext cx="8305799" cy="9693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600" b="0" i="0" u="none" strike="noStrike" cap="none" baseline="0">
                <a:solidFill>
                  <a:schemeClr val="dk1"/>
                </a:solidFill>
                <a:latin typeface="Times New Roman"/>
                <a:ea typeface="Times New Roman"/>
                <a:cs typeface="Times New Roman"/>
                <a:sym typeface="Times New Roman"/>
              </a:rPr>
              <a:t>Class doesn’t explicitly extend another one? It automatically extends class </a:t>
            </a:r>
            <a:r>
              <a:rPr lang="en" sz="2600" b="0" i="0" u="none" strike="noStrike" cap="none" baseline="0">
                <a:solidFill>
                  <a:srgbClr val="800000"/>
                </a:solidFill>
                <a:latin typeface="Times New Roman"/>
                <a:ea typeface="Times New Roman"/>
                <a:cs typeface="Times New Roman"/>
                <a:sym typeface="Times New Roman"/>
              </a:rPr>
              <a:t>Object</a:t>
            </a:r>
            <a:r>
              <a:rPr lang="en" sz="2600" b="0" i="0" u="none" strike="noStrike" cap="none" baseline="0">
                <a:solidFill>
                  <a:schemeClr val="dk1"/>
                </a:solidFill>
                <a:latin typeface="Times New Roman"/>
                <a:ea typeface="Times New Roman"/>
                <a:cs typeface="Times New Roman"/>
                <a:sym typeface="Times New Roman"/>
              </a:rPr>
              <a:t>. Among other</a:t>
            </a:r>
            <a:br>
              <a:rPr lang="en" sz="2600" b="0" i="0" u="none" strike="noStrike" cap="none" baseline="0">
                <a:solidFill>
                  <a:schemeClr val="dk1"/>
                </a:solidFill>
                <a:latin typeface="Times New Roman"/>
                <a:ea typeface="Times New Roman"/>
                <a:cs typeface="Times New Roman"/>
                <a:sym typeface="Times New Roman"/>
              </a:rPr>
            </a:br>
            <a:r>
              <a:rPr lang="en" sz="2600" b="0" i="0" u="none" strike="noStrike" cap="none" baseline="0">
                <a:solidFill>
                  <a:schemeClr val="dk1"/>
                </a:solidFill>
                <a:latin typeface="Times New Roman"/>
                <a:ea typeface="Times New Roman"/>
                <a:cs typeface="Times New Roman"/>
                <a:sym typeface="Times New Roman"/>
              </a:rPr>
              <a:t>components, </a:t>
            </a:r>
            <a:r>
              <a:rPr lang="en" sz="2600" b="0" i="0" u="none" strike="noStrike" cap="none" baseline="0">
                <a:solidFill>
                  <a:srgbClr val="800000"/>
                </a:solidFill>
                <a:latin typeface="Times New Roman"/>
                <a:ea typeface="Times New Roman"/>
                <a:cs typeface="Times New Roman"/>
                <a:sym typeface="Times New Roman"/>
              </a:rPr>
              <a:t>Object</a:t>
            </a:r>
            <a:r>
              <a:rPr lang="en" sz="2600" b="0" i="0" u="none" strike="noStrike" cap="none" baseline="0">
                <a:solidFill>
                  <a:schemeClr val="dk1"/>
                </a:solidFill>
                <a:latin typeface="Times New Roman"/>
                <a:ea typeface="Times New Roman"/>
                <a:cs typeface="Times New Roman"/>
                <a:sym typeface="Times New Roman"/>
              </a:rPr>
              <a:t> contains:</a:t>
            </a:r>
          </a:p>
        </p:txBody>
      </p:sp>
      <p:grpSp>
        <p:nvGrpSpPr>
          <p:cNvPr id="1132" name="Shape 1132"/>
          <p:cNvGrpSpPr/>
          <p:nvPr/>
        </p:nvGrpSpPr>
        <p:grpSpPr>
          <a:xfrm>
            <a:off x="797850" y="2595047"/>
            <a:ext cx="8118070" cy="623416"/>
            <a:chOff x="734460" y="3424310"/>
            <a:chExt cx="8118882" cy="831000"/>
          </a:xfrm>
        </p:grpSpPr>
        <p:sp>
          <p:nvSpPr>
            <p:cNvPr id="1133" name="Shape 1133"/>
            <p:cNvSpPr txBox="1"/>
            <p:nvPr/>
          </p:nvSpPr>
          <p:spPr>
            <a:xfrm>
              <a:off x="734460" y="3424310"/>
              <a:ext cx="3611699" cy="831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return name of object */</a:t>
              </a:r>
            </a:p>
            <a:p>
              <a:pPr marL="0" marR="0" lvl="0" indent="0" algn="l" rtl="0">
                <a:spcBef>
                  <a:spcPts val="0"/>
                </a:spcBef>
                <a:spcAft>
                  <a:spcPts val="0"/>
                </a:spcAft>
                <a:buSzPct val="25000"/>
                <a:buNone/>
              </a:pPr>
              <a:r>
                <a:rPr lang="en" sz="2400" b="1" i="0" u="none" strike="noStrike" cap="none" baseline="0">
                  <a:solidFill>
                    <a:srgbClr val="800000"/>
                  </a:solidFill>
                  <a:latin typeface="Times New Roman"/>
                  <a:ea typeface="Times New Roman"/>
                  <a:cs typeface="Times New Roman"/>
                  <a:sym typeface="Times New Roman"/>
                </a:rPr>
                <a:t>public </a:t>
              </a:r>
              <a:r>
                <a:rPr lang="en" sz="2400" b="0" i="0" u="none" strike="noStrike" cap="none" baseline="0">
                  <a:solidFill>
                    <a:srgbClr val="800000"/>
                  </a:solidFill>
                  <a:latin typeface="Times New Roman"/>
                  <a:ea typeface="Times New Roman"/>
                  <a:cs typeface="Times New Roman"/>
                  <a:sym typeface="Times New Roman"/>
                </a:rPr>
                <a:t>String toString()</a:t>
              </a:r>
            </a:p>
          </p:txBody>
        </p:sp>
        <p:sp>
          <p:nvSpPr>
            <p:cNvPr id="1134" name="Shape 1134"/>
            <p:cNvSpPr txBox="1"/>
            <p:nvPr/>
          </p:nvSpPr>
          <p:spPr>
            <a:xfrm>
              <a:off x="5118643" y="3424323"/>
              <a:ext cx="3734699" cy="663900"/>
            </a:xfrm>
            <a:prstGeom prst="rect">
              <a:avLst/>
            </a:prstGeom>
            <a:solidFill>
              <a:srgbClr val="FFD6E2"/>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800000"/>
                  </a:solidFill>
                  <a:latin typeface="Times New Roman"/>
                  <a:ea typeface="Times New Roman"/>
                  <a:cs typeface="Times New Roman"/>
                  <a:sym typeface="Times New Roman"/>
                </a:rPr>
                <a:t>c.toString()  </a:t>
              </a:r>
              <a:r>
                <a:rPr lang="en" sz="2400" b="0" i="0" u="none" strike="noStrike" cap="none" baseline="0">
                  <a:solidFill>
                    <a:schemeClr val="dk1"/>
                  </a:solidFill>
                  <a:latin typeface="Times New Roman"/>
                  <a:ea typeface="Times New Roman"/>
                  <a:cs typeface="Times New Roman"/>
                  <a:sym typeface="Times New Roman"/>
                </a:rPr>
                <a:t>is  </a:t>
              </a:r>
              <a:r>
                <a:rPr lang="en" sz="2400" b="0" i="0" u="none" strike="noStrike" cap="none" baseline="0">
                  <a:solidFill>
                    <a:srgbClr val="800000"/>
                  </a:solidFill>
                  <a:latin typeface="Times New Roman"/>
                  <a:ea typeface="Times New Roman"/>
                  <a:cs typeface="Times New Roman"/>
                  <a:sym typeface="Times New Roman"/>
                </a:rPr>
                <a:t>“Circle@x1”</a:t>
              </a:r>
            </a:p>
          </p:txBody>
        </p:sp>
      </p:grpSp>
      <p:sp>
        <p:nvSpPr>
          <p:cNvPr id="1135" name="Shape 1135"/>
          <p:cNvSpPr txBox="1"/>
          <p:nvPr/>
        </p:nvSpPr>
        <p:spPr>
          <a:xfrm>
            <a:off x="685425" y="3514394"/>
            <a:ext cx="4876799" cy="900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dirty="0">
                <a:solidFill>
                  <a:schemeClr val="dk1"/>
                </a:solidFill>
                <a:latin typeface="Times New Roman"/>
                <a:ea typeface="Times New Roman"/>
                <a:cs typeface="Times New Roman"/>
                <a:sym typeface="Times New Roman"/>
              </a:rPr>
              <a:t>/** return value of “this object and </a:t>
            </a:r>
            <a:r>
              <a:rPr lang="en" sz="2400" b="0" i="0" u="none" strike="noStrike" cap="none" baseline="0" dirty="0" err="1">
                <a:solidFill>
                  <a:schemeClr val="dk1"/>
                </a:solidFill>
                <a:latin typeface="Times New Roman"/>
                <a:ea typeface="Times New Roman"/>
                <a:cs typeface="Times New Roman"/>
                <a:sym typeface="Times New Roman"/>
              </a:rPr>
              <a:t>ob</a:t>
            </a:r>
            <a:endParaRPr lang="en" sz="2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 sz="2400" b="0" i="0" u="none" strike="noStrike" cap="none" baseline="0" dirty="0">
                <a:solidFill>
                  <a:schemeClr val="dk1"/>
                </a:solidFill>
                <a:latin typeface="Times New Roman"/>
                <a:ea typeface="Times New Roman"/>
                <a:cs typeface="Times New Roman"/>
                <a:sym typeface="Times New Roman"/>
              </a:rPr>
              <a:t>      are same”, i.e. of  </a:t>
            </a:r>
            <a:r>
              <a:rPr lang="en" sz="2400" b="1" i="0" u="none" strike="noStrike" cap="none" baseline="0" dirty="0">
                <a:solidFill>
                  <a:srgbClr val="800000"/>
                </a:solidFill>
                <a:latin typeface="Times New Roman"/>
                <a:ea typeface="Times New Roman"/>
                <a:cs typeface="Times New Roman"/>
                <a:sym typeface="Times New Roman"/>
              </a:rPr>
              <a:t>this</a:t>
            </a:r>
            <a:r>
              <a:rPr lang="en" sz="2400" b="0" i="0" u="none" strike="noStrike" cap="none" baseline="0" dirty="0">
                <a:solidFill>
                  <a:srgbClr val="800000"/>
                </a:solidFill>
                <a:latin typeface="Times New Roman"/>
                <a:ea typeface="Times New Roman"/>
                <a:cs typeface="Times New Roman"/>
                <a:sym typeface="Times New Roman"/>
              </a:rPr>
              <a:t> == </a:t>
            </a:r>
            <a:r>
              <a:rPr lang="en" sz="2400" b="0" i="0" u="none" strike="noStrike" cap="none" baseline="0" dirty="0" err="1">
                <a:solidFill>
                  <a:srgbClr val="800000"/>
                </a:solidFill>
                <a:latin typeface="Times New Roman"/>
                <a:ea typeface="Times New Roman"/>
                <a:cs typeface="Times New Roman"/>
                <a:sym typeface="Times New Roman"/>
              </a:rPr>
              <a:t>ob</a:t>
            </a:r>
            <a:r>
              <a:rPr lang="en" sz="2400" b="0" i="0" u="none" strike="noStrike" cap="none" baseline="0" dirty="0">
                <a:solidFill>
                  <a:srgbClr val="800000"/>
                </a:solidFill>
                <a:latin typeface="Times New Roman"/>
                <a:ea typeface="Times New Roman"/>
                <a:cs typeface="Times New Roman"/>
                <a:sym typeface="Times New Roman"/>
              </a:rPr>
              <a:t> </a:t>
            </a:r>
            <a:r>
              <a:rPr lang="en" sz="2400" b="0" i="0" u="none" strike="noStrike" cap="none" baseline="0" dirty="0">
                <a:solidFill>
                  <a:schemeClr val="dk1"/>
                </a:solidFill>
                <a:latin typeface="Times New Roman"/>
                <a:ea typeface="Times New Roman"/>
                <a:cs typeface="Times New Roman"/>
                <a:sym typeface="Times New Roman"/>
              </a:rPr>
              <a:t>*/</a:t>
            </a:r>
          </a:p>
          <a:p>
            <a:pPr marL="0" marR="0" lvl="0" indent="0" algn="l" rtl="0">
              <a:spcBef>
                <a:spcPts val="0"/>
              </a:spcBef>
              <a:spcAft>
                <a:spcPts val="0"/>
              </a:spcAft>
              <a:buSzPct val="25000"/>
              <a:buNone/>
            </a:pPr>
            <a:r>
              <a:rPr lang="en" sz="2400" b="1" i="0" u="none" strike="noStrike" cap="none" baseline="0" dirty="0">
                <a:solidFill>
                  <a:srgbClr val="800000"/>
                </a:solidFill>
                <a:latin typeface="Times New Roman"/>
                <a:ea typeface="Times New Roman"/>
                <a:cs typeface="Times New Roman"/>
                <a:sym typeface="Times New Roman"/>
              </a:rPr>
              <a:t>public boolean</a:t>
            </a:r>
            <a:r>
              <a:rPr lang="en" sz="2400" b="0" i="0" u="none" strike="noStrike" cap="none" baseline="0" dirty="0">
                <a:solidFill>
                  <a:srgbClr val="800000"/>
                </a:solidFill>
                <a:latin typeface="Times New Roman"/>
                <a:ea typeface="Times New Roman"/>
                <a:cs typeface="Times New Roman"/>
                <a:sym typeface="Times New Roman"/>
              </a:rPr>
              <a:t> equals(Object </a:t>
            </a:r>
            <a:r>
              <a:rPr lang="en" sz="2400" b="0" i="0" u="none" strike="noStrike" cap="none" baseline="0" dirty="0" err="1">
                <a:solidFill>
                  <a:srgbClr val="800000"/>
                </a:solidFill>
                <a:latin typeface="Times New Roman"/>
                <a:ea typeface="Times New Roman"/>
                <a:cs typeface="Times New Roman"/>
                <a:sym typeface="Times New Roman"/>
              </a:rPr>
              <a:t>ob</a:t>
            </a:r>
            <a:r>
              <a:rPr lang="en" sz="2400" b="0" i="0" u="none" strike="noStrike" cap="none" baseline="0" dirty="0">
                <a:solidFill>
                  <a:srgbClr val="800000"/>
                </a:solidFill>
                <a:latin typeface="Times New Roman"/>
                <a:ea typeface="Times New Roman"/>
                <a:cs typeface="Times New Roman"/>
                <a:sym typeface="Times New Roman"/>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fade">
                                      <p:cBhvr>
                                        <p:cTn id="7" dur="500"/>
                                        <p:tgtEl>
                                          <p:spTgt spid="1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2"/>
                                        </p:tgtEl>
                                        <p:attrNameLst>
                                          <p:attrName>style.visibility</p:attrName>
                                        </p:attrNameLst>
                                      </p:cBhvr>
                                      <p:to>
                                        <p:strVal val="visible"/>
                                      </p:to>
                                    </p:set>
                                    <p:animEffect transition="in" filter="fade">
                                      <p:cBhvr>
                                        <p:cTn id="12" dur="500"/>
                                        <p:tgtEl>
                                          <p:spTgt spid="1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Shape 1140"/>
          <p:cNvSpPr txBox="1">
            <a:spLocks noGrp="1"/>
          </p:cNvSpPr>
          <p:nvPr>
            <p:ph type="title"/>
          </p:nvPr>
        </p:nvSpPr>
        <p:spPr>
          <a:xfrm>
            <a:off x="381000" y="228600"/>
            <a:ext cx="8229600" cy="40004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2800" b="1" i="0" u="none" strike="noStrike" cap="none" baseline="0">
                <a:solidFill>
                  <a:srgbClr val="FF0000"/>
                </a:solidFill>
                <a:latin typeface="Times New Roman"/>
                <a:ea typeface="Times New Roman"/>
                <a:cs typeface="Times New Roman"/>
                <a:sym typeface="Times New Roman"/>
              </a:rPr>
              <a:t>Java has 4 kinds of variable</a:t>
            </a:r>
          </a:p>
        </p:txBody>
      </p:sp>
      <p:sp>
        <p:nvSpPr>
          <p:cNvPr id="1141" name="Shape 1141"/>
          <p:cNvSpPr txBox="1">
            <a:spLocks noGrp="1"/>
          </p:cNvSpPr>
          <p:nvPr>
            <p:ph type="sldNum" idx="12"/>
          </p:nvPr>
        </p:nvSpPr>
        <p:spPr>
          <a:xfrm>
            <a:off x="6553200" y="4572000"/>
            <a:ext cx="1904999" cy="3428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 sz="1400" b="0" i="0" u="none" strike="noStrike" cap="none" baseline="0">
                <a:solidFill>
                  <a:schemeClr val="dk1"/>
                </a:solidFill>
                <a:latin typeface="Times New Roman"/>
                <a:ea typeface="Times New Roman"/>
                <a:cs typeface="Times New Roman"/>
                <a:sym typeface="Times New Roman"/>
              </a:rPr>
              <a:t>48</a:t>
            </a:fld>
            <a:endParaRPr lang="en" sz="1400" b="0" i="0" u="none" strike="noStrike" cap="none" baseline="0">
              <a:solidFill>
                <a:schemeClr val="dk1"/>
              </a:solidFill>
              <a:latin typeface="Times New Roman"/>
              <a:ea typeface="Times New Roman"/>
              <a:cs typeface="Times New Roman"/>
              <a:sym typeface="Times New Roman"/>
            </a:endParaRPr>
          </a:p>
        </p:txBody>
      </p:sp>
      <p:sp>
        <p:nvSpPr>
          <p:cNvPr id="1142" name="Shape 1142"/>
          <p:cNvSpPr txBox="1"/>
          <p:nvPr/>
        </p:nvSpPr>
        <p:spPr>
          <a:xfrm>
            <a:off x="228600" y="742950"/>
            <a:ext cx="4190999" cy="25622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class</a:t>
            </a:r>
            <a:r>
              <a:rPr lang="en" sz="2400" b="0" i="0" u="none" strike="noStrike" cap="none" baseline="0">
                <a:solidFill>
                  <a:schemeClr val="dk1"/>
                </a:solidFill>
                <a:latin typeface="Times New Roman"/>
                <a:ea typeface="Times New Roman"/>
                <a:cs typeface="Times New Roman"/>
                <a:sym typeface="Times New Roman"/>
              </a:rPr>
              <a:t> Circle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private</a:t>
            </a: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double</a:t>
            </a:r>
            <a:r>
              <a:rPr lang="en" sz="2400" b="0" i="0" u="none" strike="noStrike" cap="none" baseline="0">
                <a:solidFill>
                  <a:schemeClr val="dk1"/>
                </a:solidFill>
                <a:latin typeface="Times New Roman"/>
                <a:ea typeface="Times New Roman"/>
                <a:cs typeface="Times New Roman"/>
                <a:sym typeface="Times New Roman"/>
              </a:rPr>
              <a:t> radius; </a:t>
            </a:r>
          </a:p>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private</a:t>
            </a: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static</a:t>
            </a: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int</a:t>
            </a:r>
            <a:r>
              <a:rPr lang="en" sz="2400" b="0" i="0" u="none" strike="noStrike" cap="none" baseline="0">
                <a:solidFill>
                  <a:schemeClr val="dk1"/>
                </a:solidFill>
                <a:latin typeface="Times New Roman"/>
                <a:ea typeface="Times New Roman"/>
                <a:cs typeface="Times New Roman"/>
                <a:sym typeface="Times New Roman"/>
              </a:rPr>
              <a:t> t;</a:t>
            </a:r>
          </a:p>
          <a:p>
            <a:pPr marL="0" marR="0" lvl="0" indent="0" algn="l"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Circle(</a:t>
            </a:r>
            <a:r>
              <a:rPr lang="en" sz="2400" b="1" i="0" u="none" strike="noStrike" cap="none" baseline="0">
                <a:solidFill>
                  <a:schemeClr val="dk1"/>
                </a:solidFill>
                <a:latin typeface="Times New Roman"/>
                <a:ea typeface="Times New Roman"/>
                <a:cs typeface="Times New Roman"/>
                <a:sym typeface="Times New Roman"/>
              </a:rPr>
              <a:t>double</a:t>
            </a:r>
            <a:r>
              <a:rPr lang="en" sz="2400" b="0" i="0" u="none" strike="noStrike" cap="none" baseline="0">
                <a:solidFill>
                  <a:schemeClr val="dk1"/>
                </a:solidFill>
                <a:latin typeface="Times New Roman"/>
                <a:ea typeface="Times New Roman"/>
                <a:cs typeface="Times New Roman"/>
                <a:sym typeface="Times New Roman"/>
              </a:rPr>
              <a:t> r)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double</a:t>
            </a:r>
            <a:r>
              <a:rPr lang="en" sz="2400" b="0" i="0" u="none" strike="noStrike" cap="none" baseline="0">
                <a:solidFill>
                  <a:schemeClr val="dk1"/>
                </a:solidFill>
                <a:latin typeface="Times New Roman"/>
                <a:ea typeface="Times New Roman"/>
                <a:cs typeface="Times New Roman"/>
                <a:sym typeface="Times New Roman"/>
              </a:rPr>
              <a:t> r1= r;</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radius= r1;</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a:t>
            </a:r>
          </a:p>
        </p:txBody>
      </p:sp>
      <p:grpSp>
        <p:nvGrpSpPr>
          <p:cNvPr id="1143" name="Shape 1143"/>
          <p:cNvGrpSpPr/>
          <p:nvPr/>
        </p:nvGrpSpPr>
        <p:grpSpPr>
          <a:xfrm>
            <a:off x="3505199" y="628649"/>
            <a:ext cx="5105400" cy="900112"/>
            <a:chOff x="3505199" y="838200"/>
            <a:chExt cx="5105400" cy="1200327"/>
          </a:xfrm>
        </p:grpSpPr>
        <p:sp>
          <p:nvSpPr>
            <p:cNvPr id="1144" name="Shape 1144"/>
            <p:cNvSpPr txBox="1"/>
            <p:nvPr/>
          </p:nvSpPr>
          <p:spPr>
            <a:xfrm>
              <a:off x="3886200" y="838200"/>
              <a:ext cx="4724400" cy="12003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i="0" u="none" strike="noStrike" cap="none" baseline="0">
                  <a:solidFill>
                    <a:srgbClr val="FF0000"/>
                  </a:solidFill>
                  <a:latin typeface="Times New Roman"/>
                  <a:ea typeface="Times New Roman"/>
                  <a:cs typeface="Times New Roman"/>
                  <a:sym typeface="Times New Roman"/>
                </a:rPr>
                <a:t>Field</a:t>
              </a:r>
              <a:r>
                <a:rPr lang="en" sz="1800" b="0" i="0" u="none" strike="noStrike" cap="none" baseline="0">
                  <a:solidFill>
                    <a:schemeClr val="dk1"/>
                  </a:solidFill>
                  <a:latin typeface="Times New Roman"/>
                  <a:ea typeface="Times New Roman"/>
                  <a:cs typeface="Times New Roman"/>
                  <a:sym typeface="Times New Roman"/>
                </a:rPr>
                <a:t>: declared non-static. Is in every object of class. Default initial val depends on type, e.g. 0 for </a:t>
              </a:r>
              <a:r>
                <a:rPr lang="en" sz="1800" b="1" i="0" u="none" strike="noStrike" cap="none" baseline="0">
                  <a:solidFill>
                    <a:srgbClr val="800000"/>
                  </a:solidFill>
                  <a:latin typeface="Times New Roman"/>
                  <a:ea typeface="Times New Roman"/>
                  <a:cs typeface="Times New Roman"/>
                  <a:sym typeface="Times New Roman"/>
                </a:rPr>
                <a:t>int</a:t>
              </a:r>
            </a:p>
          </p:txBody>
        </p:sp>
        <p:cxnSp>
          <p:nvCxnSpPr>
            <p:cNvPr id="1145" name="Shape 1145"/>
            <p:cNvCxnSpPr/>
            <p:nvPr/>
          </p:nvCxnSpPr>
          <p:spPr>
            <a:xfrm flipH="1">
              <a:off x="3505199" y="1219200"/>
              <a:ext cx="457200" cy="381000"/>
            </a:xfrm>
            <a:prstGeom prst="straightConnector1">
              <a:avLst/>
            </a:prstGeom>
            <a:noFill/>
            <a:ln w="38100" cap="flat">
              <a:solidFill>
                <a:srgbClr val="800000"/>
              </a:solidFill>
              <a:prstDash val="solid"/>
              <a:round/>
              <a:headEnd type="none" w="med" len="med"/>
              <a:tailEnd type="none" w="med" len="med"/>
            </a:ln>
          </p:spPr>
        </p:cxnSp>
      </p:grpSp>
      <p:grpSp>
        <p:nvGrpSpPr>
          <p:cNvPr id="1146" name="Shape 1146"/>
          <p:cNvGrpSpPr/>
          <p:nvPr/>
        </p:nvGrpSpPr>
        <p:grpSpPr>
          <a:xfrm>
            <a:off x="3305450" y="1794798"/>
            <a:ext cx="5257799" cy="900125"/>
            <a:chOff x="3124200" y="2133600"/>
            <a:chExt cx="5257799" cy="1200327"/>
          </a:xfrm>
        </p:grpSpPr>
        <p:sp>
          <p:nvSpPr>
            <p:cNvPr id="1147" name="Shape 1147"/>
            <p:cNvSpPr txBox="1"/>
            <p:nvPr/>
          </p:nvSpPr>
          <p:spPr>
            <a:xfrm>
              <a:off x="3962400" y="2133600"/>
              <a:ext cx="4419599" cy="12003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i="0" u="none" strike="noStrike" cap="none" baseline="0" dirty="0">
                  <a:solidFill>
                    <a:srgbClr val="FF0000"/>
                  </a:solidFill>
                  <a:latin typeface="Times New Roman"/>
                  <a:ea typeface="Times New Roman"/>
                  <a:cs typeface="Times New Roman"/>
                  <a:sym typeface="Times New Roman"/>
                </a:rPr>
                <a:t>Class (static) var</a:t>
              </a:r>
              <a:r>
                <a:rPr lang="en" sz="1800" b="0" i="0" u="none" strike="noStrike" cap="none" baseline="0" dirty="0">
                  <a:solidFill>
                    <a:schemeClr val="dk1"/>
                  </a:solidFill>
                  <a:latin typeface="Times New Roman"/>
                  <a:ea typeface="Times New Roman"/>
                  <a:cs typeface="Times New Roman"/>
                  <a:sym typeface="Times New Roman"/>
                </a:rPr>
                <a:t>: declared </a:t>
              </a:r>
              <a:r>
                <a:rPr lang="en" sz="1800" b="1" i="0" u="none" strike="noStrike" cap="none" baseline="0" dirty="0">
                  <a:solidFill>
                    <a:srgbClr val="800000"/>
                  </a:solidFill>
                  <a:latin typeface="Times New Roman"/>
                  <a:ea typeface="Times New Roman"/>
                  <a:cs typeface="Times New Roman"/>
                  <a:sym typeface="Times New Roman"/>
                </a:rPr>
                <a:t>static</a:t>
              </a:r>
              <a:r>
                <a:rPr lang="en" sz="1800" b="0" i="0" u="none" strike="noStrike" cap="none" baseline="0" dirty="0">
                  <a:solidFill>
                    <a:schemeClr val="dk1"/>
                  </a:solidFill>
                  <a:latin typeface="Times New Roman"/>
                  <a:ea typeface="Times New Roman"/>
                  <a:cs typeface="Times New Roman"/>
                  <a:sym typeface="Times New Roman"/>
                </a:rPr>
                <a:t>. Only one copy of it. Default initial </a:t>
              </a:r>
              <a:r>
                <a:rPr lang="en" sz="1800" b="0" i="0" u="none" strike="noStrike" cap="none" baseline="0" dirty="0" err="1">
                  <a:solidFill>
                    <a:schemeClr val="dk1"/>
                  </a:solidFill>
                  <a:latin typeface="Times New Roman"/>
                  <a:ea typeface="Times New Roman"/>
                  <a:cs typeface="Times New Roman"/>
                  <a:sym typeface="Times New Roman"/>
                </a:rPr>
                <a:t>val</a:t>
              </a:r>
              <a:r>
                <a:rPr lang="en" sz="1800" b="0" i="0" u="none" strike="noStrike" cap="none" baseline="0" dirty="0">
                  <a:solidFill>
                    <a:schemeClr val="dk1"/>
                  </a:solidFill>
                  <a:latin typeface="Times New Roman"/>
                  <a:ea typeface="Times New Roman"/>
                  <a:cs typeface="Times New Roman"/>
                  <a:sym typeface="Times New Roman"/>
                </a:rPr>
                <a:t> depends on type, e.g. </a:t>
              </a:r>
              <a:r>
                <a:rPr lang="en" sz="1800" b="0" i="0" u="none" strike="noStrike" cap="none" baseline="0">
                  <a:solidFill>
                    <a:schemeClr val="dk1"/>
                  </a:solidFill>
                  <a:latin typeface="Times New Roman"/>
                  <a:ea typeface="Times New Roman"/>
                  <a:cs typeface="Times New Roman"/>
                  <a:sym typeface="Times New Roman"/>
                </a:rPr>
                <a:t>0 for </a:t>
              </a:r>
              <a:r>
                <a:rPr lang="en" sz="1800" b="1" i="0" u="none" strike="noStrike" cap="none" baseline="0">
                  <a:solidFill>
                    <a:srgbClr val="800000"/>
                  </a:solidFill>
                  <a:latin typeface="Times New Roman"/>
                  <a:ea typeface="Times New Roman"/>
                  <a:cs typeface="Times New Roman"/>
                  <a:sym typeface="Times New Roman"/>
                </a:rPr>
                <a:t>int</a:t>
              </a:r>
            </a:p>
          </p:txBody>
        </p:sp>
        <p:cxnSp>
          <p:nvCxnSpPr>
            <p:cNvPr id="1148" name="Shape 1148"/>
            <p:cNvCxnSpPr/>
            <p:nvPr/>
          </p:nvCxnSpPr>
          <p:spPr>
            <a:xfrm rot="10800000">
              <a:off x="3124200" y="2362200"/>
              <a:ext cx="838199" cy="0"/>
            </a:xfrm>
            <a:prstGeom prst="straightConnector1">
              <a:avLst/>
            </a:prstGeom>
            <a:noFill/>
            <a:ln w="38100" cap="flat">
              <a:solidFill>
                <a:srgbClr val="800000"/>
              </a:solidFill>
              <a:prstDash val="solid"/>
              <a:round/>
              <a:headEnd type="none" w="med" len="med"/>
              <a:tailEnd type="none" w="med" len="med"/>
            </a:ln>
          </p:spPr>
        </p:cxnSp>
      </p:grpSp>
      <p:grpSp>
        <p:nvGrpSpPr>
          <p:cNvPr id="1149" name="Shape 1149"/>
          <p:cNvGrpSpPr/>
          <p:nvPr/>
        </p:nvGrpSpPr>
        <p:grpSpPr>
          <a:xfrm>
            <a:off x="2707525" y="2871522"/>
            <a:ext cx="6172199" cy="1346119"/>
            <a:chOff x="2707525" y="3828566"/>
            <a:chExt cx="6172199" cy="1794449"/>
          </a:xfrm>
        </p:grpSpPr>
        <p:sp>
          <p:nvSpPr>
            <p:cNvPr id="1150" name="Shape 1150"/>
            <p:cNvSpPr txBox="1"/>
            <p:nvPr/>
          </p:nvSpPr>
          <p:spPr>
            <a:xfrm>
              <a:off x="2707525" y="4053416"/>
              <a:ext cx="6172199" cy="1569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i="0" u="none" strike="noStrike" cap="none" baseline="0" dirty="0">
                  <a:solidFill>
                    <a:srgbClr val="FF0000"/>
                  </a:solidFill>
                  <a:latin typeface="Times New Roman"/>
                  <a:ea typeface="Times New Roman"/>
                  <a:cs typeface="Times New Roman"/>
                  <a:sym typeface="Times New Roman"/>
                </a:rPr>
                <a:t>Parameter</a:t>
              </a:r>
              <a:r>
                <a:rPr lang="en" sz="1800" b="0" i="0" u="none" strike="noStrike" cap="none" baseline="0" dirty="0">
                  <a:solidFill>
                    <a:schemeClr val="dk1"/>
                  </a:solidFill>
                  <a:latin typeface="Times New Roman"/>
                  <a:ea typeface="Times New Roman"/>
                  <a:cs typeface="Times New Roman"/>
                  <a:sym typeface="Times New Roman"/>
                </a:rPr>
                <a:t>: declared in () of method header. Created during call before exec. of method body, discarded when call completed. Initial value is value of </a:t>
              </a:r>
              <a:r>
                <a:rPr lang="en" sz="1800" b="0" i="0" u="none" strike="noStrike" cap="none" baseline="0" dirty="0" err="1">
                  <a:solidFill>
                    <a:schemeClr val="dk1"/>
                  </a:solidFill>
                  <a:latin typeface="Times New Roman"/>
                  <a:ea typeface="Times New Roman"/>
                  <a:cs typeface="Times New Roman"/>
                  <a:sym typeface="Times New Roman"/>
                </a:rPr>
                <a:t>corresp</a:t>
              </a:r>
              <a:r>
                <a:rPr lang="en" sz="1800" b="0" i="0" u="none" strike="noStrike" cap="none" baseline="0" dirty="0">
                  <a:solidFill>
                    <a:schemeClr val="dk1"/>
                  </a:solidFill>
                  <a:latin typeface="Times New Roman"/>
                  <a:ea typeface="Times New Roman"/>
                  <a:cs typeface="Times New Roman"/>
                  <a:sym typeface="Times New Roman"/>
                </a:rPr>
                <a:t>. </a:t>
              </a:r>
              <a:r>
                <a:rPr lang="en" sz="1800" b="0" i="0" u="none" strike="noStrike" cap="none" baseline="0" dirty="0" err="1">
                  <a:solidFill>
                    <a:schemeClr val="dk1"/>
                  </a:solidFill>
                  <a:latin typeface="Times New Roman"/>
                  <a:ea typeface="Times New Roman"/>
                  <a:cs typeface="Times New Roman"/>
                  <a:sym typeface="Times New Roman"/>
                </a:rPr>
                <a:t>arg</a:t>
              </a:r>
              <a:r>
                <a:rPr lang="en" sz="1800" b="0" i="0" u="none" strike="noStrike" cap="none" baseline="0" dirty="0">
                  <a:solidFill>
                    <a:schemeClr val="dk1"/>
                  </a:solidFill>
                  <a:latin typeface="Times New Roman"/>
                  <a:ea typeface="Times New Roman"/>
                  <a:cs typeface="Times New Roman"/>
                  <a:sym typeface="Times New Roman"/>
                </a:rPr>
                <a:t> of call. Scope: body.</a:t>
              </a:r>
            </a:p>
          </p:txBody>
        </p:sp>
        <p:cxnSp>
          <p:nvCxnSpPr>
            <p:cNvPr id="1151" name="Shape 1151"/>
            <p:cNvCxnSpPr/>
            <p:nvPr/>
          </p:nvCxnSpPr>
          <p:spPr>
            <a:xfrm rot="10800000">
              <a:off x="3370925" y="3828566"/>
              <a:ext cx="76199" cy="381000"/>
            </a:xfrm>
            <a:prstGeom prst="straightConnector1">
              <a:avLst/>
            </a:prstGeom>
            <a:noFill/>
            <a:ln w="38100" cap="flat">
              <a:solidFill>
                <a:srgbClr val="800000"/>
              </a:solidFill>
              <a:prstDash val="solid"/>
              <a:round/>
              <a:headEnd type="none" w="med" len="med"/>
              <a:tailEnd type="none" w="med" len="med"/>
            </a:ln>
          </p:spPr>
        </p:cxnSp>
      </p:grpSp>
      <p:grpSp>
        <p:nvGrpSpPr>
          <p:cNvPr id="1152" name="Shape 1152"/>
          <p:cNvGrpSpPr/>
          <p:nvPr/>
        </p:nvGrpSpPr>
        <p:grpSpPr>
          <a:xfrm>
            <a:off x="685800" y="3316849"/>
            <a:ext cx="7924799" cy="1771682"/>
            <a:chOff x="685800" y="4410747"/>
            <a:chExt cx="7924799" cy="2362558"/>
          </a:xfrm>
        </p:grpSpPr>
        <p:sp>
          <p:nvSpPr>
            <p:cNvPr id="1153" name="Shape 1153"/>
            <p:cNvSpPr txBox="1"/>
            <p:nvPr/>
          </p:nvSpPr>
          <p:spPr>
            <a:xfrm>
              <a:off x="685800" y="5573005"/>
              <a:ext cx="7924799" cy="1200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i="0" u="none" strike="noStrike" cap="none" baseline="0" dirty="0">
                  <a:solidFill>
                    <a:srgbClr val="FF0000"/>
                  </a:solidFill>
                  <a:latin typeface="Times New Roman"/>
                  <a:ea typeface="Times New Roman"/>
                  <a:cs typeface="Times New Roman"/>
                  <a:sym typeface="Times New Roman"/>
                </a:rPr>
                <a:t>Local variable</a:t>
              </a:r>
              <a:r>
                <a:rPr lang="en" sz="1800" b="0" i="0" u="none" strike="noStrike" cap="none" baseline="0" dirty="0">
                  <a:solidFill>
                    <a:schemeClr val="dk1"/>
                  </a:solidFill>
                  <a:latin typeface="Times New Roman"/>
                  <a:ea typeface="Times New Roman"/>
                  <a:cs typeface="Times New Roman"/>
                  <a:sym typeface="Times New Roman"/>
                </a:rPr>
                <a:t>: declared in method body. Created during call before exec. of body, discarded when call completed. No initial value. Scope: from declaration to end of block.</a:t>
              </a:r>
            </a:p>
          </p:txBody>
        </p:sp>
        <p:cxnSp>
          <p:nvCxnSpPr>
            <p:cNvPr id="1154" name="Shape 1154"/>
            <p:cNvCxnSpPr/>
            <p:nvPr/>
          </p:nvCxnSpPr>
          <p:spPr>
            <a:xfrm flipH="1">
              <a:off x="1578249" y="4410747"/>
              <a:ext cx="243300" cy="1294200"/>
            </a:xfrm>
            <a:prstGeom prst="straightConnector1">
              <a:avLst/>
            </a:prstGeom>
            <a:noFill/>
            <a:ln w="38100" cap="flat">
              <a:solidFill>
                <a:srgbClr val="800000"/>
              </a:solidFill>
              <a:prstDash val="solid"/>
              <a:round/>
              <a:headEnd type="none" w="med" len="med"/>
              <a:tailEnd type="none" w="med" len="med"/>
            </a:ln>
          </p:spPr>
        </p:cxn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3"/>
                                        </p:tgtEl>
                                        <p:attrNameLst>
                                          <p:attrName>style.visibility</p:attrName>
                                        </p:attrNameLst>
                                      </p:cBhvr>
                                      <p:to>
                                        <p:strVal val="visible"/>
                                      </p:to>
                                    </p:set>
                                    <p:animEffect transition="in" filter="fade">
                                      <p:cBhvr>
                                        <p:cTn id="7" dur="500"/>
                                        <p:tgtEl>
                                          <p:spTgt spid="1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6"/>
                                        </p:tgtEl>
                                        <p:attrNameLst>
                                          <p:attrName>style.visibility</p:attrName>
                                        </p:attrNameLst>
                                      </p:cBhvr>
                                      <p:to>
                                        <p:strVal val="visible"/>
                                      </p:to>
                                    </p:set>
                                    <p:animEffect transition="in" filter="fade">
                                      <p:cBhvr>
                                        <p:cTn id="12" dur="500"/>
                                        <p:tgtEl>
                                          <p:spTgt spid="1146"/>
                                        </p:tgtEl>
                                      </p:cBhvr>
                                    </p:animEffect>
                                  </p:childTnLst>
                                </p:cTn>
                              </p:par>
                              <p:par>
                                <p:cTn id="13" presetID="10" presetClass="exit" presetSubtype="0" fill="hold" nodeType="withEffect">
                                  <p:stCondLst>
                                    <p:cond delay="0"/>
                                  </p:stCondLst>
                                  <p:childTnLst>
                                    <p:animEffect transition="out" filter="fade">
                                      <p:cBhvr>
                                        <p:cTn id="14" dur="1"/>
                                        <p:tgtEl>
                                          <p:spTgt spid="1143"/>
                                        </p:tgtEl>
                                      </p:cBhvr>
                                    </p:animEffect>
                                    <p:set>
                                      <p:cBhvr>
                                        <p:cTn id="15" dur="1" fill="hold">
                                          <p:stCondLst>
                                            <p:cond delay="1"/>
                                          </p:stCondLst>
                                        </p:cTn>
                                        <p:tgtEl>
                                          <p:spTgt spid="114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49"/>
                                        </p:tgtEl>
                                        <p:attrNameLst>
                                          <p:attrName>style.visibility</p:attrName>
                                        </p:attrNameLst>
                                      </p:cBhvr>
                                      <p:to>
                                        <p:strVal val="visible"/>
                                      </p:to>
                                    </p:set>
                                    <p:animEffect transition="in" filter="fade">
                                      <p:cBhvr>
                                        <p:cTn id="20" dur="500"/>
                                        <p:tgtEl>
                                          <p:spTgt spid="1149"/>
                                        </p:tgtEl>
                                      </p:cBhvr>
                                    </p:animEffect>
                                  </p:childTnLst>
                                </p:cTn>
                              </p:par>
                              <p:par>
                                <p:cTn id="21" presetID="10" presetClass="exit" presetSubtype="0" fill="hold" nodeType="withEffect">
                                  <p:stCondLst>
                                    <p:cond delay="0"/>
                                  </p:stCondLst>
                                  <p:childTnLst>
                                    <p:animEffect transition="out" filter="fade">
                                      <p:cBhvr>
                                        <p:cTn id="22" dur="1"/>
                                        <p:tgtEl>
                                          <p:spTgt spid="1146"/>
                                        </p:tgtEl>
                                      </p:cBhvr>
                                    </p:animEffect>
                                    <p:set>
                                      <p:cBhvr>
                                        <p:cTn id="23" dur="1" fill="hold">
                                          <p:stCondLst>
                                            <p:cond delay="1"/>
                                          </p:stCondLst>
                                        </p:cTn>
                                        <p:tgtEl>
                                          <p:spTgt spid="114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52"/>
                                        </p:tgtEl>
                                        <p:attrNameLst>
                                          <p:attrName>style.visibility</p:attrName>
                                        </p:attrNameLst>
                                      </p:cBhvr>
                                      <p:to>
                                        <p:strVal val="visible"/>
                                      </p:to>
                                    </p:set>
                                    <p:animEffect transition="in" filter="fade">
                                      <p:cBhvr>
                                        <p:cTn id="28" dur="500"/>
                                        <p:tgtEl>
                                          <p:spTgt spid="1152"/>
                                        </p:tgtEl>
                                      </p:cBhvr>
                                    </p:animEffect>
                                  </p:childTnLst>
                                </p:cTn>
                              </p:par>
                              <p:par>
                                <p:cTn id="29" presetID="10" presetClass="exit" presetSubtype="0" fill="hold" nodeType="withEffect">
                                  <p:stCondLst>
                                    <p:cond delay="0"/>
                                  </p:stCondLst>
                                  <p:childTnLst>
                                    <p:animEffect transition="out" filter="fade">
                                      <p:cBhvr>
                                        <p:cTn id="30" dur="1"/>
                                        <p:tgtEl>
                                          <p:spTgt spid="1149"/>
                                        </p:tgtEl>
                                      </p:cBhvr>
                                    </p:animEffect>
                                    <p:set>
                                      <p:cBhvr>
                                        <p:cTn id="31" dur="1" fill="hold">
                                          <p:stCondLst>
                                            <p:cond delay="1"/>
                                          </p:stCondLst>
                                        </p:cTn>
                                        <p:tgtEl>
                                          <p:spTgt spid="11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Shape 1159"/>
          <p:cNvSpPr txBox="1">
            <a:spLocks noGrp="1"/>
          </p:cNvSpPr>
          <p:nvPr>
            <p:ph type="title"/>
          </p:nvPr>
        </p:nvSpPr>
        <p:spPr>
          <a:xfrm>
            <a:off x="112450" y="495500"/>
            <a:ext cx="3200399" cy="2858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3200" b="0" i="0" u="none" strike="noStrike" cap="none" baseline="0">
                <a:solidFill>
                  <a:srgbClr val="FF0000"/>
                </a:solidFill>
                <a:latin typeface="Times New Roman"/>
                <a:ea typeface="Times New Roman"/>
                <a:cs typeface="Times New Roman"/>
                <a:sym typeface="Times New Roman"/>
              </a:rPr>
              <a:t>Basic class Box</a:t>
            </a:r>
          </a:p>
        </p:txBody>
      </p:sp>
      <p:sp>
        <p:nvSpPr>
          <p:cNvPr id="1160" name="Shape 1160"/>
          <p:cNvSpPr txBox="1">
            <a:spLocks noGrp="1"/>
          </p:cNvSpPr>
          <p:nvPr>
            <p:ph type="sldNum" idx="12"/>
          </p:nvPr>
        </p:nvSpPr>
        <p:spPr>
          <a:xfrm>
            <a:off x="6553200" y="4686300"/>
            <a:ext cx="1904999" cy="3428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 sz="1400" b="0" i="0" u="none" strike="noStrike" cap="none" baseline="0">
                <a:solidFill>
                  <a:schemeClr val="dk1"/>
                </a:solidFill>
                <a:latin typeface="Times New Roman"/>
                <a:ea typeface="Times New Roman"/>
                <a:cs typeface="Times New Roman"/>
                <a:sym typeface="Times New Roman"/>
              </a:rPr>
              <a:t>49</a:t>
            </a:fld>
            <a:endParaRPr lang="en" sz="1400" b="0" i="0" u="none" strike="noStrike" cap="none" baseline="0">
              <a:solidFill>
                <a:schemeClr val="dk1"/>
              </a:solidFill>
              <a:latin typeface="Times New Roman"/>
              <a:ea typeface="Times New Roman"/>
              <a:cs typeface="Times New Roman"/>
              <a:sym typeface="Times New Roman"/>
            </a:endParaRPr>
          </a:p>
        </p:txBody>
      </p:sp>
      <p:grpSp>
        <p:nvGrpSpPr>
          <p:cNvPr id="1161" name="Shape 1161"/>
          <p:cNvGrpSpPr/>
          <p:nvPr/>
        </p:nvGrpSpPr>
        <p:grpSpPr>
          <a:xfrm>
            <a:off x="4457781" y="152879"/>
            <a:ext cx="4114721" cy="875810"/>
            <a:chOff x="696856" y="766355"/>
            <a:chExt cx="3696300" cy="3076258"/>
          </a:xfrm>
        </p:grpSpPr>
        <p:sp>
          <p:nvSpPr>
            <p:cNvPr id="1162" name="Shape 1162"/>
            <p:cNvSpPr txBox="1"/>
            <p:nvPr/>
          </p:nvSpPr>
          <p:spPr>
            <a:xfrm>
              <a:off x="696856" y="766355"/>
              <a:ext cx="3696300" cy="989400"/>
            </a:xfrm>
            <a:prstGeom prst="rect">
              <a:avLst/>
            </a:prstGeom>
            <a:solidFill>
              <a:srgbClr val="FCFFE0"/>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parameter </a:t>
              </a:r>
              <a:r>
                <a:rPr lang="en" sz="2400" b="0" i="0" u="none" strike="noStrike" cap="none" baseline="0">
                  <a:solidFill>
                    <a:srgbClr val="800000"/>
                  </a:solidFill>
                  <a:latin typeface="Times New Roman"/>
                  <a:ea typeface="Times New Roman"/>
                  <a:cs typeface="Times New Roman"/>
                  <a:sym typeface="Times New Roman"/>
                </a:rPr>
                <a:t>T </a:t>
              </a:r>
              <a:r>
                <a:rPr lang="en" sz="2400" b="0" i="0" u="none" strike="noStrike" cap="none" baseline="0">
                  <a:solidFill>
                    <a:schemeClr val="dk1"/>
                  </a:solidFill>
                  <a:latin typeface="Times New Roman"/>
                  <a:ea typeface="Times New Roman"/>
                  <a:cs typeface="Times New Roman"/>
                  <a:sym typeface="Times New Roman"/>
                </a:rPr>
                <a:t>(you choose name)</a:t>
              </a:r>
            </a:p>
          </p:txBody>
        </p:sp>
        <p:cxnSp>
          <p:nvCxnSpPr>
            <p:cNvPr id="1163" name="Shape 1163"/>
            <p:cNvCxnSpPr/>
            <p:nvPr/>
          </p:nvCxnSpPr>
          <p:spPr>
            <a:xfrm>
              <a:off x="2236923" y="2046514"/>
              <a:ext cx="616200" cy="1796099"/>
            </a:xfrm>
            <a:prstGeom prst="straightConnector1">
              <a:avLst/>
            </a:prstGeom>
            <a:noFill/>
            <a:ln w="44450" cap="flat">
              <a:solidFill>
                <a:srgbClr val="D8C938"/>
              </a:solidFill>
              <a:prstDash val="solid"/>
              <a:round/>
              <a:headEnd type="none" w="med" len="med"/>
              <a:tailEnd type="none" w="med" len="med"/>
            </a:ln>
          </p:spPr>
        </p:cxnSp>
      </p:grpSp>
      <p:sp>
        <p:nvSpPr>
          <p:cNvPr id="1164" name="Shape 1164"/>
          <p:cNvSpPr/>
          <p:nvPr/>
        </p:nvSpPr>
        <p:spPr>
          <a:xfrm>
            <a:off x="259475" y="891197"/>
            <a:ext cx="4114800" cy="2458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class</a:t>
            </a:r>
            <a:r>
              <a:rPr lang="en" sz="2400" b="0" i="0" u="none" strike="noStrike" cap="none" baseline="0">
                <a:solidFill>
                  <a:schemeClr val="dk1"/>
                </a:solidFill>
                <a:latin typeface="Times New Roman"/>
                <a:ea typeface="Times New Roman"/>
                <a:cs typeface="Times New Roman"/>
                <a:sym typeface="Times New Roman"/>
              </a:rPr>
              <a:t> Box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private</a:t>
            </a:r>
            <a:r>
              <a:rPr lang="en" sz="2400" b="0" i="0" u="none" strike="noStrike" cap="none" baseline="0">
                <a:solidFill>
                  <a:schemeClr val="dk1"/>
                </a:solidFill>
                <a:latin typeface="Times New Roman"/>
                <a:ea typeface="Times New Roman"/>
                <a:cs typeface="Times New Roman"/>
                <a:sym typeface="Times New Roman"/>
              </a:rPr>
              <a:t> Object object;</a:t>
            </a:r>
          </a:p>
          <a:p>
            <a:pPr marL="0" marR="0" lvl="0" indent="0" algn="l" rtl="0">
              <a:spcBef>
                <a:spcPts val="120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void set(Object ob)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object = ob;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p>
          <a:p>
            <a:pPr marL="0" marR="0" lvl="0" indent="0" algn="l" rtl="0">
              <a:spcBef>
                <a:spcPts val="60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Object get() {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return object;</a:t>
            </a:r>
            <a:br>
              <a:rPr lang="en" sz="2400" b="0" i="0" u="none" strike="noStrike" cap="none" baseline="0">
                <a:solidFill>
                  <a:schemeClr val="dk1"/>
                </a:solidFill>
                <a:latin typeface="Times New Roman"/>
                <a:ea typeface="Times New Roman"/>
                <a:cs typeface="Times New Roman"/>
                <a:sym typeface="Times New Roman"/>
              </a:rPr>
            </a:br>
            <a:r>
              <a:rPr lang="en" sz="2400" b="0" i="0" u="none" strike="noStrike" cap="none" baseline="0">
                <a:solidFill>
                  <a:schemeClr val="dk1"/>
                </a:solidFill>
                <a:latin typeface="Times New Roman"/>
                <a:ea typeface="Times New Roman"/>
                <a:cs typeface="Times New Roman"/>
                <a:sym typeface="Times New Roman"/>
              </a:rPr>
              <a:t>    }   …</a:t>
            </a:r>
          </a:p>
        </p:txBody>
      </p:sp>
      <p:sp>
        <p:nvSpPr>
          <p:cNvPr id="1165" name="Shape 1165"/>
          <p:cNvSpPr txBox="1"/>
          <p:nvPr/>
        </p:nvSpPr>
        <p:spPr>
          <a:xfrm>
            <a:off x="910675" y="3816150"/>
            <a:ext cx="3925799" cy="1258800"/>
          </a:xfrm>
          <a:prstGeom prst="rect">
            <a:avLst/>
          </a:prstGeom>
          <a:solidFill>
            <a:srgbClr val="E5F9FF"/>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0" i="0" u="none" strike="noStrike" cap="none" baseline="0">
                <a:solidFill>
                  <a:schemeClr val="dk1"/>
                </a:solidFill>
                <a:latin typeface="Times New Roman"/>
                <a:ea typeface="Times New Roman"/>
                <a:cs typeface="Times New Roman"/>
                <a:sym typeface="Times New Roman"/>
              </a:rPr>
              <a:t>New code</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Box&lt;Integer&gt; b= </a:t>
            </a:r>
            <a:r>
              <a:rPr lang="en" sz="1800" b="1" i="0" u="none" strike="noStrike" cap="none" baseline="0">
                <a:solidFill>
                  <a:srgbClr val="800000"/>
                </a:solidFill>
                <a:latin typeface="Times New Roman"/>
                <a:ea typeface="Times New Roman"/>
                <a:cs typeface="Times New Roman"/>
                <a:sym typeface="Times New Roman"/>
              </a:rPr>
              <a:t>new </a:t>
            </a:r>
            <a:r>
              <a:rPr lang="en" sz="1800" b="0" i="0" u="none" strike="noStrike" cap="none" baseline="0">
                <a:solidFill>
                  <a:srgbClr val="800000"/>
                </a:solidFill>
                <a:latin typeface="Times New Roman"/>
                <a:ea typeface="Times New Roman"/>
                <a:cs typeface="Times New Roman"/>
                <a:sym typeface="Times New Roman"/>
              </a:rPr>
              <a:t>Box&lt;Integer&gt;();</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b.set(</a:t>
            </a:r>
            <a:r>
              <a:rPr lang="en" sz="1800" b="1" i="0" u="none" strike="noStrike" cap="none" baseline="0">
                <a:solidFill>
                  <a:srgbClr val="800000"/>
                </a:solidFill>
                <a:latin typeface="Times New Roman"/>
                <a:ea typeface="Times New Roman"/>
                <a:cs typeface="Times New Roman"/>
                <a:sym typeface="Times New Roman"/>
              </a:rPr>
              <a:t>new </a:t>
            </a:r>
            <a:r>
              <a:rPr lang="en" sz="1800" b="0" i="0" u="none" strike="noStrike" cap="none" baseline="0">
                <a:solidFill>
                  <a:srgbClr val="800000"/>
                </a:solidFill>
                <a:latin typeface="Times New Roman"/>
                <a:ea typeface="Times New Roman"/>
                <a:cs typeface="Times New Roman"/>
                <a:sym typeface="Times New Roman"/>
              </a:rPr>
              <a:t>Integer(35));</a:t>
            </a:r>
          </a:p>
          <a:p>
            <a:pPr marL="0" marR="0" lvl="0" indent="0" algn="l" rtl="0">
              <a:spcBef>
                <a:spcPts val="0"/>
              </a:spcBef>
              <a:spcAft>
                <a:spcPts val="0"/>
              </a:spcAft>
              <a:buSzPct val="25000"/>
              <a:buNone/>
            </a:pPr>
            <a:r>
              <a:rPr lang="en" sz="1800" b="0" i="0" u="none" strike="noStrike" cap="none" baseline="0">
                <a:solidFill>
                  <a:srgbClr val="800000"/>
                </a:solidFill>
                <a:latin typeface="Times New Roman"/>
                <a:ea typeface="Times New Roman"/>
                <a:cs typeface="Times New Roman"/>
                <a:sym typeface="Times New Roman"/>
              </a:rPr>
              <a:t>Integer </a:t>
            </a:r>
            <a:r>
              <a:rPr lang="en" sz="1800" b="0" i="0" u="sng" strike="noStrike" cap="none" baseline="0">
                <a:solidFill>
                  <a:srgbClr val="800000"/>
                </a:solidFill>
                <a:latin typeface="Times New Roman"/>
                <a:ea typeface="Times New Roman"/>
                <a:cs typeface="Times New Roman"/>
                <a:sym typeface="Times New Roman"/>
              </a:rPr>
              <a:t>x= b.get();</a:t>
            </a:r>
          </a:p>
        </p:txBody>
      </p:sp>
      <p:grpSp>
        <p:nvGrpSpPr>
          <p:cNvPr id="1166" name="Shape 1166"/>
          <p:cNvGrpSpPr/>
          <p:nvPr/>
        </p:nvGrpSpPr>
        <p:grpSpPr>
          <a:xfrm>
            <a:off x="3810000" y="685800"/>
            <a:ext cx="4914725" cy="2869272"/>
            <a:chOff x="3810000" y="914400"/>
            <a:chExt cx="4914725" cy="3825696"/>
          </a:xfrm>
        </p:grpSpPr>
        <p:sp>
          <p:nvSpPr>
            <p:cNvPr id="1167" name="Shape 1167"/>
            <p:cNvSpPr/>
            <p:nvPr/>
          </p:nvSpPr>
          <p:spPr>
            <a:xfrm>
              <a:off x="4609925" y="1462296"/>
              <a:ext cx="4114800" cy="3277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class</a:t>
              </a:r>
              <a:r>
                <a:rPr lang="en" sz="2400" b="0" i="0" u="none" strike="noStrike" cap="none" baseline="0">
                  <a:solidFill>
                    <a:schemeClr val="dk1"/>
                  </a:solidFill>
                  <a:latin typeface="Times New Roman"/>
                  <a:ea typeface="Times New Roman"/>
                  <a:cs typeface="Times New Roman"/>
                  <a:sym typeface="Times New Roman"/>
                </a:rPr>
                <a:t> Box&lt;</a:t>
              </a:r>
              <a:r>
                <a:rPr lang="en" sz="2400" b="0" i="0" u="none" strike="noStrike" cap="none" baseline="0">
                  <a:solidFill>
                    <a:srgbClr val="800000"/>
                  </a:solidFill>
                  <a:latin typeface="Times New Roman"/>
                  <a:ea typeface="Times New Roman"/>
                  <a:cs typeface="Times New Roman"/>
                  <a:sym typeface="Times New Roman"/>
                </a:rPr>
                <a:t>T</a:t>
              </a:r>
              <a:r>
                <a:rPr lang="en" sz="2400" b="0" i="0" u="none" strike="noStrike" cap="none" baseline="0">
                  <a:solidFill>
                    <a:schemeClr val="dk1"/>
                  </a:solidFill>
                  <a:latin typeface="Times New Roman"/>
                  <a:ea typeface="Times New Roman"/>
                  <a:cs typeface="Times New Roman"/>
                  <a:sym typeface="Times New Roman"/>
                </a:rPr>
                <a:t>&gt;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private</a:t>
              </a:r>
              <a:r>
                <a:rPr lang="en" sz="2400" b="0" i="0" u="none" strike="noStrike" cap="none" baseline="0">
                  <a:solidFill>
                    <a:schemeClr val="dk1"/>
                  </a:solidFill>
                  <a:latin typeface="Times New Roman"/>
                  <a:ea typeface="Times New Roman"/>
                  <a:cs typeface="Times New Roman"/>
                  <a:sym typeface="Times New Roman"/>
                </a:rPr>
                <a:t> </a:t>
              </a:r>
              <a:r>
                <a:rPr lang="en" sz="2400" b="0" i="0" u="none" strike="noStrike" cap="none" baseline="0">
                  <a:solidFill>
                    <a:srgbClr val="800000"/>
                  </a:solidFill>
                  <a:latin typeface="Times New Roman"/>
                  <a:ea typeface="Times New Roman"/>
                  <a:cs typeface="Times New Roman"/>
                  <a:sym typeface="Times New Roman"/>
                </a:rPr>
                <a:t>T </a:t>
              </a:r>
              <a:r>
                <a:rPr lang="en" sz="2400" b="0" i="0" u="none" strike="noStrike" cap="none" baseline="0">
                  <a:solidFill>
                    <a:schemeClr val="dk1"/>
                  </a:solidFill>
                  <a:latin typeface="Times New Roman"/>
                  <a:ea typeface="Times New Roman"/>
                  <a:cs typeface="Times New Roman"/>
                  <a:sym typeface="Times New Roman"/>
                </a:rPr>
                <a:t>object;</a:t>
              </a:r>
            </a:p>
            <a:p>
              <a:pPr marL="0" marR="0" lvl="0" indent="0" algn="l" rtl="0">
                <a:spcBef>
                  <a:spcPts val="120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void set(</a:t>
              </a:r>
              <a:r>
                <a:rPr lang="en" sz="2400" b="0" i="0" u="none" strike="noStrike" cap="none" baseline="0">
                  <a:solidFill>
                    <a:srgbClr val="800000"/>
                  </a:solidFill>
                  <a:latin typeface="Times New Roman"/>
                  <a:ea typeface="Times New Roman"/>
                  <a:cs typeface="Times New Roman"/>
                  <a:sym typeface="Times New Roman"/>
                </a:rPr>
                <a:t>T </a:t>
              </a:r>
              <a:r>
                <a:rPr lang="en" sz="2400" b="0" i="0" u="none" strike="noStrike" cap="none" baseline="0">
                  <a:solidFill>
                    <a:schemeClr val="dk1"/>
                  </a:solidFill>
                  <a:latin typeface="Times New Roman"/>
                  <a:ea typeface="Times New Roman"/>
                  <a:cs typeface="Times New Roman"/>
                  <a:sym typeface="Times New Roman"/>
                </a:rPr>
                <a:t>ob)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object = ob;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p>
            <a:p>
              <a:pPr marL="0" marR="0" lvl="0" indent="0" algn="l" rtl="0">
                <a:spcBef>
                  <a:spcPts val="60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a:t>
              </a:r>
              <a:r>
                <a:rPr lang="en" sz="2400" b="1" i="0" u="none" strike="noStrike" cap="none" baseline="0">
                  <a:solidFill>
                    <a:schemeClr val="dk1"/>
                  </a:solidFill>
                  <a:latin typeface="Times New Roman"/>
                  <a:ea typeface="Times New Roman"/>
                  <a:cs typeface="Times New Roman"/>
                  <a:sym typeface="Times New Roman"/>
                </a:rPr>
                <a:t>public</a:t>
              </a:r>
              <a:r>
                <a:rPr lang="en" sz="2400" b="0" i="0" u="none" strike="noStrike" cap="none" baseline="0">
                  <a:solidFill>
                    <a:schemeClr val="dk1"/>
                  </a:solidFill>
                  <a:latin typeface="Times New Roman"/>
                  <a:ea typeface="Times New Roman"/>
                  <a:cs typeface="Times New Roman"/>
                  <a:sym typeface="Times New Roman"/>
                </a:rPr>
                <a:t> </a:t>
              </a:r>
              <a:r>
                <a:rPr lang="en" sz="2400" b="0" i="0" u="none" strike="noStrike" cap="none" baseline="0">
                  <a:solidFill>
                    <a:srgbClr val="800000"/>
                  </a:solidFill>
                  <a:latin typeface="Times New Roman"/>
                  <a:ea typeface="Times New Roman"/>
                  <a:cs typeface="Times New Roman"/>
                  <a:sym typeface="Times New Roman"/>
                </a:rPr>
                <a:t>T </a:t>
              </a:r>
              <a:r>
                <a:rPr lang="en" sz="2400" b="0" i="0" u="none" strike="noStrike" cap="none" baseline="0">
                  <a:solidFill>
                    <a:schemeClr val="dk1"/>
                  </a:solidFill>
                  <a:latin typeface="Times New Roman"/>
                  <a:ea typeface="Times New Roman"/>
                  <a:cs typeface="Times New Roman"/>
                  <a:sym typeface="Times New Roman"/>
                </a:rPr>
                <a:t>get() { </a:t>
              </a:r>
            </a:p>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       return object;</a:t>
              </a:r>
              <a:br>
                <a:rPr lang="en" sz="2400" b="0" i="0" u="none" strike="noStrike" cap="none" baseline="0">
                  <a:solidFill>
                    <a:schemeClr val="dk1"/>
                  </a:solidFill>
                  <a:latin typeface="Times New Roman"/>
                  <a:ea typeface="Times New Roman"/>
                  <a:cs typeface="Times New Roman"/>
                  <a:sym typeface="Times New Roman"/>
                </a:rPr>
              </a:br>
              <a:r>
                <a:rPr lang="en" sz="2400" b="0" i="0" u="none" strike="noStrike" cap="none" baseline="0">
                  <a:solidFill>
                    <a:schemeClr val="dk1"/>
                  </a:solidFill>
                  <a:latin typeface="Times New Roman"/>
                  <a:ea typeface="Times New Roman"/>
                  <a:cs typeface="Times New Roman"/>
                  <a:sym typeface="Times New Roman"/>
                </a:rPr>
                <a:t>    }   …</a:t>
              </a:r>
            </a:p>
          </p:txBody>
        </p:sp>
        <p:sp>
          <p:nvSpPr>
            <p:cNvPr id="1168" name="Shape 1168"/>
            <p:cNvSpPr txBox="1"/>
            <p:nvPr/>
          </p:nvSpPr>
          <p:spPr>
            <a:xfrm>
              <a:off x="3810000" y="914400"/>
              <a:ext cx="4572000" cy="381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3200" b="0" i="0" u="none" strike="noStrike" cap="none" baseline="0">
                  <a:solidFill>
                    <a:srgbClr val="FF0000"/>
                  </a:solidFill>
                  <a:latin typeface="Times New Roman"/>
                  <a:ea typeface="Times New Roman"/>
                  <a:cs typeface="Times New Roman"/>
                  <a:sym typeface="Times New Roman"/>
                </a:rPr>
                <a:t>Written using generic type</a:t>
              </a:r>
            </a:p>
          </p:txBody>
        </p:sp>
      </p:grpSp>
      <p:sp>
        <p:nvSpPr>
          <p:cNvPr id="1169" name="Shape 1169"/>
          <p:cNvSpPr txBox="1"/>
          <p:nvPr/>
        </p:nvSpPr>
        <p:spPr>
          <a:xfrm>
            <a:off x="5791200" y="4063218"/>
            <a:ext cx="3200399" cy="623083"/>
          </a:xfrm>
          <a:prstGeom prst="rect">
            <a:avLst/>
          </a:prstGeom>
          <a:solidFill>
            <a:srgbClr val="FCFFE0"/>
          </a:solid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chemeClr val="dk1"/>
                </a:solidFill>
                <a:latin typeface="Times New Roman"/>
                <a:ea typeface="Times New Roman"/>
                <a:cs typeface="Times New Roman"/>
                <a:sym typeface="Times New Roman"/>
              </a:rPr>
              <a:t>Replace type </a:t>
            </a:r>
            <a:r>
              <a:rPr lang="en" sz="2400" b="0" i="0" u="none" strike="noStrike" cap="none" baseline="0">
                <a:solidFill>
                  <a:srgbClr val="800000"/>
                </a:solidFill>
                <a:latin typeface="Times New Roman"/>
                <a:ea typeface="Times New Roman"/>
                <a:cs typeface="Times New Roman"/>
                <a:sym typeface="Times New Roman"/>
              </a:rPr>
              <a:t>Object ev</a:t>
            </a:r>
            <a:r>
              <a:rPr lang="en" sz="2400" b="0" i="0" u="none" strike="noStrike" cap="none" baseline="0">
                <a:solidFill>
                  <a:srgbClr val="000000"/>
                </a:solidFill>
                <a:latin typeface="Times New Roman"/>
                <a:ea typeface="Times New Roman"/>
                <a:cs typeface="Times New Roman"/>
                <a:sym typeface="Times New Roman"/>
              </a:rPr>
              <a:t>erywhere by </a:t>
            </a:r>
            <a:r>
              <a:rPr lang="en" sz="2400" b="0" i="0" u="none" strike="noStrike" cap="none" baseline="0">
                <a:solidFill>
                  <a:srgbClr val="800000"/>
                </a:solidFill>
                <a:latin typeface="Times New Roman"/>
                <a:ea typeface="Times New Roman"/>
                <a:cs typeface="Times New Roman"/>
                <a:sym typeface="Times New Roman"/>
              </a:rPr>
              <a:t>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6"/>
                                        </p:tgtEl>
                                        <p:attrNameLst>
                                          <p:attrName>style.visibility</p:attrName>
                                        </p:attrNameLst>
                                      </p:cBhvr>
                                      <p:to>
                                        <p:strVal val="visible"/>
                                      </p:to>
                                    </p:set>
                                    <p:animEffect transition="in" filter="fade">
                                      <p:cBhvr>
                                        <p:cTn id="7" dur="500"/>
                                        <p:tgtEl>
                                          <p:spTgt spid="11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1"/>
                                        </p:tgtEl>
                                        <p:attrNameLst>
                                          <p:attrName>style.visibility</p:attrName>
                                        </p:attrNameLst>
                                      </p:cBhvr>
                                      <p:to>
                                        <p:strVal val="visible"/>
                                      </p:to>
                                    </p:set>
                                    <p:animEffect transition="in" filter="fade">
                                      <p:cBhvr>
                                        <p:cTn id="12" dur="500"/>
                                        <p:tgtEl>
                                          <p:spTgt spid="1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5"/>
                                        </p:tgtEl>
                                        <p:attrNameLst>
                                          <p:attrName>style.visibility</p:attrName>
                                        </p:attrNameLst>
                                      </p:cBhvr>
                                      <p:to>
                                        <p:strVal val="visible"/>
                                      </p:to>
                                    </p:set>
                                    <p:animEffect transition="in" filter="fade">
                                      <p:cBhvr>
                                        <p:cTn id="17" dur="500"/>
                                        <p:tgtEl>
                                          <p:spTgt spid="1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Default values</a:t>
            </a:r>
          </a:p>
        </p:txBody>
      </p:sp>
      <p:sp>
        <p:nvSpPr>
          <p:cNvPr id="324" name="Shape 324"/>
          <p:cNvSpPr txBox="1">
            <a:spLocks noGrp="1"/>
          </p:cNvSpPr>
          <p:nvPr>
            <p:ph type="body" idx="1"/>
          </p:nvPr>
        </p:nvSpPr>
        <p:spPr>
          <a:xfrm>
            <a:off x="609600" y="1352550"/>
            <a:ext cx="8229600" cy="3725699"/>
          </a:xfrm>
          <a:prstGeom prst="rect">
            <a:avLst/>
          </a:prstGeom>
        </p:spPr>
        <p:txBody>
          <a:bodyPr lIns="91425" tIns="91425" rIns="91425" bIns="91425" anchor="t" anchorCtr="0">
            <a:noAutofit/>
          </a:bodyPr>
          <a:lstStyle/>
          <a:p>
            <a:pPr marL="457200" marR="0" lvl="0" indent="-368300" algn="l" rtl="0">
              <a:lnSpc>
                <a:spcPct val="100000"/>
              </a:lnSpc>
              <a:spcBef>
                <a:spcPts val="600"/>
              </a:spcBef>
              <a:spcAft>
                <a:spcPts val="0"/>
              </a:spcAft>
              <a:buClr>
                <a:schemeClr val="dk1"/>
              </a:buClr>
              <a:buSzPct val="100000"/>
              <a:buFont typeface="Arial"/>
              <a:buChar char="●"/>
            </a:pPr>
            <a:r>
              <a:rPr lang="en" sz="2200"/>
              <a:t>What value does a field contain when it is declared but not instantiated?</a:t>
            </a:r>
          </a:p>
          <a:p>
            <a:pPr marL="914400" marR="0" lvl="1" indent="-368300" algn="l" rtl="0">
              <a:lnSpc>
                <a:spcPct val="100000"/>
              </a:lnSpc>
              <a:spcBef>
                <a:spcPts val="600"/>
              </a:spcBef>
              <a:spcAft>
                <a:spcPts val="0"/>
              </a:spcAft>
              <a:buClr>
                <a:schemeClr val="dk1"/>
              </a:buClr>
              <a:buSzPct val="100000"/>
              <a:buFont typeface="Courier New"/>
              <a:buChar char="o"/>
            </a:pPr>
            <a:r>
              <a:rPr lang="en" sz="2200" b="1">
                <a:solidFill>
                  <a:srgbClr val="1155CC"/>
                </a:solidFill>
                <a:latin typeface="Courier New"/>
                <a:ea typeface="Courier New"/>
                <a:cs typeface="Courier New"/>
                <a:sym typeface="Courier New"/>
              </a:rPr>
              <a:t>Animal a;</a:t>
            </a:r>
          </a:p>
          <a:p>
            <a:pPr marL="914400" marR="0" lvl="1" indent="-368300" algn="l" rtl="0">
              <a:lnSpc>
                <a:spcPct val="100000"/>
              </a:lnSpc>
              <a:spcBef>
                <a:spcPts val="600"/>
              </a:spcBef>
              <a:spcAft>
                <a:spcPts val="0"/>
              </a:spcAft>
              <a:buClr>
                <a:srgbClr val="000000"/>
              </a:buClr>
              <a:buSzPct val="100000"/>
              <a:buFont typeface="Courier New"/>
              <a:buChar char="o"/>
            </a:pPr>
            <a:r>
              <a:rPr lang="en" sz="2200" b="1">
                <a:solidFill>
                  <a:srgbClr val="1155CC"/>
                </a:solidFill>
                <a:latin typeface="Courier New"/>
                <a:ea typeface="Courier New"/>
                <a:cs typeface="Courier New"/>
                <a:sym typeface="Courier New"/>
              </a:rPr>
              <a:t>Object ob;</a:t>
            </a:r>
          </a:p>
          <a:p>
            <a:pPr marL="914400" marR="0" lvl="1" indent="-368300" algn="l" rtl="0">
              <a:lnSpc>
                <a:spcPct val="100000"/>
              </a:lnSpc>
              <a:spcBef>
                <a:spcPts val="600"/>
              </a:spcBef>
              <a:spcAft>
                <a:spcPts val="0"/>
              </a:spcAft>
              <a:buClr>
                <a:srgbClr val="000000"/>
              </a:buClr>
              <a:buSzPct val="100000"/>
              <a:buFont typeface="Courier New"/>
              <a:buChar char="o"/>
            </a:pPr>
            <a:r>
              <a:rPr lang="en" sz="2200" b="1">
                <a:solidFill>
                  <a:srgbClr val="1155CC"/>
                </a:solidFill>
                <a:latin typeface="Courier New"/>
                <a:ea typeface="Courier New"/>
                <a:cs typeface="Courier New"/>
                <a:sym typeface="Courier New"/>
              </a:rPr>
              <a:t>int i;</a:t>
            </a:r>
          </a:p>
          <a:p>
            <a:pPr marL="914400" marR="0" lvl="1" indent="-368300" algn="l" rtl="0">
              <a:lnSpc>
                <a:spcPct val="100000"/>
              </a:lnSpc>
              <a:spcBef>
                <a:spcPts val="600"/>
              </a:spcBef>
              <a:spcAft>
                <a:spcPts val="0"/>
              </a:spcAft>
              <a:buClr>
                <a:srgbClr val="000000"/>
              </a:buClr>
              <a:buSzPct val="100000"/>
              <a:buFont typeface="Courier New"/>
              <a:buChar char="o"/>
            </a:pPr>
            <a:r>
              <a:rPr lang="en" sz="2200" b="1">
                <a:solidFill>
                  <a:srgbClr val="1155CC"/>
                </a:solidFill>
                <a:latin typeface="Courier New"/>
                <a:ea typeface="Courier New"/>
                <a:cs typeface="Courier New"/>
                <a:sym typeface="Courier New"/>
              </a:rPr>
              <a:t>boolean b;</a:t>
            </a:r>
          </a:p>
          <a:p>
            <a:pPr marL="914400" marR="0" lvl="1" indent="-368300" algn="l" rtl="0">
              <a:lnSpc>
                <a:spcPct val="100000"/>
              </a:lnSpc>
              <a:spcBef>
                <a:spcPts val="600"/>
              </a:spcBef>
              <a:spcAft>
                <a:spcPts val="0"/>
              </a:spcAft>
              <a:buClr>
                <a:srgbClr val="000000"/>
              </a:buClr>
              <a:buSzPct val="100000"/>
              <a:buFont typeface="Courier New"/>
              <a:buChar char="o"/>
            </a:pPr>
            <a:r>
              <a:rPr lang="en" sz="2200" b="1">
                <a:solidFill>
                  <a:srgbClr val="1155CC"/>
                </a:solidFill>
                <a:latin typeface="Courier New"/>
                <a:ea typeface="Courier New"/>
                <a:cs typeface="Courier New"/>
                <a:sym typeface="Courier New"/>
              </a:rPr>
              <a:t>char c;</a:t>
            </a:r>
          </a:p>
          <a:p>
            <a:pPr marL="914400" marR="0" lvl="1" indent="-368300" algn="l" rtl="0">
              <a:lnSpc>
                <a:spcPct val="100000"/>
              </a:lnSpc>
              <a:spcBef>
                <a:spcPts val="600"/>
              </a:spcBef>
              <a:spcAft>
                <a:spcPts val="0"/>
              </a:spcAft>
              <a:buClr>
                <a:srgbClr val="000000"/>
              </a:buClr>
              <a:buSzPct val="100000"/>
              <a:buFont typeface="Courier New"/>
              <a:buChar char="o"/>
            </a:pPr>
            <a:r>
              <a:rPr lang="en" sz="2200" b="1">
                <a:solidFill>
                  <a:srgbClr val="1155CC"/>
                </a:solidFill>
                <a:latin typeface="Courier New"/>
                <a:ea typeface="Courier New"/>
                <a:cs typeface="Courier New"/>
                <a:sym typeface="Courier New"/>
              </a:rPr>
              <a:t>double d;</a:t>
            </a:r>
          </a:p>
        </p:txBody>
      </p:sp>
      <p:sp>
        <p:nvSpPr>
          <p:cNvPr id="325" name="Shape 325"/>
          <p:cNvSpPr txBox="1"/>
          <p:nvPr/>
        </p:nvSpPr>
        <p:spPr>
          <a:xfrm>
            <a:off x="6471300" y="0"/>
            <a:ext cx="2672700"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Java Basics</a:t>
            </a:r>
          </a:p>
        </p:txBody>
      </p:sp>
      <p:sp>
        <p:nvSpPr>
          <p:cNvPr id="326" name="Shape 326"/>
          <p:cNvSpPr txBox="1"/>
          <p:nvPr/>
        </p:nvSpPr>
        <p:spPr>
          <a:xfrm>
            <a:off x="3491725" y="2100562"/>
            <a:ext cx="1338299" cy="3660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//null</a:t>
            </a:r>
          </a:p>
        </p:txBody>
      </p:sp>
      <p:sp>
        <p:nvSpPr>
          <p:cNvPr id="327" name="Shape 327"/>
          <p:cNvSpPr txBox="1"/>
          <p:nvPr/>
        </p:nvSpPr>
        <p:spPr>
          <a:xfrm>
            <a:off x="3491725" y="2466575"/>
            <a:ext cx="1338299" cy="3660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//null</a:t>
            </a:r>
          </a:p>
        </p:txBody>
      </p:sp>
      <p:sp>
        <p:nvSpPr>
          <p:cNvPr id="328" name="Shape 328"/>
          <p:cNvSpPr txBox="1"/>
          <p:nvPr/>
        </p:nvSpPr>
        <p:spPr>
          <a:xfrm>
            <a:off x="3491725" y="2802175"/>
            <a:ext cx="1743299" cy="3660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//0</a:t>
            </a:r>
          </a:p>
        </p:txBody>
      </p:sp>
      <p:sp>
        <p:nvSpPr>
          <p:cNvPr id="329" name="Shape 329"/>
          <p:cNvSpPr txBox="1"/>
          <p:nvPr/>
        </p:nvSpPr>
        <p:spPr>
          <a:xfrm>
            <a:off x="3491725" y="3810125"/>
            <a:ext cx="1338299" cy="3660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//0.0</a:t>
            </a:r>
          </a:p>
        </p:txBody>
      </p:sp>
      <p:sp>
        <p:nvSpPr>
          <p:cNvPr id="330" name="Shape 330"/>
          <p:cNvSpPr txBox="1"/>
          <p:nvPr/>
        </p:nvSpPr>
        <p:spPr>
          <a:xfrm>
            <a:off x="3491725" y="3138350"/>
            <a:ext cx="1808700" cy="3660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//false</a:t>
            </a:r>
          </a:p>
        </p:txBody>
      </p:sp>
      <p:sp>
        <p:nvSpPr>
          <p:cNvPr id="331" name="Shape 331"/>
          <p:cNvSpPr txBox="1"/>
          <p:nvPr/>
        </p:nvSpPr>
        <p:spPr>
          <a:xfrm>
            <a:off x="3491725" y="3444125"/>
            <a:ext cx="3836700" cy="3660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//’\0’ (null byte)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1000"/>
                                        <p:tgtEl>
                                          <p:spTgt spid="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
                                        </p:tgtEl>
                                        <p:attrNameLst>
                                          <p:attrName>style.visibility</p:attrName>
                                        </p:attrNameLst>
                                      </p:cBhvr>
                                      <p:to>
                                        <p:strVal val="visible"/>
                                      </p:to>
                                    </p:set>
                                    <p:animEffect transition="in" filter="fade">
                                      <p:cBhvr>
                                        <p:cTn id="12" dur="1000"/>
                                        <p:tgtEl>
                                          <p:spTgt spid="3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8"/>
                                        </p:tgtEl>
                                        <p:attrNameLst>
                                          <p:attrName>style.visibility</p:attrName>
                                        </p:attrNameLst>
                                      </p:cBhvr>
                                      <p:to>
                                        <p:strVal val="visible"/>
                                      </p:to>
                                    </p:set>
                                    <p:animEffect transition="in" filter="fade">
                                      <p:cBhvr>
                                        <p:cTn id="17" dur="1000"/>
                                        <p:tgtEl>
                                          <p:spTgt spid="3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0"/>
                                        </p:tgtEl>
                                        <p:attrNameLst>
                                          <p:attrName>style.visibility</p:attrName>
                                        </p:attrNameLst>
                                      </p:cBhvr>
                                      <p:to>
                                        <p:strVal val="visible"/>
                                      </p:to>
                                    </p:set>
                                    <p:animEffect transition="in" filter="fade">
                                      <p:cBhvr>
                                        <p:cTn id="22" dur="1000"/>
                                        <p:tgtEl>
                                          <p:spTgt spid="3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1"/>
                                        </p:tgtEl>
                                        <p:attrNameLst>
                                          <p:attrName>style.visibility</p:attrName>
                                        </p:attrNameLst>
                                      </p:cBhvr>
                                      <p:to>
                                        <p:strVal val="visible"/>
                                      </p:to>
                                    </p:set>
                                    <p:animEffect transition="in" filter="fade">
                                      <p:cBhvr>
                                        <p:cTn id="27" dur="1000"/>
                                        <p:tgtEl>
                                          <p:spTgt spid="3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9"/>
                                        </p:tgtEl>
                                        <p:attrNameLst>
                                          <p:attrName>style.visibility</p:attrName>
                                        </p:attrNameLst>
                                      </p:cBhvr>
                                      <p:to>
                                        <p:strVal val="visible"/>
                                      </p:to>
                                    </p:set>
                                    <p:animEffect transition="in" filter="fade">
                                      <p:cBhvr>
                                        <p:cTn id="32" dur="10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Shape 1388"/>
          <p:cNvSpPr txBox="1">
            <a:spLocks noGrp="1"/>
          </p:cNvSpPr>
          <p:nvPr>
            <p:ph type="title"/>
          </p:nvPr>
        </p:nvSpPr>
        <p:spPr>
          <a:xfrm>
            <a:off x="2162325" y="1440175"/>
            <a:ext cx="4815600" cy="1242299"/>
          </a:xfrm>
          <a:prstGeom prst="rect">
            <a:avLst/>
          </a:prstGeom>
        </p:spPr>
        <p:txBody>
          <a:bodyPr lIns="91425" tIns="91425" rIns="91425" bIns="91425" anchor="ctr" anchorCtr="0">
            <a:noAutofit/>
          </a:bodyPr>
          <a:lstStyle/>
          <a:p>
            <a:pPr>
              <a:spcBef>
                <a:spcPts val="0"/>
              </a:spcBef>
              <a:buNone/>
            </a:pPr>
            <a:r>
              <a:rPr lang="en" sz="7200">
                <a:solidFill>
                  <a:srgbClr val="FF0000"/>
                </a:solidFill>
              </a:rPr>
              <a:t>Recursion</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Shape 1393"/>
          <p:cNvSpPr/>
          <p:nvPr/>
        </p:nvSpPr>
        <p:spPr>
          <a:xfrm>
            <a:off x="1143000" y="702762"/>
            <a:ext cx="6967799" cy="3474600"/>
          </a:xfrm>
          <a:prstGeom prst="rect">
            <a:avLst/>
          </a:prstGeom>
          <a:solidFill>
            <a:srgbClr val="FFFFCC"/>
          </a:solidFill>
          <a:ln w="19050" cap="flat">
            <a:solidFill>
              <a:srgbClr val="6C859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1394" name="Shape 1394"/>
          <p:cNvSpPr txBox="1">
            <a:spLocks noGrp="1"/>
          </p:cNvSpPr>
          <p:nvPr>
            <p:ph type="title"/>
          </p:nvPr>
        </p:nvSpPr>
        <p:spPr>
          <a:xfrm>
            <a:off x="612647" y="171450"/>
            <a:ext cx="8153399" cy="514349"/>
          </a:xfrm>
          <a:prstGeom prst="rect">
            <a:avLst/>
          </a:prstGeom>
          <a:noFill/>
          <a:ln>
            <a:noFill/>
          </a:ln>
        </p:spPr>
        <p:txBody>
          <a:bodyPr lIns="91425" tIns="45700" rIns="91425" bIns="45700" anchor="ctr" anchorCtr="0">
            <a:noAutofit/>
          </a:bodyPr>
          <a:lstStyle/>
          <a:p>
            <a:pPr marL="0" marR="0" lvl="0" indent="0" algn="ctr" rtl="0">
              <a:spcBef>
                <a:spcPts val="0"/>
              </a:spcBef>
              <a:buClr>
                <a:srgbClr val="800000"/>
              </a:buClr>
              <a:buSzPct val="25000"/>
              <a:buFont typeface="Arial"/>
              <a:buNone/>
            </a:pPr>
            <a:r>
              <a:rPr lang="en" sz="3200" b="0" i="0" u="none" strike="noStrike" cap="none" baseline="0">
                <a:solidFill>
                  <a:srgbClr val="800000"/>
                </a:solidFill>
                <a:latin typeface="Arial"/>
                <a:ea typeface="Arial"/>
                <a:cs typeface="Arial"/>
                <a:sym typeface="Arial"/>
              </a:rPr>
              <a:t>Sum the digits in a non-negative integer</a:t>
            </a:r>
          </a:p>
        </p:txBody>
      </p:sp>
      <p:sp>
        <p:nvSpPr>
          <p:cNvPr id="1395" name="Shape 1395"/>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p>
            <a:pPr marL="0" marR="0" lvl="0" indent="0" algn="ctr" rtl="0">
              <a:lnSpc>
                <a:spcPct val="80000"/>
              </a:lnSpc>
              <a:spcBef>
                <a:spcPts val="0"/>
              </a:spcBef>
              <a:buSzPct val="25000"/>
              <a:buNone/>
            </a:pPr>
            <a:fld id="{00000000-1234-1234-1234-123412341234}" type="slidenum">
              <a:rPr lang="en" sz="1200" b="1" i="0" u="none" strike="noStrike" cap="none" baseline="0">
                <a:solidFill>
                  <a:srgbClr val="FFFFFF"/>
                </a:solidFill>
                <a:latin typeface="Arial"/>
                <a:ea typeface="Arial"/>
                <a:cs typeface="Arial"/>
                <a:sym typeface="Arial"/>
              </a:rPr>
              <a:t>51</a:t>
            </a:fld>
            <a:endParaRPr lang="en" sz="1200" b="1" i="0" u="none" strike="noStrike" cap="none" baseline="0">
              <a:solidFill>
                <a:srgbClr val="FFFFFF"/>
              </a:solidFill>
              <a:latin typeface="Arial"/>
              <a:ea typeface="Arial"/>
              <a:cs typeface="Arial"/>
              <a:sym typeface="Arial"/>
            </a:endParaRPr>
          </a:p>
        </p:txBody>
      </p:sp>
      <p:sp>
        <p:nvSpPr>
          <p:cNvPr id="1396" name="Shape 1396"/>
          <p:cNvSpPr txBox="1">
            <a:spLocks noGrp="1"/>
          </p:cNvSpPr>
          <p:nvPr>
            <p:ph type="body" idx="1"/>
          </p:nvPr>
        </p:nvSpPr>
        <p:spPr>
          <a:xfrm>
            <a:off x="838200" y="4194325"/>
            <a:ext cx="6629400" cy="399900"/>
          </a:xfrm>
          <a:prstGeom prst="rect">
            <a:avLst/>
          </a:prstGeom>
          <a:noFill/>
          <a:ln>
            <a:noFill/>
          </a:ln>
        </p:spPr>
        <p:txBody>
          <a:bodyPr lIns="91425" tIns="45700" rIns="91425" bIns="45700" anchor="t" anchorCtr="0">
            <a:noAutofit/>
          </a:bodyPr>
          <a:lstStyle/>
          <a:p>
            <a:pPr marL="0" marR="0" lvl="0" indent="0" algn="l" rtl="0">
              <a:spcBef>
                <a:spcPts val="0"/>
              </a:spcBef>
              <a:buClr>
                <a:schemeClr val="accent2"/>
              </a:buClr>
              <a:buSzPct val="25000"/>
              <a:buFont typeface="Noto Symbol"/>
              <a:buNone/>
            </a:pPr>
            <a:r>
              <a:rPr lang="en" sz="2400" b="0" i="0" u="none" strike="noStrike" cap="none" baseline="0">
                <a:solidFill>
                  <a:schemeClr val="dk1"/>
                </a:solidFill>
                <a:latin typeface="Arial"/>
                <a:ea typeface="Arial"/>
                <a:cs typeface="Arial"/>
                <a:sym typeface="Arial"/>
              </a:rPr>
              <a:t>E.g. sum(7) = 7</a:t>
            </a:r>
          </a:p>
        </p:txBody>
      </p:sp>
      <p:sp>
        <p:nvSpPr>
          <p:cNvPr id="1397" name="Shape 1397"/>
          <p:cNvSpPr/>
          <p:nvPr/>
        </p:nvSpPr>
        <p:spPr>
          <a:xfrm>
            <a:off x="1280975" y="793075"/>
            <a:ext cx="6324600" cy="2562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 /** return sum of digits in n.</a:t>
            </a:r>
          </a:p>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    * Precondition:  n &gt;= 0 */ </a:t>
            </a:r>
          </a:p>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   </a:t>
            </a:r>
            <a:r>
              <a:rPr lang="en" sz="2400" b="1" i="0" u="none" strike="noStrike" cap="none" baseline="0">
                <a:solidFill>
                  <a:srgbClr val="000000"/>
                </a:solidFill>
                <a:latin typeface="Times New Roman"/>
                <a:ea typeface="Times New Roman"/>
                <a:cs typeface="Times New Roman"/>
                <a:sym typeface="Times New Roman"/>
              </a:rPr>
              <a:t>public</a:t>
            </a:r>
            <a:r>
              <a:rPr lang="en" sz="2400" b="0" i="0" u="none" strike="noStrike" cap="none" baseline="0">
                <a:solidFill>
                  <a:srgbClr val="000000"/>
                </a:solidFill>
                <a:latin typeface="Times New Roman"/>
                <a:ea typeface="Times New Roman"/>
                <a:cs typeface="Times New Roman"/>
                <a:sym typeface="Times New Roman"/>
              </a:rPr>
              <a:t> </a:t>
            </a:r>
            <a:r>
              <a:rPr lang="en" sz="2400" b="1" i="0" u="none" strike="noStrike" cap="none" baseline="0">
                <a:solidFill>
                  <a:srgbClr val="000000"/>
                </a:solidFill>
                <a:latin typeface="Times New Roman"/>
                <a:ea typeface="Times New Roman"/>
                <a:cs typeface="Times New Roman"/>
                <a:sym typeface="Times New Roman"/>
              </a:rPr>
              <a:t>static</a:t>
            </a:r>
            <a:r>
              <a:rPr lang="en" sz="2400" b="0" i="0" u="none" strike="noStrike" cap="none" baseline="0">
                <a:solidFill>
                  <a:srgbClr val="000000"/>
                </a:solidFill>
                <a:latin typeface="Times New Roman"/>
                <a:ea typeface="Times New Roman"/>
                <a:cs typeface="Times New Roman"/>
                <a:sym typeface="Times New Roman"/>
              </a:rPr>
              <a:t> </a:t>
            </a:r>
            <a:r>
              <a:rPr lang="en" sz="2400" b="1" i="0" u="none" strike="noStrike" cap="none" baseline="0">
                <a:solidFill>
                  <a:srgbClr val="000000"/>
                </a:solidFill>
                <a:latin typeface="Times New Roman"/>
                <a:ea typeface="Times New Roman"/>
                <a:cs typeface="Times New Roman"/>
                <a:sym typeface="Times New Roman"/>
              </a:rPr>
              <a:t>int</a:t>
            </a:r>
            <a:r>
              <a:rPr lang="en" sz="2400" b="0" i="0" u="none" strike="noStrike" cap="none" baseline="0">
                <a:solidFill>
                  <a:srgbClr val="000000"/>
                </a:solidFill>
                <a:latin typeface="Times New Roman"/>
                <a:ea typeface="Times New Roman"/>
                <a:cs typeface="Times New Roman"/>
                <a:sym typeface="Times New Roman"/>
              </a:rPr>
              <a:t> sum(</a:t>
            </a:r>
            <a:r>
              <a:rPr lang="en" sz="2400" b="1" i="0" u="none" strike="noStrike" cap="none" baseline="0">
                <a:solidFill>
                  <a:srgbClr val="000000"/>
                </a:solidFill>
                <a:latin typeface="Times New Roman"/>
                <a:ea typeface="Times New Roman"/>
                <a:cs typeface="Times New Roman"/>
                <a:sym typeface="Times New Roman"/>
              </a:rPr>
              <a:t>int</a:t>
            </a:r>
            <a:r>
              <a:rPr lang="en" sz="2400" b="0" i="0" u="none" strike="noStrike" cap="none" baseline="0">
                <a:solidFill>
                  <a:srgbClr val="000000"/>
                </a:solidFill>
                <a:latin typeface="Times New Roman"/>
                <a:ea typeface="Times New Roman"/>
                <a:cs typeface="Times New Roman"/>
                <a:sym typeface="Times New Roman"/>
              </a:rPr>
              <a:t> n) {</a:t>
            </a:r>
          </a:p>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        </a:t>
            </a:r>
            <a:r>
              <a:rPr lang="en" sz="2400" b="1" i="0" u="none" strike="noStrike" cap="none" baseline="0">
                <a:solidFill>
                  <a:srgbClr val="000000"/>
                </a:solidFill>
                <a:latin typeface="Times New Roman"/>
                <a:ea typeface="Times New Roman"/>
                <a:cs typeface="Times New Roman"/>
                <a:sym typeface="Times New Roman"/>
              </a:rPr>
              <a:t>if</a:t>
            </a:r>
            <a:r>
              <a:rPr lang="en" sz="2400" b="0" i="0" u="none" strike="noStrike" cap="none" baseline="0">
                <a:solidFill>
                  <a:srgbClr val="000000"/>
                </a:solidFill>
                <a:latin typeface="Times New Roman"/>
                <a:ea typeface="Times New Roman"/>
                <a:cs typeface="Times New Roman"/>
                <a:sym typeface="Times New Roman"/>
              </a:rPr>
              <a:t> (n &lt; 10) </a:t>
            </a:r>
            <a:r>
              <a:rPr lang="en" sz="2400" b="1" i="0" u="none" strike="noStrike" cap="none" baseline="0">
                <a:solidFill>
                  <a:srgbClr val="000000"/>
                </a:solidFill>
                <a:latin typeface="Times New Roman"/>
                <a:ea typeface="Times New Roman"/>
                <a:cs typeface="Times New Roman"/>
                <a:sym typeface="Times New Roman"/>
              </a:rPr>
              <a:t>return</a:t>
            </a:r>
            <a:r>
              <a:rPr lang="en" sz="2400" b="0" i="0" u="none" strike="noStrike" cap="none" baseline="0">
                <a:solidFill>
                  <a:srgbClr val="000000"/>
                </a:solidFill>
                <a:latin typeface="Times New Roman"/>
                <a:ea typeface="Times New Roman"/>
                <a:cs typeface="Times New Roman"/>
                <a:sym typeface="Times New Roman"/>
              </a:rPr>
              <a:t> n;</a:t>
            </a:r>
          </a:p>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 </a:t>
            </a:r>
          </a:p>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       // { n has at least two digits }</a:t>
            </a:r>
          </a:p>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       // return first digit + sum of rest</a:t>
            </a:r>
          </a:p>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       </a:t>
            </a:r>
            <a:r>
              <a:rPr lang="en" sz="2400" b="1" i="0" u="none" strike="noStrike" cap="none" baseline="0">
                <a:solidFill>
                  <a:srgbClr val="000000"/>
                </a:solidFill>
                <a:latin typeface="Times New Roman"/>
                <a:ea typeface="Times New Roman"/>
                <a:cs typeface="Times New Roman"/>
                <a:sym typeface="Times New Roman"/>
              </a:rPr>
              <a:t>return</a:t>
            </a:r>
            <a:r>
              <a:rPr lang="en" sz="2400" b="0" i="0" u="none" strike="noStrike" cap="none" baseline="0">
                <a:solidFill>
                  <a:srgbClr val="000000"/>
                </a:solidFill>
                <a:latin typeface="Times New Roman"/>
                <a:ea typeface="Times New Roman"/>
                <a:cs typeface="Times New Roman"/>
                <a:sym typeface="Times New Roman"/>
              </a:rPr>
              <a:t> sum(n/10)  +  n%10 ;</a:t>
            </a:r>
          </a:p>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   }</a:t>
            </a:r>
          </a:p>
        </p:txBody>
      </p:sp>
      <p:grpSp>
        <p:nvGrpSpPr>
          <p:cNvPr id="1398" name="Shape 1398"/>
          <p:cNvGrpSpPr/>
          <p:nvPr/>
        </p:nvGrpSpPr>
        <p:grpSpPr>
          <a:xfrm>
            <a:off x="5238398" y="1431404"/>
            <a:ext cx="3201389" cy="1683307"/>
            <a:chOff x="5072553" y="1930645"/>
            <a:chExt cx="2892212" cy="2126731"/>
          </a:xfrm>
        </p:grpSpPr>
        <p:sp>
          <p:nvSpPr>
            <p:cNvPr id="1399" name="Shape 1399"/>
            <p:cNvSpPr/>
            <p:nvPr/>
          </p:nvSpPr>
          <p:spPr>
            <a:xfrm>
              <a:off x="5072553" y="2468800"/>
              <a:ext cx="1298072" cy="1588575"/>
            </a:xfrm>
            <a:custGeom>
              <a:avLst/>
              <a:gdLst/>
              <a:ahLst/>
              <a:cxnLst/>
              <a:rect l="0" t="0" r="0" b="0"/>
              <a:pathLst>
                <a:path w="1298073" h="1588576" extrusionOk="0">
                  <a:moveTo>
                    <a:pt x="0" y="0"/>
                  </a:moveTo>
                  <a:cubicBezTo>
                    <a:pt x="619932" y="224079"/>
                    <a:pt x="1239864" y="448159"/>
                    <a:pt x="1294108" y="712922"/>
                  </a:cubicBezTo>
                  <a:cubicBezTo>
                    <a:pt x="1348352" y="977685"/>
                    <a:pt x="836908" y="1283130"/>
                    <a:pt x="325464" y="1588576"/>
                  </a:cubicBezTo>
                </a:path>
              </a:pathLst>
            </a:custGeom>
            <a:noFill/>
            <a:ln w="381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1400" name="Shape 1400"/>
            <p:cNvSpPr txBox="1"/>
            <p:nvPr/>
          </p:nvSpPr>
          <p:spPr>
            <a:xfrm>
              <a:off x="5658065" y="1930645"/>
              <a:ext cx="2306699" cy="461699"/>
            </a:xfrm>
            <a:prstGeom prst="rect">
              <a:avLst/>
            </a:prstGeom>
            <a:solidFill>
              <a:srgbClr val="92D050"/>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 sz="2400" b="1" i="0" u="none" strike="noStrike" cap="none" baseline="0">
                  <a:solidFill>
                    <a:srgbClr val="C00000"/>
                  </a:solidFill>
                  <a:latin typeface="Times New Roman"/>
                  <a:ea typeface="Times New Roman"/>
                  <a:cs typeface="Times New Roman"/>
                  <a:sym typeface="Times New Roman"/>
                </a:rPr>
                <a:t>sum calls itself!</a:t>
              </a:r>
            </a:p>
          </p:txBody>
        </p:sp>
      </p:grpSp>
      <p:sp>
        <p:nvSpPr>
          <p:cNvPr id="1401" name="Shape 1401"/>
          <p:cNvSpPr txBox="1"/>
          <p:nvPr/>
        </p:nvSpPr>
        <p:spPr>
          <a:xfrm>
            <a:off x="838200" y="4594375"/>
            <a:ext cx="8153399" cy="399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2"/>
              </a:buClr>
              <a:buSzPct val="25000"/>
              <a:buFont typeface="Noto Symbol"/>
              <a:buNone/>
            </a:pPr>
            <a:r>
              <a:rPr lang="en" sz="2400" b="0" i="0" u="none" strike="noStrike" cap="none" baseline="0">
                <a:solidFill>
                  <a:schemeClr val="dk1"/>
                </a:solidFill>
                <a:latin typeface="Arial"/>
                <a:ea typeface="Arial"/>
                <a:cs typeface="Arial"/>
                <a:sym typeface="Arial"/>
              </a:rPr>
              <a:t>E.g. sum(8703) = sum(870) + 3;</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1"/>
                                        </p:tgtEl>
                                        <p:attrNameLst>
                                          <p:attrName>style.visibility</p:attrName>
                                        </p:attrNameLst>
                                      </p:cBhvr>
                                      <p:to>
                                        <p:strVal val="visible"/>
                                      </p:to>
                                    </p:set>
                                    <p:animEffect transition="in" filter="fade">
                                      <p:cBhvr>
                                        <p:cTn id="7" dur="500"/>
                                        <p:tgtEl>
                                          <p:spTgt spid="14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8"/>
                                        </p:tgtEl>
                                        <p:attrNameLst>
                                          <p:attrName>style.visibility</p:attrName>
                                        </p:attrNameLst>
                                      </p:cBhvr>
                                      <p:to>
                                        <p:strVal val="visible"/>
                                      </p:to>
                                    </p:set>
                                    <p:animEffect transition="in" filter="fade">
                                      <p:cBhvr>
                                        <p:cTn id="12" dur="500"/>
                                        <p:tgtEl>
                                          <p:spTgt spid="1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grpSp>
        <p:nvGrpSpPr>
          <p:cNvPr id="1406" name="Shape 1406"/>
          <p:cNvGrpSpPr/>
          <p:nvPr/>
        </p:nvGrpSpPr>
        <p:grpSpPr>
          <a:xfrm>
            <a:off x="6425367" y="1314450"/>
            <a:ext cx="2237189" cy="1578768"/>
            <a:chOff x="0" y="0"/>
            <a:chExt cx="1222" cy="1325"/>
          </a:xfrm>
        </p:grpSpPr>
        <p:grpSp>
          <p:nvGrpSpPr>
            <p:cNvPr id="1407" name="Shape 1407"/>
            <p:cNvGrpSpPr/>
            <p:nvPr/>
          </p:nvGrpSpPr>
          <p:grpSpPr>
            <a:xfrm>
              <a:off x="0" y="0"/>
              <a:ext cx="1152" cy="1325"/>
              <a:chOff x="0" y="0"/>
              <a:chExt cx="1152" cy="1325"/>
            </a:xfrm>
          </p:grpSpPr>
          <p:sp>
            <p:nvSpPr>
              <p:cNvPr id="1408" name="Shape 1408"/>
              <p:cNvSpPr/>
              <p:nvPr/>
            </p:nvSpPr>
            <p:spPr>
              <a:xfrm>
                <a:off x="0" y="0"/>
                <a:ext cx="1152" cy="1325"/>
              </a:xfrm>
              <a:prstGeom prst="rect">
                <a:avLst/>
              </a:prstGeom>
              <a:noFill/>
              <a:ln w="38100" cap="flat">
                <a:solidFill>
                  <a:srgbClr val="FF9900"/>
                </a:solidFill>
                <a:prstDash val="solid"/>
                <a:miter/>
                <a:headEnd type="none" w="med" len="med"/>
                <a:tailEnd type="none" w="med" len="med"/>
              </a:ln>
            </p:spPr>
            <p:txBody>
              <a:bodyPr lIns="0" tIns="0" rIns="0" bIns="0" anchor="t" anchorCtr="0">
                <a:noAutofit/>
              </a:bodyPr>
              <a:lstStyle/>
              <a:p>
                <a:pPr marL="0" marR="0" lvl="0" indent="0" algn="l" rtl="0">
                  <a:spcBef>
                    <a:spcPts val="0"/>
                  </a:spcBef>
                  <a:spcAft>
                    <a:spcPts val="0"/>
                  </a:spcAft>
                  <a:buNone/>
                </a:pPr>
                <a:endParaRPr sz="2400" b="0" i="0" u="none" strike="noStrike" cap="none" baseline="0">
                  <a:solidFill>
                    <a:srgbClr val="000000"/>
                  </a:solidFill>
                  <a:latin typeface="Times New Roman"/>
                  <a:ea typeface="Times New Roman"/>
                  <a:cs typeface="Times New Roman"/>
                  <a:sym typeface="Times New Roman"/>
                </a:endParaRPr>
              </a:p>
            </p:txBody>
          </p:sp>
          <p:sp>
            <p:nvSpPr>
              <p:cNvPr id="1409" name="Shape 1409"/>
              <p:cNvSpPr/>
              <p:nvPr/>
            </p:nvSpPr>
            <p:spPr>
              <a:xfrm>
                <a:off x="0" y="0"/>
                <a:ext cx="911" cy="1325"/>
              </a:xfrm>
              <a:prstGeom prst="rect">
                <a:avLst/>
              </a:prstGeom>
              <a:noFill/>
              <a:ln>
                <a:noFill/>
              </a:ln>
            </p:spPr>
            <p:txBody>
              <a:bodyPr lIns="0" tIns="0" rIns="0" bIns="0" anchor="t" anchorCtr="0">
                <a:noAutofit/>
              </a:bodyPr>
              <a:lstStyle/>
              <a:p>
                <a:pPr marL="0" marR="0" lvl="0" indent="0" algn="l" rtl="0">
                  <a:spcBef>
                    <a:spcPts val="0"/>
                  </a:spcBef>
                  <a:spcAft>
                    <a:spcPts val="0"/>
                  </a:spcAft>
                  <a:buNone/>
                </a:pPr>
                <a:endParaRPr sz="2400" b="0" i="0" u="none" strike="noStrike" cap="none" baseline="0">
                  <a:solidFill>
                    <a:srgbClr val="000000"/>
                  </a:solidFill>
                  <a:latin typeface="Times New Roman"/>
                  <a:ea typeface="Times New Roman"/>
                  <a:cs typeface="Times New Roman"/>
                  <a:sym typeface="Times New Roman"/>
                </a:endParaRPr>
              </a:p>
            </p:txBody>
          </p:sp>
        </p:grpSp>
        <p:sp>
          <p:nvSpPr>
            <p:cNvPr id="1410" name="Shape 1410"/>
            <p:cNvSpPr/>
            <p:nvPr/>
          </p:nvSpPr>
          <p:spPr>
            <a:xfrm>
              <a:off x="22" y="84"/>
              <a:ext cx="1199" cy="1199"/>
            </a:xfrm>
            <a:prstGeom prst="rect">
              <a:avLst/>
            </a:prstGeom>
            <a:noFill/>
            <a:ln>
              <a:noFill/>
            </a:ln>
          </p:spPr>
          <p:txBody>
            <a:bodyPr lIns="0" tIns="0" rIns="40625" bIns="0" anchor="t" anchorCtr="0">
              <a:noAutofit/>
            </a:bodyPr>
            <a:lstStyle/>
            <a:p>
              <a:pPr marL="39687" marR="0" lvl="0" indent="-1587" algn="ctr" rtl="0">
                <a:spcBef>
                  <a:spcPts val="0"/>
                </a:spcBef>
                <a:spcAft>
                  <a:spcPts val="0"/>
                </a:spcAft>
                <a:buSzPct val="25000"/>
                <a:buNone/>
              </a:pPr>
              <a:r>
                <a:rPr lang="en" sz="1800" b="0" i="0" u="none" strike="noStrike" cap="none" baseline="0">
                  <a:solidFill>
                    <a:schemeClr val="dk1"/>
                  </a:solidFill>
                  <a:latin typeface="Arial"/>
                  <a:ea typeface="Arial"/>
                  <a:cs typeface="Arial"/>
                  <a:sym typeface="Arial"/>
                </a:rPr>
                <a:t>local variables</a:t>
              </a:r>
            </a:p>
            <a:p>
              <a:pPr marL="39688" marR="0" lvl="0" indent="-1587" algn="ctr" rtl="0">
                <a:spcBef>
                  <a:spcPts val="0"/>
                </a:spcBef>
                <a:spcAft>
                  <a:spcPts val="0"/>
                </a:spcAft>
                <a:buNone/>
              </a:pPr>
              <a:endParaRPr sz="1800">
                <a:solidFill>
                  <a:schemeClr val="dk1"/>
                </a:solidFill>
              </a:endParaRPr>
            </a:p>
            <a:p>
              <a:pPr marL="0" marR="0" lvl="0" indent="0" algn="l" rtl="0">
                <a:spcBef>
                  <a:spcPts val="0"/>
                </a:spcBef>
                <a:spcAft>
                  <a:spcPts val="0"/>
                </a:spcAft>
                <a:buSzPct val="25000"/>
                <a:buNone/>
              </a:pPr>
              <a:r>
                <a:rPr lang="en" sz="1800">
                  <a:solidFill>
                    <a:schemeClr val="dk1"/>
                  </a:solidFill>
                </a:rPr>
                <a:t>        </a:t>
              </a:r>
              <a:r>
                <a:rPr lang="en" sz="1800" b="0" i="0" u="none" strike="noStrike" cap="none" baseline="0">
                  <a:solidFill>
                    <a:schemeClr val="dk1"/>
                  </a:solidFill>
                  <a:latin typeface="Arial"/>
                  <a:ea typeface="Arial"/>
                  <a:cs typeface="Arial"/>
                  <a:sym typeface="Arial"/>
                </a:rPr>
                <a:t>parameters</a:t>
              </a:r>
            </a:p>
            <a:p>
              <a:pPr marL="39688" marR="0" lvl="0" indent="-1587" algn="ctr" rtl="0">
                <a:spcBef>
                  <a:spcPts val="0"/>
                </a:spcBef>
                <a:spcAft>
                  <a:spcPts val="0"/>
                </a:spcAft>
                <a:buNone/>
              </a:pPr>
              <a:endParaRPr sz="1800" b="0" i="0" u="none" strike="noStrike" cap="none" baseline="0">
                <a:solidFill>
                  <a:schemeClr val="dk1"/>
                </a:solidFill>
                <a:latin typeface="Arial"/>
                <a:ea typeface="Arial"/>
                <a:cs typeface="Arial"/>
                <a:sym typeface="Arial"/>
              </a:endParaRPr>
            </a:p>
            <a:p>
              <a:pPr marL="39688" marR="0" lvl="0" indent="-1587" algn="l" rtl="0">
                <a:spcBef>
                  <a:spcPts val="0"/>
                </a:spcBef>
                <a:spcAft>
                  <a:spcPts val="0"/>
                </a:spcAft>
                <a:buSzPct val="25000"/>
                <a:buNone/>
              </a:pPr>
              <a:r>
                <a:rPr lang="en" sz="1800">
                  <a:solidFill>
                    <a:schemeClr val="dk1"/>
                  </a:solidFill>
                </a:rPr>
                <a:t>        </a:t>
              </a:r>
              <a:r>
                <a:rPr lang="en" sz="1800" b="0" i="0" u="none" strike="noStrike" cap="none" baseline="0">
                  <a:solidFill>
                    <a:schemeClr val="dk1"/>
                  </a:solidFill>
                  <a:latin typeface="Arial"/>
                  <a:ea typeface="Arial"/>
                  <a:cs typeface="Arial"/>
                  <a:sym typeface="Arial"/>
                </a:rPr>
                <a:t>return info</a:t>
              </a:r>
            </a:p>
          </p:txBody>
        </p:sp>
      </p:grpSp>
      <p:sp>
        <p:nvSpPr>
          <p:cNvPr id="1411" name="Shape 1411"/>
          <p:cNvSpPr txBox="1">
            <a:spLocks noGrp="1"/>
          </p:cNvSpPr>
          <p:nvPr>
            <p:ph type="title"/>
          </p:nvPr>
        </p:nvSpPr>
        <p:spPr>
          <a:xfrm>
            <a:off x="685800" y="285750"/>
            <a:ext cx="7772400" cy="457200"/>
          </a:xfrm>
          <a:prstGeom prst="rect">
            <a:avLst/>
          </a:prstGeom>
          <a:noFill/>
          <a:ln>
            <a:noFill/>
          </a:ln>
        </p:spPr>
        <p:txBody>
          <a:bodyPr lIns="91425" tIns="45700" rIns="132075" bIns="45700" anchor="ctr" anchorCtr="0">
            <a:noAutofit/>
          </a:bodyPr>
          <a:lstStyle/>
          <a:p>
            <a:pPr marL="0" marR="0" lvl="0" indent="0" algn="ctr" rtl="0">
              <a:spcBef>
                <a:spcPts val="0"/>
              </a:spcBef>
              <a:buClr>
                <a:srgbClr val="800000"/>
              </a:buClr>
              <a:buSzPct val="25000"/>
              <a:buFont typeface="Arial"/>
              <a:buNone/>
            </a:pPr>
            <a:r>
              <a:rPr lang="en" sz="3200" b="0" i="0" u="none" strike="noStrike" cap="none" baseline="0">
                <a:solidFill>
                  <a:srgbClr val="800000"/>
                </a:solidFill>
                <a:latin typeface="Arial"/>
                <a:ea typeface="Arial"/>
                <a:cs typeface="Arial"/>
                <a:sym typeface="Arial"/>
              </a:rPr>
              <a:t>Stack Frame</a:t>
            </a:r>
          </a:p>
        </p:txBody>
      </p:sp>
      <p:sp>
        <p:nvSpPr>
          <p:cNvPr id="1412" name="Shape 1412"/>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p>
            <a:pPr marL="0" marR="0" lvl="0" indent="0" algn="ctr" rtl="0">
              <a:lnSpc>
                <a:spcPct val="80000"/>
              </a:lnSpc>
              <a:spcBef>
                <a:spcPts val="0"/>
              </a:spcBef>
              <a:buSzPct val="25000"/>
              <a:buNone/>
            </a:pPr>
            <a:fld id="{00000000-1234-1234-1234-123412341234}" type="slidenum">
              <a:rPr lang="en" sz="1200" b="1" i="0" u="none" strike="noStrike" cap="none" baseline="0">
                <a:solidFill>
                  <a:srgbClr val="FFFFFF"/>
                </a:solidFill>
                <a:latin typeface="Arial"/>
                <a:ea typeface="Arial"/>
                <a:cs typeface="Arial"/>
                <a:sym typeface="Arial"/>
              </a:rPr>
              <a:t>52</a:t>
            </a:fld>
            <a:endParaRPr lang="en" sz="1200" b="1" i="0" u="none" strike="noStrike" cap="none" baseline="0">
              <a:solidFill>
                <a:srgbClr val="FFFFFF"/>
              </a:solidFill>
              <a:latin typeface="Arial"/>
              <a:ea typeface="Arial"/>
              <a:cs typeface="Arial"/>
              <a:sym typeface="Arial"/>
            </a:endParaRPr>
          </a:p>
        </p:txBody>
      </p:sp>
      <p:sp>
        <p:nvSpPr>
          <p:cNvPr id="1413" name="Shape 1413"/>
          <p:cNvSpPr/>
          <p:nvPr/>
        </p:nvSpPr>
        <p:spPr>
          <a:xfrm>
            <a:off x="5791200" y="1371600"/>
            <a:ext cx="485775" cy="1578768"/>
          </a:xfrm>
          <a:custGeom>
            <a:avLst/>
            <a:gdLst/>
            <a:ahLst/>
            <a:cxnLst/>
            <a:rect l="0" t="0" r="0" b="0"/>
            <a:pathLst>
              <a:path w="21600" h="21600" extrusionOk="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12700" cap="flat">
            <a:solidFill>
              <a:schemeClr val="dk1"/>
            </a:solidFill>
            <a:prstDash val="solid"/>
            <a:miter/>
            <a:headEnd type="none" w="med" len="med"/>
            <a:tailEnd type="none" w="med" len="med"/>
          </a:ln>
        </p:spPr>
        <p:txBody>
          <a:bodyPr lIns="0" tIns="0" rIns="0" bIns="0" anchor="t" anchorCtr="0">
            <a:noAutofit/>
          </a:bodyPr>
          <a:lstStyle/>
          <a:p>
            <a:pPr marL="0" marR="0" lvl="0" indent="0" algn="l" rtl="0">
              <a:spcBef>
                <a:spcPts val="0"/>
              </a:spcBef>
              <a:spcAft>
                <a:spcPts val="0"/>
              </a:spcAft>
              <a:buNone/>
            </a:pPr>
            <a:endParaRPr sz="2400" b="0" i="0" u="none" strike="noStrike" cap="none" baseline="0">
              <a:solidFill>
                <a:srgbClr val="000000"/>
              </a:solidFill>
              <a:latin typeface="Times New Roman"/>
              <a:ea typeface="Times New Roman"/>
              <a:cs typeface="Times New Roman"/>
              <a:sym typeface="Times New Roman"/>
            </a:endParaRPr>
          </a:p>
        </p:txBody>
      </p:sp>
      <p:sp>
        <p:nvSpPr>
          <p:cNvPr id="1414" name="Shape 1414"/>
          <p:cNvSpPr txBox="1"/>
          <p:nvPr/>
        </p:nvSpPr>
        <p:spPr>
          <a:xfrm>
            <a:off x="280925" y="1182650"/>
            <a:ext cx="5582400" cy="623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A “frame” contains information about a method call:</a:t>
            </a:r>
          </a:p>
        </p:txBody>
      </p:sp>
      <p:cxnSp>
        <p:nvCxnSpPr>
          <p:cNvPr id="1415" name="Shape 1415"/>
          <p:cNvCxnSpPr/>
          <p:nvPr/>
        </p:nvCxnSpPr>
        <p:spPr>
          <a:xfrm>
            <a:off x="6400800" y="1828800"/>
            <a:ext cx="2133599" cy="0"/>
          </a:xfrm>
          <a:prstGeom prst="straightConnector1">
            <a:avLst/>
          </a:prstGeom>
          <a:noFill/>
          <a:ln w="34925" cap="flat">
            <a:solidFill>
              <a:srgbClr val="EAB28F"/>
            </a:solidFill>
            <a:prstDash val="solid"/>
            <a:round/>
            <a:headEnd type="none" w="med" len="med"/>
            <a:tailEnd type="none" w="med" len="med"/>
          </a:ln>
        </p:spPr>
      </p:cxnSp>
      <p:cxnSp>
        <p:nvCxnSpPr>
          <p:cNvPr id="1416" name="Shape 1416"/>
          <p:cNvCxnSpPr/>
          <p:nvPr/>
        </p:nvCxnSpPr>
        <p:spPr>
          <a:xfrm>
            <a:off x="6400800" y="2400300"/>
            <a:ext cx="2133599" cy="0"/>
          </a:xfrm>
          <a:prstGeom prst="straightConnector1">
            <a:avLst/>
          </a:prstGeom>
          <a:noFill/>
          <a:ln w="34925" cap="flat">
            <a:solidFill>
              <a:srgbClr val="EAB28F"/>
            </a:solidFill>
            <a:prstDash val="solid"/>
            <a:round/>
            <a:headEnd type="none" w="med" len="med"/>
            <a:tailEnd type="none" w="med" len="med"/>
          </a:ln>
        </p:spPr>
      </p:cxnSp>
      <p:sp>
        <p:nvSpPr>
          <p:cNvPr id="1417" name="Shape 1417"/>
          <p:cNvSpPr txBox="1"/>
          <p:nvPr/>
        </p:nvSpPr>
        <p:spPr>
          <a:xfrm>
            <a:off x="280925" y="1974425"/>
            <a:ext cx="5736599" cy="1177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dirty="0">
                <a:solidFill>
                  <a:srgbClr val="000000"/>
                </a:solidFill>
                <a:latin typeface="Times New Roman"/>
                <a:ea typeface="Times New Roman"/>
                <a:cs typeface="Times New Roman"/>
                <a:sym typeface="Times New Roman"/>
              </a:rPr>
              <a:t>At runtime, Java maintains a</a:t>
            </a:r>
            <a:r>
              <a:rPr lang="en" dirty="0"/>
              <a:t> </a:t>
            </a:r>
            <a:r>
              <a:rPr lang="en" sz="2400" b="0" i="0" u="none" strike="noStrike" cap="none" baseline="0" dirty="0">
                <a:solidFill>
                  <a:srgbClr val="FF0000"/>
                </a:solidFill>
                <a:latin typeface="Times New Roman"/>
                <a:ea typeface="Times New Roman"/>
                <a:cs typeface="Times New Roman"/>
                <a:sym typeface="Times New Roman"/>
              </a:rPr>
              <a:t>stack</a:t>
            </a:r>
            <a:r>
              <a:rPr lang="en" sz="2400" b="0" i="0" u="none" strike="noStrike" cap="none" baseline="0" dirty="0">
                <a:solidFill>
                  <a:srgbClr val="000000"/>
                </a:solidFill>
                <a:latin typeface="Times New Roman"/>
                <a:ea typeface="Times New Roman"/>
                <a:cs typeface="Times New Roman"/>
                <a:sym typeface="Times New Roman"/>
              </a:rPr>
              <a:t> that </a:t>
            </a:r>
            <a:r>
              <a:rPr lang="en" sz="2400" dirty="0">
                <a:latin typeface="Times New Roman"/>
                <a:ea typeface="Times New Roman"/>
                <a:cs typeface="Times New Roman"/>
                <a:sym typeface="Times New Roman"/>
              </a:rPr>
              <a:t>c</a:t>
            </a:r>
            <a:r>
              <a:rPr lang="en" sz="2400" b="0" i="0" u="none" strike="noStrike" cap="none" baseline="0" dirty="0">
                <a:solidFill>
                  <a:srgbClr val="000000"/>
                </a:solidFill>
                <a:latin typeface="Times New Roman"/>
                <a:ea typeface="Times New Roman"/>
                <a:cs typeface="Times New Roman"/>
                <a:sym typeface="Times New Roman"/>
              </a:rPr>
              <a:t>ontains frames</a:t>
            </a:r>
            <a:r>
              <a:rPr lang="en" dirty="0"/>
              <a:t> </a:t>
            </a:r>
            <a:r>
              <a:rPr lang="en" sz="2400" b="0" i="0" u="none" strike="noStrike" cap="none" baseline="0" dirty="0">
                <a:solidFill>
                  <a:srgbClr val="000000"/>
                </a:solidFill>
                <a:latin typeface="Times New Roman"/>
                <a:ea typeface="Times New Roman"/>
                <a:cs typeface="Times New Roman"/>
                <a:sym typeface="Times New Roman"/>
              </a:rPr>
              <a:t>for all method calls that are being executed but have not completed.</a:t>
            </a:r>
          </a:p>
        </p:txBody>
      </p:sp>
      <p:sp>
        <p:nvSpPr>
          <p:cNvPr id="1418" name="Shape 1418"/>
          <p:cNvSpPr txBox="1"/>
          <p:nvPr/>
        </p:nvSpPr>
        <p:spPr>
          <a:xfrm>
            <a:off x="217475" y="3156900"/>
            <a:ext cx="7924799" cy="900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Method call: push a frame for call on </a:t>
            </a:r>
            <a:r>
              <a:rPr lang="en" sz="2400" b="0" i="0" u="none" strike="noStrike" cap="none" baseline="0">
                <a:solidFill>
                  <a:srgbClr val="FF0000"/>
                </a:solidFill>
                <a:latin typeface="Times New Roman"/>
                <a:ea typeface="Times New Roman"/>
                <a:cs typeface="Times New Roman"/>
                <a:sym typeface="Times New Roman"/>
              </a:rPr>
              <a:t>stack</a:t>
            </a:r>
            <a:r>
              <a:rPr lang="en" sz="2400" b="0" i="0" u="none" strike="noStrike" cap="none" baseline="0">
                <a:solidFill>
                  <a:srgbClr val="000000"/>
                </a:solidFill>
                <a:latin typeface="Times New Roman"/>
                <a:ea typeface="Times New Roman"/>
                <a:cs typeface="Times New Roman"/>
                <a:sym typeface="Times New Roman"/>
              </a:rPr>
              <a:t>, assign argument values to parameters, execute method body. Use the frame for the call to reference local variables, parameters.</a:t>
            </a:r>
          </a:p>
        </p:txBody>
      </p:sp>
      <p:sp>
        <p:nvSpPr>
          <p:cNvPr id="1419" name="Shape 1419"/>
          <p:cNvSpPr txBox="1"/>
          <p:nvPr/>
        </p:nvSpPr>
        <p:spPr>
          <a:xfrm>
            <a:off x="280925" y="4320879"/>
            <a:ext cx="7924799" cy="623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400" b="0" i="0" u="none" strike="noStrike" cap="none" baseline="0">
                <a:solidFill>
                  <a:srgbClr val="000000"/>
                </a:solidFill>
                <a:latin typeface="Times New Roman"/>
                <a:ea typeface="Times New Roman"/>
                <a:cs typeface="Times New Roman"/>
                <a:sym typeface="Times New Roman"/>
              </a:rPr>
              <a:t>End of method call: pop its frame from the </a:t>
            </a:r>
            <a:r>
              <a:rPr lang="en" sz="2400" b="0" i="0" u="none" strike="noStrike" cap="none" baseline="0">
                <a:solidFill>
                  <a:srgbClr val="FF0000"/>
                </a:solidFill>
                <a:latin typeface="Times New Roman"/>
                <a:ea typeface="Times New Roman"/>
                <a:cs typeface="Times New Roman"/>
                <a:sym typeface="Times New Roman"/>
              </a:rPr>
              <a:t>stack</a:t>
            </a:r>
            <a:r>
              <a:rPr lang="en" sz="2400" b="0" i="0" u="none" strike="noStrike" cap="none" baseline="0">
                <a:solidFill>
                  <a:srgbClr val="000000"/>
                </a:solidFill>
                <a:latin typeface="Times New Roman"/>
                <a:ea typeface="Times New Roman"/>
                <a:cs typeface="Times New Roman"/>
                <a:sym typeface="Times New Roman"/>
              </a:rPr>
              <a:t>; if it is a function, leave the return value on top of </a:t>
            </a:r>
            <a:r>
              <a:rPr lang="en" sz="2400" b="0" i="0" u="none" strike="noStrike" cap="none" baseline="0">
                <a:solidFill>
                  <a:srgbClr val="FF0000"/>
                </a:solidFill>
                <a:latin typeface="Times New Roman"/>
                <a:ea typeface="Times New Roman"/>
                <a:cs typeface="Times New Roman"/>
                <a:sym typeface="Times New Roman"/>
              </a:rPr>
              <a:t>stack.</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Shape 1388"/>
          <p:cNvSpPr txBox="1">
            <a:spLocks noGrp="1"/>
          </p:cNvSpPr>
          <p:nvPr>
            <p:ph type="title"/>
          </p:nvPr>
        </p:nvSpPr>
        <p:spPr>
          <a:xfrm>
            <a:off x="2162325" y="1440175"/>
            <a:ext cx="4815600" cy="1242299"/>
          </a:xfrm>
          <a:prstGeom prst="rect">
            <a:avLst/>
          </a:prstGeom>
        </p:spPr>
        <p:txBody>
          <a:bodyPr lIns="91425" tIns="91425" rIns="91425" bIns="91425" anchor="ctr" anchorCtr="0">
            <a:noAutofit/>
          </a:bodyPr>
          <a:lstStyle/>
          <a:p>
            <a:pPr>
              <a:spcBef>
                <a:spcPts val="0"/>
              </a:spcBef>
              <a:buNone/>
            </a:pPr>
            <a:r>
              <a:rPr lang="en" sz="7200" dirty="0">
                <a:solidFill>
                  <a:srgbClr val="FF0000"/>
                </a:solidFill>
              </a:rPr>
              <a:t>Function equals</a:t>
            </a:r>
          </a:p>
        </p:txBody>
      </p:sp>
    </p:spTree>
    <p:extLst>
      <p:ext uri="{BB962C8B-B14F-4D97-AF65-F5344CB8AC3E}">
        <p14:creationId xmlns:p14="http://schemas.microsoft.com/office/powerpoint/2010/main" val="610457766"/>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5E24ED-9EAF-EA4D-ACA1-873FA9E5EB1A}"/>
              </a:ext>
            </a:extLst>
          </p:cNvPr>
          <p:cNvSpPr>
            <a:spLocks noGrp="1"/>
          </p:cNvSpPr>
          <p:nvPr>
            <p:ph type="sldNum" sz="quarter" idx="12"/>
          </p:nvPr>
        </p:nvSpPr>
        <p:spPr/>
        <p:txBody>
          <a:bodyPr>
            <a:normAutofit fontScale="47500" lnSpcReduction="20000"/>
          </a:bodyPr>
          <a:lstStyle/>
          <a:p>
            <a:fld id="{B6F15528-21DE-4FAA-801E-634DDDAF4B2B}" type="slidenum">
              <a:rPr lang="en-US" smtClean="0"/>
              <a:pPr/>
              <a:t>54</a:t>
            </a:fld>
            <a:endParaRPr lang="en-US"/>
          </a:p>
        </p:txBody>
      </p:sp>
      <p:sp>
        <p:nvSpPr>
          <p:cNvPr id="4" name="Content Placeholder 3">
            <a:extLst>
              <a:ext uri="{FF2B5EF4-FFF2-40B4-BE49-F238E27FC236}">
                <a16:creationId xmlns:a16="http://schemas.microsoft.com/office/drawing/2014/main" id="{D0178A49-7E81-4748-A640-70CB59242CEC}"/>
              </a:ext>
            </a:extLst>
          </p:cNvPr>
          <p:cNvSpPr>
            <a:spLocks noGrp="1"/>
          </p:cNvSpPr>
          <p:nvPr>
            <p:ph sz="quarter" idx="1"/>
          </p:nvPr>
        </p:nvSpPr>
        <p:spPr>
          <a:xfrm>
            <a:off x="1543050" y="3046855"/>
            <a:ext cx="3943350" cy="1810896"/>
          </a:xfrm>
        </p:spPr>
        <p:txBody>
          <a:bodyPr>
            <a:normAutofit lnSpcReduction="10000"/>
          </a:bodyPr>
          <a:lstStyle/>
          <a:p>
            <a:pPr marL="0" indent="0">
              <a:buNone/>
            </a:pPr>
            <a:r>
              <a:rPr lang="en-US" sz="1800" dirty="0" err="1">
                <a:solidFill>
                  <a:srgbClr val="0070C0"/>
                </a:solidFill>
                <a:latin typeface="Times New Roman" panose="02020603050405020304" pitchFamily="18" charset="0"/>
                <a:cs typeface="Times New Roman" panose="02020603050405020304" pitchFamily="18" charset="0"/>
              </a:rPr>
              <a:t>h.getClass</a:t>
            </a:r>
            <a:r>
              <a:rPr lang="en-US" sz="1800" dirty="0">
                <a:solidFill>
                  <a:srgbClr val="0070C0"/>
                </a:solidFill>
                <a:latin typeface="Times New Roman" panose="02020603050405020304" pitchFamily="18" charset="0"/>
                <a:cs typeface="Times New Roman" panose="02020603050405020304" pitchFamily="18" charset="0"/>
              </a:rPr>
              <a:t>()  ==  </a:t>
            </a:r>
            <a:r>
              <a:rPr lang="en-US" sz="1800" dirty="0" err="1">
                <a:solidFill>
                  <a:srgbClr val="0070C0"/>
                </a:solidFill>
                <a:latin typeface="Times New Roman" panose="02020603050405020304" pitchFamily="18" charset="0"/>
                <a:cs typeface="Times New Roman" panose="02020603050405020304" pitchFamily="18" charset="0"/>
              </a:rPr>
              <a:t>Cat.class</a:t>
            </a:r>
            <a:endParaRPr lang="en-US" sz="1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err="1">
                <a:solidFill>
                  <a:srgbClr val="0070C0"/>
                </a:solidFill>
                <a:latin typeface="Times New Roman" panose="02020603050405020304" pitchFamily="18" charset="0"/>
                <a:cs typeface="Times New Roman" panose="02020603050405020304" pitchFamily="18" charset="0"/>
              </a:rPr>
              <a:t>h.getClass</a:t>
            </a:r>
            <a:r>
              <a:rPr lang="en-US" sz="1800" dirty="0">
                <a:solidFill>
                  <a:srgbClr val="0070C0"/>
                </a:solidFill>
                <a:latin typeface="Times New Roman" panose="02020603050405020304" pitchFamily="18" charset="0"/>
                <a:cs typeface="Times New Roman" panose="02020603050405020304" pitchFamily="18" charset="0"/>
              </a:rPr>
              <a:t>() != </a:t>
            </a:r>
            <a:r>
              <a:rPr lang="en-US" sz="1800" dirty="0" err="1">
                <a:solidFill>
                  <a:srgbClr val="0070C0"/>
                </a:solidFill>
                <a:latin typeface="Times New Roman" panose="02020603050405020304" pitchFamily="18" charset="0"/>
                <a:cs typeface="Times New Roman" panose="02020603050405020304" pitchFamily="18" charset="0"/>
              </a:rPr>
              <a:t>Animal.class</a:t>
            </a:r>
            <a:endParaRPr lang="en-US" sz="1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800" dirty="0" err="1">
                <a:solidFill>
                  <a:srgbClr val="0070C0"/>
                </a:solidFill>
                <a:latin typeface="Times New Roman" panose="02020603050405020304" pitchFamily="18" charset="0"/>
                <a:cs typeface="Times New Roman" panose="02020603050405020304" pitchFamily="18" charset="0"/>
              </a:rPr>
              <a:t>h.getClass</a:t>
            </a:r>
            <a:r>
              <a:rPr lang="en-US" sz="1800" dirty="0">
                <a:solidFill>
                  <a:srgbClr val="0070C0"/>
                </a:solidFill>
                <a:latin typeface="Times New Roman" panose="02020603050405020304" pitchFamily="18" charset="0"/>
                <a:cs typeface="Times New Roman" panose="02020603050405020304" pitchFamily="18" charset="0"/>
              </a:rPr>
              <a:t>() != </a:t>
            </a:r>
            <a:r>
              <a:rPr lang="en-US" sz="1800" dirty="0" err="1">
                <a:solidFill>
                  <a:srgbClr val="0070C0"/>
                </a:solidFill>
                <a:latin typeface="Times New Roman" panose="02020603050405020304" pitchFamily="18" charset="0"/>
                <a:cs typeface="Times New Roman" panose="02020603050405020304" pitchFamily="18" charset="0"/>
              </a:rPr>
              <a:t>Object.class</a:t>
            </a:r>
            <a:endParaRPr lang="en-US" sz="1800" dirty="0">
              <a:solidFill>
                <a:srgbClr val="0070C0"/>
              </a:solidFill>
              <a:latin typeface="Times New Roman" panose="02020603050405020304" pitchFamily="18" charset="0"/>
              <a:cs typeface="Times New Roman" panose="02020603050405020304" pitchFamily="18" charset="0"/>
            </a:endParaRPr>
          </a:p>
        </p:txBody>
      </p:sp>
      <p:grpSp>
        <p:nvGrpSpPr>
          <p:cNvPr id="5" name="Group 39">
            <a:extLst>
              <a:ext uri="{FF2B5EF4-FFF2-40B4-BE49-F238E27FC236}">
                <a16:creationId xmlns:a16="http://schemas.microsoft.com/office/drawing/2014/main" id="{5BB3E4AD-51E5-8145-B1D8-BEA351C0B4E4}"/>
              </a:ext>
            </a:extLst>
          </p:cNvPr>
          <p:cNvGrpSpPr>
            <a:grpSpLocks/>
          </p:cNvGrpSpPr>
          <p:nvPr/>
        </p:nvGrpSpPr>
        <p:grpSpPr bwMode="auto">
          <a:xfrm>
            <a:off x="5602986" y="1215629"/>
            <a:ext cx="2114550" cy="3202781"/>
            <a:chOff x="3696" y="157"/>
            <a:chExt cx="1776" cy="2690"/>
          </a:xfrm>
        </p:grpSpPr>
        <p:grpSp>
          <p:nvGrpSpPr>
            <p:cNvPr id="6" name="Group 17">
              <a:extLst>
                <a:ext uri="{FF2B5EF4-FFF2-40B4-BE49-F238E27FC236}">
                  <a16:creationId xmlns:a16="http://schemas.microsoft.com/office/drawing/2014/main" id="{8E5390D2-0B3F-5E4C-BE6D-23BC6051B4CD}"/>
                </a:ext>
              </a:extLst>
            </p:cNvPr>
            <p:cNvGrpSpPr>
              <a:grpSpLocks/>
            </p:cNvGrpSpPr>
            <p:nvPr/>
          </p:nvGrpSpPr>
          <p:grpSpPr bwMode="auto">
            <a:xfrm>
              <a:off x="3696" y="157"/>
              <a:ext cx="1776" cy="2690"/>
              <a:chOff x="3696" y="205"/>
              <a:chExt cx="1776" cy="2690"/>
            </a:xfrm>
          </p:grpSpPr>
          <p:grpSp>
            <p:nvGrpSpPr>
              <p:cNvPr id="8" name="Group 16">
                <a:extLst>
                  <a:ext uri="{FF2B5EF4-FFF2-40B4-BE49-F238E27FC236}">
                    <a16:creationId xmlns:a16="http://schemas.microsoft.com/office/drawing/2014/main" id="{01D391EA-74CE-F146-944C-70D0EB6FA881}"/>
                  </a:ext>
                </a:extLst>
              </p:cNvPr>
              <p:cNvGrpSpPr>
                <a:grpSpLocks/>
              </p:cNvGrpSpPr>
              <p:nvPr/>
            </p:nvGrpSpPr>
            <p:grpSpPr bwMode="auto">
              <a:xfrm>
                <a:off x="3696" y="205"/>
                <a:ext cx="1776" cy="2690"/>
                <a:chOff x="3696" y="781"/>
                <a:chExt cx="1776" cy="2690"/>
              </a:xfrm>
            </p:grpSpPr>
            <p:grpSp>
              <p:nvGrpSpPr>
                <p:cNvPr id="10" name="Group 15">
                  <a:extLst>
                    <a:ext uri="{FF2B5EF4-FFF2-40B4-BE49-F238E27FC236}">
                      <a16:creationId xmlns:a16="http://schemas.microsoft.com/office/drawing/2014/main" id="{7FA99B22-57EB-E744-95FC-7C16AFC9775D}"/>
                    </a:ext>
                  </a:extLst>
                </p:cNvPr>
                <p:cNvGrpSpPr>
                  <a:grpSpLocks/>
                </p:cNvGrpSpPr>
                <p:nvPr/>
              </p:nvGrpSpPr>
              <p:grpSpPr bwMode="auto">
                <a:xfrm>
                  <a:off x="3696" y="781"/>
                  <a:ext cx="1776" cy="2675"/>
                  <a:chOff x="3696" y="781"/>
                  <a:chExt cx="1776" cy="2675"/>
                </a:xfrm>
              </p:grpSpPr>
              <p:sp>
                <p:nvSpPr>
                  <p:cNvPr id="13" name="Rectangle 7">
                    <a:extLst>
                      <a:ext uri="{FF2B5EF4-FFF2-40B4-BE49-F238E27FC236}">
                        <a16:creationId xmlns:a16="http://schemas.microsoft.com/office/drawing/2014/main" id="{E4EA4A40-0D65-004B-BC6E-A923EF263F6C}"/>
                      </a:ext>
                    </a:extLst>
                  </p:cNvPr>
                  <p:cNvSpPr>
                    <a:spLocks noChangeArrowheads="1"/>
                  </p:cNvSpPr>
                  <p:nvPr/>
                </p:nvSpPr>
                <p:spPr bwMode="auto">
                  <a:xfrm>
                    <a:off x="3696" y="1840"/>
                    <a:ext cx="1776" cy="16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4" name="Text Box 8">
                    <a:extLst>
                      <a:ext uri="{FF2B5EF4-FFF2-40B4-BE49-F238E27FC236}">
                        <a16:creationId xmlns:a16="http://schemas.microsoft.com/office/drawing/2014/main" id="{1B1A0137-476B-624A-AFB0-C8EB18172C23}"/>
                      </a:ext>
                    </a:extLst>
                  </p:cNvPr>
                  <p:cNvSpPr txBox="1">
                    <a:spLocks noChangeArrowheads="1"/>
                  </p:cNvSpPr>
                  <p:nvPr/>
                </p:nvSpPr>
                <p:spPr bwMode="auto">
                  <a:xfrm>
                    <a:off x="3696" y="781"/>
                    <a:ext cx="336" cy="3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solidFill>
                          <a:srgbClr val="E41900"/>
                        </a:solidFill>
                      </a:rPr>
                      <a:t>a0</a:t>
                    </a:r>
                    <a:endParaRPr lang="en-US" sz="1800" dirty="0"/>
                  </a:p>
                </p:txBody>
              </p:sp>
              <p:sp>
                <p:nvSpPr>
                  <p:cNvPr id="15" name="Text Box 9">
                    <a:extLst>
                      <a:ext uri="{FF2B5EF4-FFF2-40B4-BE49-F238E27FC236}">
                        <a16:creationId xmlns:a16="http://schemas.microsoft.com/office/drawing/2014/main" id="{13C54119-F68D-3147-84C5-D94E5CD8BD08}"/>
                      </a:ext>
                    </a:extLst>
                  </p:cNvPr>
                  <p:cNvSpPr txBox="1">
                    <a:spLocks noChangeArrowheads="1"/>
                  </p:cNvSpPr>
                  <p:nvPr/>
                </p:nvSpPr>
                <p:spPr bwMode="auto">
                  <a:xfrm>
                    <a:off x="4704" y="1840"/>
                    <a:ext cx="768" cy="3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a:t>Animal</a:t>
                    </a:r>
                  </a:p>
                </p:txBody>
              </p:sp>
              <p:sp>
                <p:nvSpPr>
                  <p:cNvPr id="16" name="Text Box 10">
                    <a:extLst>
                      <a:ext uri="{FF2B5EF4-FFF2-40B4-BE49-F238E27FC236}">
                        <a16:creationId xmlns:a16="http://schemas.microsoft.com/office/drawing/2014/main" id="{C37CF9E2-F8B7-EA41-B215-CC740551BA74}"/>
                      </a:ext>
                    </a:extLst>
                  </p:cNvPr>
                  <p:cNvSpPr txBox="1">
                    <a:spLocks noChangeArrowheads="1"/>
                  </p:cNvSpPr>
                  <p:nvPr/>
                </p:nvSpPr>
                <p:spPr bwMode="auto">
                  <a:xfrm>
                    <a:off x="4992" y="2640"/>
                    <a:ext cx="480" cy="3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spcBef>
                        <a:spcPct val="50000"/>
                      </a:spcBef>
                    </a:pPr>
                    <a:r>
                      <a:rPr lang="en-US" sz="1800"/>
                      <a:t>Cat</a:t>
                    </a:r>
                  </a:p>
                </p:txBody>
              </p:sp>
              <p:sp>
                <p:nvSpPr>
                  <p:cNvPr id="17" name="Line 11">
                    <a:extLst>
                      <a:ext uri="{FF2B5EF4-FFF2-40B4-BE49-F238E27FC236}">
                        <a16:creationId xmlns:a16="http://schemas.microsoft.com/office/drawing/2014/main" id="{9569AFA6-8B94-FE42-9C60-431CEA9A79B2}"/>
                      </a:ext>
                    </a:extLst>
                  </p:cNvPr>
                  <p:cNvSpPr>
                    <a:spLocks noChangeShapeType="1"/>
                  </p:cNvSpPr>
                  <p:nvPr/>
                </p:nvSpPr>
                <p:spPr bwMode="auto">
                  <a:xfrm>
                    <a:off x="3696" y="2640"/>
                    <a:ext cx="139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sp>
              <p:nvSpPr>
                <p:cNvPr id="11" name="Text Box 12">
                  <a:extLst>
                    <a:ext uri="{FF2B5EF4-FFF2-40B4-BE49-F238E27FC236}">
                      <a16:creationId xmlns:a16="http://schemas.microsoft.com/office/drawing/2014/main" id="{1A6DAF6E-D10B-5C40-B449-38DF3A1C1FD6}"/>
                    </a:ext>
                  </a:extLst>
                </p:cNvPr>
                <p:cNvSpPr txBox="1">
                  <a:spLocks noChangeArrowheads="1"/>
                </p:cNvSpPr>
                <p:nvPr/>
              </p:nvSpPr>
              <p:spPr bwMode="auto">
                <a:xfrm>
                  <a:off x="3696" y="2928"/>
                  <a:ext cx="1728" cy="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err="1"/>
                    <a:t>toString</a:t>
                  </a:r>
                  <a:r>
                    <a:rPr lang="en-US" sz="1800" dirty="0"/>
                    <a:t>()</a:t>
                  </a:r>
                  <a:br>
                    <a:rPr lang="en-US" sz="1800" dirty="0"/>
                  </a:br>
                  <a:r>
                    <a:rPr lang="en-US" sz="1800" dirty="0"/>
                    <a:t>purrs()</a:t>
                  </a:r>
                </a:p>
              </p:txBody>
            </p:sp>
            <p:sp>
              <p:nvSpPr>
                <p:cNvPr id="12" name="Text Box 13">
                  <a:extLst>
                    <a:ext uri="{FF2B5EF4-FFF2-40B4-BE49-F238E27FC236}">
                      <a16:creationId xmlns:a16="http://schemas.microsoft.com/office/drawing/2014/main" id="{1894EF4B-25B2-5645-A0F5-051C51F37004}"/>
                    </a:ext>
                  </a:extLst>
                </p:cNvPr>
                <p:cNvSpPr txBox="1">
                  <a:spLocks noChangeArrowheads="1"/>
                </p:cNvSpPr>
                <p:nvPr/>
              </p:nvSpPr>
              <p:spPr bwMode="auto">
                <a:xfrm>
                  <a:off x="3792" y="1884"/>
                  <a:ext cx="1680" cy="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t>age</a:t>
                  </a:r>
                </a:p>
                <a:p>
                  <a:pPr>
                    <a:spcBef>
                      <a:spcPct val="50000"/>
                    </a:spcBef>
                  </a:pPr>
                  <a:r>
                    <a:rPr lang="en-US" sz="1800" dirty="0" err="1"/>
                    <a:t>isOlder</a:t>
                  </a:r>
                  <a:r>
                    <a:rPr lang="en-US" sz="1800" dirty="0"/>
                    <a:t>(Animal)</a:t>
                  </a:r>
                </a:p>
              </p:txBody>
            </p:sp>
          </p:grpSp>
          <p:sp>
            <p:nvSpPr>
              <p:cNvPr id="9" name="Rectangle 14">
                <a:extLst>
                  <a:ext uri="{FF2B5EF4-FFF2-40B4-BE49-F238E27FC236}">
                    <a16:creationId xmlns:a16="http://schemas.microsoft.com/office/drawing/2014/main" id="{A1833A37-DEF2-B04F-9833-EE433DEA9CF7}"/>
                  </a:ext>
                </a:extLst>
              </p:cNvPr>
              <p:cNvSpPr>
                <a:spLocks noChangeArrowheads="1"/>
              </p:cNvSpPr>
              <p:nvPr/>
            </p:nvSpPr>
            <p:spPr bwMode="auto">
              <a:xfrm>
                <a:off x="4169" y="1346"/>
                <a:ext cx="384" cy="192"/>
              </a:xfrm>
              <a:prstGeom prst="rect">
                <a:avLst/>
              </a:prstGeom>
              <a:solidFill>
                <a:schemeClr val="accent1"/>
              </a:solidFill>
              <a:ln w="9525">
                <a:solidFill>
                  <a:schemeClr val="tx1"/>
                </a:solidFill>
                <a:miter lim="800000"/>
                <a:headEnd/>
                <a:tailEnd/>
              </a:ln>
            </p:spPr>
            <p:txBody>
              <a:bodyPr wrap="none" anchor="ctr"/>
              <a:lstStyle/>
              <a:p>
                <a:endParaRPr lang="en-US" sz="1800"/>
              </a:p>
            </p:txBody>
          </p:sp>
        </p:grpSp>
        <p:sp>
          <p:nvSpPr>
            <p:cNvPr id="7" name="Text Box 32">
              <a:extLst>
                <a:ext uri="{FF2B5EF4-FFF2-40B4-BE49-F238E27FC236}">
                  <a16:creationId xmlns:a16="http://schemas.microsoft.com/office/drawing/2014/main" id="{37E54B1D-8C0D-9549-919F-58D0706AE42C}"/>
                </a:ext>
              </a:extLst>
            </p:cNvPr>
            <p:cNvSpPr txBox="1">
              <a:spLocks noChangeArrowheads="1"/>
            </p:cNvSpPr>
            <p:nvPr/>
          </p:nvSpPr>
          <p:spPr bwMode="auto">
            <a:xfrm>
              <a:off x="4272" y="1248"/>
              <a:ext cx="19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b="1" dirty="0"/>
                <a:t>5</a:t>
              </a:r>
            </a:p>
          </p:txBody>
        </p:sp>
      </p:grpSp>
      <p:grpSp>
        <p:nvGrpSpPr>
          <p:cNvPr id="19" name="Group 18">
            <a:extLst>
              <a:ext uri="{FF2B5EF4-FFF2-40B4-BE49-F238E27FC236}">
                <a16:creationId xmlns:a16="http://schemas.microsoft.com/office/drawing/2014/main" id="{4D478F68-151C-7A46-A582-7193C4388A78}"/>
              </a:ext>
            </a:extLst>
          </p:cNvPr>
          <p:cNvGrpSpPr/>
          <p:nvPr/>
        </p:nvGrpSpPr>
        <p:grpSpPr>
          <a:xfrm>
            <a:off x="4174236" y="4057651"/>
            <a:ext cx="1371600" cy="846892"/>
            <a:chOff x="3505200" y="5248275"/>
            <a:chExt cx="1828800" cy="1129188"/>
          </a:xfrm>
        </p:grpSpPr>
        <p:sp>
          <p:nvSpPr>
            <p:cNvPr id="20" name="Text Box 34">
              <a:extLst>
                <a:ext uri="{FF2B5EF4-FFF2-40B4-BE49-F238E27FC236}">
                  <a16:creationId xmlns:a16="http://schemas.microsoft.com/office/drawing/2014/main" id="{ED19B78F-07DF-6C42-B3DF-9688B08B250A}"/>
                </a:ext>
              </a:extLst>
            </p:cNvPr>
            <p:cNvSpPr txBox="1">
              <a:spLocks noChangeArrowheads="1"/>
            </p:cNvSpPr>
            <p:nvPr/>
          </p:nvSpPr>
          <p:spPr bwMode="auto">
            <a:xfrm>
              <a:off x="3505200" y="5257800"/>
              <a:ext cx="381000" cy="492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spcBef>
                  <a:spcPct val="50000"/>
                </a:spcBef>
              </a:pPr>
              <a:r>
                <a:rPr lang="en-US" sz="1800" dirty="0"/>
                <a:t>h</a:t>
              </a:r>
            </a:p>
          </p:txBody>
        </p:sp>
        <p:sp>
          <p:nvSpPr>
            <p:cNvPr id="21" name="Text Box 35">
              <a:extLst>
                <a:ext uri="{FF2B5EF4-FFF2-40B4-BE49-F238E27FC236}">
                  <a16:creationId xmlns:a16="http://schemas.microsoft.com/office/drawing/2014/main" id="{5D99D16D-251E-FC43-B7C2-4E2FADC84B40}"/>
                </a:ext>
              </a:extLst>
            </p:cNvPr>
            <p:cNvSpPr txBox="1">
              <a:spLocks noChangeArrowheads="1"/>
            </p:cNvSpPr>
            <p:nvPr/>
          </p:nvSpPr>
          <p:spPr bwMode="auto">
            <a:xfrm>
              <a:off x="3886200" y="5248275"/>
              <a:ext cx="533400" cy="4924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solidFill>
                    <a:srgbClr val="E41900"/>
                  </a:solidFill>
                </a:rPr>
                <a:t>a0</a:t>
              </a:r>
              <a:endParaRPr lang="en-US" sz="1800" dirty="0">
                <a:solidFill>
                  <a:srgbClr val="8B008C"/>
                </a:solidFill>
              </a:endParaRPr>
            </a:p>
          </p:txBody>
        </p:sp>
        <p:sp>
          <p:nvSpPr>
            <p:cNvPr id="22" name="Text Box 36">
              <a:extLst>
                <a:ext uri="{FF2B5EF4-FFF2-40B4-BE49-F238E27FC236}">
                  <a16:creationId xmlns:a16="http://schemas.microsoft.com/office/drawing/2014/main" id="{FBA5F722-0C37-2145-86D8-1FC3CE2C8EC1}"/>
                </a:ext>
              </a:extLst>
            </p:cNvPr>
            <p:cNvSpPr txBox="1">
              <a:spLocks noChangeArrowheads="1"/>
            </p:cNvSpPr>
            <p:nvPr/>
          </p:nvSpPr>
          <p:spPr bwMode="auto">
            <a:xfrm>
              <a:off x="4343400" y="5638800"/>
              <a:ext cx="990600" cy="73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500" dirty="0"/>
                <a:t>Animal</a:t>
              </a:r>
            </a:p>
          </p:txBody>
        </p:sp>
      </p:grpSp>
      <p:sp>
        <p:nvSpPr>
          <p:cNvPr id="23" name="Rectangle 7">
            <a:extLst>
              <a:ext uri="{FF2B5EF4-FFF2-40B4-BE49-F238E27FC236}">
                <a16:creationId xmlns:a16="http://schemas.microsoft.com/office/drawing/2014/main" id="{D396080F-3F9D-3B4A-8115-ADDE1CF3D3AF}"/>
              </a:ext>
            </a:extLst>
          </p:cNvPr>
          <p:cNvSpPr>
            <a:spLocks noChangeArrowheads="1"/>
          </p:cNvSpPr>
          <p:nvPr/>
        </p:nvSpPr>
        <p:spPr bwMode="auto">
          <a:xfrm>
            <a:off x="5602986" y="1552576"/>
            <a:ext cx="2114550" cy="9179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24" name="Text Box 10">
            <a:extLst>
              <a:ext uri="{FF2B5EF4-FFF2-40B4-BE49-F238E27FC236}">
                <a16:creationId xmlns:a16="http://schemas.microsoft.com/office/drawing/2014/main" id="{0A1BF5D9-74F6-E34F-B29B-408C9ED7B86C}"/>
              </a:ext>
            </a:extLst>
          </p:cNvPr>
          <p:cNvSpPr txBox="1">
            <a:spLocks noChangeArrowheads="1"/>
          </p:cNvSpPr>
          <p:nvPr/>
        </p:nvSpPr>
        <p:spPr bwMode="auto">
          <a:xfrm>
            <a:off x="6803136" y="1546624"/>
            <a:ext cx="914400" cy="36933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spcBef>
                <a:spcPct val="50000"/>
              </a:spcBef>
            </a:pPr>
            <a:r>
              <a:rPr lang="en-US" sz="1800" dirty="0"/>
              <a:t>Object</a:t>
            </a:r>
          </a:p>
        </p:txBody>
      </p:sp>
      <p:sp>
        <p:nvSpPr>
          <p:cNvPr id="18" name="TextBox 17">
            <a:extLst>
              <a:ext uri="{FF2B5EF4-FFF2-40B4-BE49-F238E27FC236}">
                <a16:creationId xmlns:a16="http://schemas.microsoft.com/office/drawing/2014/main" id="{867EF955-2B65-BD48-8E91-8E0979FDBBBD}"/>
              </a:ext>
            </a:extLst>
          </p:cNvPr>
          <p:cNvSpPr txBox="1"/>
          <p:nvPr/>
        </p:nvSpPr>
        <p:spPr>
          <a:xfrm>
            <a:off x="5732561" y="1719903"/>
            <a:ext cx="1544012" cy="646331"/>
          </a:xfrm>
          <a:prstGeom prst="rect">
            <a:avLst/>
          </a:prstGeom>
          <a:noFill/>
        </p:spPr>
        <p:txBody>
          <a:bodyPr wrap="none" rtlCol="0">
            <a:spAutoFit/>
          </a:bodyPr>
          <a:lstStyle/>
          <a:p>
            <a:r>
              <a:rPr lang="en-US" sz="1800" dirty="0" err="1">
                <a:latin typeface="Times" pitchFamily="2" charset="0"/>
                <a:cs typeface="Times New Roman" panose="02020603050405020304" pitchFamily="18" charset="0"/>
              </a:rPr>
              <a:t>getClass</a:t>
            </a:r>
            <a:r>
              <a:rPr lang="en-US" sz="1800" dirty="0">
                <a:latin typeface="Times" pitchFamily="2" charset="0"/>
                <a:cs typeface="Times New Roman" panose="02020603050405020304" pitchFamily="18" charset="0"/>
              </a:rPr>
              <a:t>()</a:t>
            </a:r>
          </a:p>
          <a:p>
            <a:r>
              <a:rPr lang="en-US" sz="1800" dirty="0">
                <a:latin typeface="Times" pitchFamily="2" charset="0"/>
                <a:cs typeface="Times New Roman" panose="02020603050405020304" pitchFamily="18" charset="0"/>
              </a:rPr>
              <a:t>equals(Object)</a:t>
            </a:r>
          </a:p>
        </p:txBody>
      </p:sp>
      <p:sp>
        <p:nvSpPr>
          <p:cNvPr id="26" name="Title 25">
            <a:extLst>
              <a:ext uri="{FF2B5EF4-FFF2-40B4-BE49-F238E27FC236}">
                <a16:creationId xmlns:a16="http://schemas.microsoft.com/office/drawing/2014/main" id="{22E10C1A-164B-2E4E-9D9F-D17066591AD3}"/>
              </a:ext>
            </a:extLst>
          </p:cNvPr>
          <p:cNvSpPr>
            <a:spLocks noGrp="1"/>
          </p:cNvSpPr>
          <p:nvPr>
            <p:ph type="title"/>
          </p:nvPr>
        </p:nvSpPr>
        <p:spPr>
          <a:xfrm>
            <a:off x="1602486" y="291702"/>
            <a:ext cx="6115050" cy="577649"/>
          </a:xfrm>
        </p:spPr>
        <p:txBody>
          <a:bodyPr>
            <a:noAutofit/>
          </a:bodyPr>
          <a:lstStyle/>
          <a:p>
            <a:r>
              <a:rPr lang="en-US" sz="2400" dirty="0">
                <a:solidFill>
                  <a:srgbClr val="800000"/>
                </a:solidFill>
              </a:rPr>
              <a:t>Function </a:t>
            </a:r>
            <a:r>
              <a:rPr lang="en-US" sz="2400" dirty="0" err="1">
                <a:solidFill>
                  <a:srgbClr val="800000"/>
                </a:solidFill>
              </a:rPr>
              <a:t>getClass</a:t>
            </a:r>
            <a:r>
              <a:rPr lang="en-US" sz="2400" dirty="0">
                <a:solidFill>
                  <a:srgbClr val="800000"/>
                </a:solidFill>
              </a:rPr>
              <a:t> and static field class</a:t>
            </a:r>
            <a:endParaRPr lang="en-US" sz="2400" dirty="0"/>
          </a:p>
        </p:txBody>
      </p:sp>
      <p:sp>
        <p:nvSpPr>
          <p:cNvPr id="28" name="TextBox 27">
            <a:extLst>
              <a:ext uri="{FF2B5EF4-FFF2-40B4-BE49-F238E27FC236}">
                <a16:creationId xmlns:a16="http://schemas.microsoft.com/office/drawing/2014/main" id="{BDAD5E50-776A-C149-A69A-285FCABC70DA}"/>
              </a:ext>
            </a:extLst>
          </p:cNvPr>
          <p:cNvSpPr txBox="1"/>
          <p:nvPr/>
        </p:nvSpPr>
        <p:spPr>
          <a:xfrm>
            <a:off x="1606641" y="1293303"/>
            <a:ext cx="1908084" cy="1477328"/>
          </a:xfrm>
          <a:prstGeom prst="rect">
            <a:avLst/>
          </a:prstGeom>
          <a:solidFill>
            <a:schemeClr val="accent2">
              <a:lumMod val="20000"/>
              <a:lumOff val="80000"/>
            </a:schemeClr>
          </a:solidFill>
        </p:spPr>
        <p:txBody>
          <a:bodyPr wrap="square" rtlCol="0">
            <a:spAutoFit/>
          </a:bodyPr>
          <a:lstStyle/>
          <a:p>
            <a:r>
              <a:rPr lang="en-US" sz="1800" dirty="0">
                <a:latin typeface="Times New Roman" panose="02020603050405020304" pitchFamily="18" charset="0"/>
                <a:cs typeface="Times New Roman" panose="02020603050405020304" pitchFamily="18" charset="0"/>
              </a:rPr>
              <a:t>Instance method </a:t>
            </a:r>
            <a:r>
              <a:rPr lang="en-US" sz="1800" dirty="0" err="1">
                <a:latin typeface="Times New Roman" panose="02020603050405020304" pitchFamily="18" charset="0"/>
                <a:cs typeface="Times New Roman" panose="02020603050405020304" pitchFamily="18" charset="0"/>
              </a:rPr>
              <a:t>getClass</a:t>
            </a:r>
            <a:r>
              <a:rPr lang="en-US" sz="1800" dirty="0">
                <a:latin typeface="Times New Roman" panose="02020603050405020304" pitchFamily="18" charset="0"/>
                <a:cs typeface="Times New Roman" panose="02020603050405020304" pitchFamily="18" charset="0"/>
              </a:rPr>
              <a:t>() returns the class of the lowest partition in the object</a:t>
            </a:r>
          </a:p>
        </p:txBody>
      </p:sp>
    </p:spTree>
    <p:extLst>
      <p:ext uri="{BB962C8B-B14F-4D97-AF65-F5344CB8AC3E}">
        <p14:creationId xmlns:p14="http://schemas.microsoft.com/office/powerpoint/2010/main" val="158348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67EC21C2-A5A7-3F46-BF35-6AC8C3CDB13C}"/>
              </a:ext>
            </a:extLst>
          </p:cNvPr>
          <p:cNvSpPr>
            <a:spLocks noGrp="1"/>
          </p:cNvSpPr>
          <p:nvPr>
            <p:ph type="sldNum" sz="quarter" idx="12"/>
          </p:nvPr>
        </p:nvSpPr>
        <p:spPr>
          <a:xfrm>
            <a:off x="127325" y="762935"/>
            <a:ext cx="533400" cy="244476"/>
          </a:xfrm>
        </p:spPr>
        <p:txBody>
          <a:bodyPr>
            <a:normAutofit fontScale="85000" lnSpcReduction="20000"/>
          </a:bodyPr>
          <a:lstStyle/>
          <a:p>
            <a:fld id="{B6F15528-21DE-4FAA-801E-634DDDAF4B2B}" type="slidenum">
              <a:rPr lang="en-US" smtClean="0"/>
              <a:pPr/>
              <a:t>55</a:t>
            </a:fld>
            <a:endParaRPr lang="en-US"/>
          </a:p>
        </p:txBody>
      </p:sp>
      <p:sp>
        <p:nvSpPr>
          <p:cNvPr id="5" name="Content Placeholder 3">
            <a:extLst>
              <a:ext uri="{FF2B5EF4-FFF2-40B4-BE49-F238E27FC236}">
                <a16:creationId xmlns:a16="http://schemas.microsoft.com/office/drawing/2014/main" id="{89A0A924-0FE8-964D-8F0E-CE587990558B}"/>
              </a:ext>
            </a:extLst>
          </p:cNvPr>
          <p:cNvSpPr txBox="1">
            <a:spLocks/>
          </p:cNvSpPr>
          <p:nvPr/>
        </p:nvSpPr>
        <p:spPr>
          <a:xfrm>
            <a:off x="47890" y="1841463"/>
            <a:ext cx="5518086" cy="3058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L="320040" marR="0" indent="-209550" algn="l" rtl="0">
              <a:lnSpc>
                <a:spcPct val="100000"/>
              </a:lnSpc>
              <a:spcBef>
                <a:spcPts val="700"/>
              </a:spcBef>
              <a:spcAft>
                <a:spcPts val="0"/>
              </a:spcAft>
              <a:buClr>
                <a:schemeClr val="accent2"/>
              </a:buClr>
              <a:buFont typeface="Noto Symbol"/>
              <a:buChar char="◻"/>
              <a:defRPr sz="1400" b="0" i="0" u="none" strike="noStrike" cap="none" baseline="0">
                <a:solidFill>
                  <a:srgbClr val="000000"/>
                </a:solidFill>
                <a:latin typeface="Arial"/>
                <a:ea typeface="Arial"/>
                <a:cs typeface="Arial"/>
                <a:sym typeface="Arial"/>
                <a:rtl val="0"/>
              </a:defRPr>
            </a:lvl1pPr>
            <a:lvl2pPr marL="640080" marR="0" indent="-168910" algn="l" rtl="0">
              <a:lnSpc>
                <a:spcPct val="100000"/>
              </a:lnSpc>
              <a:spcBef>
                <a:spcPts val="550"/>
              </a:spcBef>
              <a:spcAft>
                <a:spcPts val="0"/>
              </a:spcAft>
              <a:buClr>
                <a:schemeClr val="accent1"/>
              </a:buClr>
              <a:buFont typeface="Noto Symbol"/>
              <a:buChar char="⬜"/>
              <a:defRPr sz="1400" b="0" i="0" u="none" strike="noStrike" cap="none" baseline="0">
                <a:solidFill>
                  <a:srgbClr val="000000"/>
                </a:solidFill>
                <a:latin typeface="Arial"/>
                <a:ea typeface="Arial"/>
                <a:cs typeface="Arial"/>
                <a:sym typeface="Arial"/>
                <a:rtl val="0"/>
              </a:defRPr>
            </a:lvl2pPr>
            <a:lvl3pPr marL="914400" marR="0" indent="-119062" algn="l" rtl="0">
              <a:lnSpc>
                <a:spcPct val="100000"/>
              </a:lnSpc>
              <a:spcBef>
                <a:spcPts val="500"/>
              </a:spcBef>
              <a:spcAft>
                <a:spcPts val="0"/>
              </a:spcAft>
              <a:buClr>
                <a:schemeClr val="accent2"/>
              </a:buClr>
              <a:buFont typeface="Noto Symbol"/>
              <a:buChar char="■"/>
              <a:defRPr sz="1400" b="0" i="0" u="none" strike="noStrike" cap="none" baseline="0">
                <a:solidFill>
                  <a:srgbClr val="000000"/>
                </a:solidFill>
                <a:latin typeface="Arial"/>
                <a:ea typeface="Arial"/>
                <a:cs typeface="Arial"/>
                <a:sym typeface="Arial"/>
                <a:rtl val="0"/>
              </a:defRPr>
            </a:lvl3pPr>
            <a:lvl4pPr marL="1371600" marR="0" indent="-133350" algn="l" rtl="0">
              <a:lnSpc>
                <a:spcPct val="100000"/>
              </a:lnSpc>
              <a:spcBef>
                <a:spcPts val="400"/>
              </a:spcBef>
              <a:spcAft>
                <a:spcPts val="0"/>
              </a:spcAft>
              <a:buClr>
                <a:schemeClr val="accent3"/>
              </a:buClr>
              <a:buFont typeface="Noto Symbol"/>
              <a:buChar char="■"/>
              <a:defRPr sz="1400" b="0" i="0" u="none" strike="noStrike" cap="none" baseline="0">
                <a:solidFill>
                  <a:srgbClr val="000000"/>
                </a:solidFill>
                <a:latin typeface="Arial"/>
                <a:ea typeface="Arial"/>
                <a:cs typeface="Arial"/>
                <a:sym typeface="Arial"/>
                <a:rtl val="0"/>
              </a:defRPr>
            </a:lvl4pPr>
            <a:lvl5pPr marL="1828800" marR="0" indent="-146050" algn="l" rtl="0">
              <a:lnSpc>
                <a:spcPct val="100000"/>
              </a:lnSpc>
              <a:spcBef>
                <a:spcPts val="400"/>
              </a:spcBef>
              <a:spcAft>
                <a:spcPts val="0"/>
              </a:spcAft>
              <a:buClr>
                <a:schemeClr val="accent4"/>
              </a:buClr>
              <a:buFont typeface="Noto Symbol"/>
              <a:buChar char="■"/>
              <a:defRPr sz="1400" b="0" i="0" u="none" strike="noStrike" cap="none" baseline="0">
                <a:solidFill>
                  <a:srgbClr val="000000"/>
                </a:solidFill>
                <a:latin typeface="Arial"/>
                <a:ea typeface="Arial"/>
                <a:cs typeface="Arial"/>
                <a:sym typeface="Arial"/>
                <a:rtl val="0"/>
              </a:defRPr>
            </a:lvl5pPr>
            <a:lvl6pPr marL="2103120" marR="0" indent="-121920" algn="l" rtl="0">
              <a:lnSpc>
                <a:spcPct val="100000"/>
              </a:lnSpc>
              <a:spcBef>
                <a:spcPts val="360"/>
              </a:spcBef>
              <a:spcAft>
                <a:spcPts val="0"/>
              </a:spcAft>
              <a:buClr>
                <a:schemeClr val="accent1"/>
              </a:buClr>
              <a:buFont typeface="Noto Symbol"/>
              <a:buChar char="▪"/>
              <a:defRPr sz="1400" b="0" i="0" u="none" strike="noStrike" cap="none" baseline="0">
                <a:solidFill>
                  <a:srgbClr val="000000"/>
                </a:solidFill>
                <a:latin typeface="Arial"/>
                <a:ea typeface="Arial"/>
                <a:cs typeface="Arial"/>
                <a:sym typeface="Arial"/>
                <a:rtl val="0"/>
              </a:defRPr>
            </a:lvl6pPr>
            <a:lvl7pPr marL="2377440" marR="0" indent="-116839" algn="l" rtl="0">
              <a:lnSpc>
                <a:spcPct val="100000"/>
              </a:lnSpc>
              <a:spcBef>
                <a:spcPts val="360"/>
              </a:spcBef>
              <a:spcAft>
                <a:spcPts val="0"/>
              </a:spcAft>
              <a:buClr>
                <a:schemeClr val="accent2"/>
              </a:buClr>
              <a:buFont typeface="Noto Symbol"/>
              <a:buChar char="▪"/>
              <a:defRPr sz="1400" b="0" i="0" u="none" strike="noStrike" cap="none" baseline="0">
                <a:solidFill>
                  <a:srgbClr val="000000"/>
                </a:solidFill>
                <a:latin typeface="Arial"/>
                <a:ea typeface="Arial"/>
                <a:cs typeface="Arial"/>
                <a:sym typeface="Arial"/>
                <a:rtl val="0"/>
              </a:defRPr>
            </a:lvl7pPr>
            <a:lvl8pPr marL="2651760" marR="0" indent="-124460" algn="l" rtl="0">
              <a:lnSpc>
                <a:spcPct val="100000"/>
              </a:lnSpc>
              <a:spcBef>
                <a:spcPts val="360"/>
              </a:spcBef>
              <a:spcAft>
                <a:spcPts val="0"/>
              </a:spcAft>
              <a:buClr>
                <a:schemeClr val="accent3"/>
              </a:buClr>
              <a:buFont typeface="Noto Symbol"/>
              <a:buChar char="▪"/>
              <a:defRPr sz="1400" b="0" i="0" u="none" strike="noStrike" cap="none" baseline="0">
                <a:solidFill>
                  <a:srgbClr val="000000"/>
                </a:solidFill>
                <a:latin typeface="Arial"/>
                <a:ea typeface="Arial"/>
                <a:cs typeface="Arial"/>
                <a:sym typeface="Arial"/>
                <a:rtl val="0"/>
              </a:defRPr>
            </a:lvl8pPr>
            <a:lvl9pPr marL="2926080" marR="0" indent="-119379" algn="l" rtl="0">
              <a:lnSpc>
                <a:spcPct val="100000"/>
              </a:lnSpc>
              <a:spcBef>
                <a:spcPts val="360"/>
              </a:spcBef>
              <a:spcAft>
                <a:spcPts val="0"/>
              </a:spcAft>
              <a:buClr>
                <a:schemeClr val="accent4"/>
              </a:buClr>
              <a:buFont typeface="Noto Symbol"/>
              <a:buChar char="▪"/>
              <a:defRPr sz="1400" b="0" i="0" u="none" strike="noStrike" cap="none" baseline="0">
                <a:solidFill>
                  <a:srgbClr val="000000"/>
                </a:solidFill>
                <a:latin typeface="Arial"/>
                <a:ea typeface="Arial"/>
                <a:cs typeface="Arial"/>
                <a:sym typeface="Arial"/>
                <a:rtl val="0"/>
              </a:defRPr>
            </a:lvl9pPr>
          </a:lstStyle>
          <a:p>
            <a:pPr marL="0" indent="0">
              <a:buFont typeface="Noto Symbol"/>
              <a:buNone/>
            </a:pPr>
            <a:r>
              <a:rPr lang="en-US" sz="2200" dirty="0">
                <a:solidFill>
                  <a:srgbClr val="0070C0"/>
                </a:solidFill>
                <a:latin typeface="Times New Roman" panose="02020603050405020304" pitchFamily="18" charset="0"/>
                <a:cs typeface="Times New Roman" panose="02020603050405020304" pitchFamily="18" charset="0"/>
              </a:rPr>
              <a:t>h </a:t>
            </a:r>
            <a:r>
              <a:rPr lang="en-US" sz="2200" b="1" dirty="0">
                <a:solidFill>
                  <a:srgbClr val="0070C0"/>
                </a:solidFill>
                <a:latin typeface="Times New Roman" panose="02020603050405020304" pitchFamily="18" charset="0"/>
                <a:cs typeface="Times New Roman" panose="02020603050405020304" pitchFamily="18" charset="0"/>
              </a:rPr>
              <a:t>instanceof  </a:t>
            </a:r>
            <a:r>
              <a:rPr lang="en-US" sz="2200" dirty="0">
                <a:solidFill>
                  <a:srgbClr val="0070C0"/>
                </a:solidFill>
                <a:latin typeface="Times New Roman" panose="02020603050405020304" pitchFamily="18" charset="0"/>
                <a:cs typeface="Times New Roman" panose="02020603050405020304" pitchFamily="18" charset="0"/>
              </a:rPr>
              <a:t>Object                </a:t>
            </a:r>
            <a:r>
              <a:rPr lang="en-US" sz="2200" dirty="0">
                <a:solidFill>
                  <a:srgbClr val="C00000"/>
                </a:solidFill>
                <a:latin typeface="Times New Roman" panose="02020603050405020304" pitchFamily="18" charset="0"/>
                <a:cs typeface="Times New Roman" panose="02020603050405020304" pitchFamily="18" charset="0"/>
              </a:rPr>
              <a:t>is true</a:t>
            </a:r>
          </a:p>
          <a:p>
            <a:pPr marL="0" indent="0">
              <a:buFont typeface="Noto Symbol"/>
              <a:buNone/>
            </a:pPr>
            <a:r>
              <a:rPr lang="en-US" sz="2200" dirty="0" err="1">
                <a:solidFill>
                  <a:srgbClr val="0070C0"/>
                </a:solidFill>
                <a:latin typeface="Times New Roman" panose="02020603050405020304" pitchFamily="18" charset="0"/>
                <a:cs typeface="Times New Roman" panose="02020603050405020304" pitchFamily="18" charset="0"/>
              </a:rPr>
              <a:t>h.getClass</a:t>
            </a:r>
            <a:r>
              <a:rPr lang="en-US" sz="2200" dirty="0">
                <a:solidFill>
                  <a:srgbClr val="0070C0"/>
                </a:solidFill>
                <a:latin typeface="Times New Roman" panose="02020603050405020304" pitchFamily="18" charset="0"/>
                <a:cs typeface="Times New Roman" panose="02020603050405020304" pitchFamily="18" charset="0"/>
              </a:rPr>
              <a:t>()  ==  </a:t>
            </a:r>
            <a:r>
              <a:rPr lang="en-US" sz="2200" dirty="0" err="1">
                <a:solidFill>
                  <a:srgbClr val="0070C0"/>
                </a:solidFill>
                <a:latin typeface="Times New Roman" panose="02020603050405020304" pitchFamily="18" charset="0"/>
                <a:cs typeface="Times New Roman" panose="02020603050405020304" pitchFamily="18" charset="0"/>
              </a:rPr>
              <a:t>Object.class</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is false</a:t>
            </a:r>
            <a:endParaRPr lang="en-US" sz="2200" dirty="0">
              <a:solidFill>
                <a:srgbClr val="0070C0"/>
              </a:solidFill>
              <a:latin typeface="Times New Roman" panose="02020603050405020304" pitchFamily="18" charset="0"/>
              <a:cs typeface="Times New Roman" panose="02020603050405020304" pitchFamily="18" charset="0"/>
            </a:endParaRPr>
          </a:p>
          <a:p>
            <a:pPr marL="0" indent="0">
              <a:buFont typeface="Noto Symbol"/>
              <a:buNone/>
            </a:pPr>
            <a:r>
              <a:rPr lang="en-US" sz="2200" dirty="0">
                <a:solidFill>
                  <a:srgbClr val="0070C0"/>
                </a:solidFill>
                <a:latin typeface="Times New Roman" panose="02020603050405020304" pitchFamily="18" charset="0"/>
                <a:cs typeface="Times New Roman" panose="02020603050405020304" pitchFamily="18" charset="0"/>
              </a:rPr>
              <a:t>h </a:t>
            </a:r>
            <a:r>
              <a:rPr lang="en-US" sz="2200" b="1" dirty="0">
                <a:solidFill>
                  <a:srgbClr val="0070C0"/>
                </a:solidFill>
                <a:latin typeface="Times New Roman" panose="02020603050405020304" pitchFamily="18" charset="0"/>
                <a:cs typeface="Times New Roman" panose="02020603050405020304" pitchFamily="18" charset="0"/>
              </a:rPr>
              <a:t>instanceof</a:t>
            </a:r>
            <a:r>
              <a:rPr lang="en-US" sz="2200" dirty="0">
                <a:solidFill>
                  <a:srgbClr val="0070C0"/>
                </a:solidFill>
                <a:latin typeface="Times New Roman" panose="02020603050405020304" pitchFamily="18" charset="0"/>
                <a:cs typeface="Times New Roman" panose="02020603050405020304" pitchFamily="18" charset="0"/>
              </a:rPr>
              <a:t>  Animal               </a:t>
            </a:r>
            <a:r>
              <a:rPr lang="en-US" sz="2200" dirty="0">
                <a:solidFill>
                  <a:srgbClr val="C00000"/>
                </a:solidFill>
                <a:latin typeface="Times New Roman" panose="02020603050405020304" pitchFamily="18" charset="0"/>
                <a:cs typeface="Times New Roman" panose="02020603050405020304" pitchFamily="18" charset="0"/>
              </a:rPr>
              <a:t>is true    </a:t>
            </a:r>
          </a:p>
          <a:p>
            <a:pPr marL="0" indent="0">
              <a:buFont typeface="Noto Symbol"/>
              <a:buNone/>
            </a:pPr>
            <a:r>
              <a:rPr lang="en-US" sz="2200" dirty="0" err="1">
                <a:solidFill>
                  <a:srgbClr val="0070C0"/>
                </a:solidFill>
                <a:latin typeface="Times New Roman" panose="02020603050405020304" pitchFamily="18" charset="0"/>
                <a:cs typeface="Times New Roman" panose="02020603050405020304" pitchFamily="18" charset="0"/>
              </a:rPr>
              <a:t>h.getClass</a:t>
            </a:r>
            <a:r>
              <a:rPr lang="en-US" sz="2200" dirty="0">
                <a:solidFill>
                  <a:srgbClr val="0070C0"/>
                </a:solidFill>
                <a:latin typeface="Times New Roman" panose="02020603050405020304" pitchFamily="18" charset="0"/>
                <a:cs typeface="Times New Roman" panose="02020603050405020304" pitchFamily="18" charset="0"/>
              </a:rPr>
              <a:t>() == </a:t>
            </a:r>
            <a:r>
              <a:rPr lang="en-US" sz="2200" dirty="0" err="1">
                <a:solidFill>
                  <a:srgbClr val="0070C0"/>
                </a:solidFill>
                <a:latin typeface="Times New Roman" panose="02020603050405020304" pitchFamily="18" charset="0"/>
                <a:cs typeface="Times New Roman" panose="02020603050405020304" pitchFamily="18" charset="0"/>
              </a:rPr>
              <a:t>Animal.class</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is false</a:t>
            </a:r>
            <a:endParaRPr lang="en-US" sz="2200" dirty="0">
              <a:solidFill>
                <a:srgbClr val="0070C0"/>
              </a:solidFill>
              <a:latin typeface="Times New Roman" panose="02020603050405020304" pitchFamily="18" charset="0"/>
              <a:cs typeface="Times New Roman" panose="02020603050405020304" pitchFamily="18" charset="0"/>
            </a:endParaRPr>
          </a:p>
          <a:p>
            <a:pPr marL="0" indent="0">
              <a:buFont typeface="Noto Symbol"/>
              <a:buNone/>
            </a:pPr>
            <a:r>
              <a:rPr lang="en-US" sz="2200" dirty="0">
                <a:solidFill>
                  <a:srgbClr val="0070C0"/>
                </a:solidFill>
                <a:latin typeface="Times New Roman" panose="02020603050405020304" pitchFamily="18" charset="0"/>
                <a:cs typeface="Times New Roman" panose="02020603050405020304" pitchFamily="18" charset="0"/>
              </a:rPr>
              <a:t>h </a:t>
            </a:r>
            <a:r>
              <a:rPr lang="en-US" sz="2200" b="1" dirty="0">
                <a:solidFill>
                  <a:srgbClr val="0070C0"/>
                </a:solidFill>
                <a:latin typeface="Times New Roman" panose="02020603050405020304" pitchFamily="18" charset="0"/>
                <a:cs typeface="Times New Roman" panose="02020603050405020304" pitchFamily="18" charset="0"/>
              </a:rPr>
              <a:t>instanceof</a:t>
            </a:r>
            <a:r>
              <a:rPr lang="en-US" sz="2200" dirty="0">
                <a:solidFill>
                  <a:srgbClr val="0070C0"/>
                </a:solidFill>
                <a:latin typeface="Times New Roman" panose="02020603050405020304" pitchFamily="18" charset="0"/>
                <a:cs typeface="Times New Roman" panose="02020603050405020304" pitchFamily="18" charset="0"/>
              </a:rPr>
              <a:t> Cat                      </a:t>
            </a:r>
            <a:r>
              <a:rPr lang="en-US" sz="2200" dirty="0">
                <a:solidFill>
                  <a:srgbClr val="C00000"/>
                </a:solidFill>
                <a:latin typeface="Times New Roman" panose="02020603050405020304" pitchFamily="18" charset="0"/>
                <a:cs typeface="Times New Roman" panose="02020603050405020304" pitchFamily="18" charset="0"/>
              </a:rPr>
              <a:t>is true</a:t>
            </a:r>
          </a:p>
          <a:p>
            <a:pPr marL="0" indent="0">
              <a:buFont typeface="Noto Symbol"/>
              <a:buNone/>
            </a:pPr>
            <a:r>
              <a:rPr lang="en-US" sz="2200" dirty="0" err="1">
                <a:solidFill>
                  <a:srgbClr val="0070C0"/>
                </a:solidFill>
                <a:latin typeface="Times New Roman" panose="02020603050405020304" pitchFamily="18" charset="0"/>
                <a:cs typeface="Times New Roman" panose="02020603050405020304" pitchFamily="18" charset="0"/>
              </a:rPr>
              <a:t>h.getClass</a:t>
            </a:r>
            <a:r>
              <a:rPr lang="en-US" sz="2200" dirty="0">
                <a:solidFill>
                  <a:srgbClr val="0070C0"/>
                </a:solidFill>
                <a:latin typeface="Times New Roman" panose="02020603050405020304" pitchFamily="18" charset="0"/>
                <a:cs typeface="Times New Roman" panose="02020603050405020304" pitchFamily="18" charset="0"/>
              </a:rPr>
              <a:t>() == </a:t>
            </a:r>
            <a:r>
              <a:rPr lang="en-US" sz="2200" dirty="0" err="1">
                <a:solidFill>
                  <a:srgbClr val="0070C0"/>
                </a:solidFill>
                <a:latin typeface="Times New Roman" panose="02020603050405020304" pitchFamily="18" charset="0"/>
                <a:cs typeface="Times New Roman" panose="02020603050405020304" pitchFamily="18" charset="0"/>
              </a:rPr>
              <a:t>Cat.class</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is true</a:t>
            </a:r>
          </a:p>
          <a:p>
            <a:pPr marL="0" indent="0">
              <a:buFont typeface="Noto Symbol"/>
              <a:buNone/>
            </a:pPr>
            <a:r>
              <a:rPr lang="en-US" sz="2200" dirty="0">
                <a:solidFill>
                  <a:srgbClr val="0070C0"/>
                </a:solidFill>
                <a:latin typeface="Times New Roman" panose="02020603050405020304" pitchFamily="18" charset="0"/>
                <a:cs typeface="Times New Roman" panose="02020603050405020304" pitchFamily="18" charset="0"/>
              </a:rPr>
              <a:t>h </a:t>
            </a:r>
            <a:r>
              <a:rPr lang="en-US" sz="2200" b="1" dirty="0">
                <a:solidFill>
                  <a:srgbClr val="0070C0"/>
                </a:solidFill>
                <a:latin typeface="Times New Roman" panose="02020603050405020304" pitchFamily="18" charset="0"/>
                <a:cs typeface="Times New Roman" panose="02020603050405020304" pitchFamily="18" charset="0"/>
              </a:rPr>
              <a:t>instanceof</a:t>
            </a:r>
            <a:r>
              <a:rPr lang="en-US" sz="2200" dirty="0">
                <a:solidFill>
                  <a:srgbClr val="0070C0"/>
                </a:solidFill>
                <a:latin typeface="Times New Roman" panose="02020603050405020304" pitchFamily="18" charset="0"/>
                <a:cs typeface="Times New Roman" panose="02020603050405020304" pitchFamily="18" charset="0"/>
              </a:rPr>
              <a:t>  PhD                   </a:t>
            </a:r>
            <a:r>
              <a:rPr lang="en-US" sz="2200" dirty="0">
                <a:solidFill>
                  <a:srgbClr val="C00000"/>
                </a:solidFill>
                <a:latin typeface="Times New Roman" panose="02020603050405020304" pitchFamily="18" charset="0"/>
                <a:cs typeface="Times New Roman" panose="02020603050405020304" pitchFamily="18" charset="0"/>
              </a:rPr>
              <a:t>is false</a:t>
            </a:r>
          </a:p>
        </p:txBody>
      </p:sp>
      <p:grpSp>
        <p:nvGrpSpPr>
          <p:cNvPr id="6" name="Group 39">
            <a:extLst>
              <a:ext uri="{FF2B5EF4-FFF2-40B4-BE49-F238E27FC236}">
                <a16:creationId xmlns:a16="http://schemas.microsoft.com/office/drawing/2014/main" id="{91ABA3AF-8CC4-6640-B579-761340AF229D}"/>
              </a:ext>
            </a:extLst>
          </p:cNvPr>
          <p:cNvGrpSpPr>
            <a:grpSpLocks/>
          </p:cNvGrpSpPr>
          <p:nvPr/>
        </p:nvGrpSpPr>
        <p:grpSpPr bwMode="auto">
          <a:xfrm>
            <a:off x="6073973" y="1111550"/>
            <a:ext cx="2819400" cy="3973513"/>
            <a:chOff x="3696" y="157"/>
            <a:chExt cx="1776" cy="2503"/>
          </a:xfrm>
        </p:grpSpPr>
        <p:grpSp>
          <p:nvGrpSpPr>
            <p:cNvPr id="7" name="Group 17">
              <a:extLst>
                <a:ext uri="{FF2B5EF4-FFF2-40B4-BE49-F238E27FC236}">
                  <a16:creationId xmlns:a16="http://schemas.microsoft.com/office/drawing/2014/main" id="{289F6FC8-5AFD-224F-A728-C4ED08214A05}"/>
                </a:ext>
              </a:extLst>
            </p:cNvPr>
            <p:cNvGrpSpPr>
              <a:grpSpLocks/>
            </p:cNvGrpSpPr>
            <p:nvPr/>
          </p:nvGrpSpPr>
          <p:grpSpPr bwMode="auto">
            <a:xfrm>
              <a:off x="3696" y="157"/>
              <a:ext cx="1776" cy="2503"/>
              <a:chOff x="3696" y="205"/>
              <a:chExt cx="1776" cy="2503"/>
            </a:xfrm>
          </p:grpSpPr>
          <p:grpSp>
            <p:nvGrpSpPr>
              <p:cNvPr id="9" name="Group 16">
                <a:extLst>
                  <a:ext uri="{FF2B5EF4-FFF2-40B4-BE49-F238E27FC236}">
                    <a16:creationId xmlns:a16="http://schemas.microsoft.com/office/drawing/2014/main" id="{0DD49AC4-7446-824F-9B3A-073AA3AE0A13}"/>
                  </a:ext>
                </a:extLst>
              </p:cNvPr>
              <p:cNvGrpSpPr>
                <a:grpSpLocks/>
              </p:cNvGrpSpPr>
              <p:nvPr/>
            </p:nvGrpSpPr>
            <p:grpSpPr bwMode="auto">
              <a:xfrm>
                <a:off x="3696" y="205"/>
                <a:ext cx="1776" cy="2503"/>
                <a:chOff x="3696" y="781"/>
                <a:chExt cx="1776" cy="2503"/>
              </a:xfrm>
            </p:grpSpPr>
            <p:grpSp>
              <p:nvGrpSpPr>
                <p:cNvPr id="11" name="Group 15">
                  <a:extLst>
                    <a:ext uri="{FF2B5EF4-FFF2-40B4-BE49-F238E27FC236}">
                      <a16:creationId xmlns:a16="http://schemas.microsoft.com/office/drawing/2014/main" id="{72C6C896-05CF-C946-967C-3A58E04C3A57}"/>
                    </a:ext>
                  </a:extLst>
                </p:cNvPr>
                <p:cNvGrpSpPr>
                  <a:grpSpLocks/>
                </p:cNvGrpSpPr>
                <p:nvPr/>
              </p:nvGrpSpPr>
              <p:grpSpPr bwMode="auto">
                <a:xfrm>
                  <a:off x="3696" y="781"/>
                  <a:ext cx="1776" cy="2503"/>
                  <a:chOff x="3696" y="781"/>
                  <a:chExt cx="1776" cy="2503"/>
                </a:xfrm>
              </p:grpSpPr>
              <p:sp>
                <p:nvSpPr>
                  <p:cNvPr id="14" name="Rectangle 7">
                    <a:extLst>
                      <a:ext uri="{FF2B5EF4-FFF2-40B4-BE49-F238E27FC236}">
                        <a16:creationId xmlns:a16="http://schemas.microsoft.com/office/drawing/2014/main" id="{E9EBC518-1CAD-F749-99BF-8A2C2129284F}"/>
                      </a:ext>
                    </a:extLst>
                  </p:cNvPr>
                  <p:cNvSpPr>
                    <a:spLocks noChangeArrowheads="1"/>
                  </p:cNvSpPr>
                  <p:nvPr/>
                </p:nvSpPr>
                <p:spPr bwMode="auto">
                  <a:xfrm>
                    <a:off x="3696" y="1840"/>
                    <a:ext cx="1776" cy="144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15" name="Text Box 8">
                    <a:extLst>
                      <a:ext uri="{FF2B5EF4-FFF2-40B4-BE49-F238E27FC236}">
                        <a16:creationId xmlns:a16="http://schemas.microsoft.com/office/drawing/2014/main" id="{9215FC28-A405-BE47-BC0C-C850D8A51717}"/>
                      </a:ext>
                    </a:extLst>
                  </p:cNvPr>
                  <p:cNvSpPr txBox="1">
                    <a:spLocks noChangeArrowheads="1"/>
                  </p:cNvSpPr>
                  <p:nvPr/>
                </p:nvSpPr>
                <p:spPr bwMode="auto">
                  <a:xfrm>
                    <a:off x="3696" y="781"/>
                    <a:ext cx="336" cy="29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dirty="0">
                        <a:solidFill>
                          <a:srgbClr val="E41900"/>
                        </a:solidFill>
                      </a:rPr>
                      <a:t>a0</a:t>
                    </a:r>
                    <a:endParaRPr lang="en-US" dirty="0"/>
                  </a:p>
                </p:txBody>
              </p:sp>
              <p:sp>
                <p:nvSpPr>
                  <p:cNvPr id="16" name="Text Box 9">
                    <a:extLst>
                      <a:ext uri="{FF2B5EF4-FFF2-40B4-BE49-F238E27FC236}">
                        <a16:creationId xmlns:a16="http://schemas.microsoft.com/office/drawing/2014/main" id="{396FC62A-69A0-0D43-83F6-BAC0915A2512}"/>
                      </a:ext>
                    </a:extLst>
                  </p:cNvPr>
                  <p:cNvSpPr txBox="1">
                    <a:spLocks noChangeArrowheads="1"/>
                  </p:cNvSpPr>
                  <p:nvPr/>
                </p:nvSpPr>
                <p:spPr bwMode="auto">
                  <a:xfrm>
                    <a:off x="4704" y="1840"/>
                    <a:ext cx="768" cy="29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a:t>Animal</a:t>
                    </a:r>
                  </a:p>
                </p:txBody>
              </p:sp>
              <p:sp>
                <p:nvSpPr>
                  <p:cNvPr id="17" name="Text Box 10">
                    <a:extLst>
                      <a:ext uri="{FF2B5EF4-FFF2-40B4-BE49-F238E27FC236}">
                        <a16:creationId xmlns:a16="http://schemas.microsoft.com/office/drawing/2014/main" id="{68EECCC5-E3B6-724A-B7C7-F1019571A378}"/>
                      </a:ext>
                    </a:extLst>
                  </p:cNvPr>
                  <p:cNvSpPr txBox="1">
                    <a:spLocks noChangeArrowheads="1"/>
                  </p:cNvSpPr>
                  <p:nvPr/>
                </p:nvSpPr>
                <p:spPr bwMode="auto">
                  <a:xfrm>
                    <a:off x="4992" y="2640"/>
                    <a:ext cx="480" cy="29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spcBef>
                        <a:spcPct val="50000"/>
                      </a:spcBef>
                    </a:pPr>
                    <a:r>
                      <a:rPr lang="en-US"/>
                      <a:t>Cat</a:t>
                    </a:r>
                  </a:p>
                </p:txBody>
              </p:sp>
              <p:sp>
                <p:nvSpPr>
                  <p:cNvPr id="18" name="Line 11">
                    <a:extLst>
                      <a:ext uri="{FF2B5EF4-FFF2-40B4-BE49-F238E27FC236}">
                        <a16:creationId xmlns:a16="http://schemas.microsoft.com/office/drawing/2014/main" id="{C09AC7A2-6B62-0F4F-AA54-F76952B66CD8}"/>
                      </a:ext>
                    </a:extLst>
                  </p:cNvPr>
                  <p:cNvSpPr>
                    <a:spLocks noChangeShapeType="1"/>
                  </p:cNvSpPr>
                  <p:nvPr/>
                </p:nvSpPr>
                <p:spPr bwMode="auto">
                  <a:xfrm>
                    <a:off x="3696" y="2640"/>
                    <a:ext cx="139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2400"/>
                  </a:p>
                </p:txBody>
              </p:sp>
            </p:grpSp>
            <p:sp>
              <p:nvSpPr>
                <p:cNvPr id="12" name="Text Box 12">
                  <a:extLst>
                    <a:ext uri="{FF2B5EF4-FFF2-40B4-BE49-F238E27FC236}">
                      <a16:creationId xmlns:a16="http://schemas.microsoft.com/office/drawing/2014/main" id="{187BCD14-21D8-A049-82FD-A1581CF2DE85}"/>
                    </a:ext>
                  </a:extLst>
                </p:cNvPr>
                <p:cNvSpPr txBox="1">
                  <a:spLocks noChangeArrowheads="1"/>
                </p:cNvSpPr>
                <p:nvPr/>
              </p:nvSpPr>
              <p:spPr bwMode="auto">
                <a:xfrm>
                  <a:off x="3736" y="2667"/>
                  <a:ext cx="1728"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dirty="0" err="1"/>
                    <a:t>toString</a:t>
                  </a:r>
                  <a:r>
                    <a:rPr lang="en-US" dirty="0"/>
                    <a:t>()</a:t>
                  </a:r>
                  <a:br>
                    <a:rPr lang="en-US" dirty="0"/>
                  </a:br>
                  <a:r>
                    <a:rPr lang="en-US" dirty="0"/>
                    <a:t>purrs()</a:t>
                  </a:r>
                </a:p>
              </p:txBody>
            </p:sp>
            <p:sp>
              <p:nvSpPr>
                <p:cNvPr id="13" name="Text Box 13">
                  <a:extLst>
                    <a:ext uri="{FF2B5EF4-FFF2-40B4-BE49-F238E27FC236}">
                      <a16:creationId xmlns:a16="http://schemas.microsoft.com/office/drawing/2014/main" id="{4A5ADC2C-924D-3743-90A9-D01B060CA761}"/>
                    </a:ext>
                  </a:extLst>
                </p:cNvPr>
                <p:cNvSpPr txBox="1">
                  <a:spLocks noChangeArrowheads="1"/>
                </p:cNvSpPr>
                <p:nvPr/>
              </p:nvSpPr>
              <p:spPr bwMode="auto">
                <a:xfrm>
                  <a:off x="3792" y="1884"/>
                  <a:ext cx="1680" cy="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dirty="0"/>
                    <a:t>age</a:t>
                  </a:r>
                </a:p>
                <a:p>
                  <a:pPr>
                    <a:spcBef>
                      <a:spcPct val="50000"/>
                    </a:spcBef>
                  </a:pPr>
                  <a:r>
                    <a:rPr lang="en-US" dirty="0" err="1"/>
                    <a:t>isOlder</a:t>
                  </a:r>
                  <a:r>
                    <a:rPr lang="en-US" dirty="0"/>
                    <a:t>(Animal)</a:t>
                  </a:r>
                </a:p>
              </p:txBody>
            </p:sp>
          </p:grpSp>
          <p:sp>
            <p:nvSpPr>
              <p:cNvPr id="10" name="Rectangle 14">
                <a:extLst>
                  <a:ext uri="{FF2B5EF4-FFF2-40B4-BE49-F238E27FC236}">
                    <a16:creationId xmlns:a16="http://schemas.microsoft.com/office/drawing/2014/main" id="{ED28B5EA-2BF1-1C4D-8640-7DACA3B0A442}"/>
                  </a:ext>
                </a:extLst>
              </p:cNvPr>
              <p:cNvSpPr>
                <a:spLocks noChangeArrowheads="1"/>
              </p:cNvSpPr>
              <p:nvPr/>
            </p:nvSpPr>
            <p:spPr bwMode="auto">
              <a:xfrm>
                <a:off x="4169" y="1346"/>
                <a:ext cx="384" cy="192"/>
              </a:xfrm>
              <a:prstGeom prst="rect">
                <a:avLst/>
              </a:prstGeom>
              <a:solidFill>
                <a:schemeClr val="accent1"/>
              </a:solidFill>
              <a:ln w="9525">
                <a:solidFill>
                  <a:schemeClr val="tx1"/>
                </a:solidFill>
                <a:miter lim="800000"/>
                <a:headEnd/>
                <a:tailEnd/>
              </a:ln>
            </p:spPr>
            <p:txBody>
              <a:bodyPr wrap="none" anchor="ctr"/>
              <a:lstStyle/>
              <a:p>
                <a:endParaRPr lang="en-US" sz="2400"/>
              </a:p>
            </p:txBody>
          </p:sp>
        </p:grpSp>
        <p:sp>
          <p:nvSpPr>
            <p:cNvPr id="8" name="Text Box 32">
              <a:extLst>
                <a:ext uri="{FF2B5EF4-FFF2-40B4-BE49-F238E27FC236}">
                  <a16:creationId xmlns:a16="http://schemas.microsoft.com/office/drawing/2014/main" id="{79EBC77B-25CB-8D46-ACD6-DCF310E69624}"/>
                </a:ext>
              </a:extLst>
            </p:cNvPr>
            <p:cNvSpPr txBox="1">
              <a:spLocks noChangeArrowheads="1"/>
            </p:cNvSpPr>
            <p:nvPr/>
          </p:nvSpPr>
          <p:spPr bwMode="auto">
            <a:xfrm>
              <a:off x="4272" y="1248"/>
              <a:ext cx="19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b="1" dirty="0"/>
                <a:t>5</a:t>
              </a:r>
            </a:p>
          </p:txBody>
        </p:sp>
      </p:grpSp>
      <p:grpSp>
        <p:nvGrpSpPr>
          <p:cNvPr id="19" name="Group 18">
            <a:extLst>
              <a:ext uri="{FF2B5EF4-FFF2-40B4-BE49-F238E27FC236}">
                <a16:creationId xmlns:a16="http://schemas.microsoft.com/office/drawing/2014/main" id="{BE4B72FB-7F60-A547-9D5C-0BD9B2007BA3}"/>
              </a:ext>
            </a:extLst>
          </p:cNvPr>
          <p:cNvGrpSpPr/>
          <p:nvPr/>
        </p:nvGrpSpPr>
        <p:grpSpPr>
          <a:xfrm>
            <a:off x="4511873" y="4337289"/>
            <a:ext cx="1828800" cy="790635"/>
            <a:chOff x="3505200" y="5248275"/>
            <a:chExt cx="1828800" cy="790635"/>
          </a:xfrm>
        </p:grpSpPr>
        <p:sp>
          <p:nvSpPr>
            <p:cNvPr id="20" name="Text Box 34">
              <a:extLst>
                <a:ext uri="{FF2B5EF4-FFF2-40B4-BE49-F238E27FC236}">
                  <a16:creationId xmlns:a16="http://schemas.microsoft.com/office/drawing/2014/main" id="{CFC7037B-7C34-DE44-941D-1D10A7D267E0}"/>
                </a:ext>
              </a:extLst>
            </p:cNvPr>
            <p:cNvSpPr txBox="1">
              <a:spLocks noChangeArrowheads="1"/>
            </p:cNvSpPr>
            <p:nvPr/>
          </p:nvSpPr>
          <p:spPr bwMode="auto">
            <a:xfrm>
              <a:off x="3505200" y="5257800"/>
              <a:ext cx="38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spcBef>
                  <a:spcPct val="50000"/>
                </a:spcBef>
              </a:pPr>
              <a:r>
                <a:rPr lang="en-US" dirty="0"/>
                <a:t>h</a:t>
              </a:r>
            </a:p>
          </p:txBody>
        </p:sp>
        <p:sp>
          <p:nvSpPr>
            <p:cNvPr id="21" name="Text Box 35">
              <a:extLst>
                <a:ext uri="{FF2B5EF4-FFF2-40B4-BE49-F238E27FC236}">
                  <a16:creationId xmlns:a16="http://schemas.microsoft.com/office/drawing/2014/main" id="{BAA8F867-56C8-AD45-91C3-E7BDCBA84CA2}"/>
                </a:ext>
              </a:extLst>
            </p:cNvPr>
            <p:cNvSpPr txBox="1">
              <a:spLocks noChangeArrowheads="1"/>
            </p:cNvSpPr>
            <p:nvPr/>
          </p:nvSpPr>
          <p:spPr bwMode="auto">
            <a:xfrm>
              <a:off x="3886200" y="5248275"/>
              <a:ext cx="53340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dirty="0">
                  <a:solidFill>
                    <a:srgbClr val="E41900"/>
                  </a:solidFill>
                </a:rPr>
                <a:t>a0</a:t>
              </a:r>
              <a:endParaRPr lang="en-US" dirty="0">
                <a:solidFill>
                  <a:srgbClr val="8B008C"/>
                </a:solidFill>
              </a:endParaRPr>
            </a:p>
          </p:txBody>
        </p:sp>
        <p:sp>
          <p:nvSpPr>
            <p:cNvPr id="22" name="Text Box 36">
              <a:extLst>
                <a:ext uri="{FF2B5EF4-FFF2-40B4-BE49-F238E27FC236}">
                  <a16:creationId xmlns:a16="http://schemas.microsoft.com/office/drawing/2014/main" id="{7DB4DD0A-0237-854F-928B-BFFE0A3D2DD6}"/>
                </a:ext>
              </a:extLst>
            </p:cNvPr>
            <p:cNvSpPr txBox="1">
              <a:spLocks noChangeArrowheads="1"/>
            </p:cNvSpPr>
            <p:nvPr/>
          </p:nvSpPr>
          <p:spPr bwMode="auto">
            <a:xfrm>
              <a:off x="4343400" y="5638800"/>
              <a:ext cx="9906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2000" dirty="0"/>
                <a:t>Animal</a:t>
              </a:r>
            </a:p>
          </p:txBody>
        </p:sp>
      </p:grpSp>
      <p:sp>
        <p:nvSpPr>
          <p:cNvPr id="23" name="Rectangle 7">
            <a:extLst>
              <a:ext uri="{FF2B5EF4-FFF2-40B4-BE49-F238E27FC236}">
                <a16:creationId xmlns:a16="http://schemas.microsoft.com/office/drawing/2014/main" id="{A5C3497F-BF40-8D46-AF7A-6AA67A194DB5}"/>
              </a:ext>
            </a:extLst>
          </p:cNvPr>
          <p:cNvSpPr>
            <a:spLocks noChangeArrowheads="1"/>
          </p:cNvSpPr>
          <p:nvPr/>
        </p:nvSpPr>
        <p:spPr bwMode="auto">
          <a:xfrm>
            <a:off x="6073973" y="1560815"/>
            <a:ext cx="2819400" cy="122396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24" name="Text Box 10">
            <a:extLst>
              <a:ext uri="{FF2B5EF4-FFF2-40B4-BE49-F238E27FC236}">
                <a16:creationId xmlns:a16="http://schemas.microsoft.com/office/drawing/2014/main" id="{F6468CEB-5B0E-5F42-B39F-7D423002CC2A}"/>
              </a:ext>
            </a:extLst>
          </p:cNvPr>
          <p:cNvSpPr txBox="1">
            <a:spLocks noChangeArrowheads="1"/>
          </p:cNvSpPr>
          <p:nvPr/>
        </p:nvSpPr>
        <p:spPr bwMode="auto">
          <a:xfrm>
            <a:off x="7674173" y="1552878"/>
            <a:ext cx="1219200" cy="46166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spcBef>
                <a:spcPct val="50000"/>
              </a:spcBef>
            </a:pPr>
            <a:r>
              <a:rPr lang="en-US" dirty="0"/>
              <a:t>Object</a:t>
            </a:r>
          </a:p>
        </p:txBody>
      </p:sp>
      <p:sp>
        <p:nvSpPr>
          <p:cNvPr id="25" name="TextBox 24">
            <a:extLst>
              <a:ext uri="{FF2B5EF4-FFF2-40B4-BE49-F238E27FC236}">
                <a16:creationId xmlns:a16="http://schemas.microsoft.com/office/drawing/2014/main" id="{82621024-7AA9-0B49-996B-4B2BAF8206B5}"/>
              </a:ext>
            </a:extLst>
          </p:cNvPr>
          <p:cNvSpPr txBox="1"/>
          <p:nvPr/>
        </p:nvSpPr>
        <p:spPr>
          <a:xfrm>
            <a:off x="6246739" y="1783916"/>
            <a:ext cx="1994457" cy="830997"/>
          </a:xfrm>
          <a:prstGeom prst="rect">
            <a:avLst/>
          </a:prstGeom>
          <a:noFill/>
        </p:spPr>
        <p:txBody>
          <a:bodyPr wrap="none" rtlCol="0">
            <a:spAutoFit/>
          </a:bodyPr>
          <a:lstStyle/>
          <a:p>
            <a:r>
              <a:rPr lang="en-US" sz="2400" dirty="0" err="1">
                <a:latin typeface="Times" pitchFamily="2" charset="0"/>
                <a:cs typeface="Times New Roman" panose="02020603050405020304" pitchFamily="18" charset="0"/>
              </a:rPr>
              <a:t>getClass</a:t>
            </a:r>
            <a:r>
              <a:rPr lang="en-US" sz="2400" dirty="0">
                <a:latin typeface="Times" pitchFamily="2" charset="0"/>
                <a:cs typeface="Times New Roman" panose="02020603050405020304" pitchFamily="18" charset="0"/>
              </a:rPr>
              <a:t>()</a:t>
            </a:r>
          </a:p>
          <a:p>
            <a:r>
              <a:rPr lang="en-US" sz="2400" dirty="0">
                <a:latin typeface="Times" pitchFamily="2" charset="0"/>
                <a:cs typeface="Times New Roman" panose="02020603050405020304" pitchFamily="18" charset="0"/>
              </a:rPr>
              <a:t>equals(Object)</a:t>
            </a:r>
          </a:p>
        </p:txBody>
      </p:sp>
      <p:sp>
        <p:nvSpPr>
          <p:cNvPr id="26" name="Title 25">
            <a:extLst>
              <a:ext uri="{FF2B5EF4-FFF2-40B4-BE49-F238E27FC236}">
                <a16:creationId xmlns:a16="http://schemas.microsoft.com/office/drawing/2014/main" id="{1EED5B31-EB5A-854F-965E-99DB7DC424DE}"/>
              </a:ext>
            </a:extLst>
          </p:cNvPr>
          <p:cNvSpPr txBox="1">
            <a:spLocks/>
          </p:cNvSpPr>
          <p:nvPr/>
        </p:nvSpPr>
        <p:spPr>
          <a:xfrm>
            <a:off x="663773" y="-259885"/>
            <a:ext cx="8153400" cy="770198"/>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l" rtl="0">
              <a:lnSpc>
                <a:spcPct val="100000"/>
              </a:lnSpc>
              <a:spcBef>
                <a:spcPts val="0"/>
              </a:spcBef>
              <a:spcAft>
                <a:spcPts val="0"/>
              </a:spcAft>
              <a:buClr>
                <a:schemeClr val="dk2"/>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3200" dirty="0">
                <a:solidFill>
                  <a:srgbClr val="800000"/>
                </a:solidFill>
              </a:rPr>
              <a:t>Operator instanceof vs </a:t>
            </a:r>
            <a:r>
              <a:rPr lang="en-US" sz="3200" dirty="0" err="1">
                <a:solidFill>
                  <a:srgbClr val="800000"/>
                </a:solidFill>
              </a:rPr>
              <a:t>getClass</a:t>
            </a:r>
            <a:endParaRPr lang="en-US" sz="3200" dirty="0"/>
          </a:p>
        </p:txBody>
      </p:sp>
      <p:sp>
        <p:nvSpPr>
          <p:cNvPr id="27" name="TextBox 26">
            <a:extLst>
              <a:ext uri="{FF2B5EF4-FFF2-40B4-BE49-F238E27FC236}">
                <a16:creationId xmlns:a16="http://schemas.microsoft.com/office/drawing/2014/main" id="{0AC4152F-90B2-4A4E-A059-5088F0425CF9}"/>
              </a:ext>
            </a:extLst>
          </p:cNvPr>
          <p:cNvSpPr txBox="1"/>
          <p:nvPr/>
        </p:nvSpPr>
        <p:spPr>
          <a:xfrm>
            <a:off x="157459" y="713493"/>
            <a:ext cx="5298948" cy="1107996"/>
          </a:xfrm>
          <a:prstGeom prst="rect">
            <a:avLst/>
          </a:prstGeom>
          <a:solidFill>
            <a:schemeClr val="accent2">
              <a:lumMod val="20000"/>
              <a:lumOff val="80000"/>
            </a:schemeClr>
          </a:solidFill>
        </p:spPr>
        <p:txBody>
          <a:bodyPr wrap="square" rtlCol="0">
            <a:spAutoFit/>
          </a:bodyPr>
          <a:lstStyle/>
          <a:p>
            <a:r>
              <a:rPr lang="en-US" sz="2200" dirty="0">
                <a:solidFill>
                  <a:srgbClr val="0432FF"/>
                </a:solidFill>
                <a:latin typeface="Times New Roman" panose="02020603050405020304" pitchFamily="18" charset="0"/>
                <a:cs typeface="Times New Roman" panose="02020603050405020304" pitchFamily="18" charset="0"/>
              </a:rPr>
              <a:t>&lt;object&gt;   </a:t>
            </a:r>
            <a:r>
              <a:rPr lang="en-US" sz="2200" b="1" dirty="0">
                <a:solidFill>
                  <a:srgbClr val="0432FF"/>
                </a:solidFill>
                <a:latin typeface="Times New Roman" panose="02020603050405020304" pitchFamily="18" charset="0"/>
                <a:cs typeface="Times New Roman" panose="02020603050405020304" pitchFamily="18" charset="0"/>
              </a:rPr>
              <a:t>instanceof   </a:t>
            </a:r>
            <a:r>
              <a:rPr lang="en-US" sz="2200" dirty="0">
                <a:solidFill>
                  <a:srgbClr val="0432FF"/>
                </a:solidFill>
                <a:latin typeface="Times New Roman" panose="02020603050405020304" pitchFamily="18" charset="0"/>
                <a:cs typeface="Times New Roman" panose="02020603050405020304" pitchFamily="18" charset="0"/>
              </a:rPr>
              <a:t>&lt;class-name&gt;</a:t>
            </a:r>
            <a:br>
              <a:rPr lang="en-US" sz="2200" dirty="0">
                <a:solidFill>
                  <a:srgbClr val="0432FF"/>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is true </a:t>
            </a:r>
            <a:r>
              <a:rPr lang="en-US" sz="2200" dirty="0" err="1">
                <a:latin typeface="Times New Roman" panose="02020603050405020304" pitchFamily="18" charset="0"/>
                <a:cs typeface="Times New Roman" panose="02020603050405020304" pitchFamily="18" charset="0"/>
              </a:rPr>
              <a:t>iff</a:t>
            </a:r>
            <a:r>
              <a:rPr lang="en-US" sz="2200" dirty="0">
                <a:latin typeface="Times New Roman" panose="02020603050405020304" pitchFamily="18" charset="0"/>
                <a:cs typeface="Times New Roman" panose="02020603050405020304" pitchFamily="18" charset="0"/>
              </a:rPr>
              <a:t>   </a:t>
            </a:r>
            <a:r>
              <a:rPr lang="en-US" sz="2200" dirty="0">
                <a:solidFill>
                  <a:srgbClr val="0432FF"/>
                </a:solidFill>
                <a:latin typeface="Times New Roman" panose="02020603050405020304" pitchFamily="18" charset="0"/>
                <a:cs typeface="Times New Roman" panose="02020603050405020304" pitchFamily="18" charset="0"/>
              </a:rPr>
              <a:t>&lt;object&gt; </a:t>
            </a:r>
            <a:r>
              <a:rPr lang="en-US" sz="2200" dirty="0">
                <a:latin typeface="Times New Roman" panose="02020603050405020304" pitchFamily="18" charset="0"/>
                <a:cs typeface="Times New Roman" panose="02020603050405020304" pitchFamily="18" charset="0"/>
              </a:rPr>
              <a:t>has a partition named </a:t>
            </a:r>
            <a:r>
              <a:rPr lang="en-US" sz="2200" dirty="0">
                <a:solidFill>
                  <a:srgbClr val="0432FF"/>
                </a:solidFill>
                <a:latin typeface="Times New Roman" panose="02020603050405020304" pitchFamily="18" charset="0"/>
                <a:cs typeface="Times New Roman" panose="02020603050405020304" pitchFamily="18" charset="0"/>
              </a:rPr>
              <a:t>&lt;class-name&gt;</a:t>
            </a:r>
          </a:p>
        </p:txBody>
      </p:sp>
    </p:spTree>
    <p:extLst>
      <p:ext uri="{BB962C8B-B14F-4D97-AF65-F5344CB8AC3E}">
        <p14:creationId xmlns:p14="http://schemas.microsoft.com/office/powerpoint/2010/main" val="28374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ssolv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ssolve">
                                      <p:cBhvr>
                                        <p:cTn id="3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11" name="Shape 1411"/>
          <p:cNvSpPr txBox="1">
            <a:spLocks noGrp="1"/>
          </p:cNvSpPr>
          <p:nvPr>
            <p:ph type="title"/>
          </p:nvPr>
        </p:nvSpPr>
        <p:spPr>
          <a:xfrm>
            <a:off x="685800" y="285750"/>
            <a:ext cx="7772400" cy="457200"/>
          </a:xfrm>
          <a:prstGeom prst="rect">
            <a:avLst/>
          </a:prstGeom>
          <a:noFill/>
          <a:ln>
            <a:noFill/>
          </a:ln>
        </p:spPr>
        <p:txBody>
          <a:bodyPr lIns="91425" tIns="45700" rIns="132075" bIns="45700" anchor="ctr" anchorCtr="0">
            <a:noAutofit/>
          </a:bodyPr>
          <a:lstStyle/>
          <a:p>
            <a:pPr marL="0" marR="0" lvl="0" indent="0" algn="ctr" rtl="0">
              <a:spcBef>
                <a:spcPts val="0"/>
              </a:spcBef>
              <a:buClr>
                <a:srgbClr val="800000"/>
              </a:buClr>
              <a:buSzPct val="25000"/>
              <a:buFont typeface="Arial"/>
              <a:buNone/>
            </a:pPr>
            <a:r>
              <a:rPr lang="en" sz="3200" b="0" i="0" u="none" strike="noStrike" cap="none" baseline="0" dirty="0">
                <a:solidFill>
                  <a:srgbClr val="800000"/>
                </a:solidFill>
                <a:latin typeface="Arial"/>
                <a:ea typeface="Arial"/>
                <a:cs typeface="Arial"/>
                <a:sym typeface="Arial"/>
              </a:rPr>
              <a:t>equals in class Object</a:t>
            </a:r>
          </a:p>
        </p:txBody>
      </p:sp>
      <p:sp>
        <p:nvSpPr>
          <p:cNvPr id="1412" name="Shape 1412"/>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p>
            <a:pPr marL="0" marR="0" lvl="0" indent="0" algn="ctr" rtl="0">
              <a:lnSpc>
                <a:spcPct val="80000"/>
              </a:lnSpc>
              <a:spcBef>
                <a:spcPts val="0"/>
              </a:spcBef>
              <a:buSzPct val="25000"/>
              <a:buNone/>
            </a:pPr>
            <a:fld id="{00000000-1234-1234-1234-123412341234}" type="slidenum">
              <a:rPr lang="en" sz="1200" b="1" i="0" u="none" strike="noStrike" cap="none" baseline="0">
                <a:solidFill>
                  <a:srgbClr val="FFFFFF"/>
                </a:solidFill>
                <a:latin typeface="Arial"/>
                <a:ea typeface="Arial"/>
                <a:cs typeface="Arial"/>
                <a:sym typeface="Arial"/>
              </a:rPr>
              <a:t>56</a:t>
            </a:fld>
            <a:endParaRPr lang="en" sz="1200" b="1" i="0" u="none" strike="noStrike" cap="none" baseline="0">
              <a:solidFill>
                <a:srgbClr val="FFFFFF"/>
              </a:solidFill>
              <a:latin typeface="Arial"/>
              <a:ea typeface="Arial"/>
              <a:cs typeface="Arial"/>
              <a:sym typeface="Arial"/>
            </a:endParaRPr>
          </a:p>
        </p:txBody>
      </p:sp>
      <p:sp>
        <p:nvSpPr>
          <p:cNvPr id="1414" name="Shape 1414"/>
          <p:cNvSpPr txBox="1"/>
          <p:nvPr/>
        </p:nvSpPr>
        <p:spPr>
          <a:xfrm>
            <a:off x="533398" y="1366878"/>
            <a:ext cx="8331202" cy="281142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dirty="0">
                <a:solidFill>
                  <a:srgbClr val="000000"/>
                </a:solidFill>
                <a:latin typeface="Times New Roman"/>
                <a:ea typeface="Times New Roman"/>
                <a:cs typeface="Times New Roman"/>
                <a:sym typeface="Times New Roman"/>
              </a:rPr>
              <a:t>In </a:t>
            </a:r>
            <a:r>
              <a:rPr lang="en-US" sz="2400" b="0" i="0" u="none" strike="noStrike" cap="none" baseline="0" dirty="0" err="1">
                <a:solidFill>
                  <a:srgbClr val="000000"/>
                </a:solidFill>
                <a:latin typeface="Times New Roman"/>
                <a:ea typeface="Times New Roman"/>
                <a:cs typeface="Times New Roman"/>
                <a:sym typeface="Times New Roman"/>
              </a:rPr>
              <a:t>superest</a:t>
            </a:r>
            <a:r>
              <a:rPr lang="en-US" sz="2400" b="0" i="0" u="none" strike="noStrike" cap="none" baseline="0" dirty="0">
                <a:solidFill>
                  <a:srgbClr val="000000"/>
                </a:solidFill>
                <a:latin typeface="Times New Roman"/>
                <a:ea typeface="Times New Roman"/>
                <a:cs typeface="Times New Roman"/>
                <a:sym typeface="Times New Roman"/>
              </a:rPr>
              <a:t> class of them all, Object, equals can be viewed as being declared like this</a:t>
            </a:r>
          </a:p>
          <a:p>
            <a:pPr marL="0" marR="0" lvl="0" indent="0" algn="l" rtl="0">
              <a:spcBef>
                <a:spcPts val="0"/>
              </a:spcBef>
              <a:spcAft>
                <a:spcPts val="0"/>
              </a:spcAft>
              <a:buSzPct val="25000"/>
              <a:buNone/>
            </a:pPr>
            <a:endParaRPr lang="en-US" sz="2400" dirty="0">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2400" b="0" i="0" u="none" strike="noStrike" cap="none" baseline="0" dirty="0">
                <a:solidFill>
                  <a:srgbClr val="000000"/>
                </a:solidFill>
                <a:latin typeface="Times New Roman"/>
                <a:ea typeface="Times New Roman"/>
                <a:cs typeface="Times New Roman"/>
                <a:sym typeface="Times New Roman"/>
              </a:rPr>
              <a:t>	/** Return true if this and </a:t>
            </a:r>
            <a:r>
              <a:rPr lang="en-US" sz="2400" b="0" i="0" u="none" strike="noStrike" cap="none" baseline="0" dirty="0" err="1">
                <a:solidFill>
                  <a:srgbClr val="000000"/>
                </a:solidFill>
                <a:latin typeface="Times New Roman"/>
                <a:ea typeface="Times New Roman"/>
                <a:cs typeface="Times New Roman"/>
                <a:sym typeface="Times New Roman"/>
              </a:rPr>
              <a:t>ob</a:t>
            </a:r>
            <a:r>
              <a:rPr lang="en-US" sz="2400" b="0" i="0" u="none" strike="noStrike" cap="none" baseline="0" dirty="0">
                <a:solidFill>
                  <a:srgbClr val="000000"/>
                </a:solidFill>
                <a:latin typeface="Times New Roman"/>
                <a:ea typeface="Times New Roman"/>
                <a:cs typeface="Times New Roman"/>
                <a:sym typeface="Times New Roman"/>
              </a:rPr>
              <a:t> point to the same object */</a:t>
            </a:r>
          </a:p>
          <a:p>
            <a:pPr marL="0" marR="0" lvl="0" indent="0" algn="l" rtl="0">
              <a:spcBef>
                <a:spcPts val="0"/>
              </a:spcBef>
              <a:spcAft>
                <a:spcPts val="0"/>
              </a:spcAft>
              <a:buSzPct val="25000"/>
              <a:buNone/>
            </a:pPr>
            <a:r>
              <a:rPr lang="en-US" sz="2400" dirty="0">
                <a:latin typeface="Times New Roman"/>
                <a:ea typeface="Times New Roman"/>
                <a:cs typeface="Times New Roman"/>
                <a:sym typeface="Times New Roman"/>
              </a:rPr>
              <a:t>   	public boolean equals(Object </a:t>
            </a:r>
            <a:r>
              <a:rPr lang="en-US" sz="2400" dirty="0" err="1">
                <a:latin typeface="Times New Roman"/>
                <a:ea typeface="Times New Roman"/>
                <a:cs typeface="Times New Roman"/>
                <a:sym typeface="Times New Roman"/>
              </a:rPr>
              <a:t>ob</a:t>
            </a:r>
            <a:r>
              <a:rPr lang="en-US" sz="2400" dirty="0">
                <a:latin typeface="Times New Roman"/>
                <a:ea typeface="Times New Roman"/>
                <a:cs typeface="Times New Roman"/>
                <a:sym typeface="Times New Roman"/>
              </a:rPr>
              <a:t>) {</a:t>
            </a:r>
          </a:p>
          <a:p>
            <a:pPr marL="0" marR="0" lvl="0" indent="0" algn="l" rtl="0">
              <a:spcBef>
                <a:spcPts val="0"/>
              </a:spcBef>
              <a:spcAft>
                <a:spcPts val="0"/>
              </a:spcAft>
              <a:buSzPct val="25000"/>
              <a:buNone/>
            </a:pPr>
            <a:r>
              <a:rPr lang="en-US" sz="2400" b="0" i="0" u="none" strike="noStrike" cap="none" baseline="0" dirty="0">
                <a:solidFill>
                  <a:srgbClr val="000000"/>
                </a:solidFill>
                <a:latin typeface="Times New Roman"/>
                <a:ea typeface="Times New Roman"/>
                <a:cs typeface="Times New Roman"/>
                <a:sym typeface="Times New Roman"/>
              </a:rPr>
              <a:t>                 this == </a:t>
            </a:r>
            <a:r>
              <a:rPr lang="en-US" sz="2400" b="0" i="0" u="none" strike="noStrike" cap="none" baseline="0" dirty="0" err="1">
                <a:solidFill>
                  <a:srgbClr val="000000"/>
                </a:solidFill>
                <a:latin typeface="Times New Roman"/>
                <a:ea typeface="Times New Roman"/>
                <a:cs typeface="Times New Roman"/>
                <a:sym typeface="Times New Roman"/>
              </a:rPr>
              <a:t>ob</a:t>
            </a:r>
            <a:r>
              <a:rPr lang="en-US" sz="2400" b="0" i="0" u="none" strike="noStrike" cap="none" baseline="0" dirty="0">
                <a:solidFill>
                  <a:srgbClr val="000000"/>
                </a:solidFill>
                <a:latin typeface="Times New Roman"/>
                <a:ea typeface="Times New Roman"/>
                <a:cs typeface="Times New Roman"/>
                <a:sym typeface="Times New Roman"/>
              </a:rPr>
              <a:t>;</a:t>
            </a:r>
          </a:p>
          <a:p>
            <a:pPr marL="0" marR="0" lvl="0" indent="0" algn="l" rtl="0">
              <a:spcBef>
                <a:spcPts val="0"/>
              </a:spcBef>
              <a:spcAft>
                <a:spcPts val="0"/>
              </a:spcAft>
              <a:buSzPct val="25000"/>
              <a:buNone/>
            </a:pPr>
            <a:r>
              <a:rPr lang="en-US" sz="2400" dirty="0">
                <a:latin typeface="Times New Roman"/>
                <a:ea typeface="Times New Roman"/>
                <a:cs typeface="Times New Roman"/>
                <a:sym typeface="Times New Roman"/>
              </a:rPr>
              <a:t>            }</a:t>
            </a:r>
            <a:endParaRPr lang="en" sz="2400" b="0" i="0" u="none" strike="noStrike" cap="none" baseline="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2576555"/>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11" name="Shape 1411"/>
          <p:cNvSpPr txBox="1">
            <a:spLocks noGrp="1"/>
          </p:cNvSpPr>
          <p:nvPr>
            <p:ph type="title"/>
          </p:nvPr>
        </p:nvSpPr>
        <p:spPr>
          <a:xfrm>
            <a:off x="685800" y="285750"/>
            <a:ext cx="7772400" cy="457200"/>
          </a:xfrm>
          <a:prstGeom prst="rect">
            <a:avLst/>
          </a:prstGeom>
          <a:noFill/>
          <a:ln>
            <a:noFill/>
          </a:ln>
        </p:spPr>
        <p:txBody>
          <a:bodyPr lIns="91425" tIns="45700" rIns="132075" bIns="45700" anchor="ctr" anchorCtr="0">
            <a:noAutofit/>
          </a:bodyPr>
          <a:lstStyle/>
          <a:p>
            <a:pPr marL="0" marR="0" lvl="0" indent="0" algn="ctr" rtl="0">
              <a:spcBef>
                <a:spcPts val="0"/>
              </a:spcBef>
              <a:buClr>
                <a:srgbClr val="800000"/>
              </a:buClr>
              <a:buSzPct val="25000"/>
              <a:buFont typeface="Arial"/>
              <a:buNone/>
            </a:pPr>
            <a:r>
              <a:rPr lang="en" sz="3200" b="0" i="0" u="none" strike="noStrike" cap="none" baseline="0" dirty="0">
                <a:solidFill>
                  <a:srgbClr val="800000"/>
                </a:solidFill>
                <a:latin typeface="Arial"/>
                <a:ea typeface="Arial"/>
                <a:cs typeface="Arial"/>
                <a:sym typeface="Arial"/>
              </a:rPr>
              <a:t>equals in classes other than object</a:t>
            </a:r>
          </a:p>
        </p:txBody>
      </p:sp>
      <p:sp>
        <p:nvSpPr>
          <p:cNvPr id="1412" name="Shape 1412"/>
          <p:cNvSpPr txBox="1">
            <a:spLocks noGrp="1"/>
          </p:cNvSpPr>
          <p:nvPr>
            <p:ph type="sldNum" idx="12"/>
          </p:nvPr>
        </p:nvSpPr>
        <p:spPr>
          <a:xfrm>
            <a:off x="0" y="954166"/>
            <a:ext cx="533399" cy="183356"/>
          </a:xfrm>
          <a:prstGeom prst="rect">
            <a:avLst/>
          </a:prstGeom>
          <a:noFill/>
          <a:ln>
            <a:noFill/>
          </a:ln>
        </p:spPr>
        <p:txBody>
          <a:bodyPr lIns="91425" tIns="45700" rIns="91425" bIns="45700" anchor="ctr" anchorCtr="0">
            <a:noAutofit/>
          </a:bodyPr>
          <a:lstStyle/>
          <a:p>
            <a:pPr marL="0" marR="0" lvl="0" indent="0" algn="ctr" rtl="0">
              <a:lnSpc>
                <a:spcPct val="80000"/>
              </a:lnSpc>
              <a:spcBef>
                <a:spcPts val="0"/>
              </a:spcBef>
              <a:buSzPct val="25000"/>
              <a:buNone/>
            </a:pPr>
            <a:fld id="{00000000-1234-1234-1234-123412341234}" type="slidenum">
              <a:rPr lang="en" sz="1200" b="1" i="0" u="none" strike="noStrike" cap="none" baseline="0">
                <a:solidFill>
                  <a:srgbClr val="FFFFFF"/>
                </a:solidFill>
                <a:latin typeface="Arial"/>
                <a:ea typeface="Arial"/>
                <a:cs typeface="Arial"/>
                <a:sym typeface="Arial"/>
              </a:rPr>
              <a:t>57</a:t>
            </a:fld>
            <a:endParaRPr lang="en" sz="1200" b="1" i="0" u="none" strike="noStrike" cap="none" baseline="0">
              <a:solidFill>
                <a:srgbClr val="FFFFFF"/>
              </a:solidFill>
              <a:latin typeface="Arial"/>
              <a:ea typeface="Arial"/>
              <a:cs typeface="Arial"/>
              <a:sym typeface="Arial"/>
            </a:endParaRPr>
          </a:p>
        </p:txBody>
      </p:sp>
      <p:sp>
        <p:nvSpPr>
          <p:cNvPr id="1414" name="Shape 1414"/>
          <p:cNvSpPr txBox="1"/>
          <p:nvPr/>
        </p:nvSpPr>
        <p:spPr>
          <a:xfrm>
            <a:off x="533399" y="1137522"/>
            <a:ext cx="8331202" cy="281142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dirty="0">
                <a:solidFill>
                  <a:srgbClr val="000000"/>
                </a:solidFill>
                <a:latin typeface="Times New Roman"/>
                <a:ea typeface="Times New Roman"/>
                <a:cs typeface="Times New Roman"/>
                <a:sym typeface="Times New Roman"/>
              </a:rPr>
              <a:t>In any other class, equals can be written to say when two objects of that class are equal. If you write one, equals should be</a:t>
            </a:r>
          </a:p>
          <a:p>
            <a:pPr marL="0" marR="0" lvl="0" indent="0" algn="l" rtl="0">
              <a:spcBef>
                <a:spcPts val="0"/>
              </a:spcBef>
              <a:spcAft>
                <a:spcPts val="0"/>
              </a:spcAft>
              <a:buSzPct val="25000"/>
              <a:buNone/>
            </a:pPr>
            <a:endParaRPr lang="en-US" sz="2400" dirty="0">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2400" b="0" i="0" u="none" strike="noStrike" cap="none" baseline="0" dirty="0">
                <a:solidFill>
                  <a:srgbClr val="000000"/>
                </a:solidFill>
                <a:latin typeface="Times New Roman"/>
                <a:ea typeface="Times New Roman"/>
                <a:cs typeface="Times New Roman"/>
                <a:sym typeface="Times New Roman"/>
              </a:rPr>
              <a:t>reflexive:   	</a:t>
            </a:r>
            <a:r>
              <a:rPr lang="en-US" sz="2400" b="0" i="0" u="none" strike="noStrike" cap="none" baseline="0" dirty="0" err="1">
                <a:solidFill>
                  <a:srgbClr val="000000"/>
                </a:solidFill>
                <a:latin typeface="Times New Roman"/>
                <a:ea typeface="Times New Roman"/>
                <a:cs typeface="Times New Roman"/>
                <a:sym typeface="Times New Roman"/>
              </a:rPr>
              <a:t>b.equals</a:t>
            </a:r>
            <a:r>
              <a:rPr lang="en-US" sz="2400" b="0" i="0" u="none" strike="noStrike" cap="none" baseline="0" dirty="0">
                <a:solidFill>
                  <a:srgbClr val="000000"/>
                </a:solidFill>
                <a:latin typeface="Times New Roman"/>
                <a:ea typeface="Times New Roman"/>
                <a:cs typeface="Times New Roman"/>
                <a:sym typeface="Times New Roman"/>
              </a:rPr>
              <a:t>(b)</a:t>
            </a:r>
          </a:p>
          <a:p>
            <a:pPr marL="0" marR="0" lvl="0" indent="0" algn="l" rtl="0">
              <a:spcBef>
                <a:spcPts val="0"/>
              </a:spcBef>
              <a:spcAft>
                <a:spcPts val="0"/>
              </a:spcAft>
              <a:buSzPct val="25000"/>
              <a:buNone/>
            </a:pPr>
            <a:r>
              <a:rPr lang="en-US" sz="2400" dirty="0">
                <a:latin typeface="Times New Roman"/>
                <a:ea typeface="Times New Roman"/>
                <a:cs typeface="Times New Roman"/>
                <a:sym typeface="Times New Roman"/>
              </a:rPr>
              <a:t>symmetric:	</a:t>
            </a:r>
            <a:r>
              <a:rPr lang="en-US" sz="2400" b="0" i="0" u="none" strike="noStrike" cap="none" baseline="0" dirty="0" err="1">
                <a:solidFill>
                  <a:srgbClr val="000000"/>
                </a:solidFill>
                <a:latin typeface="Times New Roman"/>
                <a:ea typeface="Times New Roman"/>
                <a:cs typeface="Times New Roman"/>
                <a:sym typeface="Times New Roman"/>
              </a:rPr>
              <a:t>b.equals</a:t>
            </a:r>
            <a:r>
              <a:rPr lang="en-US" sz="2400" dirty="0">
                <a:latin typeface="Times New Roman"/>
                <a:ea typeface="Times New Roman"/>
                <a:cs typeface="Times New Roman"/>
                <a:sym typeface="Times New Roman"/>
              </a:rPr>
              <a:t>(c)  =  </a:t>
            </a:r>
            <a:r>
              <a:rPr lang="en-US" sz="2400" dirty="0" err="1">
                <a:latin typeface="Times New Roman"/>
                <a:ea typeface="Times New Roman"/>
                <a:cs typeface="Times New Roman"/>
                <a:sym typeface="Times New Roman"/>
              </a:rPr>
              <a:t>c.equals</a:t>
            </a:r>
            <a:r>
              <a:rPr lang="en-US" sz="2400" dirty="0">
                <a:latin typeface="Times New Roman"/>
                <a:ea typeface="Times New Roman"/>
                <a:cs typeface="Times New Roman"/>
                <a:sym typeface="Times New Roman"/>
              </a:rPr>
              <a:t>(b)</a:t>
            </a:r>
          </a:p>
          <a:p>
            <a:pPr marL="0" marR="0" lvl="0" indent="0" algn="l" rtl="0">
              <a:spcBef>
                <a:spcPts val="0"/>
              </a:spcBef>
              <a:spcAft>
                <a:spcPts val="0"/>
              </a:spcAft>
              <a:buSzPct val="25000"/>
              <a:buNone/>
            </a:pPr>
            <a:r>
              <a:rPr lang="en-US" sz="2400" dirty="0">
                <a:latin typeface="Times New Roman"/>
                <a:ea typeface="Times New Roman"/>
                <a:cs typeface="Times New Roman"/>
                <a:sym typeface="Times New Roman"/>
              </a:rPr>
              <a:t>transitive:   	</a:t>
            </a:r>
            <a:r>
              <a:rPr lang="en-US" sz="2400" dirty="0" err="1">
                <a:latin typeface="Times New Roman"/>
                <a:ea typeface="Times New Roman"/>
                <a:cs typeface="Times New Roman"/>
                <a:sym typeface="Times New Roman"/>
              </a:rPr>
              <a:t>b.equals</a:t>
            </a:r>
            <a:r>
              <a:rPr lang="en-US" sz="2400" dirty="0">
                <a:latin typeface="Times New Roman"/>
                <a:ea typeface="Times New Roman"/>
                <a:cs typeface="Times New Roman"/>
                <a:sym typeface="Times New Roman"/>
              </a:rPr>
              <a:t>(c) and </a:t>
            </a:r>
            <a:r>
              <a:rPr lang="en-US" sz="2400" dirty="0" err="1">
                <a:latin typeface="Times New Roman"/>
                <a:ea typeface="Times New Roman"/>
                <a:cs typeface="Times New Roman"/>
                <a:sym typeface="Times New Roman"/>
              </a:rPr>
              <a:t>c.equals</a:t>
            </a:r>
            <a:r>
              <a:rPr lang="en-US" sz="2400" dirty="0">
                <a:latin typeface="Times New Roman"/>
                <a:ea typeface="Times New Roman"/>
                <a:cs typeface="Times New Roman"/>
                <a:sym typeface="Times New Roman"/>
              </a:rPr>
              <a:t>(d) =&gt; </a:t>
            </a:r>
            <a:r>
              <a:rPr lang="en-US" sz="2400" dirty="0" err="1">
                <a:latin typeface="Times New Roman"/>
                <a:ea typeface="Times New Roman"/>
                <a:cs typeface="Times New Roman"/>
                <a:sym typeface="Times New Roman"/>
              </a:rPr>
              <a:t>b.equals</a:t>
            </a:r>
            <a:r>
              <a:rPr lang="en-US" sz="2400" dirty="0">
                <a:latin typeface="Times New Roman"/>
                <a:ea typeface="Times New Roman"/>
                <a:cs typeface="Times New Roman"/>
                <a:sym typeface="Times New Roman"/>
              </a:rPr>
              <a:t>(d)</a:t>
            </a:r>
          </a:p>
          <a:p>
            <a:pPr marL="0" marR="0" lvl="0" indent="0" algn="l" rtl="0">
              <a:spcBef>
                <a:spcPts val="0"/>
              </a:spcBef>
              <a:spcAft>
                <a:spcPts val="0"/>
              </a:spcAft>
              <a:buSzPct val="25000"/>
              <a:buNone/>
            </a:pPr>
            <a:r>
              <a:rPr lang="en-US" sz="2400" dirty="0">
                <a:latin typeface="Times New Roman"/>
                <a:ea typeface="Times New Roman"/>
                <a:cs typeface="Times New Roman"/>
                <a:sym typeface="Times New Roman"/>
              </a:rPr>
              <a:t>(if b, c, d not null)</a:t>
            </a:r>
          </a:p>
          <a:p>
            <a:pPr marL="0" marR="0" lvl="0" indent="0" algn="l" rtl="0">
              <a:spcBef>
                <a:spcPts val="0"/>
              </a:spcBef>
              <a:spcAft>
                <a:spcPts val="0"/>
              </a:spcAft>
              <a:buSzPct val="25000"/>
              <a:buNone/>
            </a:pPr>
            <a:r>
              <a:rPr lang="en-US" sz="2400" b="0" i="0" u="none" strike="noStrike" cap="none" baseline="0" dirty="0">
                <a:solidFill>
                  <a:srgbClr val="000000"/>
                </a:solidFill>
                <a:latin typeface="Times New Roman"/>
                <a:ea typeface="Times New Roman"/>
                <a:cs typeface="Times New Roman"/>
                <a:sym typeface="Times New Roman"/>
              </a:rPr>
              <a:t>	</a:t>
            </a:r>
            <a:endParaRPr lang="en" sz="2400" b="0" i="0" u="none" strike="noStrike" cap="none" baseline="0" dirty="0">
              <a:solidFill>
                <a:srgbClr val="000000"/>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62F4A93A-0EFC-A34B-B35D-9447A7ECA791}"/>
              </a:ext>
            </a:extLst>
          </p:cNvPr>
          <p:cNvSpPr txBox="1"/>
          <p:nvPr/>
        </p:nvSpPr>
        <p:spPr>
          <a:xfrm>
            <a:off x="1612898" y="4063564"/>
            <a:ext cx="5145961" cy="1200329"/>
          </a:xfrm>
          <a:prstGeom prst="rect">
            <a:avLst/>
          </a:prstGeom>
          <a:noFill/>
        </p:spPr>
        <p:txBody>
          <a:bodyPr wrap="non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equals</a:t>
            </a:r>
            <a:r>
              <a:rPr lang="en-US" sz="2400" dirty="0">
                <a:solidFill>
                  <a:srgbClr val="C00000"/>
                </a:solidFill>
                <a:latin typeface="Times New Roman" panose="02020603050405020304" pitchFamily="18" charset="0"/>
                <a:cs typeface="Times New Roman" panose="02020603050405020304" pitchFamily="18" charset="0"/>
              </a:rPr>
              <a:t> should say that </a:t>
            </a:r>
            <a:r>
              <a:rPr lang="en-US" sz="2400" dirty="0">
                <a:solidFill>
                  <a:srgbClr val="00B050"/>
                </a:solidFill>
                <a:latin typeface="Times New Roman" panose="02020603050405020304" pitchFamily="18" charset="0"/>
                <a:cs typeface="Times New Roman" panose="02020603050405020304" pitchFamily="18" charset="0"/>
              </a:rPr>
              <a:t>b</a:t>
            </a:r>
            <a:r>
              <a:rPr lang="en-US" sz="2400" dirty="0">
                <a:solidFill>
                  <a:srgbClr val="C00000"/>
                </a:solidFill>
                <a:latin typeface="Times New Roman" panose="02020603050405020304" pitchFamily="18" charset="0"/>
                <a:cs typeface="Times New Roman" panose="02020603050405020304" pitchFamily="18" charset="0"/>
              </a:rPr>
              <a:t> and </a:t>
            </a:r>
            <a:r>
              <a:rPr lang="en-US" sz="2400" dirty="0">
                <a:solidFill>
                  <a:srgbClr val="00B050"/>
                </a:solidFill>
                <a:latin typeface="Times New Roman" panose="02020603050405020304" pitchFamily="18" charset="0"/>
                <a:cs typeface="Times New Roman" panose="02020603050405020304" pitchFamily="18" charset="0"/>
              </a:rPr>
              <a:t>c</a:t>
            </a:r>
            <a:r>
              <a:rPr lang="en-US" sz="2400" dirty="0">
                <a:solidFill>
                  <a:srgbClr val="C00000"/>
                </a:solidFill>
                <a:latin typeface="Times New Roman" panose="02020603050405020304" pitchFamily="18" charset="0"/>
                <a:cs typeface="Times New Roman" panose="02020603050405020304" pitchFamily="18" charset="0"/>
              </a:rPr>
              <a:t> are equal </a:t>
            </a:r>
            <a:br>
              <a:rPr lang="en-US" sz="2400" dirty="0">
                <a:solidFill>
                  <a:srgbClr val="C00000"/>
                </a:solidFill>
                <a:latin typeface="Times New Roman" panose="02020603050405020304" pitchFamily="18" charset="0"/>
                <a:cs typeface="Times New Roman" panose="02020603050405020304" pitchFamily="18" charset="0"/>
              </a:rPr>
            </a:br>
            <a:r>
              <a:rPr lang="en-US" sz="2400" dirty="0" err="1">
                <a:solidFill>
                  <a:srgbClr val="C00000"/>
                </a:solidFill>
                <a:latin typeface="Times New Roman" panose="02020603050405020304" pitchFamily="18" charset="0"/>
                <a:cs typeface="Times New Roman" panose="02020603050405020304" pitchFamily="18" charset="0"/>
              </a:rPr>
              <a:t>iff</a:t>
            </a:r>
            <a:r>
              <a:rPr lang="en-US" sz="2400" dirty="0">
                <a:solidFill>
                  <a:srgbClr val="C00000"/>
                </a:solidFill>
                <a:latin typeface="Times New Roman" panose="02020603050405020304" pitchFamily="18" charset="0"/>
                <a:cs typeface="Times New Roman" panose="02020603050405020304" pitchFamily="18" charset="0"/>
              </a:rPr>
              <a:t> they are indistinguishable</a:t>
            </a:r>
          </a:p>
          <a:p>
            <a:endParaRPr lang="en-US" sz="2400" dirty="0"/>
          </a:p>
        </p:txBody>
      </p:sp>
    </p:spTree>
    <p:extLst>
      <p:ext uri="{BB962C8B-B14F-4D97-AF65-F5344CB8AC3E}">
        <p14:creationId xmlns:p14="http://schemas.microsoft.com/office/powerpoint/2010/main" val="3206325055"/>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DDC454-8F0F-5E47-970D-CAFE06DEA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924" y="2735493"/>
            <a:ext cx="804403" cy="512207"/>
          </a:xfrm>
          <a:prstGeom prst="rect">
            <a:avLst/>
          </a:prstGeom>
        </p:spPr>
      </p:pic>
      <p:pic>
        <p:nvPicPr>
          <p:cNvPr id="40" name="Picture 39">
            <a:extLst>
              <a:ext uri="{FF2B5EF4-FFF2-40B4-BE49-F238E27FC236}">
                <a16:creationId xmlns:a16="http://schemas.microsoft.com/office/drawing/2014/main" id="{0B371D12-7146-D448-AE0C-A4C373D53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243" y="3972908"/>
            <a:ext cx="894652" cy="501581"/>
          </a:xfrm>
          <a:prstGeom prst="rect">
            <a:avLst/>
          </a:prstGeom>
        </p:spPr>
      </p:pic>
      <p:sp>
        <p:nvSpPr>
          <p:cNvPr id="2" name="Title 1"/>
          <p:cNvSpPr>
            <a:spLocks noGrp="1"/>
          </p:cNvSpPr>
          <p:nvPr>
            <p:ph type="title"/>
          </p:nvPr>
        </p:nvSpPr>
        <p:spPr/>
        <p:txBody>
          <a:bodyPr>
            <a:noAutofit/>
          </a:bodyPr>
          <a:lstStyle/>
          <a:p>
            <a:r>
              <a:rPr lang="en-US" sz="2700" dirty="0">
                <a:solidFill>
                  <a:srgbClr val="800000"/>
                </a:solidFill>
              </a:rPr>
              <a:t>Are any of these equal?</a:t>
            </a:r>
          </a:p>
        </p:txBody>
      </p:sp>
      <p:sp>
        <p:nvSpPr>
          <p:cNvPr id="3" name="Slide Number Placeholder 2"/>
          <p:cNvSpPr>
            <a:spLocks noGrp="1"/>
          </p:cNvSpPr>
          <p:nvPr>
            <p:ph type="sldNum" sz="quarter" idx="12"/>
          </p:nvPr>
        </p:nvSpPr>
        <p:spPr/>
        <p:txBody>
          <a:bodyPr>
            <a:noAutofit/>
          </a:bodyPr>
          <a:lstStyle/>
          <a:p>
            <a:fld id="{B6F15528-21DE-4FAA-801E-634DDDAF4B2B}" type="slidenum">
              <a:rPr lang="en-US" sz="1800"/>
              <a:pPr/>
              <a:t>58</a:t>
            </a:fld>
            <a:endParaRPr lang="en-US" sz="1800"/>
          </a:p>
        </p:txBody>
      </p:sp>
      <p:grpSp>
        <p:nvGrpSpPr>
          <p:cNvPr id="8" name="Group 7">
            <a:extLst>
              <a:ext uri="{FF2B5EF4-FFF2-40B4-BE49-F238E27FC236}">
                <a16:creationId xmlns:a16="http://schemas.microsoft.com/office/drawing/2014/main" id="{6F2A0048-A06F-9446-BB3D-9AB3A85254E5}"/>
              </a:ext>
            </a:extLst>
          </p:cNvPr>
          <p:cNvGrpSpPr/>
          <p:nvPr/>
        </p:nvGrpSpPr>
        <p:grpSpPr>
          <a:xfrm>
            <a:off x="6286499" y="1276945"/>
            <a:ext cx="1357313" cy="2055020"/>
            <a:chOff x="6924425" y="3303646"/>
            <a:chExt cx="1809751" cy="2740026"/>
          </a:xfrm>
        </p:grpSpPr>
        <p:sp>
          <p:nvSpPr>
            <p:cNvPr id="78" name="Rectangle 21"/>
            <p:cNvSpPr>
              <a:spLocks noChangeArrowheads="1"/>
            </p:cNvSpPr>
            <p:nvPr/>
          </p:nvSpPr>
          <p:spPr bwMode="auto">
            <a:xfrm>
              <a:off x="6924425" y="3778309"/>
              <a:ext cx="1752600" cy="22653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500">
                <a:latin typeface="Consolas" panose="020B0609020204030204" pitchFamily="49" charset="0"/>
                <a:cs typeface="Consolas" panose="020B0609020204030204" pitchFamily="49" charset="0"/>
              </a:endParaRPr>
            </a:p>
          </p:txBody>
        </p:sp>
        <p:sp>
          <p:nvSpPr>
            <p:cNvPr id="79" name="Text Box 22"/>
            <p:cNvSpPr txBox="1">
              <a:spLocks noChangeArrowheads="1"/>
            </p:cNvSpPr>
            <p:nvPr/>
          </p:nvSpPr>
          <p:spPr bwMode="auto">
            <a:xfrm>
              <a:off x="6933950" y="3303646"/>
              <a:ext cx="533400" cy="49244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solidFill>
                    <a:srgbClr val="E41900"/>
                  </a:solidFill>
                  <a:latin typeface="Times New Roman" panose="02020603050405020304" pitchFamily="18" charset="0"/>
                  <a:cs typeface="Times New Roman" panose="02020603050405020304" pitchFamily="18" charset="0"/>
                </a:rPr>
                <a:t>a2</a:t>
              </a:r>
            </a:p>
          </p:txBody>
        </p:sp>
        <p:sp>
          <p:nvSpPr>
            <p:cNvPr id="80" name="Text Box 23"/>
            <p:cNvSpPr txBox="1">
              <a:spLocks noChangeArrowheads="1"/>
            </p:cNvSpPr>
            <p:nvPr/>
          </p:nvSpPr>
          <p:spPr bwMode="auto">
            <a:xfrm>
              <a:off x="7534025" y="3778309"/>
              <a:ext cx="1200151" cy="45140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600" dirty="0">
                  <a:latin typeface="Times New Roman" panose="02020603050405020304" pitchFamily="18" charset="0"/>
                  <a:cs typeface="Times New Roman" panose="02020603050405020304" pitchFamily="18" charset="0"/>
                </a:rPr>
                <a:t>Animal</a:t>
              </a:r>
            </a:p>
          </p:txBody>
        </p:sp>
        <p:sp>
          <p:nvSpPr>
            <p:cNvPr id="81" name="Text Box 24"/>
            <p:cNvSpPr txBox="1">
              <a:spLocks noChangeArrowheads="1"/>
            </p:cNvSpPr>
            <p:nvPr/>
          </p:nvSpPr>
          <p:spPr bwMode="auto">
            <a:xfrm>
              <a:off x="7762625" y="5138796"/>
              <a:ext cx="914400" cy="49244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spcBef>
                  <a:spcPct val="50000"/>
                </a:spcBef>
              </a:pPr>
              <a:r>
                <a:rPr lang="en-US" sz="1800" dirty="0">
                  <a:latin typeface="Times New Roman" panose="02020603050405020304" pitchFamily="18" charset="0"/>
                  <a:cs typeface="Times New Roman" panose="02020603050405020304" pitchFamily="18" charset="0"/>
                </a:rPr>
                <a:t>Dog</a:t>
              </a:r>
            </a:p>
          </p:txBody>
        </p:sp>
        <p:sp>
          <p:nvSpPr>
            <p:cNvPr id="82" name="Line 25"/>
            <p:cNvSpPr>
              <a:spLocks noChangeShapeType="1"/>
            </p:cNvSpPr>
            <p:nvPr/>
          </p:nvSpPr>
          <p:spPr bwMode="auto">
            <a:xfrm flipV="1">
              <a:off x="6924425" y="5138796"/>
              <a:ext cx="1143000" cy="111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500">
                <a:latin typeface="Consolas" panose="020B0609020204030204" pitchFamily="49" charset="0"/>
                <a:cs typeface="Consolas" panose="020B0609020204030204" pitchFamily="49" charset="0"/>
              </a:endParaRPr>
            </a:p>
          </p:txBody>
        </p:sp>
        <p:sp>
          <p:nvSpPr>
            <p:cNvPr id="76" name="Text Box 26"/>
            <p:cNvSpPr txBox="1">
              <a:spLocks noChangeArrowheads="1"/>
            </p:cNvSpPr>
            <p:nvPr/>
          </p:nvSpPr>
          <p:spPr bwMode="auto">
            <a:xfrm>
              <a:off x="7207000" y="5581709"/>
              <a:ext cx="1414463" cy="4514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600" dirty="0">
                  <a:latin typeface="Times New Roman" panose="02020603050405020304" pitchFamily="18" charset="0"/>
                  <a:cs typeface="Times New Roman" panose="02020603050405020304" pitchFamily="18" charset="0"/>
                </a:rPr>
                <a:t>equals()</a:t>
              </a:r>
            </a:p>
          </p:txBody>
        </p:sp>
        <p:sp>
          <p:nvSpPr>
            <p:cNvPr id="77" name="Text Box 27"/>
            <p:cNvSpPr txBox="1">
              <a:spLocks noChangeArrowheads="1"/>
            </p:cNvSpPr>
            <p:nvPr/>
          </p:nvSpPr>
          <p:spPr bwMode="auto">
            <a:xfrm>
              <a:off x="7038725" y="4245444"/>
              <a:ext cx="1524000" cy="820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latin typeface="Times New Roman" panose="02020603050405020304" pitchFamily="18" charset="0"/>
                  <a:cs typeface="Times New Roman" panose="02020603050405020304" pitchFamily="18" charset="0"/>
                </a:rPr>
                <a:t>age</a:t>
              </a:r>
            </a:p>
            <a:p>
              <a:r>
                <a:rPr lang="en-US" sz="1600" dirty="0">
                  <a:latin typeface="Times New Roman" panose="02020603050405020304" pitchFamily="18" charset="0"/>
                  <a:cs typeface="Times New Roman" panose="02020603050405020304" pitchFamily="18" charset="0"/>
                </a:rPr>
                <a:t>equals(…)</a:t>
              </a:r>
            </a:p>
          </p:txBody>
        </p:sp>
        <p:sp>
          <p:nvSpPr>
            <p:cNvPr id="74" name="Rectangle 28"/>
            <p:cNvSpPr>
              <a:spLocks noChangeArrowheads="1"/>
            </p:cNvSpPr>
            <p:nvPr/>
          </p:nvSpPr>
          <p:spPr bwMode="auto">
            <a:xfrm>
              <a:off x="7843044" y="4311710"/>
              <a:ext cx="609600" cy="304800"/>
            </a:xfrm>
            <a:prstGeom prst="rect">
              <a:avLst/>
            </a:prstGeom>
            <a:solidFill>
              <a:schemeClr val="accent1"/>
            </a:solidFill>
            <a:ln w="9525">
              <a:solidFill>
                <a:schemeClr val="tx1"/>
              </a:solidFill>
              <a:miter lim="800000"/>
              <a:headEnd/>
              <a:tailEnd/>
            </a:ln>
          </p:spPr>
          <p:txBody>
            <a:bodyPr wrap="none" anchor="ctr"/>
            <a:lstStyle/>
            <a:p>
              <a:endParaRPr lang="en-US" sz="1500">
                <a:latin typeface="Consolas" panose="020B0609020204030204" pitchFamily="49" charset="0"/>
                <a:cs typeface="Consolas" panose="020B0609020204030204" pitchFamily="49" charset="0"/>
              </a:endParaRPr>
            </a:p>
          </p:txBody>
        </p:sp>
        <p:sp>
          <p:nvSpPr>
            <p:cNvPr id="72" name="Text Box 34"/>
            <p:cNvSpPr txBox="1">
              <a:spLocks noChangeArrowheads="1"/>
            </p:cNvSpPr>
            <p:nvPr/>
          </p:nvSpPr>
          <p:spPr bwMode="auto">
            <a:xfrm>
              <a:off x="7818024" y="4191000"/>
              <a:ext cx="30480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b="1" dirty="0">
                  <a:latin typeface="Times New Roman" panose="02020603050405020304" pitchFamily="18" charset="0"/>
                  <a:cs typeface="Times New Roman" panose="02020603050405020304" pitchFamily="18" charset="0"/>
                </a:rPr>
                <a:t>6</a:t>
              </a:r>
            </a:p>
          </p:txBody>
        </p:sp>
      </p:grpSp>
      <p:grpSp>
        <p:nvGrpSpPr>
          <p:cNvPr id="88" name="Group 87">
            <a:extLst>
              <a:ext uri="{FF2B5EF4-FFF2-40B4-BE49-F238E27FC236}">
                <a16:creationId xmlns:a16="http://schemas.microsoft.com/office/drawing/2014/main" id="{8C26A3A6-D159-894C-9CB1-1C73A3E973FC}"/>
              </a:ext>
            </a:extLst>
          </p:cNvPr>
          <p:cNvGrpSpPr/>
          <p:nvPr/>
        </p:nvGrpSpPr>
        <p:grpSpPr>
          <a:xfrm>
            <a:off x="4857749" y="1276945"/>
            <a:ext cx="1318982" cy="2077880"/>
            <a:chOff x="6924425" y="3303646"/>
            <a:chExt cx="1758643" cy="2770506"/>
          </a:xfrm>
        </p:grpSpPr>
        <p:sp>
          <p:nvSpPr>
            <p:cNvPr id="89" name="Rectangle 21">
              <a:extLst>
                <a:ext uri="{FF2B5EF4-FFF2-40B4-BE49-F238E27FC236}">
                  <a16:creationId xmlns:a16="http://schemas.microsoft.com/office/drawing/2014/main" id="{CB9BB3A1-F82F-924E-AC7E-E04865BB6F4D}"/>
                </a:ext>
              </a:extLst>
            </p:cNvPr>
            <p:cNvSpPr>
              <a:spLocks noChangeArrowheads="1"/>
            </p:cNvSpPr>
            <p:nvPr/>
          </p:nvSpPr>
          <p:spPr bwMode="auto">
            <a:xfrm>
              <a:off x="6924425" y="3778309"/>
              <a:ext cx="1752600" cy="22653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500">
                <a:latin typeface="Consolas" panose="020B0609020204030204" pitchFamily="49" charset="0"/>
                <a:cs typeface="Consolas" panose="020B0609020204030204" pitchFamily="49" charset="0"/>
              </a:endParaRPr>
            </a:p>
          </p:txBody>
        </p:sp>
        <p:sp>
          <p:nvSpPr>
            <p:cNvPr id="90" name="Text Box 22">
              <a:extLst>
                <a:ext uri="{FF2B5EF4-FFF2-40B4-BE49-F238E27FC236}">
                  <a16:creationId xmlns:a16="http://schemas.microsoft.com/office/drawing/2014/main" id="{4A323E14-B60C-B548-A683-3AD77363902D}"/>
                </a:ext>
              </a:extLst>
            </p:cNvPr>
            <p:cNvSpPr txBox="1">
              <a:spLocks noChangeArrowheads="1"/>
            </p:cNvSpPr>
            <p:nvPr/>
          </p:nvSpPr>
          <p:spPr bwMode="auto">
            <a:xfrm>
              <a:off x="6933950" y="3303646"/>
              <a:ext cx="533400" cy="49244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solidFill>
                    <a:srgbClr val="E41900"/>
                  </a:solidFill>
                  <a:latin typeface="Times New Roman" panose="02020603050405020304" pitchFamily="18" charset="0"/>
                  <a:cs typeface="Times New Roman" panose="02020603050405020304" pitchFamily="18" charset="0"/>
                </a:rPr>
                <a:t>a1</a:t>
              </a:r>
            </a:p>
          </p:txBody>
        </p:sp>
        <p:sp>
          <p:nvSpPr>
            <p:cNvPr id="91" name="Text Box 23">
              <a:extLst>
                <a:ext uri="{FF2B5EF4-FFF2-40B4-BE49-F238E27FC236}">
                  <a16:creationId xmlns:a16="http://schemas.microsoft.com/office/drawing/2014/main" id="{C3389D00-9191-A64A-8198-00E8DEECC125}"/>
                </a:ext>
              </a:extLst>
            </p:cNvPr>
            <p:cNvSpPr txBox="1">
              <a:spLocks noChangeArrowheads="1"/>
            </p:cNvSpPr>
            <p:nvPr/>
          </p:nvSpPr>
          <p:spPr bwMode="auto">
            <a:xfrm>
              <a:off x="7444817" y="3778309"/>
              <a:ext cx="1238251" cy="49244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latin typeface="Times New Roman" panose="02020603050405020304" pitchFamily="18" charset="0"/>
                  <a:cs typeface="Times New Roman" panose="02020603050405020304" pitchFamily="18" charset="0"/>
                </a:rPr>
                <a:t>Animal</a:t>
              </a:r>
            </a:p>
          </p:txBody>
        </p:sp>
        <p:sp>
          <p:nvSpPr>
            <p:cNvPr id="92" name="Text Box 24">
              <a:extLst>
                <a:ext uri="{FF2B5EF4-FFF2-40B4-BE49-F238E27FC236}">
                  <a16:creationId xmlns:a16="http://schemas.microsoft.com/office/drawing/2014/main" id="{9BE76FD6-29BD-2B43-854C-DD0756B1F9EB}"/>
                </a:ext>
              </a:extLst>
            </p:cNvPr>
            <p:cNvSpPr txBox="1">
              <a:spLocks noChangeArrowheads="1"/>
            </p:cNvSpPr>
            <p:nvPr/>
          </p:nvSpPr>
          <p:spPr bwMode="auto">
            <a:xfrm>
              <a:off x="7915025" y="5138796"/>
              <a:ext cx="762000" cy="49244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spcBef>
                  <a:spcPct val="50000"/>
                </a:spcBef>
              </a:pPr>
              <a:r>
                <a:rPr lang="en-US" sz="1800" dirty="0">
                  <a:latin typeface="Times New Roman" panose="02020603050405020304" pitchFamily="18" charset="0"/>
                  <a:cs typeface="Times New Roman" panose="02020603050405020304" pitchFamily="18" charset="0"/>
                </a:rPr>
                <a:t>Cat</a:t>
              </a:r>
            </a:p>
          </p:txBody>
        </p:sp>
        <p:sp>
          <p:nvSpPr>
            <p:cNvPr id="93" name="Line 25">
              <a:extLst>
                <a:ext uri="{FF2B5EF4-FFF2-40B4-BE49-F238E27FC236}">
                  <a16:creationId xmlns:a16="http://schemas.microsoft.com/office/drawing/2014/main" id="{F827C890-BE09-E544-85FB-B502F884C1F7}"/>
                </a:ext>
              </a:extLst>
            </p:cNvPr>
            <p:cNvSpPr>
              <a:spLocks noChangeShapeType="1"/>
            </p:cNvSpPr>
            <p:nvPr/>
          </p:nvSpPr>
          <p:spPr bwMode="auto">
            <a:xfrm flipV="1">
              <a:off x="6924425" y="5138796"/>
              <a:ext cx="1143000" cy="111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500">
                <a:latin typeface="Consolas" panose="020B0609020204030204" pitchFamily="49" charset="0"/>
                <a:cs typeface="Consolas" panose="020B0609020204030204" pitchFamily="49" charset="0"/>
              </a:endParaRPr>
            </a:p>
          </p:txBody>
        </p:sp>
        <p:sp>
          <p:nvSpPr>
            <p:cNvPr id="94" name="Text Box 26">
              <a:extLst>
                <a:ext uri="{FF2B5EF4-FFF2-40B4-BE49-F238E27FC236}">
                  <a16:creationId xmlns:a16="http://schemas.microsoft.com/office/drawing/2014/main" id="{F056D5F9-A73D-894B-8935-C4109354934C}"/>
                </a:ext>
              </a:extLst>
            </p:cNvPr>
            <p:cNvSpPr txBox="1">
              <a:spLocks noChangeArrowheads="1"/>
            </p:cNvSpPr>
            <p:nvPr/>
          </p:nvSpPr>
          <p:spPr bwMode="auto">
            <a:xfrm>
              <a:off x="7207000" y="5581709"/>
              <a:ext cx="141446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latin typeface="Times New Roman" panose="02020603050405020304" pitchFamily="18" charset="0"/>
                  <a:cs typeface="Times New Roman" panose="02020603050405020304" pitchFamily="18" charset="0"/>
                </a:rPr>
                <a:t>equals()</a:t>
              </a:r>
            </a:p>
          </p:txBody>
        </p:sp>
        <p:sp>
          <p:nvSpPr>
            <p:cNvPr id="95" name="Text Box 27">
              <a:extLst>
                <a:ext uri="{FF2B5EF4-FFF2-40B4-BE49-F238E27FC236}">
                  <a16:creationId xmlns:a16="http://schemas.microsoft.com/office/drawing/2014/main" id="{386E8ACE-1CCB-8840-A960-185E6953212B}"/>
                </a:ext>
              </a:extLst>
            </p:cNvPr>
            <p:cNvSpPr txBox="1">
              <a:spLocks noChangeArrowheads="1"/>
            </p:cNvSpPr>
            <p:nvPr/>
          </p:nvSpPr>
          <p:spPr bwMode="auto">
            <a:xfrm>
              <a:off x="7038725" y="4245444"/>
              <a:ext cx="1524000" cy="820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latin typeface="Times New Roman" panose="02020603050405020304" pitchFamily="18" charset="0"/>
                  <a:cs typeface="Times New Roman" panose="02020603050405020304" pitchFamily="18" charset="0"/>
                </a:rPr>
                <a:t>age</a:t>
              </a:r>
            </a:p>
            <a:p>
              <a:r>
                <a:rPr lang="en-US" sz="1600" dirty="0">
                  <a:latin typeface="Times New Roman" panose="02020603050405020304" pitchFamily="18" charset="0"/>
                  <a:cs typeface="Times New Roman" panose="02020603050405020304" pitchFamily="18" charset="0"/>
                </a:rPr>
                <a:t>equals(…)</a:t>
              </a:r>
            </a:p>
          </p:txBody>
        </p:sp>
        <p:sp>
          <p:nvSpPr>
            <p:cNvPr id="96" name="Rectangle 28">
              <a:extLst>
                <a:ext uri="{FF2B5EF4-FFF2-40B4-BE49-F238E27FC236}">
                  <a16:creationId xmlns:a16="http://schemas.microsoft.com/office/drawing/2014/main" id="{E7E8D929-EB2C-304E-9B90-BDB578717F9C}"/>
                </a:ext>
              </a:extLst>
            </p:cNvPr>
            <p:cNvSpPr>
              <a:spLocks noChangeArrowheads="1"/>
            </p:cNvSpPr>
            <p:nvPr/>
          </p:nvSpPr>
          <p:spPr bwMode="auto">
            <a:xfrm>
              <a:off x="7694363" y="4311710"/>
              <a:ext cx="609600" cy="304800"/>
            </a:xfrm>
            <a:prstGeom prst="rect">
              <a:avLst/>
            </a:prstGeom>
            <a:solidFill>
              <a:schemeClr val="accent1"/>
            </a:solidFill>
            <a:ln w="9525">
              <a:solidFill>
                <a:schemeClr val="tx1"/>
              </a:solidFill>
              <a:miter lim="800000"/>
              <a:headEnd/>
              <a:tailEnd/>
            </a:ln>
          </p:spPr>
          <p:txBody>
            <a:bodyPr wrap="none" anchor="ctr"/>
            <a:lstStyle/>
            <a:p>
              <a:endParaRPr lang="en-US" sz="1500">
                <a:latin typeface="Consolas" panose="020B0609020204030204" pitchFamily="49" charset="0"/>
                <a:cs typeface="Consolas" panose="020B0609020204030204" pitchFamily="49" charset="0"/>
              </a:endParaRPr>
            </a:p>
          </p:txBody>
        </p:sp>
        <p:sp>
          <p:nvSpPr>
            <p:cNvPr id="97" name="Text Box 34">
              <a:extLst>
                <a:ext uri="{FF2B5EF4-FFF2-40B4-BE49-F238E27FC236}">
                  <a16:creationId xmlns:a16="http://schemas.microsoft.com/office/drawing/2014/main" id="{A506EA4B-FA8F-9F49-9A3F-C5424851E00D}"/>
                </a:ext>
              </a:extLst>
            </p:cNvPr>
            <p:cNvSpPr txBox="1">
              <a:spLocks noChangeArrowheads="1"/>
            </p:cNvSpPr>
            <p:nvPr/>
          </p:nvSpPr>
          <p:spPr bwMode="auto">
            <a:xfrm>
              <a:off x="7818024" y="4214872"/>
              <a:ext cx="30480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b="1" dirty="0">
                  <a:latin typeface="Times New Roman" panose="02020603050405020304" pitchFamily="18" charset="0"/>
                  <a:cs typeface="Times New Roman" panose="02020603050405020304" pitchFamily="18" charset="0"/>
                </a:rPr>
                <a:t>6</a:t>
              </a:r>
            </a:p>
          </p:txBody>
        </p:sp>
      </p:grpSp>
      <p:grpSp>
        <p:nvGrpSpPr>
          <p:cNvPr id="98" name="Group 97">
            <a:extLst>
              <a:ext uri="{FF2B5EF4-FFF2-40B4-BE49-F238E27FC236}">
                <a16:creationId xmlns:a16="http://schemas.microsoft.com/office/drawing/2014/main" id="{EF0A0532-6387-CF48-A740-3B3F20631058}"/>
              </a:ext>
            </a:extLst>
          </p:cNvPr>
          <p:cNvGrpSpPr/>
          <p:nvPr/>
        </p:nvGrpSpPr>
        <p:grpSpPr>
          <a:xfrm>
            <a:off x="3321843" y="1257300"/>
            <a:ext cx="1316048" cy="1444229"/>
            <a:chOff x="6924425" y="3303646"/>
            <a:chExt cx="1754731" cy="1925638"/>
          </a:xfrm>
        </p:grpSpPr>
        <p:sp>
          <p:nvSpPr>
            <p:cNvPr id="99" name="Rectangle 21">
              <a:extLst>
                <a:ext uri="{FF2B5EF4-FFF2-40B4-BE49-F238E27FC236}">
                  <a16:creationId xmlns:a16="http://schemas.microsoft.com/office/drawing/2014/main" id="{A397960B-B43E-B24E-B0CB-47BA42B08493}"/>
                </a:ext>
              </a:extLst>
            </p:cNvPr>
            <p:cNvSpPr>
              <a:spLocks noChangeArrowheads="1"/>
            </p:cNvSpPr>
            <p:nvPr/>
          </p:nvSpPr>
          <p:spPr bwMode="auto">
            <a:xfrm>
              <a:off x="6924425" y="3778310"/>
              <a:ext cx="1752600" cy="145097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500">
                <a:latin typeface="Consolas" panose="020B0609020204030204" pitchFamily="49" charset="0"/>
                <a:cs typeface="Consolas" panose="020B0609020204030204" pitchFamily="49" charset="0"/>
              </a:endParaRPr>
            </a:p>
          </p:txBody>
        </p:sp>
        <p:sp>
          <p:nvSpPr>
            <p:cNvPr id="100" name="Text Box 22">
              <a:extLst>
                <a:ext uri="{FF2B5EF4-FFF2-40B4-BE49-F238E27FC236}">
                  <a16:creationId xmlns:a16="http://schemas.microsoft.com/office/drawing/2014/main" id="{B9F8AF2D-7C1D-6948-B68D-4319ECB619D1}"/>
                </a:ext>
              </a:extLst>
            </p:cNvPr>
            <p:cNvSpPr txBox="1">
              <a:spLocks noChangeArrowheads="1"/>
            </p:cNvSpPr>
            <p:nvPr/>
          </p:nvSpPr>
          <p:spPr bwMode="auto">
            <a:xfrm>
              <a:off x="6933950" y="3303646"/>
              <a:ext cx="533400" cy="4924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solidFill>
                    <a:srgbClr val="E41900"/>
                  </a:solidFill>
                  <a:latin typeface="Times New Roman" panose="02020603050405020304" pitchFamily="18" charset="0"/>
                  <a:cs typeface="Times New Roman" panose="02020603050405020304" pitchFamily="18" charset="0"/>
                </a:rPr>
                <a:t>a0</a:t>
              </a:r>
            </a:p>
          </p:txBody>
        </p:sp>
        <p:sp>
          <p:nvSpPr>
            <p:cNvPr id="101" name="Text Box 23">
              <a:extLst>
                <a:ext uri="{FF2B5EF4-FFF2-40B4-BE49-F238E27FC236}">
                  <a16:creationId xmlns:a16="http://schemas.microsoft.com/office/drawing/2014/main" id="{E0D72318-9C31-174C-AA1B-271120FCB8FB}"/>
                </a:ext>
              </a:extLst>
            </p:cNvPr>
            <p:cNvSpPr txBox="1">
              <a:spLocks noChangeArrowheads="1"/>
            </p:cNvSpPr>
            <p:nvPr/>
          </p:nvSpPr>
          <p:spPr bwMode="auto">
            <a:xfrm>
              <a:off x="7385345" y="3778309"/>
              <a:ext cx="1293811" cy="4924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latin typeface="Times New Roman" panose="02020603050405020304" pitchFamily="18" charset="0"/>
                  <a:cs typeface="Times New Roman" panose="02020603050405020304" pitchFamily="18" charset="0"/>
                </a:rPr>
                <a:t>Animal</a:t>
              </a:r>
            </a:p>
          </p:txBody>
        </p:sp>
        <p:sp>
          <p:nvSpPr>
            <p:cNvPr id="105" name="Text Box 27">
              <a:extLst>
                <a:ext uri="{FF2B5EF4-FFF2-40B4-BE49-F238E27FC236}">
                  <a16:creationId xmlns:a16="http://schemas.microsoft.com/office/drawing/2014/main" id="{3FEF4372-85C5-D642-AF20-7DDA6B539A4D}"/>
                </a:ext>
              </a:extLst>
            </p:cNvPr>
            <p:cNvSpPr txBox="1">
              <a:spLocks noChangeArrowheads="1"/>
            </p:cNvSpPr>
            <p:nvPr/>
          </p:nvSpPr>
          <p:spPr bwMode="auto">
            <a:xfrm>
              <a:off x="7038725" y="4245444"/>
              <a:ext cx="1524000"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latin typeface="Times New Roman" panose="02020603050405020304" pitchFamily="18" charset="0"/>
                  <a:cs typeface="Times New Roman" panose="02020603050405020304" pitchFamily="18" charset="0"/>
                </a:rPr>
                <a:t>age</a:t>
              </a:r>
            </a:p>
            <a:p>
              <a:r>
                <a:rPr lang="en-US" sz="1600" dirty="0">
                  <a:latin typeface="Times New Roman" panose="02020603050405020304" pitchFamily="18" charset="0"/>
                  <a:cs typeface="Times New Roman" panose="02020603050405020304" pitchFamily="18" charset="0"/>
                </a:rPr>
                <a:t>equals(…</a:t>
              </a:r>
              <a:r>
                <a:rPr lang="en-US" sz="1800" dirty="0">
                  <a:latin typeface="Times New Roman" panose="02020603050405020304" pitchFamily="18" charset="0"/>
                  <a:cs typeface="Times New Roman" panose="02020603050405020304" pitchFamily="18" charset="0"/>
                </a:rPr>
                <a:t>)</a:t>
              </a:r>
            </a:p>
          </p:txBody>
        </p:sp>
        <p:sp>
          <p:nvSpPr>
            <p:cNvPr id="106" name="Rectangle 28">
              <a:extLst>
                <a:ext uri="{FF2B5EF4-FFF2-40B4-BE49-F238E27FC236}">
                  <a16:creationId xmlns:a16="http://schemas.microsoft.com/office/drawing/2014/main" id="{A98C81D7-34C5-3E4D-BE5A-014E2F4EAB82}"/>
                </a:ext>
              </a:extLst>
            </p:cNvPr>
            <p:cNvSpPr>
              <a:spLocks noChangeArrowheads="1"/>
            </p:cNvSpPr>
            <p:nvPr/>
          </p:nvSpPr>
          <p:spPr bwMode="auto">
            <a:xfrm>
              <a:off x="7694363" y="4311710"/>
              <a:ext cx="609600" cy="304800"/>
            </a:xfrm>
            <a:prstGeom prst="rect">
              <a:avLst/>
            </a:prstGeom>
            <a:solidFill>
              <a:schemeClr val="accent1"/>
            </a:solidFill>
            <a:ln w="9525">
              <a:solidFill>
                <a:schemeClr val="tx1"/>
              </a:solidFill>
              <a:miter lim="800000"/>
              <a:headEnd/>
              <a:tailEnd/>
            </a:ln>
          </p:spPr>
          <p:txBody>
            <a:bodyPr wrap="none" anchor="ctr"/>
            <a:lstStyle/>
            <a:p>
              <a:endParaRPr lang="en-US" sz="1500">
                <a:latin typeface="Consolas" panose="020B0609020204030204" pitchFamily="49" charset="0"/>
                <a:cs typeface="Consolas" panose="020B0609020204030204" pitchFamily="49" charset="0"/>
              </a:endParaRPr>
            </a:p>
          </p:txBody>
        </p:sp>
        <p:sp>
          <p:nvSpPr>
            <p:cNvPr id="107" name="Text Box 34">
              <a:extLst>
                <a:ext uri="{FF2B5EF4-FFF2-40B4-BE49-F238E27FC236}">
                  <a16:creationId xmlns:a16="http://schemas.microsoft.com/office/drawing/2014/main" id="{9FB4A3C4-2982-8442-B6A3-866762FC5361}"/>
                </a:ext>
              </a:extLst>
            </p:cNvPr>
            <p:cNvSpPr txBox="1">
              <a:spLocks noChangeArrowheads="1"/>
            </p:cNvSpPr>
            <p:nvPr/>
          </p:nvSpPr>
          <p:spPr bwMode="auto">
            <a:xfrm>
              <a:off x="7818024" y="4275137"/>
              <a:ext cx="304800" cy="492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b="1" dirty="0">
                  <a:latin typeface="Times New Roman" panose="02020603050405020304" pitchFamily="18" charset="0"/>
                  <a:cs typeface="Times New Roman" panose="02020603050405020304" pitchFamily="18" charset="0"/>
                </a:rPr>
                <a:t>6</a:t>
              </a:r>
            </a:p>
          </p:txBody>
        </p:sp>
      </p:grpSp>
      <p:sp>
        <p:nvSpPr>
          <p:cNvPr id="11" name="TextBox 10">
            <a:extLst>
              <a:ext uri="{FF2B5EF4-FFF2-40B4-BE49-F238E27FC236}">
                <a16:creationId xmlns:a16="http://schemas.microsoft.com/office/drawing/2014/main" id="{B4305158-9EBC-C44A-80C1-7A856D7F67FD}"/>
              </a:ext>
            </a:extLst>
          </p:cNvPr>
          <p:cNvSpPr txBox="1"/>
          <p:nvPr/>
        </p:nvSpPr>
        <p:spPr>
          <a:xfrm>
            <a:off x="1234224" y="1204624"/>
            <a:ext cx="1944746"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Assume that Cat and Dog have no fields.</a:t>
            </a:r>
          </a:p>
        </p:txBody>
      </p:sp>
      <p:sp>
        <p:nvSpPr>
          <p:cNvPr id="32" name="TextBox 31">
            <a:extLst>
              <a:ext uri="{FF2B5EF4-FFF2-40B4-BE49-F238E27FC236}">
                <a16:creationId xmlns:a16="http://schemas.microsoft.com/office/drawing/2014/main" id="{D71B2454-E61B-544F-8D5F-9000A37FC176}"/>
              </a:ext>
            </a:extLst>
          </p:cNvPr>
          <p:cNvSpPr txBox="1"/>
          <p:nvPr/>
        </p:nvSpPr>
        <p:spPr>
          <a:xfrm>
            <a:off x="1272562" y="2241949"/>
            <a:ext cx="1944746"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Can objects </a:t>
            </a:r>
            <a:r>
              <a:rPr lang="en-US" sz="1800" dirty="0">
                <a:solidFill>
                  <a:srgbClr val="FF0000"/>
                </a:solidFill>
                <a:latin typeface="Times New Roman" panose="02020603050405020304" pitchFamily="18" charset="0"/>
                <a:cs typeface="Times New Roman" panose="02020603050405020304" pitchFamily="18" charset="0"/>
              </a:rPr>
              <a:t>a1</a:t>
            </a:r>
            <a:r>
              <a:rPr lang="en-US" sz="1800" dirty="0">
                <a:latin typeface="Times New Roman" panose="02020603050405020304" pitchFamily="18" charset="0"/>
                <a:cs typeface="Times New Roman" panose="02020603050405020304" pitchFamily="18" charset="0"/>
              </a:rPr>
              <a:t> and </a:t>
            </a:r>
            <a:r>
              <a:rPr lang="en-US" sz="1800" dirty="0">
                <a:solidFill>
                  <a:srgbClr val="FF0000"/>
                </a:solidFill>
                <a:latin typeface="Times New Roman" panose="02020603050405020304" pitchFamily="18" charset="0"/>
                <a:cs typeface="Times New Roman" panose="02020603050405020304" pitchFamily="18" charset="0"/>
              </a:rPr>
              <a:t>a2</a:t>
            </a:r>
            <a:r>
              <a:rPr lang="en-US" sz="1800" dirty="0">
                <a:latin typeface="Times New Roman" panose="02020603050405020304" pitchFamily="18" charset="0"/>
                <a:cs typeface="Times New Roman" panose="02020603050405020304" pitchFamily="18" charset="0"/>
              </a:rPr>
              <a:t> be considered equal?</a:t>
            </a:r>
          </a:p>
        </p:txBody>
      </p:sp>
      <p:pic>
        <p:nvPicPr>
          <p:cNvPr id="5" name="Picture 4">
            <a:extLst>
              <a:ext uri="{FF2B5EF4-FFF2-40B4-BE49-F238E27FC236}">
                <a16:creationId xmlns:a16="http://schemas.microsoft.com/office/drawing/2014/main" id="{F8463A59-1B7D-9D4F-B9FC-C76416502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793" y="2804985"/>
            <a:ext cx="342900" cy="456547"/>
          </a:xfrm>
          <a:prstGeom prst="rect">
            <a:avLst/>
          </a:prstGeom>
        </p:spPr>
      </p:pic>
      <p:sp>
        <p:nvSpPr>
          <p:cNvPr id="38" name="TextBox 37">
            <a:extLst>
              <a:ext uri="{FF2B5EF4-FFF2-40B4-BE49-F238E27FC236}">
                <a16:creationId xmlns:a16="http://schemas.microsoft.com/office/drawing/2014/main" id="{34E68BCB-996C-404C-89B0-268EB3337047}"/>
              </a:ext>
            </a:extLst>
          </p:cNvPr>
          <p:cNvSpPr txBox="1"/>
          <p:nvPr/>
        </p:nvSpPr>
        <p:spPr>
          <a:xfrm>
            <a:off x="1275439" y="3432419"/>
            <a:ext cx="1944746"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Can objects </a:t>
            </a:r>
            <a:r>
              <a:rPr lang="en-US" sz="1800" dirty="0">
                <a:solidFill>
                  <a:srgbClr val="FF0000"/>
                </a:solidFill>
                <a:latin typeface="Times New Roman" panose="02020603050405020304" pitchFamily="18" charset="0"/>
                <a:cs typeface="Times New Roman" panose="02020603050405020304" pitchFamily="18" charset="0"/>
              </a:rPr>
              <a:t>a0</a:t>
            </a:r>
            <a:r>
              <a:rPr lang="en-US" sz="1800" dirty="0">
                <a:latin typeface="Times New Roman" panose="02020603050405020304" pitchFamily="18" charset="0"/>
                <a:cs typeface="Times New Roman" panose="02020603050405020304" pitchFamily="18" charset="0"/>
              </a:rPr>
              <a:t> and </a:t>
            </a:r>
            <a:r>
              <a:rPr lang="en-US" sz="1800" dirty="0">
                <a:solidFill>
                  <a:srgbClr val="FF0000"/>
                </a:solidFill>
                <a:latin typeface="Times New Roman" panose="02020603050405020304" pitchFamily="18" charset="0"/>
                <a:cs typeface="Times New Roman" panose="02020603050405020304" pitchFamily="18" charset="0"/>
              </a:rPr>
              <a:t>a1</a:t>
            </a:r>
            <a:r>
              <a:rPr lang="en-US" sz="1800" dirty="0">
                <a:latin typeface="Times New Roman" panose="02020603050405020304" pitchFamily="18" charset="0"/>
                <a:cs typeface="Times New Roman" panose="02020603050405020304" pitchFamily="18" charset="0"/>
              </a:rPr>
              <a:t> be considered equal?</a:t>
            </a:r>
          </a:p>
        </p:txBody>
      </p:sp>
      <p:pic>
        <p:nvPicPr>
          <p:cNvPr id="39" name="Picture 38">
            <a:extLst>
              <a:ext uri="{FF2B5EF4-FFF2-40B4-BE49-F238E27FC236}">
                <a16:creationId xmlns:a16="http://schemas.microsoft.com/office/drawing/2014/main" id="{CB647C19-AFC1-424B-AADF-795994B0A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7236" y="4036056"/>
            <a:ext cx="342900" cy="456547"/>
          </a:xfrm>
          <a:prstGeom prst="rect">
            <a:avLst/>
          </a:prstGeom>
        </p:spPr>
      </p:pic>
      <p:sp>
        <p:nvSpPr>
          <p:cNvPr id="41" name="TextBox 40">
            <a:extLst>
              <a:ext uri="{FF2B5EF4-FFF2-40B4-BE49-F238E27FC236}">
                <a16:creationId xmlns:a16="http://schemas.microsoft.com/office/drawing/2014/main" id="{3F80E8A6-275B-1349-BB0D-1C7340258114}"/>
              </a:ext>
            </a:extLst>
          </p:cNvPr>
          <p:cNvSpPr txBox="1"/>
          <p:nvPr/>
        </p:nvSpPr>
        <p:spPr>
          <a:xfrm>
            <a:off x="4063971" y="3736084"/>
            <a:ext cx="3536979" cy="923330"/>
          </a:xfrm>
          <a:prstGeom prst="rect">
            <a:avLst/>
          </a:prstGeom>
          <a:solidFill>
            <a:schemeClr val="accent2">
              <a:lumMod val="20000"/>
              <a:lumOff val="80000"/>
            </a:schemeClr>
          </a:solidFill>
        </p:spPr>
        <p:txBody>
          <a:bodyPr wrap="square" rtlCol="0">
            <a:spAutoFit/>
          </a:bodyPr>
          <a:lstStyle/>
          <a:p>
            <a:r>
              <a:rPr lang="en-US" sz="1800" dirty="0">
                <a:latin typeface="Times New Roman" panose="02020603050405020304" pitchFamily="18" charset="0"/>
                <a:cs typeface="Times New Roman" panose="02020603050405020304" pitchFamily="18" charset="0"/>
              </a:rPr>
              <a:t>If the two objects are not of the same class (e.g. Cat, or Animal) they shouldn’t be considered equal</a:t>
            </a:r>
          </a:p>
        </p:txBody>
      </p:sp>
    </p:spTree>
    <p:extLst>
      <p:ext uri="{BB962C8B-B14F-4D97-AF65-F5344CB8AC3E}">
        <p14:creationId xmlns:p14="http://schemas.microsoft.com/office/powerpoint/2010/main" val="24983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additive="base">
                                        <p:cTn id="26" dur="1000" fill="hold"/>
                                        <p:tgtEl>
                                          <p:spTgt spid="39"/>
                                        </p:tgtEl>
                                        <p:attrNameLst>
                                          <p:attrName>ppt_x</p:attrName>
                                        </p:attrNameLst>
                                      </p:cBhvr>
                                      <p:tavLst>
                                        <p:tav tm="0">
                                          <p:val>
                                            <p:strVal val="#ppt_x"/>
                                          </p:val>
                                        </p:tav>
                                        <p:tav tm="100000">
                                          <p:val>
                                            <p:strVal val="#ppt_x"/>
                                          </p:val>
                                        </p:tav>
                                      </p:tavLst>
                                    </p:anim>
                                    <p:anim calcmode="lin" valueType="num">
                                      <p:cBhvr additive="base">
                                        <p:cTn id="27"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dissolv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P spid="4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rgbClr val="800000"/>
                </a:solidFill>
              </a:rPr>
              <a:t>Equals in Animal</a:t>
            </a:r>
          </a:p>
        </p:txBody>
      </p:sp>
      <p:sp>
        <p:nvSpPr>
          <p:cNvPr id="3" name="Slide Number Placeholder 2"/>
          <p:cNvSpPr>
            <a:spLocks noGrp="1"/>
          </p:cNvSpPr>
          <p:nvPr>
            <p:ph type="sldNum" sz="quarter" idx="12"/>
          </p:nvPr>
        </p:nvSpPr>
        <p:spPr/>
        <p:txBody>
          <a:bodyPr>
            <a:normAutofit fontScale="47500" lnSpcReduction="20000"/>
          </a:bodyPr>
          <a:lstStyle/>
          <a:p>
            <a:fld id="{B6F15528-21DE-4FAA-801E-634DDDAF4B2B}" type="slidenum">
              <a:rPr lang="en-US" smtClean="0"/>
              <a:pPr/>
              <a:t>59</a:t>
            </a:fld>
            <a:endParaRPr lang="en-US"/>
          </a:p>
        </p:txBody>
      </p:sp>
      <p:sp>
        <p:nvSpPr>
          <p:cNvPr id="26" name="Rectangle 3"/>
          <p:cNvSpPr>
            <a:spLocks noChangeArrowheads="1"/>
          </p:cNvSpPr>
          <p:nvPr/>
        </p:nvSpPr>
        <p:spPr bwMode="auto">
          <a:xfrm>
            <a:off x="1200150" y="1309629"/>
            <a:ext cx="6743700" cy="3139321"/>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class</a:t>
            </a:r>
            <a:r>
              <a:rPr lang="en-US" sz="1800" dirty="0">
                <a:latin typeface="Times New Roman" panose="02020603050405020304" pitchFamily="18" charset="0"/>
                <a:cs typeface="Times New Roman" panose="02020603050405020304" pitchFamily="18" charset="0"/>
              </a:rPr>
              <a:t> Animal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private </a:t>
            </a:r>
            <a:r>
              <a:rPr lang="en-US" sz="1800" b="1" dirty="0" err="1">
                <a:latin typeface="Times New Roman" panose="02020603050405020304" pitchFamily="18" charset="0"/>
                <a:cs typeface="Times New Roman" panose="02020603050405020304" pitchFamily="18" charset="0"/>
              </a:rPr>
              <a:t>int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age;</a:t>
            </a:r>
          </a:p>
          <a:p>
            <a:r>
              <a:rPr lang="en-US" sz="1800" dirty="0">
                <a:solidFill>
                  <a:srgbClr val="00B050"/>
                </a:solidFill>
                <a:latin typeface="Times New Roman" panose="02020603050405020304" pitchFamily="18" charset="0"/>
                <a:cs typeface="Times New Roman" panose="02020603050405020304" pitchFamily="18" charset="0"/>
              </a:rPr>
              <a:t>   /** return true </a:t>
            </a:r>
            <a:r>
              <a:rPr lang="en-US" sz="1800" dirty="0" err="1">
                <a:solidFill>
                  <a:srgbClr val="00B050"/>
                </a:solidFill>
                <a:latin typeface="Times New Roman" panose="02020603050405020304" pitchFamily="18" charset="0"/>
                <a:cs typeface="Times New Roman" panose="02020603050405020304" pitchFamily="18" charset="0"/>
              </a:rPr>
              <a:t>iff</a:t>
            </a:r>
            <a:r>
              <a:rPr lang="en-US" sz="1800" dirty="0">
                <a:solidFill>
                  <a:srgbClr val="00B050"/>
                </a:solidFill>
                <a:latin typeface="Times New Roman" panose="02020603050405020304" pitchFamily="18" charset="0"/>
                <a:cs typeface="Times New Roman" panose="02020603050405020304" pitchFamily="18" charset="0"/>
              </a:rPr>
              <a:t> this and </a:t>
            </a:r>
            <a:r>
              <a:rPr lang="en-US" sz="1800" dirty="0" err="1">
                <a:solidFill>
                  <a:srgbClr val="00B050"/>
                </a:solidFill>
                <a:latin typeface="Times New Roman" panose="02020603050405020304" pitchFamily="18" charset="0"/>
                <a:cs typeface="Times New Roman" panose="02020603050405020304" pitchFamily="18" charset="0"/>
              </a:rPr>
              <a:t>obj</a:t>
            </a:r>
            <a:r>
              <a:rPr lang="en-US" sz="1800" dirty="0">
                <a:solidFill>
                  <a:srgbClr val="00B050"/>
                </a:solidFill>
                <a:latin typeface="Times New Roman" panose="02020603050405020304" pitchFamily="18" charset="0"/>
                <a:cs typeface="Times New Roman" panose="02020603050405020304" pitchFamily="18" charset="0"/>
              </a:rPr>
              <a:t> are of the same class</a:t>
            </a:r>
          </a:p>
          <a:p>
            <a:r>
              <a:rPr lang="en-US" sz="1800" dirty="0">
                <a:solidFill>
                  <a:srgbClr val="00B050"/>
                </a:solidFill>
                <a:latin typeface="Times New Roman" panose="02020603050405020304" pitchFamily="18" charset="0"/>
                <a:cs typeface="Times New Roman" panose="02020603050405020304" pitchFamily="18" charset="0"/>
              </a:rPr>
              <a:t>      * and their age fields have same values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boolean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equals(Object </a:t>
            </a:r>
            <a:r>
              <a:rPr lang="en-US" sz="1800" dirty="0" err="1">
                <a:latin typeface="Times New Roman" panose="02020603050405020304" pitchFamily="18" charset="0"/>
                <a:cs typeface="Times New Roman" panose="02020603050405020304" pitchFamily="18" charset="0"/>
              </a:rPr>
              <a:t>obj</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p>
        </p:txBody>
      </p:sp>
      <p:grpSp>
        <p:nvGrpSpPr>
          <p:cNvPr id="27" name="Group 39"/>
          <p:cNvGrpSpPr>
            <a:grpSpLocks/>
          </p:cNvGrpSpPr>
          <p:nvPr/>
        </p:nvGrpSpPr>
        <p:grpSpPr bwMode="auto">
          <a:xfrm>
            <a:off x="5657850" y="358378"/>
            <a:ext cx="2114550" cy="1298972"/>
            <a:chOff x="3696" y="157"/>
            <a:chExt cx="1776" cy="1091"/>
          </a:xfrm>
        </p:grpSpPr>
        <p:grpSp>
          <p:nvGrpSpPr>
            <p:cNvPr id="28" name="Group 17"/>
            <p:cNvGrpSpPr>
              <a:grpSpLocks/>
            </p:cNvGrpSpPr>
            <p:nvPr/>
          </p:nvGrpSpPr>
          <p:grpSpPr bwMode="auto">
            <a:xfrm>
              <a:off x="3696" y="157"/>
              <a:ext cx="1776" cy="1091"/>
              <a:chOff x="3696" y="205"/>
              <a:chExt cx="1776" cy="1091"/>
            </a:xfrm>
          </p:grpSpPr>
          <p:grpSp>
            <p:nvGrpSpPr>
              <p:cNvPr id="30" name="Group 16"/>
              <p:cNvGrpSpPr>
                <a:grpSpLocks/>
              </p:cNvGrpSpPr>
              <p:nvPr/>
            </p:nvGrpSpPr>
            <p:grpSpPr bwMode="auto">
              <a:xfrm>
                <a:off x="3696" y="205"/>
                <a:ext cx="1776" cy="1091"/>
                <a:chOff x="3696" y="781"/>
                <a:chExt cx="1776" cy="1091"/>
              </a:xfrm>
            </p:grpSpPr>
            <p:grpSp>
              <p:nvGrpSpPr>
                <p:cNvPr id="32" name="Group 15"/>
                <p:cNvGrpSpPr>
                  <a:grpSpLocks/>
                </p:cNvGrpSpPr>
                <p:nvPr/>
              </p:nvGrpSpPr>
              <p:grpSpPr bwMode="auto">
                <a:xfrm>
                  <a:off x="3696" y="781"/>
                  <a:ext cx="1776" cy="1091"/>
                  <a:chOff x="3696" y="781"/>
                  <a:chExt cx="1776" cy="1091"/>
                </a:xfrm>
              </p:grpSpPr>
              <p:sp>
                <p:nvSpPr>
                  <p:cNvPr id="35" name="Rectangle 7"/>
                  <p:cNvSpPr>
                    <a:spLocks noChangeArrowheads="1"/>
                  </p:cNvSpPr>
                  <p:nvPr/>
                </p:nvSpPr>
                <p:spPr bwMode="auto">
                  <a:xfrm>
                    <a:off x="3696" y="1072"/>
                    <a:ext cx="1776" cy="800"/>
                  </a:xfrm>
                  <a:prstGeom prst="rect">
                    <a:avLst/>
                  </a:prstGeom>
                  <a:solidFill>
                    <a:schemeClr val="bg1"/>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36" name="Text Box 8"/>
                  <p:cNvSpPr txBox="1">
                    <a:spLocks noChangeArrowheads="1"/>
                  </p:cNvSpPr>
                  <p:nvPr/>
                </p:nvSpPr>
                <p:spPr bwMode="auto">
                  <a:xfrm>
                    <a:off x="3696" y="781"/>
                    <a:ext cx="336" cy="3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solidFill>
                          <a:srgbClr val="E41900"/>
                        </a:solidFill>
                      </a:rPr>
                      <a:t>a0</a:t>
                    </a:r>
                    <a:endParaRPr lang="en-US" sz="1800" dirty="0"/>
                  </a:p>
                </p:txBody>
              </p:sp>
              <p:sp>
                <p:nvSpPr>
                  <p:cNvPr id="37" name="Text Box 9"/>
                  <p:cNvSpPr txBox="1">
                    <a:spLocks noChangeArrowheads="1"/>
                  </p:cNvSpPr>
                  <p:nvPr/>
                </p:nvSpPr>
                <p:spPr bwMode="auto">
                  <a:xfrm>
                    <a:off x="4704" y="1072"/>
                    <a:ext cx="768" cy="3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a:t>Animal</a:t>
                    </a:r>
                  </a:p>
                </p:txBody>
              </p:sp>
            </p:grpSp>
            <p:sp>
              <p:nvSpPr>
                <p:cNvPr id="34" name="Text Box 13"/>
                <p:cNvSpPr txBox="1">
                  <a:spLocks noChangeArrowheads="1"/>
                </p:cNvSpPr>
                <p:nvPr/>
              </p:nvSpPr>
              <p:spPr bwMode="auto">
                <a:xfrm>
                  <a:off x="3792" y="1116"/>
                  <a:ext cx="1680" cy="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t>age</a:t>
                  </a:r>
                </a:p>
                <a:p>
                  <a:pPr>
                    <a:spcBef>
                      <a:spcPct val="50000"/>
                    </a:spcBef>
                  </a:pPr>
                  <a:r>
                    <a:rPr lang="en-US" sz="1800" dirty="0"/>
                    <a:t>equals(Object)</a:t>
                  </a:r>
                </a:p>
              </p:txBody>
            </p:sp>
          </p:grpSp>
          <p:sp>
            <p:nvSpPr>
              <p:cNvPr id="31" name="Rectangle 14"/>
              <p:cNvSpPr>
                <a:spLocks noChangeArrowheads="1"/>
              </p:cNvSpPr>
              <p:nvPr/>
            </p:nvSpPr>
            <p:spPr bwMode="auto">
              <a:xfrm>
                <a:off x="4176" y="576"/>
                <a:ext cx="384" cy="192"/>
              </a:xfrm>
              <a:prstGeom prst="rect">
                <a:avLst/>
              </a:prstGeom>
              <a:solidFill>
                <a:schemeClr val="accent1"/>
              </a:solidFill>
              <a:ln w="9525">
                <a:solidFill>
                  <a:schemeClr val="tx1"/>
                </a:solidFill>
                <a:miter lim="800000"/>
                <a:headEnd/>
                <a:tailEnd/>
              </a:ln>
            </p:spPr>
            <p:txBody>
              <a:bodyPr wrap="none" anchor="ctr"/>
              <a:lstStyle/>
              <a:p>
                <a:endParaRPr lang="en-US" sz="1800"/>
              </a:p>
            </p:txBody>
          </p:sp>
        </p:grpSp>
        <p:sp>
          <p:nvSpPr>
            <p:cNvPr id="29" name="Text Box 32"/>
            <p:cNvSpPr txBox="1">
              <a:spLocks noChangeArrowheads="1"/>
            </p:cNvSpPr>
            <p:nvPr/>
          </p:nvSpPr>
          <p:spPr bwMode="auto">
            <a:xfrm>
              <a:off x="4272" y="480"/>
              <a:ext cx="192"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b="1" dirty="0"/>
                <a:t>5</a:t>
              </a:r>
            </a:p>
          </p:txBody>
        </p:sp>
      </p:grpSp>
      <p:sp>
        <p:nvSpPr>
          <p:cNvPr id="5" name="TextBox 4">
            <a:extLst>
              <a:ext uri="{FF2B5EF4-FFF2-40B4-BE49-F238E27FC236}">
                <a16:creationId xmlns:a16="http://schemas.microsoft.com/office/drawing/2014/main" id="{B8754E4E-ACFA-454C-B31A-94795309DF74}"/>
              </a:ext>
            </a:extLst>
          </p:cNvPr>
          <p:cNvSpPr txBox="1"/>
          <p:nvPr/>
        </p:nvSpPr>
        <p:spPr>
          <a:xfrm>
            <a:off x="1801870" y="2790287"/>
            <a:ext cx="5970530"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if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obj</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null</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getClass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obj.getClass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return false</a:t>
            </a:r>
            <a:r>
              <a:rPr lang="en-US" sz="1800" dirty="0">
                <a:latin typeface="Times New Roman" panose="02020603050405020304" pitchFamily="18" charset="0"/>
                <a:cs typeface="Times New Roman" panose="02020603050405020304" pitchFamily="18" charset="0"/>
              </a:rPr>
              <a:t>;</a:t>
            </a:r>
          </a:p>
        </p:txBody>
      </p:sp>
      <p:sp>
        <p:nvSpPr>
          <p:cNvPr id="25" name="TextBox 24">
            <a:extLst>
              <a:ext uri="{FF2B5EF4-FFF2-40B4-BE49-F238E27FC236}">
                <a16:creationId xmlns:a16="http://schemas.microsoft.com/office/drawing/2014/main" id="{16B43B36-C87B-EF4B-991D-EEABD42349A4}"/>
              </a:ext>
            </a:extLst>
          </p:cNvPr>
          <p:cNvSpPr txBox="1"/>
          <p:nvPr/>
        </p:nvSpPr>
        <p:spPr>
          <a:xfrm>
            <a:off x="1801870" y="3200400"/>
            <a:ext cx="2603598"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Animal an= (Animal) </a:t>
            </a:r>
            <a:r>
              <a:rPr lang="en-US" sz="1800" dirty="0" err="1">
                <a:latin typeface="Times New Roman" panose="02020603050405020304" pitchFamily="18" charset="0"/>
                <a:cs typeface="Times New Roman" panose="02020603050405020304" pitchFamily="18" charset="0"/>
              </a:rPr>
              <a:t>obj</a:t>
            </a:r>
            <a:r>
              <a:rPr lang="en-US" sz="1800" dirty="0">
                <a:latin typeface="Times New Roman" panose="02020603050405020304" pitchFamily="18" charset="0"/>
                <a:cs typeface="Times New Roman" panose="02020603050405020304" pitchFamily="18" charset="0"/>
              </a:rPr>
              <a:t>;</a:t>
            </a:r>
            <a:endParaRPr lang="en-US" sz="1800" dirty="0">
              <a:solidFill>
                <a:srgbClr val="00B050"/>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1B3DD075-BB17-4B44-9AFE-79585DA1975B}"/>
              </a:ext>
            </a:extLst>
          </p:cNvPr>
          <p:cNvSpPr txBox="1"/>
          <p:nvPr/>
        </p:nvSpPr>
        <p:spPr>
          <a:xfrm>
            <a:off x="1771650" y="3543300"/>
            <a:ext cx="2297424"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return</a:t>
            </a:r>
            <a:r>
              <a:rPr lang="en-US" sz="1800" dirty="0">
                <a:latin typeface="Times New Roman" panose="02020603050405020304" pitchFamily="18" charset="0"/>
                <a:cs typeface="Times New Roman" panose="02020603050405020304" pitchFamily="18" charset="0"/>
              </a:rPr>
              <a:t> age == </a:t>
            </a:r>
            <a:r>
              <a:rPr lang="en-US" sz="1800" dirty="0" err="1">
                <a:latin typeface="Times New Roman" panose="02020603050405020304" pitchFamily="18" charset="0"/>
                <a:cs typeface="Times New Roman" panose="02020603050405020304" pitchFamily="18" charset="0"/>
              </a:rPr>
              <a:t>an.age</a:t>
            </a:r>
            <a:r>
              <a:rPr lang="en-US" sz="1800" dirty="0">
                <a:latin typeface="Times New Roman" panose="02020603050405020304" pitchFamily="18" charset="0"/>
                <a:cs typeface="Times New Roman" panose="02020603050405020304" pitchFamily="18" charset="0"/>
              </a:rPr>
              <a:t>; </a:t>
            </a:r>
            <a:endParaRPr lang="en-US" sz="1800" b="1" dirty="0">
              <a:solidFill>
                <a:srgbClr val="00B05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0811F0F-BBC4-4146-BD05-A535CA711A01}"/>
              </a:ext>
            </a:extLst>
          </p:cNvPr>
          <p:cNvSpPr txBox="1"/>
          <p:nvPr/>
        </p:nvSpPr>
        <p:spPr>
          <a:xfrm>
            <a:off x="7340585" y="4882638"/>
            <a:ext cx="761747" cy="323165"/>
          </a:xfrm>
          <a:prstGeom prst="rect">
            <a:avLst/>
          </a:prstGeom>
          <a:noFill/>
        </p:spPr>
        <p:txBody>
          <a:bodyPr wrap="none" rtlCol="0">
            <a:spAutoFit/>
          </a:bodyPr>
          <a:lstStyle/>
          <a:p>
            <a:r>
              <a:rPr lang="en-US" sz="1500" dirty="0">
                <a:solidFill>
                  <a:schemeClr val="accent2"/>
                </a:solidFill>
              </a:rPr>
              <a:t>DEMO</a:t>
            </a:r>
          </a:p>
        </p:txBody>
      </p:sp>
      <p:sp>
        <p:nvSpPr>
          <p:cNvPr id="19" name="TextBox 18">
            <a:extLst>
              <a:ext uri="{FF2B5EF4-FFF2-40B4-BE49-F238E27FC236}">
                <a16:creationId xmlns:a16="http://schemas.microsoft.com/office/drawing/2014/main" id="{7BF8F065-9580-4348-B357-14DEAF5472D3}"/>
              </a:ext>
            </a:extLst>
          </p:cNvPr>
          <p:cNvSpPr txBox="1"/>
          <p:nvPr/>
        </p:nvSpPr>
        <p:spPr>
          <a:xfrm>
            <a:off x="4514850" y="3843203"/>
            <a:ext cx="2585705" cy="923330"/>
          </a:xfrm>
          <a:prstGeom prst="rect">
            <a:avLst/>
          </a:prstGeom>
          <a:solidFill>
            <a:schemeClr val="accent2">
              <a:lumMod val="20000"/>
              <a:lumOff val="80000"/>
            </a:schemeClr>
          </a:solidFill>
        </p:spPr>
        <p:txBody>
          <a:bodyPr wrap="square" rtlCol="0">
            <a:spAutoFit/>
          </a:bodyPr>
          <a:lstStyle/>
          <a:p>
            <a:r>
              <a:rPr lang="en-US" sz="1800" dirty="0">
                <a:latin typeface="Times New Roman" panose="02020603050405020304" pitchFamily="18" charset="0"/>
                <a:cs typeface="Times New Roman" panose="02020603050405020304" pitchFamily="18" charset="0"/>
              </a:rPr>
              <a:t>Almost every method equals that you write will have these three pieces</a:t>
            </a:r>
          </a:p>
        </p:txBody>
      </p:sp>
    </p:spTree>
    <p:extLst>
      <p:ext uri="{BB962C8B-B14F-4D97-AF65-F5344CB8AC3E}">
        <p14:creationId xmlns:p14="http://schemas.microsoft.com/office/powerpoint/2010/main" val="246536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P spid="4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200"/>
              <a:t>Wrapper Classes (Boxing)</a:t>
            </a:r>
          </a:p>
        </p:txBody>
      </p:sp>
      <p:sp>
        <p:nvSpPr>
          <p:cNvPr id="337" name="Shape 33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200" dirty="0"/>
              <a:t>class Character contains useful methods</a:t>
            </a:r>
          </a:p>
          <a:p>
            <a:pPr marL="457200" lvl="0" indent="-368300" rtl="0">
              <a:spcBef>
                <a:spcPts val="0"/>
              </a:spcBef>
              <a:buClr>
                <a:schemeClr val="dk1"/>
              </a:buClr>
              <a:buSzPct val="100000"/>
              <a:buFont typeface="Arial"/>
              <a:buChar char="●"/>
            </a:pPr>
            <a:r>
              <a:rPr lang="en" sz="2200" dirty="0"/>
              <a:t>Examples of useful static </a:t>
            </a:r>
            <a:r>
              <a:rPr lang="en" sz="2200" b="1" dirty="0">
                <a:solidFill>
                  <a:srgbClr val="1155CC"/>
                </a:solidFill>
                <a:latin typeface="Courier New"/>
                <a:ea typeface="Courier New"/>
                <a:cs typeface="Courier New"/>
                <a:sym typeface="Courier New"/>
              </a:rPr>
              <a:t>Character</a:t>
            </a:r>
            <a:r>
              <a:rPr lang="en" sz="2200" dirty="0"/>
              <a:t> methods:</a:t>
            </a:r>
          </a:p>
          <a:p>
            <a:pPr marL="914400" lvl="1" indent="-368300" rtl="0">
              <a:spcBef>
                <a:spcPts val="0"/>
              </a:spcBef>
              <a:buClr>
                <a:schemeClr val="dk1"/>
              </a:buClr>
              <a:buSzPct val="100000"/>
              <a:buFont typeface="Courier New"/>
              <a:buChar char="o"/>
            </a:pPr>
            <a:r>
              <a:rPr lang="en" sz="2200" b="1" dirty="0">
                <a:solidFill>
                  <a:srgbClr val="1155CC"/>
                </a:solidFill>
                <a:latin typeface="Courier New"/>
                <a:ea typeface="Courier New"/>
                <a:cs typeface="Courier New"/>
                <a:sym typeface="Courier New"/>
              </a:rPr>
              <a:t>Character.isDigit(c)</a:t>
            </a:r>
          </a:p>
          <a:p>
            <a:pPr marL="914400" lvl="1" indent="-368300" rtl="0">
              <a:spcBef>
                <a:spcPts val="0"/>
              </a:spcBef>
              <a:buClr>
                <a:schemeClr val="dk1"/>
              </a:buClr>
              <a:buSzPct val="100000"/>
              <a:buFont typeface="Courier New"/>
              <a:buChar char="o"/>
            </a:pPr>
            <a:r>
              <a:rPr lang="en" sz="2200" b="1" dirty="0">
                <a:solidFill>
                  <a:srgbClr val="1155CC"/>
                </a:solidFill>
                <a:latin typeface="Courier New"/>
                <a:ea typeface="Courier New"/>
                <a:cs typeface="Courier New"/>
                <a:sym typeface="Courier New"/>
              </a:rPr>
              <a:t>IntCharacter.isLetter(c)</a:t>
            </a:r>
          </a:p>
          <a:p>
            <a:pPr marL="457200" lvl="0" indent="0" rtl="0">
              <a:spcBef>
                <a:spcPts val="0"/>
              </a:spcBef>
              <a:buNone/>
            </a:pPr>
            <a:endParaRPr sz="2200" b="1" dirty="0">
              <a:solidFill>
                <a:srgbClr val="1155CC"/>
              </a:solidFill>
              <a:latin typeface="Courier New"/>
              <a:ea typeface="Courier New"/>
              <a:cs typeface="Courier New"/>
              <a:sym typeface="Courier New"/>
            </a:endParaRPr>
          </a:p>
          <a:p>
            <a:pPr marL="457200" lvl="0" indent="-368300" rtl="0">
              <a:spcBef>
                <a:spcPts val="0"/>
              </a:spcBef>
              <a:buClr>
                <a:schemeClr val="dk1"/>
              </a:buClr>
              <a:buSzPct val="100000"/>
              <a:buFont typeface="Arial"/>
              <a:buChar char="●"/>
            </a:pPr>
            <a:r>
              <a:rPr lang="en" sz="2200" dirty="0"/>
              <a:t>Autoboxing</a:t>
            </a:r>
            <a:r>
              <a:rPr lang="en-US" sz="2200" dirty="0"/>
              <a:t> –should be called </a:t>
            </a:r>
            <a:r>
              <a:rPr lang="en-US" sz="2200" dirty="0" err="1"/>
              <a:t>autowrapping</a:t>
            </a:r>
            <a:r>
              <a:rPr lang="en-US" sz="2200" dirty="0"/>
              <a:t>!</a:t>
            </a:r>
            <a:endParaRPr lang="en" sz="2200" dirty="0"/>
          </a:p>
          <a:p>
            <a:pPr marL="914400" lvl="1" indent="-368300" rtl="0">
              <a:spcBef>
                <a:spcPts val="0"/>
              </a:spcBef>
              <a:buClr>
                <a:schemeClr val="dk1"/>
              </a:buClr>
              <a:buSzPct val="100000"/>
              <a:buFont typeface="Courier New"/>
              <a:buChar char="o"/>
            </a:pPr>
            <a:r>
              <a:rPr lang="en" sz="2200" b="1" dirty="0">
                <a:solidFill>
                  <a:srgbClr val="1155CC"/>
                </a:solidFill>
                <a:latin typeface="Courier New"/>
                <a:ea typeface="Courier New"/>
                <a:cs typeface="Courier New"/>
                <a:sym typeface="Courier New"/>
              </a:rPr>
              <a:t>Integer x = 100;</a:t>
            </a:r>
          </a:p>
          <a:p>
            <a:pPr marL="914400" lvl="1" indent="-368300" rtl="0">
              <a:spcBef>
                <a:spcPts val="0"/>
              </a:spcBef>
              <a:buClr>
                <a:schemeClr val="dk1"/>
              </a:buClr>
              <a:buSzPct val="100000"/>
              <a:buFont typeface="Courier New"/>
              <a:buChar char="o"/>
            </a:pPr>
            <a:r>
              <a:rPr lang="en" sz="2200" b="1" dirty="0">
                <a:solidFill>
                  <a:srgbClr val="1155CC"/>
                </a:solidFill>
                <a:latin typeface="Courier New"/>
                <a:ea typeface="Courier New"/>
                <a:cs typeface="Courier New"/>
                <a:sym typeface="Courier New"/>
              </a:rPr>
              <a:t>int y = x;</a:t>
            </a:r>
          </a:p>
        </p:txBody>
      </p:sp>
      <p:sp>
        <p:nvSpPr>
          <p:cNvPr id="338" name="Shape 338"/>
          <p:cNvSpPr txBox="1"/>
          <p:nvPr/>
        </p:nvSpPr>
        <p:spPr>
          <a:xfrm>
            <a:off x="6471300" y="0"/>
            <a:ext cx="2672700"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Java Basics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13">
            <a:extLst>
              <a:ext uri="{FF2B5EF4-FFF2-40B4-BE49-F238E27FC236}">
                <a16:creationId xmlns:a16="http://schemas.microsoft.com/office/drawing/2014/main" id="{793022A2-4EDC-0145-92C6-40383E8F12BB}"/>
              </a:ext>
            </a:extLst>
          </p:cNvPr>
          <p:cNvSpPr txBox="1">
            <a:spLocks noChangeArrowheads="1"/>
          </p:cNvSpPr>
          <p:nvPr/>
        </p:nvSpPr>
        <p:spPr bwMode="auto">
          <a:xfrm>
            <a:off x="5680710" y="1624198"/>
            <a:ext cx="2085975"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endParaRPr lang="en-US" sz="1800" dirty="0"/>
          </a:p>
          <a:p>
            <a:pPr>
              <a:spcBef>
                <a:spcPct val="50000"/>
              </a:spcBef>
            </a:pPr>
            <a:r>
              <a:rPr lang="en-US" sz="1800" dirty="0"/>
              <a:t>equals(Object)</a:t>
            </a:r>
          </a:p>
        </p:txBody>
      </p:sp>
      <p:sp>
        <p:nvSpPr>
          <p:cNvPr id="2" name="Title 1"/>
          <p:cNvSpPr>
            <a:spLocks noGrp="1"/>
          </p:cNvSpPr>
          <p:nvPr>
            <p:ph type="title"/>
          </p:nvPr>
        </p:nvSpPr>
        <p:spPr/>
        <p:txBody>
          <a:bodyPr>
            <a:noAutofit/>
          </a:bodyPr>
          <a:lstStyle/>
          <a:p>
            <a:r>
              <a:rPr lang="en-US" sz="2400" dirty="0">
                <a:solidFill>
                  <a:srgbClr val="800000"/>
                </a:solidFill>
              </a:rPr>
              <a:t>Equals in Animal</a:t>
            </a:r>
          </a:p>
        </p:txBody>
      </p:sp>
      <p:sp>
        <p:nvSpPr>
          <p:cNvPr id="3" name="Slide Number Placeholder 2"/>
          <p:cNvSpPr>
            <a:spLocks noGrp="1"/>
          </p:cNvSpPr>
          <p:nvPr>
            <p:ph type="sldNum" sz="quarter" idx="12"/>
          </p:nvPr>
        </p:nvSpPr>
        <p:spPr/>
        <p:txBody>
          <a:bodyPr>
            <a:normAutofit fontScale="47500" lnSpcReduction="20000"/>
          </a:bodyPr>
          <a:lstStyle/>
          <a:p>
            <a:fld id="{B6F15528-21DE-4FAA-801E-634DDDAF4B2B}" type="slidenum">
              <a:rPr lang="en-US" smtClean="0"/>
              <a:pPr/>
              <a:t>60</a:t>
            </a:fld>
            <a:endParaRPr lang="en-US"/>
          </a:p>
        </p:txBody>
      </p:sp>
      <p:sp>
        <p:nvSpPr>
          <p:cNvPr id="26" name="Rectangle 3"/>
          <p:cNvSpPr>
            <a:spLocks noChangeArrowheads="1"/>
          </p:cNvSpPr>
          <p:nvPr/>
        </p:nvSpPr>
        <p:spPr bwMode="auto">
          <a:xfrm>
            <a:off x="1211580" y="1098456"/>
            <a:ext cx="4743450" cy="120032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class</a:t>
            </a:r>
            <a:r>
              <a:rPr lang="en-US" sz="1800" dirty="0">
                <a:latin typeface="Times New Roman" panose="02020603050405020304" pitchFamily="18" charset="0"/>
                <a:cs typeface="Times New Roman" panose="02020603050405020304" pitchFamily="18" charset="0"/>
              </a:rPr>
              <a:t> Animal {</a:t>
            </a:r>
          </a:p>
          <a:p>
            <a:r>
              <a:rPr lang="en-US" sz="1800" dirty="0">
                <a:solidFill>
                  <a:srgbClr val="00B050"/>
                </a:solidFill>
                <a:latin typeface="Times New Roman" panose="02020603050405020304" pitchFamily="18" charset="0"/>
                <a:cs typeface="Times New Roman" panose="02020603050405020304" pitchFamily="18" charset="0"/>
              </a:rPr>
              <a:t>   /** return true </a:t>
            </a:r>
            <a:r>
              <a:rPr lang="en-US" sz="1800" dirty="0" err="1">
                <a:solidFill>
                  <a:srgbClr val="00B050"/>
                </a:solidFill>
                <a:latin typeface="Times New Roman" panose="02020603050405020304" pitchFamily="18" charset="0"/>
                <a:cs typeface="Times New Roman" panose="02020603050405020304" pitchFamily="18" charset="0"/>
              </a:rPr>
              <a:t>iff</a:t>
            </a:r>
            <a:r>
              <a:rPr lang="en-US" sz="1800" dirty="0">
                <a:solidFill>
                  <a:srgbClr val="00B050"/>
                </a:solidFill>
                <a:latin typeface="Times New Roman" panose="02020603050405020304" pitchFamily="18" charset="0"/>
                <a:cs typeface="Times New Roman" panose="02020603050405020304" pitchFamily="18" charset="0"/>
              </a:rPr>
              <a:t> this and </a:t>
            </a:r>
            <a:r>
              <a:rPr lang="en-US" sz="1800" dirty="0" err="1">
                <a:solidFill>
                  <a:srgbClr val="00B050"/>
                </a:solidFill>
                <a:latin typeface="Times New Roman" panose="02020603050405020304" pitchFamily="18" charset="0"/>
                <a:cs typeface="Times New Roman" panose="02020603050405020304" pitchFamily="18" charset="0"/>
              </a:rPr>
              <a:t>obj</a:t>
            </a:r>
            <a:r>
              <a:rPr lang="en-US" sz="1800" dirty="0">
                <a:solidFill>
                  <a:srgbClr val="00B050"/>
                </a:solidFill>
                <a:latin typeface="Times New Roman" panose="02020603050405020304" pitchFamily="18" charset="0"/>
                <a:cs typeface="Times New Roman" panose="02020603050405020304" pitchFamily="18" charset="0"/>
              </a:rPr>
              <a:t> are of the </a:t>
            </a:r>
          </a:p>
          <a:p>
            <a:r>
              <a:rPr lang="en-US" sz="1800" dirty="0">
                <a:solidFill>
                  <a:srgbClr val="00B050"/>
                </a:solidFill>
                <a:latin typeface="Times New Roman" panose="02020603050405020304" pitchFamily="18" charset="0"/>
                <a:cs typeface="Times New Roman" panose="02020603050405020304" pitchFamily="18" charset="0"/>
              </a:rPr>
              <a:t>      * same class, age fields have same values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boolean </a:t>
            </a:r>
            <a:r>
              <a:rPr lang="en-US" sz="1800" dirty="0">
                <a:latin typeface="Times New Roman" panose="02020603050405020304" pitchFamily="18" charset="0"/>
                <a:cs typeface="Times New Roman" panose="02020603050405020304" pitchFamily="18" charset="0"/>
              </a:rPr>
              <a:t>equals(Object </a:t>
            </a:r>
            <a:r>
              <a:rPr lang="en-US" sz="1800" dirty="0" err="1">
                <a:latin typeface="Times New Roman" panose="02020603050405020304" pitchFamily="18" charset="0"/>
                <a:cs typeface="Times New Roman" panose="02020603050405020304" pitchFamily="18" charset="0"/>
              </a:rPr>
              <a:t>obj</a:t>
            </a:r>
            <a:r>
              <a:rPr lang="en-US" sz="1800" dirty="0">
                <a:latin typeface="Times New Roman" panose="02020603050405020304" pitchFamily="18" charset="0"/>
                <a:cs typeface="Times New Roman" panose="02020603050405020304" pitchFamily="18" charset="0"/>
              </a:rPr>
              <a:t>) { … }</a:t>
            </a:r>
          </a:p>
        </p:txBody>
      </p:sp>
      <p:grpSp>
        <p:nvGrpSpPr>
          <p:cNvPr id="32" name="Group 15"/>
          <p:cNvGrpSpPr>
            <a:grpSpLocks/>
          </p:cNvGrpSpPr>
          <p:nvPr/>
        </p:nvGrpSpPr>
        <p:grpSpPr bwMode="auto">
          <a:xfrm>
            <a:off x="5651898" y="305312"/>
            <a:ext cx="2122885" cy="1295400"/>
            <a:chOff x="2949" y="1577"/>
            <a:chExt cx="1783" cy="1088"/>
          </a:xfrm>
        </p:grpSpPr>
        <p:sp>
          <p:nvSpPr>
            <p:cNvPr id="35" name="Rectangle 7"/>
            <p:cNvSpPr>
              <a:spLocks noChangeArrowheads="1"/>
            </p:cNvSpPr>
            <p:nvPr/>
          </p:nvSpPr>
          <p:spPr bwMode="auto">
            <a:xfrm>
              <a:off x="2949" y="1865"/>
              <a:ext cx="1776" cy="800"/>
            </a:xfrm>
            <a:prstGeom prst="rect">
              <a:avLst/>
            </a:prstGeom>
            <a:solidFill>
              <a:schemeClr val="bg1"/>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36" name="Text Box 8"/>
            <p:cNvSpPr txBox="1">
              <a:spLocks noChangeArrowheads="1"/>
            </p:cNvSpPr>
            <p:nvPr/>
          </p:nvSpPr>
          <p:spPr bwMode="auto">
            <a:xfrm>
              <a:off x="2954" y="1577"/>
              <a:ext cx="336" cy="3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solidFill>
                    <a:srgbClr val="E41900"/>
                  </a:solidFill>
                </a:rPr>
                <a:t>a0</a:t>
              </a:r>
              <a:endParaRPr lang="en-US" sz="1800" dirty="0"/>
            </a:p>
          </p:txBody>
        </p:sp>
        <p:sp>
          <p:nvSpPr>
            <p:cNvPr id="37" name="Text Box 9"/>
            <p:cNvSpPr txBox="1">
              <a:spLocks noChangeArrowheads="1"/>
            </p:cNvSpPr>
            <p:nvPr/>
          </p:nvSpPr>
          <p:spPr bwMode="auto">
            <a:xfrm>
              <a:off x="3964" y="1868"/>
              <a:ext cx="768" cy="3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a:t>Animal</a:t>
              </a:r>
            </a:p>
          </p:txBody>
        </p:sp>
      </p:grpSp>
      <p:sp>
        <p:nvSpPr>
          <p:cNvPr id="31" name="Rectangle 14"/>
          <p:cNvSpPr>
            <a:spLocks noChangeArrowheads="1"/>
          </p:cNvSpPr>
          <p:nvPr/>
        </p:nvSpPr>
        <p:spPr bwMode="auto">
          <a:xfrm>
            <a:off x="6229350" y="800100"/>
            <a:ext cx="457200" cy="2286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29" name="Text Box 32"/>
          <p:cNvSpPr txBox="1">
            <a:spLocks noChangeArrowheads="1"/>
          </p:cNvSpPr>
          <p:nvPr/>
        </p:nvSpPr>
        <p:spPr bwMode="auto">
          <a:xfrm>
            <a:off x="6343650" y="742950"/>
            <a:ext cx="228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b="1" dirty="0"/>
              <a:t>5</a:t>
            </a:r>
          </a:p>
        </p:txBody>
      </p:sp>
      <p:sp>
        <p:nvSpPr>
          <p:cNvPr id="19" name="Rectangle 7">
            <a:extLst>
              <a:ext uri="{FF2B5EF4-FFF2-40B4-BE49-F238E27FC236}">
                <a16:creationId xmlns:a16="http://schemas.microsoft.com/office/drawing/2014/main" id="{0DB42229-A6A8-7A4B-8BC5-DEA20F003460}"/>
              </a:ext>
            </a:extLst>
          </p:cNvPr>
          <p:cNvSpPr>
            <a:spLocks noChangeArrowheads="1"/>
          </p:cNvSpPr>
          <p:nvPr/>
        </p:nvSpPr>
        <p:spPr bwMode="auto">
          <a:xfrm>
            <a:off x="5657850" y="1600200"/>
            <a:ext cx="2114550" cy="952500"/>
          </a:xfrm>
          <a:prstGeom prst="rect">
            <a:avLst/>
          </a:prstGeom>
          <a:solidFill>
            <a:schemeClr val="bg1"/>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21" name="Text Box 9">
            <a:extLst>
              <a:ext uri="{FF2B5EF4-FFF2-40B4-BE49-F238E27FC236}">
                <a16:creationId xmlns:a16="http://schemas.microsoft.com/office/drawing/2014/main" id="{CACECD13-3C88-2F4E-94D0-FC020DD5B705}"/>
              </a:ext>
            </a:extLst>
          </p:cNvPr>
          <p:cNvSpPr txBox="1">
            <a:spLocks noChangeArrowheads="1"/>
          </p:cNvSpPr>
          <p:nvPr/>
        </p:nvSpPr>
        <p:spPr bwMode="auto">
          <a:xfrm>
            <a:off x="7143750" y="1600200"/>
            <a:ext cx="622935" cy="36933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t>Cat</a:t>
            </a:r>
          </a:p>
        </p:txBody>
      </p:sp>
      <p:sp>
        <p:nvSpPr>
          <p:cNvPr id="22" name="Rectangle 14">
            <a:extLst>
              <a:ext uri="{FF2B5EF4-FFF2-40B4-BE49-F238E27FC236}">
                <a16:creationId xmlns:a16="http://schemas.microsoft.com/office/drawing/2014/main" id="{F78B6CDC-32C5-FB47-A3A2-530B01CB1FF3}"/>
              </a:ext>
            </a:extLst>
          </p:cNvPr>
          <p:cNvSpPr>
            <a:spLocks noChangeArrowheads="1"/>
          </p:cNvSpPr>
          <p:nvPr/>
        </p:nvSpPr>
        <p:spPr bwMode="auto">
          <a:xfrm>
            <a:off x="6280785" y="1678544"/>
            <a:ext cx="457200" cy="228600"/>
          </a:xfrm>
          <a:prstGeom prst="rect">
            <a:avLst/>
          </a:prstGeom>
          <a:solidFill>
            <a:schemeClr val="accent1"/>
          </a:solidFill>
          <a:ln w="9525">
            <a:solidFill>
              <a:schemeClr val="tx1"/>
            </a:solidFill>
            <a:miter lim="800000"/>
            <a:headEnd/>
            <a:tailEnd/>
          </a:ln>
        </p:spPr>
        <p:txBody>
          <a:bodyPr wrap="none" anchor="ctr"/>
          <a:lstStyle/>
          <a:p>
            <a:endParaRPr lang="en-US" sz="1800"/>
          </a:p>
        </p:txBody>
      </p:sp>
      <p:sp>
        <p:nvSpPr>
          <p:cNvPr id="34" name="Text Box 13"/>
          <p:cNvSpPr txBox="1">
            <a:spLocks noChangeArrowheads="1"/>
          </p:cNvSpPr>
          <p:nvPr/>
        </p:nvSpPr>
        <p:spPr bwMode="auto">
          <a:xfrm>
            <a:off x="5817299" y="742951"/>
            <a:ext cx="2000250" cy="1615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50000"/>
              </a:spcBef>
            </a:pPr>
            <a:r>
              <a:rPr lang="en-US" sz="1800" dirty="0"/>
              <a:t>age</a:t>
            </a:r>
          </a:p>
          <a:p>
            <a:pPr>
              <a:spcBef>
                <a:spcPct val="50000"/>
              </a:spcBef>
            </a:pPr>
            <a:r>
              <a:rPr lang="en-US" sz="1800" dirty="0"/>
              <a:t>equals(Object)</a:t>
            </a:r>
          </a:p>
          <a:p>
            <a:pPr>
              <a:spcBef>
                <a:spcPct val="50000"/>
              </a:spcBef>
            </a:pPr>
            <a:r>
              <a:rPr lang="en-US" sz="1800" dirty="0"/>
              <a:t>purr</a:t>
            </a:r>
          </a:p>
          <a:p>
            <a:pPr>
              <a:spcBef>
                <a:spcPct val="50000"/>
              </a:spcBef>
            </a:pPr>
            <a:r>
              <a:rPr lang="en-US" sz="1800" dirty="0"/>
              <a:t>equals(Object)</a:t>
            </a:r>
          </a:p>
        </p:txBody>
      </p:sp>
      <p:sp>
        <p:nvSpPr>
          <p:cNvPr id="23" name="Rectangle 3">
            <a:extLst>
              <a:ext uri="{FF2B5EF4-FFF2-40B4-BE49-F238E27FC236}">
                <a16:creationId xmlns:a16="http://schemas.microsoft.com/office/drawing/2014/main" id="{802F5F26-498E-274D-871D-93E73F73D45E}"/>
              </a:ext>
            </a:extLst>
          </p:cNvPr>
          <p:cNvSpPr>
            <a:spLocks noChangeArrowheads="1"/>
          </p:cNvSpPr>
          <p:nvPr/>
        </p:nvSpPr>
        <p:spPr bwMode="auto">
          <a:xfrm>
            <a:off x="1365885" y="2523560"/>
            <a:ext cx="5920741" cy="2585323"/>
          </a:xfrm>
          <a:prstGeom prst="rect">
            <a:avLst/>
          </a:prstGeom>
          <a:noFill/>
          <a:ln w="9525">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class</a:t>
            </a:r>
            <a:r>
              <a:rPr lang="en-US" sz="1800" dirty="0">
                <a:latin typeface="Times New Roman" panose="02020603050405020304" pitchFamily="18" charset="0"/>
                <a:cs typeface="Times New Roman" panose="02020603050405020304" pitchFamily="18" charset="0"/>
              </a:rPr>
              <a:t> Cat </a:t>
            </a:r>
            <a:r>
              <a:rPr lang="en-US" sz="1800" b="1" dirty="0">
                <a:latin typeface="Times New Roman" panose="02020603050405020304" pitchFamily="18" charset="0"/>
                <a:cs typeface="Times New Roman" panose="02020603050405020304" pitchFamily="18" charset="0"/>
              </a:rPr>
              <a:t>extends</a:t>
            </a:r>
            <a:r>
              <a:rPr lang="en-US" sz="1800" dirty="0">
                <a:latin typeface="Times New Roman" panose="02020603050405020304" pitchFamily="18" charset="0"/>
                <a:cs typeface="Times New Roman" panose="02020603050405020304" pitchFamily="18" charset="0"/>
              </a:rPr>
              <a:t> Animal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a:solidFill>
                  <a:srgbClr val="00B050"/>
                </a:solidFill>
                <a:latin typeface="Times New Roman" panose="02020603050405020304" pitchFamily="18" charset="0"/>
                <a:cs typeface="Times New Roman" panose="02020603050405020304" pitchFamily="18" charset="0"/>
              </a:rPr>
              <a:t>/** return true </a:t>
            </a:r>
            <a:r>
              <a:rPr lang="en-US" sz="1800" dirty="0" err="1">
                <a:solidFill>
                  <a:srgbClr val="00B050"/>
                </a:solidFill>
                <a:latin typeface="Times New Roman" panose="02020603050405020304" pitchFamily="18" charset="0"/>
                <a:cs typeface="Times New Roman" panose="02020603050405020304" pitchFamily="18" charset="0"/>
              </a:rPr>
              <a:t>iff</a:t>
            </a:r>
            <a:r>
              <a:rPr lang="en-US" sz="1800" dirty="0">
                <a:solidFill>
                  <a:srgbClr val="00B050"/>
                </a:solidFill>
                <a:latin typeface="Times New Roman" panose="02020603050405020304" pitchFamily="18" charset="0"/>
                <a:cs typeface="Times New Roman" panose="02020603050405020304" pitchFamily="18" charset="0"/>
              </a:rPr>
              <a:t> this and </a:t>
            </a:r>
            <a:r>
              <a:rPr lang="en-US" sz="1800" dirty="0" err="1">
                <a:solidFill>
                  <a:srgbClr val="00B050"/>
                </a:solidFill>
                <a:latin typeface="Times New Roman" panose="02020603050405020304" pitchFamily="18" charset="0"/>
                <a:cs typeface="Times New Roman" panose="02020603050405020304" pitchFamily="18" charset="0"/>
              </a:rPr>
              <a:t>obj</a:t>
            </a:r>
            <a:r>
              <a:rPr lang="en-US" sz="1800" dirty="0">
                <a:solidFill>
                  <a:srgbClr val="00B050"/>
                </a:solidFill>
                <a:latin typeface="Times New Roman" panose="02020603050405020304" pitchFamily="18" charset="0"/>
                <a:cs typeface="Times New Roman" panose="02020603050405020304" pitchFamily="18" charset="0"/>
              </a:rPr>
              <a:t> are of the </a:t>
            </a:r>
          </a:p>
          <a:p>
            <a:r>
              <a:rPr lang="en-US" sz="1800" dirty="0">
                <a:solidFill>
                  <a:srgbClr val="00B050"/>
                </a:solidFill>
                <a:latin typeface="Times New Roman" panose="02020603050405020304" pitchFamily="18" charset="0"/>
                <a:cs typeface="Times New Roman" panose="02020603050405020304" pitchFamily="18" charset="0"/>
              </a:rPr>
              <a:t>        * same class and  age and purr fields have same values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boolean </a:t>
            </a:r>
            <a:r>
              <a:rPr lang="en-US" sz="1800" dirty="0">
                <a:latin typeface="Times New Roman" panose="02020603050405020304" pitchFamily="18" charset="0"/>
                <a:cs typeface="Times New Roman" panose="02020603050405020304" pitchFamily="18" charset="0"/>
              </a:rPr>
              <a:t>equals(Object </a:t>
            </a:r>
            <a:r>
              <a:rPr lang="en-US" sz="1800" dirty="0" err="1">
                <a:latin typeface="Times New Roman" panose="02020603050405020304" pitchFamily="18" charset="0"/>
                <a:cs typeface="Times New Roman" panose="02020603050405020304" pitchFamily="18" charset="0"/>
              </a:rPr>
              <a:t>obj</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t>
            </a:r>
          </a:p>
        </p:txBody>
      </p:sp>
      <p:sp>
        <p:nvSpPr>
          <p:cNvPr id="24" name="Rectangle 3">
            <a:extLst>
              <a:ext uri="{FF2B5EF4-FFF2-40B4-BE49-F238E27FC236}">
                <a16:creationId xmlns:a16="http://schemas.microsoft.com/office/drawing/2014/main" id="{92415D60-E13B-DB46-8A36-93EE5C99F92D}"/>
              </a:ext>
            </a:extLst>
          </p:cNvPr>
          <p:cNvSpPr>
            <a:spLocks noChangeArrowheads="1"/>
          </p:cNvSpPr>
          <p:nvPr/>
        </p:nvSpPr>
        <p:spPr bwMode="auto">
          <a:xfrm>
            <a:off x="1977961" y="3666180"/>
            <a:ext cx="3701035" cy="369332"/>
          </a:xfrm>
          <a:prstGeom prst="rect">
            <a:avLst/>
          </a:prstGeom>
          <a:noFill/>
          <a:ln w="9525">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r>
              <a:rPr lang="en-US" sz="1800" b="1" dirty="0">
                <a:latin typeface="Times New Roman" panose="02020603050405020304" pitchFamily="18" charset="0"/>
                <a:cs typeface="Times New Roman" panose="02020603050405020304" pitchFamily="18" charset="0"/>
              </a:rPr>
              <a:t>if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super.equals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obj</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return false</a:t>
            </a:r>
            <a:r>
              <a:rPr lang="en-US" sz="1800"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sp>
        <p:nvSpPr>
          <p:cNvPr id="33" name="Rectangle 3">
            <a:extLst>
              <a:ext uri="{FF2B5EF4-FFF2-40B4-BE49-F238E27FC236}">
                <a16:creationId xmlns:a16="http://schemas.microsoft.com/office/drawing/2014/main" id="{DE238F50-2B43-4E4B-B2E6-57DAD9036A92}"/>
              </a:ext>
            </a:extLst>
          </p:cNvPr>
          <p:cNvSpPr>
            <a:spLocks noChangeArrowheads="1"/>
          </p:cNvSpPr>
          <p:nvPr/>
        </p:nvSpPr>
        <p:spPr bwMode="auto">
          <a:xfrm>
            <a:off x="1977960" y="4087163"/>
            <a:ext cx="3701035" cy="369332"/>
          </a:xfrm>
          <a:prstGeom prst="rect">
            <a:avLst/>
          </a:prstGeom>
          <a:noFill/>
          <a:ln w="9525">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r>
              <a:rPr lang="en-US" sz="1800" dirty="0">
                <a:latin typeface="Times New Roman" panose="02020603050405020304" pitchFamily="18" charset="0"/>
                <a:cs typeface="Times New Roman" panose="02020603050405020304" pitchFamily="18" charset="0"/>
              </a:rPr>
              <a:t>Cat cob= (Cat) </a:t>
            </a:r>
            <a:r>
              <a:rPr lang="en-US" sz="1800" dirty="0" err="1">
                <a:latin typeface="Times New Roman" panose="02020603050405020304" pitchFamily="18" charset="0"/>
                <a:cs typeface="Times New Roman" panose="02020603050405020304" pitchFamily="18" charset="0"/>
              </a:rPr>
              <a:t>obj</a:t>
            </a:r>
            <a:r>
              <a:rPr lang="en-US" sz="1800" dirty="0">
                <a:latin typeface="Times New Roman" panose="02020603050405020304" pitchFamily="18" charset="0"/>
                <a:cs typeface="Times New Roman" panose="02020603050405020304" pitchFamily="18" charset="0"/>
              </a:rPr>
              <a:t>;</a:t>
            </a:r>
          </a:p>
        </p:txBody>
      </p:sp>
      <p:sp>
        <p:nvSpPr>
          <p:cNvPr id="38" name="Rectangle 3">
            <a:extLst>
              <a:ext uri="{FF2B5EF4-FFF2-40B4-BE49-F238E27FC236}">
                <a16:creationId xmlns:a16="http://schemas.microsoft.com/office/drawing/2014/main" id="{35C778F2-0370-5B40-A6C7-0F050042756D}"/>
              </a:ext>
            </a:extLst>
          </p:cNvPr>
          <p:cNvSpPr>
            <a:spLocks noChangeArrowheads="1"/>
          </p:cNvSpPr>
          <p:nvPr/>
        </p:nvSpPr>
        <p:spPr bwMode="auto">
          <a:xfrm>
            <a:off x="1977960" y="4508145"/>
            <a:ext cx="3701035" cy="369332"/>
          </a:xfrm>
          <a:prstGeom prst="rect">
            <a:avLst/>
          </a:prstGeom>
          <a:noFill/>
          <a:ln w="9525">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r>
              <a:rPr lang="en-US" sz="1800" b="1" dirty="0">
                <a:latin typeface="Times New Roman" panose="02020603050405020304" pitchFamily="18" charset="0"/>
                <a:cs typeface="Times New Roman" panose="02020603050405020304" pitchFamily="18" charset="0"/>
              </a:rPr>
              <a:t>return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purr.equals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cob.purr</a:t>
            </a:r>
            <a:r>
              <a:rPr lang="en-US" sz="1800"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24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2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20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3" grpId="0" animBg="1"/>
      <p:bldP spid="3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idx="4294967295"/>
          </p:nvPr>
        </p:nvSpPr>
        <p:spPr>
          <a:xfrm>
            <a:off x="1428750" y="285750"/>
            <a:ext cx="6172200" cy="616744"/>
          </a:xfrm>
          <a:prstGeom prst="rect">
            <a:avLst/>
          </a:prstGeom>
          <a:noFill/>
          <a:ln>
            <a:noFill/>
          </a:ln>
        </p:spPr>
        <p:txBody>
          <a:bodyPr vert="horz" lIns="68569" tIns="68569" rIns="68569" bIns="68569" anchor="b" anchorCtr="0">
            <a:noAutofit/>
          </a:bodyPr>
          <a:lstStyle/>
          <a:p>
            <a:pPr algn="ctr"/>
            <a:r>
              <a:rPr lang="en" sz="2700" dirty="0">
                <a:solidFill>
                  <a:srgbClr val="800000"/>
                </a:solidFill>
              </a:rPr>
              <a:t>Abstract Data Type (ADT)</a:t>
            </a:r>
          </a:p>
        </p:txBody>
      </p:sp>
      <p:sp>
        <p:nvSpPr>
          <p:cNvPr id="8" name="TextBox 7"/>
          <p:cNvSpPr txBox="1"/>
          <p:nvPr/>
        </p:nvSpPr>
        <p:spPr>
          <a:xfrm>
            <a:off x="7029450" y="4695051"/>
            <a:ext cx="335348" cy="253916"/>
          </a:xfrm>
          <a:prstGeom prst="rect">
            <a:avLst/>
          </a:prstGeom>
          <a:noFill/>
        </p:spPr>
        <p:txBody>
          <a:bodyPr wrap="none" rtlCol="0">
            <a:spAutoFit/>
          </a:bodyPr>
          <a:lstStyle/>
          <a:p>
            <a:fld id="{7F0C3FF4-CB79-7F4B-A906-66C49782AC3E}" type="slidenum">
              <a:rPr lang="en-US" sz="1050"/>
              <a:t>61</a:t>
            </a:fld>
            <a:endParaRPr lang="en-US" sz="1050" dirty="0"/>
          </a:p>
        </p:txBody>
      </p:sp>
      <p:sp>
        <p:nvSpPr>
          <p:cNvPr id="9" name="TextBox 8"/>
          <p:cNvSpPr txBox="1"/>
          <p:nvPr/>
        </p:nvSpPr>
        <p:spPr>
          <a:xfrm>
            <a:off x="1628775" y="920843"/>
            <a:ext cx="5772150" cy="369332"/>
          </a:xfrm>
          <a:prstGeom prst="rect">
            <a:avLst/>
          </a:prstGeom>
          <a:noFill/>
        </p:spPr>
        <p:txBody>
          <a:bodyPr wrap="square" rtlCol="0">
            <a:spAutoFit/>
          </a:bodyPr>
          <a:lstStyle/>
          <a:p>
            <a:r>
              <a:rPr lang="en-US" sz="1800" dirty="0">
                <a:latin typeface="Times New Roman"/>
                <a:cs typeface="Times New Roman"/>
              </a:rPr>
              <a:t>A type is a bunch of values together with operations on them</a:t>
            </a:r>
          </a:p>
        </p:txBody>
      </p:sp>
      <p:sp>
        <p:nvSpPr>
          <p:cNvPr id="10" name="TextBox 9">
            <a:extLst>
              <a:ext uri="{FF2B5EF4-FFF2-40B4-BE49-F238E27FC236}">
                <a16:creationId xmlns:a16="http://schemas.microsoft.com/office/drawing/2014/main" id="{E63EE6A6-CD6E-F14B-B3C8-1921BCE3A77A}"/>
              </a:ext>
            </a:extLst>
          </p:cNvPr>
          <p:cNvSpPr txBox="1"/>
          <p:nvPr/>
        </p:nvSpPr>
        <p:spPr>
          <a:xfrm>
            <a:off x="2352421" y="3255297"/>
            <a:ext cx="4204997" cy="1477328"/>
          </a:xfrm>
          <a:prstGeom prst="rect">
            <a:avLst/>
          </a:prstGeom>
          <a:noFill/>
          <a:ln>
            <a:solidFill>
              <a:srgbClr val="0000FF"/>
            </a:solidFill>
          </a:ln>
        </p:spPr>
        <p:txBody>
          <a:bodyPr wrap="none" rtlCol="0">
            <a:spAutoFit/>
          </a:bodyPr>
          <a:lstStyle/>
          <a:p>
            <a:r>
              <a:rPr lang="en-US" sz="1500" b="1" dirty="0">
                <a:solidFill>
                  <a:srgbClr val="0000FF"/>
                </a:solidFill>
                <a:latin typeface="Consolas" panose="020B0609020204030204" pitchFamily="49" charset="0"/>
                <a:cs typeface="Consolas" panose="020B0609020204030204" pitchFamily="49" charset="0"/>
              </a:rPr>
              <a:t>public</a:t>
            </a:r>
            <a:r>
              <a:rPr lang="en-US" sz="1500" dirty="0">
                <a:solidFill>
                  <a:srgbClr val="0000FF"/>
                </a:solidFill>
                <a:latin typeface="Consolas" panose="020B0609020204030204" pitchFamily="49" charset="0"/>
                <a:cs typeface="Consolas" panose="020B0609020204030204" pitchFamily="49" charset="0"/>
              </a:rPr>
              <a:t> </a:t>
            </a:r>
            <a:r>
              <a:rPr lang="en-US" sz="1500" b="1" dirty="0">
                <a:solidFill>
                  <a:srgbClr val="FF0000"/>
                </a:solidFill>
                <a:latin typeface="Consolas" panose="020B0609020204030204" pitchFamily="49" charset="0"/>
                <a:cs typeface="Consolas" panose="020B0609020204030204" pitchFamily="49" charset="0"/>
              </a:rPr>
              <a:t>interface</a:t>
            </a:r>
            <a:r>
              <a:rPr lang="en-US" sz="1500" dirty="0">
                <a:solidFill>
                  <a:srgbClr val="0000FF"/>
                </a:solidFill>
                <a:latin typeface="Consolas" panose="020B0609020204030204" pitchFamily="49" charset="0"/>
                <a:cs typeface="Consolas" panose="020B0609020204030204" pitchFamily="49" charset="0"/>
              </a:rPr>
              <a:t> Stack {</a:t>
            </a:r>
          </a:p>
          <a:p>
            <a:r>
              <a:rPr lang="en-US" sz="1500" dirty="0">
                <a:solidFill>
                  <a:srgbClr val="0000FF"/>
                </a:solidFill>
                <a:latin typeface="Consolas" panose="020B0609020204030204" pitchFamily="49" charset="0"/>
                <a:cs typeface="Consolas" panose="020B0609020204030204" pitchFamily="49" charset="0"/>
              </a:rPr>
              <a:t>    </a:t>
            </a:r>
            <a:r>
              <a:rPr lang="en-US" sz="1500" dirty="0">
                <a:solidFill>
                  <a:srgbClr val="008F00"/>
                </a:solidFill>
                <a:latin typeface="Consolas" panose="020B0609020204030204" pitchFamily="49" charset="0"/>
                <a:cs typeface="Consolas" panose="020B0609020204030204" pitchFamily="49" charset="0"/>
              </a:rPr>
              <a:t>/** = the stack has 0 values. */</a:t>
            </a:r>
          </a:p>
          <a:p>
            <a:r>
              <a:rPr lang="en-US" sz="1500" dirty="0">
                <a:solidFill>
                  <a:srgbClr val="0000FF"/>
                </a:solidFill>
                <a:latin typeface="Consolas" panose="020B0609020204030204" pitchFamily="49" charset="0"/>
                <a:cs typeface="Consolas" panose="020B0609020204030204" pitchFamily="49" charset="0"/>
              </a:rPr>
              <a:t>    </a:t>
            </a:r>
            <a:r>
              <a:rPr lang="en-US" sz="1500" b="1" dirty="0">
                <a:solidFill>
                  <a:srgbClr val="0000FF"/>
                </a:solidFill>
                <a:latin typeface="Consolas" panose="020B0609020204030204" pitchFamily="49" charset="0"/>
                <a:cs typeface="Consolas" panose="020B0609020204030204" pitchFamily="49" charset="0"/>
              </a:rPr>
              <a:t>public</a:t>
            </a:r>
            <a:r>
              <a:rPr lang="en-US" sz="1500" dirty="0">
                <a:solidFill>
                  <a:srgbClr val="0000FF"/>
                </a:solidFill>
                <a:latin typeface="Consolas" panose="020B0609020204030204" pitchFamily="49" charset="0"/>
                <a:cs typeface="Consolas" panose="020B0609020204030204" pitchFamily="49" charset="0"/>
              </a:rPr>
              <a:t> </a:t>
            </a:r>
            <a:r>
              <a:rPr lang="en-US" sz="1500" b="1" dirty="0">
                <a:solidFill>
                  <a:srgbClr val="0000FF"/>
                </a:solidFill>
                <a:latin typeface="Consolas" panose="020B0609020204030204" pitchFamily="49" charset="0"/>
                <a:cs typeface="Consolas" panose="020B0609020204030204" pitchFamily="49" charset="0"/>
              </a:rPr>
              <a:t>abstract</a:t>
            </a:r>
            <a:r>
              <a:rPr lang="en-US" sz="1500" dirty="0">
                <a:solidFill>
                  <a:srgbClr val="0000FF"/>
                </a:solidFill>
                <a:latin typeface="Consolas" panose="020B0609020204030204" pitchFamily="49" charset="0"/>
                <a:cs typeface="Consolas" panose="020B0609020204030204" pitchFamily="49" charset="0"/>
              </a:rPr>
              <a:t> </a:t>
            </a:r>
            <a:r>
              <a:rPr lang="en-US" sz="1500" b="1" dirty="0" err="1">
                <a:solidFill>
                  <a:srgbClr val="0000FF"/>
                </a:solidFill>
                <a:latin typeface="Consolas" panose="020B0609020204030204" pitchFamily="49" charset="0"/>
                <a:cs typeface="Consolas" panose="020B0609020204030204" pitchFamily="49" charset="0"/>
              </a:rPr>
              <a:t>boolean</a:t>
            </a:r>
            <a:r>
              <a:rPr lang="en-US" sz="1500" dirty="0">
                <a:solidFill>
                  <a:srgbClr val="0000FF"/>
                </a:solidFill>
                <a:latin typeface="Consolas" panose="020B0609020204030204" pitchFamily="49" charset="0"/>
                <a:cs typeface="Consolas" panose="020B0609020204030204" pitchFamily="49" charset="0"/>
              </a:rPr>
              <a:t> </a:t>
            </a:r>
            <a:r>
              <a:rPr lang="en-US" sz="1500" dirty="0" err="1">
                <a:solidFill>
                  <a:srgbClr val="0000FF"/>
                </a:solidFill>
                <a:latin typeface="Consolas" panose="020B0609020204030204" pitchFamily="49" charset="0"/>
                <a:cs typeface="Consolas" panose="020B0609020204030204" pitchFamily="49" charset="0"/>
              </a:rPr>
              <a:t>isEmpty</a:t>
            </a:r>
            <a:r>
              <a:rPr lang="en-US" sz="1500" dirty="0">
                <a:solidFill>
                  <a:srgbClr val="0000FF"/>
                </a:solidFill>
                <a:latin typeface="Consolas" panose="020B0609020204030204" pitchFamily="49" charset="0"/>
                <a:cs typeface="Consolas" panose="020B0609020204030204" pitchFamily="49" charset="0"/>
              </a:rPr>
              <a:t>();</a:t>
            </a:r>
          </a:p>
          <a:p>
            <a:r>
              <a:rPr lang="en-US" sz="1500" dirty="0">
                <a:solidFill>
                  <a:srgbClr val="0000FF"/>
                </a:solidFill>
                <a:latin typeface="Consolas" panose="020B0609020204030204" pitchFamily="49" charset="0"/>
                <a:cs typeface="Consolas" panose="020B0609020204030204" pitchFamily="49" charset="0"/>
              </a:rPr>
              <a:t>    </a:t>
            </a:r>
            <a:r>
              <a:rPr lang="en-US" sz="1500" b="1" dirty="0">
                <a:solidFill>
                  <a:srgbClr val="0000FF"/>
                </a:solidFill>
                <a:latin typeface="Consolas" panose="020B0609020204030204" pitchFamily="49" charset="0"/>
                <a:cs typeface="Consolas" panose="020B0609020204030204" pitchFamily="49" charset="0"/>
              </a:rPr>
              <a:t>public</a:t>
            </a:r>
            <a:r>
              <a:rPr lang="en-US" sz="1500" dirty="0">
                <a:solidFill>
                  <a:srgbClr val="0000FF"/>
                </a:solidFill>
                <a:latin typeface="Consolas" panose="020B0609020204030204" pitchFamily="49" charset="0"/>
                <a:cs typeface="Consolas" panose="020B0609020204030204" pitchFamily="49" charset="0"/>
              </a:rPr>
              <a:t> </a:t>
            </a:r>
            <a:r>
              <a:rPr lang="en-US" sz="1500" b="1" dirty="0">
                <a:solidFill>
                  <a:srgbClr val="0000FF"/>
                </a:solidFill>
                <a:latin typeface="Consolas" panose="020B0609020204030204" pitchFamily="49" charset="0"/>
                <a:cs typeface="Consolas" panose="020B0609020204030204" pitchFamily="49" charset="0"/>
              </a:rPr>
              <a:t>abstract</a:t>
            </a:r>
            <a:r>
              <a:rPr lang="en-US" sz="1500" dirty="0">
                <a:solidFill>
                  <a:srgbClr val="0000FF"/>
                </a:solidFill>
                <a:latin typeface="Consolas" panose="020B0609020204030204" pitchFamily="49" charset="0"/>
                <a:cs typeface="Consolas" panose="020B0609020204030204" pitchFamily="49" charset="0"/>
              </a:rPr>
              <a:t> </a:t>
            </a:r>
            <a:r>
              <a:rPr lang="en-US" sz="1500" b="1" dirty="0">
                <a:solidFill>
                  <a:srgbClr val="0000FF"/>
                </a:solidFill>
                <a:latin typeface="Consolas" panose="020B0609020204030204" pitchFamily="49" charset="0"/>
                <a:cs typeface="Consolas" panose="020B0609020204030204" pitchFamily="49" charset="0"/>
              </a:rPr>
              <a:t>void</a:t>
            </a:r>
            <a:r>
              <a:rPr lang="en-US" sz="1500" dirty="0">
                <a:solidFill>
                  <a:srgbClr val="0000FF"/>
                </a:solidFill>
                <a:latin typeface="Consolas" panose="020B0609020204030204" pitchFamily="49" charset="0"/>
                <a:cs typeface="Consolas" panose="020B0609020204030204" pitchFamily="49" charset="0"/>
              </a:rPr>
              <a:t> push(</a:t>
            </a:r>
            <a:r>
              <a:rPr lang="en-US" sz="1500" b="1" dirty="0" err="1">
                <a:solidFill>
                  <a:srgbClr val="0000FF"/>
                </a:solidFill>
                <a:latin typeface="Consolas" panose="020B0609020204030204" pitchFamily="49" charset="0"/>
                <a:cs typeface="Consolas" panose="020B0609020204030204" pitchFamily="49" charset="0"/>
              </a:rPr>
              <a:t>int</a:t>
            </a:r>
            <a:r>
              <a:rPr lang="en-US" sz="1500" dirty="0">
                <a:solidFill>
                  <a:srgbClr val="0000FF"/>
                </a:solidFill>
                <a:latin typeface="Consolas" panose="020B0609020204030204" pitchFamily="49" charset="0"/>
                <a:cs typeface="Consolas" panose="020B0609020204030204" pitchFamily="49" charset="0"/>
              </a:rPr>
              <a:t> k);</a:t>
            </a:r>
          </a:p>
          <a:p>
            <a:r>
              <a:rPr lang="en-US" sz="1500" dirty="0">
                <a:solidFill>
                  <a:srgbClr val="0000FF"/>
                </a:solidFill>
                <a:latin typeface="Consolas" panose="020B0609020204030204" pitchFamily="49" charset="0"/>
                <a:cs typeface="Consolas" panose="020B0609020204030204" pitchFamily="49" charset="0"/>
              </a:rPr>
              <a:t>    </a:t>
            </a:r>
            <a:r>
              <a:rPr lang="en-US" sz="1500" b="1" dirty="0">
                <a:solidFill>
                  <a:srgbClr val="0000FF"/>
                </a:solidFill>
                <a:latin typeface="Consolas" panose="020B0609020204030204" pitchFamily="49" charset="0"/>
                <a:cs typeface="Consolas" panose="020B0609020204030204" pitchFamily="49" charset="0"/>
              </a:rPr>
              <a:t>public</a:t>
            </a:r>
            <a:r>
              <a:rPr lang="en-US" sz="1500" dirty="0">
                <a:solidFill>
                  <a:srgbClr val="0000FF"/>
                </a:solidFill>
                <a:latin typeface="Consolas" panose="020B0609020204030204" pitchFamily="49" charset="0"/>
                <a:cs typeface="Consolas" panose="020B0609020204030204" pitchFamily="49" charset="0"/>
              </a:rPr>
              <a:t> </a:t>
            </a:r>
            <a:r>
              <a:rPr lang="en-US" sz="1500" b="1" dirty="0">
                <a:solidFill>
                  <a:srgbClr val="0000FF"/>
                </a:solidFill>
                <a:latin typeface="Consolas" panose="020B0609020204030204" pitchFamily="49" charset="0"/>
                <a:cs typeface="Consolas" panose="020B0609020204030204" pitchFamily="49" charset="0"/>
              </a:rPr>
              <a:t>abstract</a:t>
            </a:r>
            <a:r>
              <a:rPr lang="en-US" sz="1500" dirty="0">
                <a:solidFill>
                  <a:srgbClr val="0000FF"/>
                </a:solidFill>
                <a:latin typeface="Consolas" panose="020B0609020204030204" pitchFamily="49" charset="0"/>
                <a:cs typeface="Consolas" panose="020B0609020204030204" pitchFamily="49" charset="0"/>
              </a:rPr>
              <a:t> </a:t>
            </a:r>
            <a:r>
              <a:rPr lang="en-US" sz="1500" b="1" dirty="0" err="1">
                <a:solidFill>
                  <a:srgbClr val="0000FF"/>
                </a:solidFill>
                <a:latin typeface="Consolas" panose="020B0609020204030204" pitchFamily="49" charset="0"/>
                <a:cs typeface="Consolas" panose="020B0609020204030204" pitchFamily="49" charset="0"/>
              </a:rPr>
              <a:t>int</a:t>
            </a:r>
            <a:r>
              <a:rPr lang="en-US" sz="1500" dirty="0">
                <a:solidFill>
                  <a:srgbClr val="0000FF"/>
                </a:solidFill>
                <a:latin typeface="Consolas" panose="020B0609020204030204" pitchFamily="49" charset="0"/>
                <a:cs typeface="Consolas" panose="020B0609020204030204" pitchFamily="49" charset="0"/>
              </a:rPr>
              <a:t> pop();</a:t>
            </a:r>
          </a:p>
          <a:p>
            <a:r>
              <a:rPr lang="en-US" sz="1500" dirty="0">
                <a:solidFill>
                  <a:srgbClr val="0000FF"/>
                </a:solidFill>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B7981370-B17A-1A44-9AE7-315D03365D0B}"/>
              </a:ext>
            </a:extLst>
          </p:cNvPr>
          <p:cNvSpPr txBox="1"/>
          <p:nvPr/>
        </p:nvSpPr>
        <p:spPr>
          <a:xfrm>
            <a:off x="1675471" y="1285441"/>
            <a:ext cx="5606123" cy="923330"/>
          </a:xfrm>
          <a:prstGeom prst="rect">
            <a:avLst/>
          </a:prstGeom>
          <a:noFill/>
        </p:spPr>
        <p:txBody>
          <a:bodyPr wrap="square" rtlCol="0">
            <a:spAutoFit/>
          </a:bodyPr>
          <a:lstStyle/>
          <a:p>
            <a:r>
              <a:rPr lang="en-US" sz="1800" dirty="0">
                <a:solidFill>
                  <a:srgbClr val="C00000"/>
                </a:solidFill>
                <a:latin typeface="Times New Roman" panose="02020603050405020304" pitchFamily="18" charset="0"/>
                <a:cs typeface="Times New Roman" panose="02020603050405020304" pitchFamily="18" charset="0"/>
              </a:rPr>
              <a:t>The term ADT was coined to mean a type that deals with data structures and describes WHAT the operations do, not how they work </a:t>
            </a:r>
          </a:p>
        </p:txBody>
      </p:sp>
      <p:sp>
        <p:nvSpPr>
          <p:cNvPr id="7" name="TextBox 6">
            <a:extLst>
              <a:ext uri="{FF2B5EF4-FFF2-40B4-BE49-F238E27FC236}">
                <a16:creationId xmlns:a16="http://schemas.microsoft.com/office/drawing/2014/main" id="{C914EAA9-8C69-1F45-A5D3-73416364A039}"/>
              </a:ext>
            </a:extLst>
          </p:cNvPr>
          <p:cNvSpPr txBox="1"/>
          <p:nvPr/>
        </p:nvSpPr>
        <p:spPr>
          <a:xfrm>
            <a:off x="1628775" y="2174632"/>
            <a:ext cx="5606123"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An interface defines an ADT, in that it gives the syntax of the methods. The values and the specifications of the methods are given in (Javadoc) comments.</a:t>
            </a:r>
          </a:p>
        </p:txBody>
      </p:sp>
    </p:spTree>
    <p:extLst>
      <p:ext uri="{BB962C8B-B14F-4D97-AF65-F5344CB8AC3E}">
        <p14:creationId xmlns:p14="http://schemas.microsoft.com/office/powerpoint/2010/main" val="375463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27;p19"/>
          <p:cNvSpPr txBox="1">
            <a:spLocks noGrp="1"/>
          </p:cNvSpPr>
          <p:nvPr>
            <p:ph type="body" idx="1"/>
          </p:nvPr>
        </p:nvSpPr>
        <p:spPr>
          <a:xfrm>
            <a:off x="1738093" y="1675375"/>
            <a:ext cx="6034307" cy="3468125"/>
          </a:xfrm>
          <a:prstGeom prst="rect">
            <a:avLst/>
          </a:prstGeom>
        </p:spPr>
        <p:txBody>
          <a:bodyPr>
            <a:noAutofit/>
          </a:bodyPr>
          <a:lstStyle/>
          <a:p>
            <a:pPr marL="0" indent="7144">
              <a:buNone/>
              <a:defRPr sz="2000">
                <a:solidFill>
                  <a:srgbClr val="313131"/>
                </a:solidFill>
              </a:defRPr>
            </a:pPr>
            <a:r>
              <a:rPr lang="en-US" sz="1800" dirty="0">
                <a:latin typeface="Times New Roman" panose="02020603050405020304" pitchFamily="18" charset="0"/>
                <a:cs typeface="Times New Roman" panose="02020603050405020304" pitchFamily="18" charset="0"/>
              </a:rPr>
              <a:t>It’s</a:t>
            </a:r>
            <a:r>
              <a:rPr sz="1800" dirty="0">
                <a:latin typeface="Times New Roman" panose="02020603050405020304" pitchFamily="18" charset="0"/>
                <a:cs typeface="Times New Roman" panose="02020603050405020304" pitchFamily="18" charset="0"/>
              </a:rPr>
              <a:t> a bunch of classes and interfaces that implement often used </a:t>
            </a:r>
            <a:r>
              <a:rPr sz="1800" dirty="0">
                <a:solidFill>
                  <a:srgbClr val="0070C0"/>
                </a:solidFill>
                <a:latin typeface="Times New Roman" panose="02020603050405020304" pitchFamily="18" charset="0"/>
                <a:cs typeface="Times New Roman" panose="02020603050405020304" pitchFamily="18" charset="0"/>
              </a:rPr>
              <a:t>collection</a:t>
            </a:r>
            <a:r>
              <a:rPr sz="1800" dirty="0">
                <a:latin typeface="Times New Roman" panose="02020603050405020304" pitchFamily="18" charset="0"/>
                <a:cs typeface="Times New Roman" panose="02020603050405020304" pitchFamily="18" charset="0"/>
              </a:rPr>
              <a:t> data structures.</a:t>
            </a:r>
            <a:endParaRPr lang="en-US" sz="1800" dirty="0">
              <a:solidFill>
                <a:srgbClr val="313131"/>
              </a:solidFill>
              <a:latin typeface="Times New Roman" panose="02020603050405020304" pitchFamily="18" charset="0"/>
              <a:cs typeface="Times New Roman" panose="02020603050405020304" pitchFamily="18" charset="0"/>
            </a:endParaRPr>
          </a:p>
          <a:p>
            <a:pPr marL="0" indent="7144">
              <a:buNone/>
              <a:defRPr sz="2000">
                <a:solidFill>
                  <a:srgbClr val="313131"/>
                </a:solidFill>
              </a:defRPr>
            </a:pPr>
            <a:r>
              <a:rPr lang="en-US" sz="1800" dirty="0">
                <a:solidFill>
                  <a:srgbClr val="0070C0"/>
                </a:solidFill>
                <a:latin typeface="Times New Roman" panose="02020603050405020304" pitchFamily="18" charset="0"/>
                <a:cs typeface="Times New Roman" panose="02020603050405020304" pitchFamily="18" charset="0"/>
              </a:rPr>
              <a:t>Collection</a:t>
            </a:r>
            <a:r>
              <a:rPr lang="en-US" sz="1800" dirty="0">
                <a:latin typeface="Times New Roman" panose="02020603050405020304" pitchFamily="18" charset="0"/>
                <a:cs typeface="Times New Roman" panose="02020603050405020304" pitchFamily="18" charset="0"/>
              </a:rPr>
              <a:t>: a bunch of elements. </a:t>
            </a:r>
          </a:p>
          <a:p>
            <a:pPr marL="0" indent="7144">
              <a:spcBef>
                <a:spcPts val="450"/>
              </a:spcBef>
              <a:buNone/>
              <a:defRPr sz="2000">
                <a:solidFill>
                  <a:srgbClr val="313131"/>
                </a:solidFill>
              </a:defRPr>
            </a:pPr>
            <a:r>
              <a:rPr lang="en-US" sz="1800" dirty="0">
                <a:latin typeface="Times New Roman" panose="02020603050405020304" pitchFamily="18" charset="0"/>
                <a:cs typeface="Times New Roman" panose="02020603050405020304" pitchFamily="18" charset="0"/>
              </a:rPr>
              <a:t>E.g.</a:t>
            </a:r>
            <a:r>
              <a:rPr sz="1800" dirty="0">
                <a:latin typeface="Times New Roman" panose="02020603050405020304" pitchFamily="18" charset="0"/>
                <a:cs typeface="Times New Roman" panose="02020603050405020304" pitchFamily="18" charset="0"/>
              </a:rPr>
              <a:t> a set of elements, or an ordered list of elements</a:t>
            </a:r>
            <a:endParaRPr lang="en-US" sz="1800" dirty="0">
              <a:latin typeface="Times New Roman" panose="02020603050405020304" pitchFamily="18" charset="0"/>
              <a:cs typeface="Times New Roman" panose="02020603050405020304" pitchFamily="18" charset="0"/>
            </a:endParaRPr>
          </a:p>
          <a:p>
            <a:pPr marL="0" indent="7144">
              <a:spcBef>
                <a:spcPts val="450"/>
              </a:spcBef>
              <a:buNone/>
              <a:defRPr sz="2000">
                <a:solidFill>
                  <a:srgbClr val="313131"/>
                </a:solidFill>
              </a:defRPr>
            </a:pPr>
            <a:endParaRPr lang="en-US" sz="1800" dirty="0">
              <a:latin typeface="Times New Roman" panose="02020603050405020304" pitchFamily="18" charset="0"/>
              <a:cs typeface="Times New Roman" panose="02020603050405020304" pitchFamily="18" charset="0"/>
            </a:endParaRPr>
          </a:p>
          <a:p>
            <a:pPr marL="0" indent="7144">
              <a:spcBef>
                <a:spcPts val="450"/>
              </a:spcBef>
              <a:buNone/>
              <a:defRPr sz="2000">
                <a:solidFill>
                  <a:srgbClr val="313131"/>
                </a:solidFill>
              </a:defRPr>
            </a:pPr>
            <a:r>
              <a:rPr lang="en-US" sz="1800" dirty="0">
                <a:latin typeface="Times New Roman" panose="02020603050405020304" pitchFamily="18" charset="0"/>
                <a:cs typeface="Times New Roman" panose="02020603050405020304" pitchFamily="18" charset="0"/>
              </a:rPr>
              <a:t>The </a:t>
            </a:r>
            <a:r>
              <a:rPr sz="1800" dirty="0">
                <a:latin typeface="Times New Roman" panose="02020603050405020304" pitchFamily="18" charset="0"/>
                <a:cs typeface="Times New Roman" panose="02020603050405020304" pitchFamily="18" charset="0"/>
              </a:rPr>
              <a:t>Framework contains several classes for implementing sets and lists in different ways.</a:t>
            </a:r>
            <a:endParaRPr lang="en-US" sz="1800" dirty="0">
              <a:latin typeface="Times New Roman" panose="02020603050405020304" pitchFamily="18" charset="0"/>
              <a:cs typeface="Times New Roman" panose="02020603050405020304" pitchFamily="18" charset="0"/>
            </a:endParaRPr>
          </a:p>
          <a:p>
            <a:pPr marL="0" indent="7144">
              <a:spcBef>
                <a:spcPts val="450"/>
              </a:spcBef>
              <a:buNone/>
              <a:defRPr sz="2000">
                <a:solidFill>
                  <a:srgbClr val="313131"/>
                </a:solidFill>
              </a:defRPr>
            </a:pPr>
            <a:r>
              <a:rPr sz="1800" dirty="0">
                <a:latin typeface="Times New Roman" panose="02020603050405020304" pitchFamily="18" charset="0"/>
                <a:cs typeface="Times New Roman" panose="02020603050405020304" pitchFamily="18" charset="0"/>
              </a:rPr>
              <a:t>Use these classes </a:t>
            </a:r>
            <a:r>
              <a:rPr lang="en-US" sz="1800" dirty="0">
                <a:latin typeface="Times New Roman" panose="02020603050405020304" pitchFamily="18" charset="0"/>
                <a:cs typeface="Times New Roman" panose="02020603050405020304" pitchFamily="18" charset="0"/>
              </a:rPr>
              <a:t>and interfaces </a:t>
            </a:r>
            <a:r>
              <a:rPr sz="1800" dirty="0">
                <a:latin typeface="Times New Roman" panose="02020603050405020304" pitchFamily="18" charset="0"/>
                <a:cs typeface="Times New Roman" panose="02020603050405020304" pitchFamily="18" charset="0"/>
              </a:rPr>
              <a:t>to save yourself time! </a:t>
            </a:r>
            <a:endParaRPr lang="en-US" sz="1800" dirty="0">
              <a:latin typeface="Times New Roman" panose="02020603050405020304" pitchFamily="18" charset="0"/>
              <a:cs typeface="Times New Roman" panose="02020603050405020304" pitchFamily="18" charset="0"/>
            </a:endParaRPr>
          </a:p>
          <a:p>
            <a:pPr marL="0" indent="7144">
              <a:spcBef>
                <a:spcPts val="450"/>
              </a:spcBef>
              <a:buNone/>
              <a:defRPr sz="2000">
                <a:solidFill>
                  <a:srgbClr val="313131"/>
                </a:solidFill>
              </a:defRPr>
            </a:pPr>
            <a:r>
              <a:rPr sz="1800" dirty="0">
                <a:latin typeface="Times New Roman" panose="02020603050405020304" pitchFamily="18" charset="0"/>
                <a:cs typeface="Times New Roman" panose="02020603050405020304" pitchFamily="18" charset="0"/>
              </a:rPr>
              <a:t>They are all in </a:t>
            </a:r>
            <a:r>
              <a:rPr sz="1800" dirty="0">
                <a:solidFill>
                  <a:srgbClr val="C00000"/>
                </a:solidFill>
                <a:latin typeface="Times New Roman" panose="02020603050405020304" pitchFamily="18" charset="0"/>
                <a:cs typeface="Times New Roman" panose="02020603050405020304" pitchFamily="18" charset="0"/>
              </a:rPr>
              <a:t>package </a:t>
            </a:r>
            <a:r>
              <a:rPr sz="1800" dirty="0" err="1">
                <a:solidFill>
                  <a:srgbClr val="C00000"/>
                </a:solidFill>
                <a:latin typeface="Times New Roman" panose="02020603050405020304" pitchFamily="18" charset="0"/>
                <a:cs typeface="Times New Roman" panose="02020603050405020304" pitchFamily="18" charset="0"/>
              </a:rPr>
              <a:t>java.util</a:t>
            </a:r>
            <a:r>
              <a:rPr sz="1800" dirty="0">
                <a:latin typeface="Times New Roman" panose="02020603050405020304" pitchFamily="18" charset="0"/>
                <a:cs typeface="Times New Roman" panose="02020603050405020304" pitchFamily="18" charset="0"/>
              </a:rPr>
              <a:t>.</a:t>
            </a:r>
          </a:p>
        </p:txBody>
      </p:sp>
      <p:sp>
        <p:nvSpPr>
          <p:cNvPr id="6" name="Shape 115">
            <a:extLst>
              <a:ext uri="{FF2B5EF4-FFF2-40B4-BE49-F238E27FC236}">
                <a16:creationId xmlns:a16="http://schemas.microsoft.com/office/drawing/2014/main" id="{E7A68CC9-BE8C-BE48-9789-ADF5DC52756A}"/>
              </a:ext>
            </a:extLst>
          </p:cNvPr>
          <p:cNvSpPr txBox="1">
            <a:spLocks/>
          </p:cNvSpPr>
          <p:nvPr/>
        </p:nvSpPr>
        <p:spPr>
          <a:xfrm>
            <a:off x="1168091" y="215174"/>
            <a:ext cx="6172200" cy="616744"/>
          </a:xfrm>
          <a:prstGeom prst="rect">
            <a:avLst/>
          </a:prstGeom>
          <a:noFill/>
          <a:ln>
            <a:noFill/>
          </a:ln>
        </p:spPr>
        <p:txBody>
          <a:bodyPr vert="horz" lIns="68569" tIns="68569" rIns="68569" bIns="68569" anchor="b" anchorCtr="0">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spcBef>
                <a:spcPts val="0"/>
              </a:spcBef>
            </a:pPr>
            <a:r>
              <a:rPr lang="en" sz="2700" dirty="0">
                <a:solidFill>
                  <a:srgbClr val="800000"/>
                </a:solidFill>
              </a:rPr>
              <a:t>Java Collections Framework</a:t>
            </a:r>
          </a:p>
        </p:txBody>
      </p:sp>
    </p:spTree>
    <p:extLst>
      <p:ext uri="{BB962C8B-B14F-4D97-AF65-F5344CB8AC3E}">
        <p14:creationId xmlns:p14="http://schemas.microsoft.com/office/powerpoint/2010/main" val="982041362"/>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
          <p:cNvSpPr txBox="1"/>
          <p:nvPr/>
        </p:nvSpPr>
        <p:spPr>
          <a:xfrm>
            <a:off x="5886450" y="1992960"/>
            <a:ext cx="1767440" cy="2308324"/>
          </a:xfrm>
          <a:prstGeom prst="rect">
            <a:avLst/>
          </a:prstGeom>
          <a:solidFill>
            <a:srgbClr val="FFDCC8"/>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000">
                <a:solidFill>
                  <a:srgbClr val="000000"/>
                </a:solidFill>
              </a:defRPr>
            </a:lvl1pPr>
          </a:lstStyle>
          <a:p>
            <a:pPr algn="r"/>
            <a:r>
              <a:rPr lang="en-US" sz="1800" dirty="0">
                <a:latin typeface="Times New Roman" panose="02020603050405020304" pitchFamily="18" charset="0"/>
                <a:cs typeface="Times New Roman" panose="02020603050405020304" pitchFamily="18" charset="0"/>
              </a:rPr>
              <a:t>Type: </a:t>
            </a:r>
            <a:r>
              <a:rPr sz="1800" dirty="0">
                <a:latin typeface="Times New Roman" panose="02020603050405020304" pitchFamily="18" charset="0"/>
                <a:cs typeface="Times New Roman" panose="02020603050405020304" pitchFamily="18" charset="0"/>
              </a:rPr>
              <a:t>a set of values together with operations on them. At this time, we don’t give the operations on these types.</a:t>
            </a:r>
          </a:p>
        </p:txBody>
      </p:sp>
      <p:sp>
        <p:nvSpPr>
          <p:cNvPr id="137" name="Text Placeholder 3"/>
          <p:cNvSpPr txBox="1">
            <a:spLocks noGrp="1"/>
          </p:cNvSpPr>
          <p:nvPr>
            <p:ph type="body" sz="half" idx="1"/>
          </p:nvPr>
        </p:nvSpPr>
        <p:spPr>
          <a:xfrm>
            <a:off x="1485900" y="1840239"/>
            <a:ext cx="4229100" cy="3017512"/>
          </a:xfrm>
          <a:prstGeom prst="rect">
            <a:avLst/>
          </a:prstGeom>
        </p:spPr>
        <p:txBody>
          <a:bodyPr>
            <a:noAutofit/>
          </a:bodyPr>
          <a:lstStyle/>
          <a:p>
            <a:pPr marL="259556" indent="-215504">
              <a:buSzPts val="2000"/>
              <a:defRPr sz="2000">
                <a:solidFill>
                  <a:srgbClr val="C00000"/>
                </a:solidFill>
              </a:defRPr>
            </a:pPr>
            <a:r>
              <a:rPr sz="1800" dirty="0">
                <a:latin typeface="Times New Roman" panose="02020603050405020304" pitchFamily="18" charset="0"/>
                <a:cs typeface="Times New Roman" panose="02020603050405020304" pitchFamily="18" charset="0"/>
              </a:rPr>
              <a:t>Bag</a:t>
            </a:r>
            <a:r>
              <a:rPr sz="1800" dirty="0">
                <a:solidFill>
                  <a:srgbClr val="313131"/>
                </a:solidFill>
                <a:latin typeface="Times New Roman" panose="02020603050405020304" pitchFamily="18" charset="0"/>
                <a:cs typeface="Times New Roman" panose="02020603050405020304" pitchFamily="18" charset="0"/>
              </a:rPr>
              <a:t>: bunch of values, with duplicates</a:t>
            </a:r>
            <a:br>
              <a:rPr sz="1800" dirty="0">
                <a:solidFill>
                  <a:srgbClr val="313131"/>
                </a:solidFill>
                <a:latin typeface="Times New Roman" panose="02020603050405020304" pitchFamily="18" charset="0"/>
                <a:cs typeface="Times New Roman" panose="02020603050405020304" pitchFamily="18" charset="0"/>
              </a:rPr>
            </a:br>
            <a:r>
              <a:rPr sz="1800" dirty="0">
                <a:solidFill>
                  <a:srgbClr val="313131"/>
                </a:solidFill>
                <a:latin typeface="Times New Roman" panose="02020603050405020304" pitchFamily="18" charset="0"/>
                <a:cs typeface="Times New Roman" panose="02020603050405020304" pitchFamily="18" charset="0"/>
              </a:rPr>
              <a:t>        allowed. E.g. a bag of coins</a:t>
            </a:r>
          </a:p>
          <a:p>
            <a:pPr marL="0">
              <a:spcBef>
                <a:spcPts val="450"/>
              </a:spcBef>
              <a:buSzPts val="2000"/>
              <a:defRPr sz="2000">
                <a:solidFill>
                  <a:srgbClr val="C00000"/>
                </a:solidFill>
              </a:defRPr>
            </a:pPr>
            <a:r>
              <a:rPr sz="1800" dirty="0">
                <a:latin typeface="Times New Roman" panose="02020603050405020304" pitchFamily="18" charset="0"/>
                <a:cs typeface="Times New Roman" panose="02020603050405020304" pitchFamily="18" charset="0"/>
              </a:rPr>
              <a:t>Set</a:t>
            </a:r>
            <a:r>
              <a:rPr sz="1800" dirty="0">
                <a:solidFill>
                  <a:srgbClr val="313131"/>
                </a:solidFill>
                <a:latin typeface="Times New Roman" panose="02020603050405020304" pitchFamily="18" charset="0"/>
                <a:cs typeface="Times New Roman" panose="02020603050405020304" pitchFamily="18" charset="0"/>
              </a:rPr>
              <a:t>: bag with no duplicates</a:t>
            </a:r>
          </a:p>
          <a:p>
            <a:pPr marL="0">
              <a:spcBef>
                <a:spcPts val="450"/>
              </a:spcBef>
              <a:buSzPts val="2000"/>
              <a:defRPr sz="2000">
                <a:solidFill>
                  <a:srgbClr val="C00000"/>
                </a:solidFill>
              </a:defRPr>
            </a:pPr>
            <a:r>
              <a:rPr sz="1800" dirty="0">
                <a:latin typeface="Times New Roman" panose="02020603050405020304" pitchFamily="18" charset="0"/>
                <a:cs typeface="Times New Roman" panose="02020603050405020304" pitchFamily="18" charset="0"/>
              </a:rPr>
              <a:t>Map</a:t>
            </a:r>
            <a:r>
              <a:rPr sz="1800" dirty="0">
                <a:solidFill>
                  <a:srgbClr val="313131"/>
                </a:solidFill>
                <a:latin typeface="Times New Roman" panose="02020603050405020304" pitchFamily="18" charset="0"/>
                <a:cs typeface="Times New Roman" panose="02020603050405020304" pitchFamily="18" charset="0"/>
              </a:rPr>
              <a:t>: set of (key, value) pairs.  Also</a:t>
            </a:r>
            <a:br>
              <a:rPr lang="en-US" sz="1800" dirty="0">
                <a:solidFill>
                  <a:srgbClr val="313131"/>
                </a:solidFill>
                <a:latin typeface="Times New Roman" panose="02020603050405020304" pitchFamily="18" charset="0"/>
                <a:cs typeface="Times New Roman" panose="02020603050405020304" pitchFamily="18" charset="0"/>
              </a:rPr>
            </a:br>
            <a:r>
              <a:rPr lang="en-US" sz="1800" dirty="0">
                <a:solidFill>
                  <a:srgbClr val="313131"/>
                </a:solidFill>
                <a:latin typeface="Times New Roman" panose="02020603050405020304" pitchFamily="18" charset="0"/>
                <a:cs typeface="Times New Roman" panose="02020603050405020304" pitchFamily="18" charset="0"/>
              </a:rPr>
              <a:t>     </a:t>
            </a:r>
            <a:r>
              <a:rPr sz="1800" dirty="0">
                <a:solidFill>
                  <a:srgbClr val="313131"/>
                </a:solidFill>
                <a:latin typeface="Times New Roman" panose="02020603050405020304" pitchFamily="18" charset="0"/>
                <a:cs typeface="Times New Roman" panose="02020603050405020304" pitchFamily="18" charset="0"/>
              </a:rPr>
              <a:t> called a</a:t>
            </a:r>
            <a:br>
              <a:rPr sz="1800" dirty="0">
                <a:solidFill>
                  <a:srgbClr val="313131"/>
                </a:solidFill>
                <a:latin typeface="Times New Roman" panose="02020603050405020304" pitchFamily="18" charset="0"/>
                <a:cs typeface="Times New Roman" panose="02020603050405020304" pitchFamily="18" charset="0"/>
              </a:rPr>
            </a:br>
            <a:r>
              <a:rPr sz="1800" dirty="0">
                <a:solidFill>
                  <a:srgbClr val="313131"/>
                </a:solidFill>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Dictionary</a:t>
            </a:r>
            <a:r>
              <a:rPr sz="1800" dirty="0">
                <a:solidFill>
                  <a:srgbClr val="313131"/>
                </a:solidFill>
                <a:latin typeface="Times New Roman" panose="02020603050405020304" pitchFamily="18" charset="0"/>
                <a:cs typeface="Times New Roman" panose="02020603050405020304" pitchFamily="18" charset="0"/>
              </a:rPr>
              <a:t>: set of words with meanings</a:t>
            </a:r>
          </a:p>
          <a:p>
            <a:pPr marL="0">
              <a:spcBef>
                <a:spcPts val="450"/>
              </a:spcBef>
              <a:buSzPts val="2000"/>
              <a:defRPr sz="2000">
                <a:solidFill>
                  <a:srgbClr val="C00000"/>
                </a:solidFill>
              </a:defRPr>
            </a:pPr>
            <a:r>
              <a:rPr sz="1800" dirty="0">
                <a:latin typeface="Times New Roman" panose="02020603050405020304" pitchFamily="18" charset="0"/>
                <a:cs typeface="Times New Roman" panose="02020603050405020304" pitchFamily="18" charset="0"/>
              </a:rPr>
              <a:t>List</a:t>
            </a:r>
            <a:r>
              <a:rPr sz="1800" dirty="0">
                <a:solidFill>
                  <a:srgbClr val="313131"/>
                </a:solidFill>
                <a:latin typeface="Times New Roman" panose="02020603050405020304" pitchFamily="18" charset="0"/>
                <a:cs typeface="Times New Roman" panose="02020603050405020304" pitchFamily="18" charset="0"/>
              </a:rPr>
              <a:t>: a bag in which the values are ordered</a:t>
            </a:r>
          </a:p>
          <a:p>
            <a:pPr marL="0">
              <a:spcBef>
                <a:spcPts val="450"/>
              </a:spcBef>
              <a:buSzPts val="2000"/>
              <a:defRPr sz="2000">
                <a:solidFill>
                  <a:srgbClr val="C00000"/>
                </a:solidFill>
              </a:defRPr>
            </a:pPr>
            <a:r>
              <a:rPr sz="1800" dirty="0">
                <a:latin typeface="Times New Roman" panose="02020603050405020304" pitchFamily="18" charset="0"/>
                <a:cs typeface="Times New Roman" panose="02020603050405020304" pitchFamily="18" charset="0"/>
              </a:rPr>
              <a:t>Stack</a:t>
            </a:r>
            <a:r>
              <a:rPr sz="1800" dirty="0">
                <a:solidFill>
                  <a:srgbClr val="313131"/>
                </a:solidFill>
                <a:latin typeface="Times New Roman" panose="02020603050405020304" pitchFamily="18" charset="0"/>
                <a:cs typeface="Times New Roman" panose="02020603050405020304" pitchFamily="18" charset="0"/>
              </a:rPr>
              <a:t> and </a:t>
            </a:r>
            <a:r>
              <a:rPr sz="1800" dirty="0">
                <a:latin typeface="Times New Roman" panose="02020603050405020304" pitchFamily="18" charset="0"/>
                <a:cs typeface="Times New Roman" panose="02020603050405020304" pitchFamily="18" charset="0"/>
              </a:rPr>
              <a:t>Queue</a:t>
            </a:r>
            <a:r>
              <a:rPr sz="1800" dirty="0">
                <a:solidFill>
                  <a:srgbClr val="313131"/>
                </a:solidFill>
                <a:latin typeface="Times New Roman" panose="02020603050405020304" pitchFamily="18" charset="0"/>
                <a:cs typeface="Times New Roman" panose="02020603050405020304" pitchFamily="18" charset="0"/>
              </a:rPr>
              <a:t>: we’ll see these later</a:t>
            </a:r>
          </a:p>
        </p:txBody>
      </p:sp>
      <p:sp>
        <p:nvSpPr>
          <p:cNvPr id="138" name="TextBox 4"/>
          <p:cNvSpPr txBox="1"/>
          <p:nvPr/>
        </p:nvSpPr>
        <p:spPr>
          <a:xfrm>
            <a:off x="1636454" y="1216991"/>
            <a:ext cx="4807724"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defRPr sz="2000">
                <a:solidFill>
                  <a:srgbClr val="0070C0"/>
                </a:solidFill>
              </a:defRPr>
            </a:pPr>
            <a:r>
              <a:rPr sz="1800" dirty="0">
                <a:latin typeface="Times New Roman" panose="02020603050405020304" pitchFamily="18" charset="0"/>
                <a:cs typeface="Times New Roman" panose="02020603050405020304" pitchFamily="18" charset="0"/>
              </a:rPr>
              <a:t>Below are some types. The Collections Framework</a:t>
            </a:r>
            <a:br>
              <a:rPr sz="1800" dirty="0">
                <a:latin typeface="Times New Roman" panose="02020603050405020304" pitchFamily="18" charset="0"/>
                <a:cs typeface="Times New Roman" panose="02020603050405020304" pitchFamily="18" charset="0"/>
              </a:rPr>
            </a:br>
            <a:r>
              <a:rPr sz="1800" dirty="0">
                <a:latin typeface="Times New Roman" panose="02020603050405020304" pitchFamily="18" charset="0"/>
                <a:cs typeface="Times New Roman" panose="02020603050405020304" pitchFamily="18" charset="0"/>
              </a:rPr>
              <a:t>has classes that implement them</a:t>
            </a:r>
          </a:p>
        </p:txBody>
      </p:sp>
      <p:sp>
        <p:nvSpPr>
          <p:cNvPr id="4" name="Rectangle 3">
            <a:extLst>
              <a:ext uri="{FF2B5EF4-FFF2-40B4-BE49-F238E27FC236}">
                <a16:creationId xmlns:a16="http://schemas.microsoft.com/office/drawing/2014/main" id="{13F804F1-DFFA-0441-ACB4-B1BEA7B3DAA5}"/>
              </a:ext>
            </a:extLst>
          </p:cNvPr>
          <p:cNvSpPr/>
          <p:nvPr/>
        </p:nvSpPr>
        <p:spPr>
          <a:xfrm>
            <a:off x="2148618" y="342901"/>
            <a:ext cx="4147289" cy="507831"/>
          </a:xfrm>
          <a:prstGeom prst="rect">
            <a:avLst/>
          </a:prstGeom>
        </p:spPr>
        <p:txBody>
          <a:bodyPr wrap="none">
            <a:spAutoFit/>
          </a:bodyPr>
          <a:lstStyle/>
          <a:p>
            <a:pPr algn="ctr"/>
            <a:r>
              <a:rPr lang="en" sz="2700" dirty="0">
                <a:solidFill>
                  <a:srgbClr val="800000"/>
                </a:solidFill>
                <a:latin typeface="Times New Roman" panose="02020603050405020304" pitchFamily="18" charset="0"/>
                <a:cs typeface="Times New Roman" panose="02020603050405020304" pitchFamily="18" charset="0"/>
              </a:rPr>
              <a:t>Java Collections Framework</a:t>
            </a:r>
          </a:p>
        </p:txBody>
      </p:sp>
    </p:spTree>
    <p:extLst>
      <p:ext uri="{BB962C8B-B14F-4D97-AF65-F5344CB8AC3E}">
        <p14:creationId xmlns:p14="http://schemas.microsoft.com/office/powerpoint/2010/main" val="309140127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 Placeholder 3"/>
          <p:cNvSpPr txBox="1">
            <a:spLocks noGrp="1"/>
          </p:cNvSpPr>
          <p:nvPr>
            <p:ph type="body" sz="half" idx="1"/>
          </p:nvPr>
        </p:nvSpPr>
        <p:spPr>
          <a:xfrm>
            <a:off x="1636453" y="2397656"/>
            <a:ext cx="5150339" cy="2517245"/>
          </a:xfrm>
          <a:prstGeom prst="rect">
            <a:avLst/>
          </a:prstGeom>
        </p:spPr>
        <p:txBody>
          <a:bodyPr>
            <a:noAutofit/>
          </a:bodyPr>
          <a:lstStyle/>
          <a:p>
            <a:pPr marL="44053" indent="0">
              <a:buSzPts val="2000"/>
              <a:buNone/>
              <a:defRPr sz="2000">
                <a:solidFill>
                  <a:srgbClr val="C00000"/>
                </a:solidFill>
              </a:defRPr>
            </a:pPr>
            <a:r>
              <a:rPr lang="en-US" sz="1800" dirty="0">
                <a:solidFill>
                  <a:srgbClr val="313131"/>
                </a:solidFill>
                <a:latin typeface="Times New Roman" panose="02020603050405020304" pitchFamily="18" charset="0"/>
                <a:cs typeface="Times New Roman" panose="02020603050405020304" pitchFamily="18" charset="0"/>
              </a:rPr>
              <a:t>Below first horizontal line</a:t>
            </a:r>
          </a:p>
          <a:p>
            <a:pPr marL="259556" indent="-215504">
              <a:buSzPts val="2000"/>
              <a:defRPr sz="2000">
                <a:solidFill>
                  <a:srgbClr val="C00000"/>
                </a:solidFill>
              </a:defRPr>
            </a:pPr>
            <a:r>
              <a:rPr lang="en-US" sz="1800" dirty="0">
                <a:solidFill>
                  <a:srgbClr val="313131"/>
                </a:solidFill>
                <a:latin typeface="Times New Roman" panose="02020603050405020304" pitchFamily="18" charset="0"/>
                <a:cs typeface="Times New Roman" panose="02020603050405020304" pitchFamily="18" charset="0"/>
              </a:rPr>
              <a:t>See its declaration.</a:t>
            </a:r>
          </a:p>
          <a:p>
            <a:pPr marL="259556" indent="-215504">
              <a:buSzPts val="2000"/>
              <a:defRPr sz="2000">
                <a:solidFill>
                  <a:srgbClr val="C00000"/>
                </a:solidFill>
              </a:defRPr>
            </a:pPr>
            <a:r>
              <a:rPr lang="en-US" sz="1800" dirty="0">
                <a:solidFill>
                  <a:srgbClr val="313131"/>
                </a:solidFill>
                <a:latin typeface="Times New Roman" panose="02020603050405020304" pitchFamily="18" charset="0"/>
                <a:cs typeface="Times New Roman" panose="02020603050405020304" pitchFamily="18" charset="0"/>
              </a:rPr>
              <a:t>Read first paragraph about it</a:t>
            </a:r>
          </a:p>
          <a:p>
            <a:pPr marL="259556" indent="-215504">
              <a:buSzPts val="2000"/>
              <a:defRPr sz="2000">
                <a:solidFill>
                  <a:srgbClr val="C00000"/>
                </a:solidFill>
              </a:defRPr>
            </a:pPr>
            <a:r>
              <a:rPr lang="en-US" sz="1800" dirty="0">
                <a:solidFill>
                  <a:srgbClr val="313131"/>
                </a:solidFill>
                <a:latin typeface="Times New Roman" panose="02020603050405020304" pitchFamily="18" charset="0"/>
                <a:cs typeface="Times New Roman" panose="02020603050405020304" pitchFamily="18" charset="0"/>
              </a:rPr>
              <a:t>Read second paragraph about bags</a:t>
            </a:r>
          </a:p>
          <a:p>
            <a:pPr marL="259556" indent="-215504">
              <a:buSzPts val="2000"/>
              <a:defRPr sz="2000">
                <a:solidFill>
                  <a:srgbClr val="C00000"/>
                </a:solidFill>
              </a:defRPr>
            </a:pPr>
            <a:r>
              <a:rPr lang="en-US" sz="1800" dirty="0">
                <a:solidFill>
                  <a:srgbClr val="313131"/>
                </a:solidFill>
                <a:latin typeface="Times New Roman" panose="02020603050405020304" pitchFamily="18" charset="0"/>
                <a:cs typeface="Times New Roman" panose="02020603050405020304" pitchFamily="18" charset="0"/>
              </a:rPr>
              <a:t>If developing this hierarchy from scratch, it would have been slightly different. The need to be backward compatible and use existing classes forced some decisions</a:t>
            </a:r>
            <a:endParaRPr sz="1800" dirty="0">
              <a:solidFill>
                <a:srgbClr val="313131"/>
              </a:solidFill>
              <a:latin typeface="Times New Roman" panose="02020603050405020304" pitchFamily="18" charset="0"/>
              <a:cs typeface="Times New Roman" panose="02020603050405020304" pitchFamily="18" charset="0"/>
            </a:endParaRPr>
          </a:p>
        </p:txBody>
      </p:sp>
      <p:sp>
        <p:nvSpPr>
          <p:cNvPr id="138" name="TextBox 4"/>
          <p:cNvSpPr txBox="1"/>
          <p:nvPr/>
        </p:nvSpPr>
        <p:spPr>
          <a:xfrm>
            <a:off x="1636454" y="1031380"/>
            <a:ext cx="5500222" cy="1384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defRPr sz="2000">
                <a:solidFill>
                  <a:srgbClr val="0070C0"/>
                </a:solidFill>
              </a:defRPr>
            </a:pPr>
            <a:r>
              <a:rPr lang="en-US" sz="1800" dirty="0">
                <a:solidFill>
                  <a:srgbClr val="002060"/>
                </a:solidFill>
                <a:latin typeface="Times New Roman" panose="02020603050405020304" pitchFamily="18" charset="0"/>
                <a:cs typeface="Times New Roman" panose="02020603050405020304" pitchFamily="18" charset="0"/>
              </a:rPr>
              <a:t>Look at the JAVA Documentation for interface collections</a:t>
            </a:r>
          </a:p>
          <a:p>
            <a:pPr>
              <a:defRPr sz="2000">
                <a:solidFill>
                  <a:srgbClr val="0070C0"/>
                </a:solidFill>
              </a:defRPr>
            </a:pPr>
            <a:r>
              <a:rPr lang="en-US" sz="1800" dirty="0">
                <a:solidFill>
                  <a:srgbClr val="002060"/>
                </a:solidFill>
                <a:latin typeface="Times New Roman" panose="02020603050405020304" pitchFamily="18" charset="0"/>
                <a:cs typeface="Times New Roman" panose="02020603050405020304" pitchFamily="18" charset="0"/>
              </a:rPr>
              <a:t>Google    java 11 collections</a:t>
            </a:r>
          </a:p>
          <a:p>
            <a:pPr>
              <a:defRPr sz="2000">
                <a:solidFill>
                  <a:srgbClr val="0070C0"/>
                </a:solidFill>
              </a:defRPr>
            </a:pPr>
            <a:br>
              <a:rPr lang="en-US" sz="1800" dirty="0">
                <a:solidFill>
                  <a:srgbClr val="002060"/>
                </a:solidFill>
                <a:latin typeface="Times New Roman" panose="02020603050405020304" pitchFamily="18" charset="0"/>
                <a:cs typeface="Times New Roman" panose="02020603050405020304" pitchFamily="18" charset="0"/>
              </a:rPr>
            </a:br>
            <a:r>
              <a:rPr lang="en-US" sz="1500" dirty="0">
                <a:solidFill>
                  <a:srgbClr val="002060"/>
                </a:solidFill>
                <a:latin typeface="Times New Roman" panose="02020603050405020304" pitchFamily="18" charset="0"/>
                <a:cs typeface="Times New Roman" panose="02020603050405020304" pitchFamily="18" charset="0"/>
              </a:rPr>
              <a:t>https://docs.oracle.com/en/java/javase/11</a:t>
            </a:r>
            <a:br>
              <a:rPr lang="en-US" sz="1500" dirty="0">
                <a:solidFill>
                  <a:srgbClr val="002060"/>
                </a:solidFill>
                <a:latin typeface="Times New Roman" panose="02020603050405020304" pitchFamily="18" charset="0"/>
                <a:cs typeface="Times New Roman" panose="02020603050405020304" pitchFamily="18" charset="0"/>
              </a:rPr>
            </a:br>
            <a:r>
              <a:rPr lang="en-US" sz="1500" dirty="0">
                <a:solidFill>
                  <a:srgbClr val="002060"/>
                </a:solidFill>
                <a:latin typeface="Times New Roman" panose="02020603050405020304" pitchFamily="18" charset="0"/>
                <a:cs typeface="Times New Roman" panose="02020603050405020304" pitchFamily="18" charset="0"/>
              </a:rPr>
              <a:t>/docs/</a:t>
            </a:r>
            <a:r>
              <a:rPr lang="en-US" sz="1500" dirty="0" err="1">
                <a:solidFill>
                  <a:srgbClr val="002060"/>
                </a:solidFill>
                <a:latin typeface="Times New Roman" panose="02020603050405020304" pitchFamily="18" charset="0"/>
                <a:cs typeface="Times New Roman" panose="02020603050405020304" pitchFamily="18" charset="0"/>
              </a:rPr>
              <a:t>api</a:t>
            </a:r>
            <a:r>
              <a:rPr lang="en-US" sz="1500" dirty="0">
                <a:solidFill>
                  <a:srgbClr val="002060"/>
                </a:solidFill>
                <a:latin typeface="Times New Roman" panose="02020603050405020304" pitchFamily="18" charset="0"/>
                <a:cs typeface="Times New Roman" panose="02020603050405020304" pitchFamily="18" charset="0"/>
              </a:rPr>
              <a:t>/</a:t>
            </a:r>
            <a:r>
              <a:rPr lang="en-US" sz="1500" dirty="0" err="1">
                <a:solidFill>
                  <a:srgbClr val="002060"/>
                </a:solidFill>
                <a:latin typeface="Times New Roman" panose="02020603050405020304" pitchFamily="18" charset="0"/>
                <a:cs typeface="Times New Roman" panose="02020603050405020304" pitchFamily="18" charset="0"/>
              </a:rPr>
              <a:t>java.base</a:t>
            </a:r>
            <a:r>
              <a:rPr lang="en-US" sz="1500" dirty="0">
                <a:solidFill>
                  <a:srgbClr val="002060"/>
                </a:solidFill>
                <a:latin typeface="Times New Roman" panose="02020603050405020304" pitchFamily="18" charset="0"/>
                <a:cs typeface="Times New Roman" panose="02020603050405020304" pitchFamily="18" charset="0"/>
              </a:rPr>
              <a:t>/java/</a:t>
            </a:r>
            <a:r>
              <a:rPr lang="en-US" sz="1500" dirty="0" err="1">
                <a:solidFill>
                  <a:srgbClr val="002060"/>
                </a:solidFill>
                <a:latin typeface="Times New Roman" panose="02020603050405020304" pitchFamily="18" charset="0"/>
                <a:cs typeface="Times New Roman" panose="02020603050405020304" pitchFamily="18" charset="0"/>
              </a:rPr>
              <a:t>util</a:t>
            </a:r>
            <a:r>
              <a:rPr lang="en-US" sz="1500" dirty="0">
                <a:solidFill>
                  <a:srgbClr val="002060"/>
                </a:solidFill>
                <a:latin typeface="Times New Roman" panose="02020603050405020304" pitchFamily="18" charset="0"/>
                <a:cs typeface="Times New Roman" panose="02020603050405020304" pitchFamily="18" charset="0"/>
              </a:rPr>
              <a:t>/</a:t>
            </a:r>
            <a:r>
              <a:rPr lang="en-US" sz="1500" dirty="0" err="1">
                <a:solidFill>
                  <a:srgbClr val="002060"/>
                </a:solidFill>
                <a:latin typeface="Times New Roman" panose="02020603050405020304" pitchFamily="18" charset="0"/>
                <a:cs typeface="Times New Roman" panose="02020603050405020304" pitchFamily="18" charset="0"/>
              </a:rPr>
              <a:t>Collection.html</a:t>
            </a:r>
            <a:endParaRPr sz="1500" dirty="0">
              <a:solidFill>
                <a:srgbClr val="00206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3F804F1-DFFA-0441-ACB4-B1BEA7B3DAA5}"/>
              </a:ext>
            </a:extLst>
          </p:cNvPr>
          <p:cNvSpPr/>
          <p:nvPr/>
        </p:nvSpPr>
        <p:spPr>
          <a:xfrm>
            <a:off x="2148618" y="342901"/>
            <a:ext cx="4147289" cy="507831"/>
          </a:xfrm>
          <a:prstGeom prst="rect">
            <a:avLst/>
          </a:prstGeom>
        </p:spPr>
        <p:txBody>
          <a:bodyPr wrap="none">
            <a:spAutoFit/>
          </a:bodyPr>
          <a:lstStyle/>
          <a:p>
            <a:pPr algn="ctr"/>
            <a:r>
              <a:rPr lang="en" sz="2700" dirty="0">
                <a:solidFill>
                  <a:srgbClr val="800000"/>
                </a:solidFill>
                <a:latin typeface="Times New Roman" panose="02020603050405020304" pitchFamily="18" charset="0"/>
                <a:cs typeface="Times New Roman" panose="02020603050405020304" pitchFamily="18" charset="0"/>
              </a:rPr>
              <a:t>Java Collections Framework</a:t>
            </a:r>
          </a:p>
        </p:txBody>
      </p:sp>
    </p:spTree>
    <p:extLst>
      <p:ext uri="{BB962C8B-B14F-4D97-AF65-F5344CB8AC3E}">
        <p14:creationId xmlns:p14="http://schemas.microsoft.com/office/powerpoint/2010/main" val="2453412432"/>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idx="4294967295"/>
          </p:nvPr>
        </p:nvSpPr>
        <p:spPr>
          <a:xfrm>
            <a:off x="1428750" y="285751"/>
            <a:ext cx="6172200" cy="685800"/>
          </a:xfrm>
          <a:prstGeom prst="rect">
            <a:avLst/>
          </a:prstGeom>
          <a:noFill/>
          <a:ln>
            <a:noFill/>
          </a:ln>
        </p:spPr>
        <p:txBody>
          <a:bodyPr vert="horz" lIns="68569" tIns="68569" rIns="68569" bIns="68569" anchor="b" anchorCtr="0">
            <a:noAutofit/>
          </a:bodyPr>
          <a:lstStyle/>
          <a:p>
            <a:pPr algn="ctr"/>
            <a:r>
              <a:rPr lang="en" sz="2700" dirty="0">
                <a:solidFill>
                  <a:srgbClr val="800000"/>
                </a:solidFill>
              </a:rPr>
              <a:t>Java Collections Framework</a:t>
            </a:r>
          </a:p>
        </p:txBody>
      </p:sp>
      <p:sp>
        <p:nvSpPr>
          <p:cNvPr id="8" name="TextBox 7"/>
          <p:cNvSpPr txBox="1"/>
          <p:nvPr/>
        </p:nvSpPr>
        <p:spPr>
          <a:xfrm>
            <a:off x="7029450" y="4695051"/>
            <a:ext cx="335348" cy="253916"/>
          </a:xfrm>
          <a:prstGeom prst="rect">
            <a:avLst/>
          </a:prstGeom>
          <a:noFill/>
        </p:spPr>
        <p:txBody>
          <a:bodyPr wrap="none" rtlCol="0">
            <a:spAutoFit/>
          </a:bodyPr>
          <a:lstStyle/>
          <a:p>
            <a:fld id="{7F0C3FF4-CB79-7F4B-A906-66C49782AC3E}" type="slidenum">
              <a:rPr lang="en-US" sz="1050"/>
              <a:t>65</a:t>
            </a:fld>
            <a:endParaRPr lang="en-US" sz="1050" dirty="0"/>
          </a:p>
        </p:txBody>
      </p:sp>
      <p:sp>
        <p:nvSpPr>
          <p:cNvPr id="9" name="TextBox 8"/>
          <p:cNvSpPr txBox="1"/>
          <p:nvPr/>
        </p:nvSpPr>
        <p:spPr>
          <a:xfrm>
            <a:off x="1485747" y="1424567"/>
            <a:ext cx="577215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public interface </a:t>
            </a:r>
            <a:r>
              <a:rPr lang="en-US" sz="1800" b="1" dirty="0">
                <a:latin typeface="Times New Roman" panose="02020603050405020304" pitchFamily="18" charset="0"/>
                <a:cs typeface="Times New Roman" panose="02020603050405020304" pitchFamily="18" charset="0"/>
              </a:rPr>
              <a:t>Collection&lt;E&gt;</a:t>
            </a:r>
            <a:endParaRPr lang="en-US" sz="1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B1A6AA7-05D9-E448-B056-0CBE9CC1FBEE}"/>
              </a:ext>
            </a:extLst>
          </p:cNvPr>
          <p:cNvSpPr/>
          <p:nvPr/>
        </p:nvSpPr>
        <p:spPr>
          <a:xfrm>
            <a:off x="4514851" y="1405842"/>
            <a:ext cx="2053767" cy="369332"/>
          </a:xfrm>
          <a:prstGeom prst="rect">
            <a:avLst/>
          </a:prstGeom>
        </p:spPr>
        <p:txBody>
          <a:bodyPr wrap="none">
            <a:spAutoFit/>
          </a:bodyPr>
          <a:lstStyle/>
          <a:p>
            <a:r>
              <a:rPr lang="en-US" sz="1800" dirty="0">
                <a:solidFill>
                  <a:srgbClr val="C00000"/>
                </a:solidFill>
                <a:latin typeface="Times New Roman" panose="02020603050405020304" pitchFamily="18" charset="0"/>
                <a:cs typeface="Times New Roman" panose="02020603050405020304" pitchFamily="18" charset="0"/>
              </a:rPr>
              <a:t>extends </a:t>
            </a:r>
            <a:r>
              <a:rPr lang="en-US" sz="1800" dirty="0" err="1">
                <a:solidFill>
                  <a:srgbClr val="C00000"/>
                </a:solidFill>
                <a:latin typeface="Times New Roman" panose="02020603050405020304" pitchFamily="18" charset="0"/>
                <a:cs typeface="Times New Roman" panose="02020603050405020304" pitchFamily="18" charset="0"/>
              </a:rPr>
              <a:t>Iterable</a:t>
            </a:r>
            <a:r>
              <a:rPr lang="en-US" sz="1800" dirty="0">
                <a:solidFill>
                  <a:srgbClr val="C00000"/>
                </a:solidFill>
                <a:latin typeface="Times New Roman" panose="02020603050405020304" pitchFamily="18" charset="0"/>
                <a:cs typeface="Times New Roman" panose="02020603050405020304" pitchFamily="18" charset="0"/>
              </a:rPr>
              <a:t>&lt;E&gt;</a:t>
            </a:r>
            <a:endParaRPr lang="en-US" sz="1800" dirty="0">
              <a:solidFill>
                <a:srgbClr val="C00000"/>
              </a:solidFill>
            </a:endParaRPr>
          </a:p>
        </p:txBody>
      </p:sp>
      <p:sp>
        <p:nvSpPr>
          <p:cNvPr id="11" name="Rectangle 10">
            <a:extLst>
              <a:ext uri="{FF2B5EF4-FFF2-40B4-BE49-F238E27FC236}">
                <a16:creationId xmlns:a16="http://schemas.microsoft.com/office/drawing/2014/main" id="{A3C49162-2793-EF42-AD31-2CA7AEA03D89}"/>
              </a:ext>
            </a:extLst>
          </p:cNvPr>
          <p:cNvSpPr/>
          <p:nvPr/>
        </p:nvSpPr>
        <p:spPr>
          <a:xfrm>
            <a:off x="4800601" y="1078319"/>
            <a:ext cx="3063659" cy="369332"/>
          </a:xfrm>
          <a:prstGeom prst="rect">
            <a:avLst/>
          </a:prstGeom>
        </p:spPr>
        <p:txBody>
          <a:bodyPr wrap="none">
            <a:spAutoFit/>
          </a:bodyPr>
          <a:lstStyle/>
          <a:p>
            <a:r>
              <a:rPr lang="en-US" sz="1800" dirty="0">
                <a:solidFill>
                  <a:srgbClr val="008F00"/>
                </a:solidFill>
                <a:latin typeface="Times New Roman" panose="02020603050405020304" pitchFamily="18" charset="0"/>
                <a:cs typeface="Times New Roman" panose="02020603050405020304" pitchFamily="18" charset="0"/>
              </a:rPr>
              <a:t>Learn about it in several weeks</a:t>
            </a:r>
            <a:endParaRPr lang="en-US" sz="1800" dirty="0">
              <a:solidFill>
                <a:srgbClr val="008F00"/>
              </a:solidFill>
            </a:endParaRPr>
          </a:p>
        </p:txBody>
      </p:sp>
      <p:sp>
        <p:nvSpPr>
          <p:cNvPr id="3" name="TextBox 2">
            <a:extLst>
              <a:ext uri="{FF2B5EF4-FFF2-40B4-BE49-F238E27FC236}">
                <a16:creationId xmlns:a16="http://schemas.microsoft.com/office/drawing/2014/main" id="{6A4BC53F-DB51-6645-974F-EC30FE4F876D}"/>
              </a:ext>
            </a:extLst>
          </p:cNvPr>
          <p:cNvSpPr txBox="1"/>
          <p:nvPr/>
        </p:nvSpPr>
        <p:spPr>
          <a:xfrm>
            <a:off x="2228850" y="2013257"/>
            <a:ext cx="3589444"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Some abstract methods declared in it</a:t>
            </a:r>
          </a:p>
        </p:txBody>
      </p:sp>
      <p:sp>
        <p:nvSpPr>
          <p:cNvPr id="13" name="TextBox 12">
            <a:extLst>
              <a:ext uri="{FF2B5EF4-FFF2-40B4-BE49-F238E27FC236}">
                <a16:creationId xmlns:a16="http://schemas.microsoft.com/office/drawing/2014/main" id="{6BCA2DF0-D7FC-114E-AB04-2452C89EA3D5}"/>
              </a:ext>
            </a:extLst>
          </p:cNvPr>
          <p:cNvSpPr txBox="1"/>
          <p:nvPr/>
        </p:nvSpPr>
        <p:spPr>
          <a:xfrm>
            <a:off x="2228850" y="2652931"/>
            <a:ext cx="5029047" cy="2351926"/>
          </a:xfrm>
          <a:prstGeom prst="rect">
            <a:avLst/>
          </a:prstGeom>
          <a:noFill/>
        </p:spPr>
        <p:txBody>
          <a:bodyPr wrap="square" rtlCol="0">
            <a:spAutoFit/>
          </a:bodyPr>
          <a:lstStyle/>
          <a:p>
            <a:pPr>
              <a:spcBef>
                <a:spcPts val="450"/>
              </a:spcBef>
            </a:pPr>
            <a:r>
              <a:rPr lang="en-US" sz="1800" dirty="0">
                <a:solidFill>
                  <a:srgbClr val="3F65F6"/>
                </a:solidFill>
                <a:latin typeface="Times New Roman" panose="02020603050405020304" pitchFamily="18" charset="0"/>
                <a:cs typeface="Times New Roman" panose="02020603050405020304" pitchFamily="18" charset="0"/>
              </a:rPr>
              <a:t>public abstract </a:t>
            </a:r>
            <a:r>
              <a:rPr lang="en-US" sz="1800" dirty="0">
                <a:latin typeface="Times New Roman" panose="02020603050405020304" pitchFamily="18" charset="0"/>
                <a:cs typeface="Times New Roman" panose="02020603050405020304" pitchFamily="18" charset="0"/>
              </a:rPr>
              <a:t>boolean add(E e);</a:t>
            </a:r>
          </a:p>
          <a:p>
            <a:pPr>
              <a:spcBef>
                <a:spcPts val="450"/>
              </a:spcBef>
            </a:pPr>
            <a:r>
              <a:rPr lang="en-US" sz="1800" dirty="0">
                <a:solidFill>
                  <a:srgbClr val="3F65F6"/>
                </a:solidFill>
                <a:latin typeface="Times New Roman" panose="02020603050405020304" pitchFamily="18" charset="0"/>
                <a:cs typeface="Times New Roman" panose="02020603050405020304" pitchFamily="18" charset="0"/>
              </a:rPr>
              <a:t>public abstract </a:t>
            </a:r>
            <a:r>
              <a:rPr lang="en-US" sz="1800" dirty="0">
                <a:latin typeface="Times New Roman" panose="02020603050405020304" pitchFamily="18" charset="0"/>
                <a:cs typeface="Times New Roman" panose="02020603050405020304" pitchFamily="18" charset="0"/>
              </a:rPr>
              <a:t>boolean contains(Object </a:t>
            </a:r>
            <a:r>
              <a:rPr lang="en-US" sz="1800" dirty="0" err="1">
                <a:latin typeface="Times New Roman" panose="02020603050405020304" pitchFamily="18" charset="0"/>
                <a:cs typeface="Times New Roman" panose="02020603050405020304" pitchFamily="18" charset="0"/>
              </a:rPr>
              <a:t>ob</a:t>
            </a:r>
            <a:r>
              <a:rPr lang="en-US" sz="1800" dirty="0">
                <a:latin typeface="Times New Roman" panose="02020603050405020304" pitchFamily="18" charset="0"/>
                <a:cs typeface="Times New Roman" panose="02020603050405020304" pitchFamily="18" charset="0"/>
              </a:rPr>
              <a:t>);</a:t>
            </a:r>
          </a:p>
          <a:p>
            <a:pPr>
              <a:spcBef>
                <a:spcPts val="450"/>
              </a:spcBef>
            </a:pPr>
            <a:r>
              <a:rPr lang="en-US" sz="1800" dirty="0">
                <a:solidFill>
                  <a:srgbClr val="3F65F6"/>
                </a:solidFill>
                <a:latin typeface="Times New Roman" panose="02020603050405020304" pitchFamily="18" charset="0"/>
                <a:cs typeface="Times New Roman" panose="02020603050405020304" pitchFamily="18" charset="0"/>
              </a:rPr>
              <a:t>public abstract </a:t>
            </a:r>
            <a:r>
              <a:rPr lang="en-US" sz="1800" dirty="0" err="1">
                <a:solidFill>
                  <a:srgbClr val="3F65F6"/>
                </a:solidFill>
                <a:latin typeface="Times New Roman" panose="02020603050405020304" pitchFamily="18" charset="0"/>
                <a:cs typeface="Times New Roman" panose="02020603050405020304" pitchFamily="18" charset="0"/>
              </a:rPr>
              <a:t>i</a:t>
            </a:r>
            <a:r>
              <a:rPr lang="en-US" sz="1800" dirty="0" err="1">
                <a:latin typeface="Times New Roman" panose="02020603050405020304" pitchFamily="18" charset="0"/>
                <a:cs typeface="Times New Roman" panose="02020603050405020304" pitchFamily="18" charset="0"/>
              </a:rPr>
              <a:t>nt</a:t>
            </a:r>
            <a:r>
              <a:rPr lang="en-US" sz="1800" dirty="0">
                <a:latin typeface="Times New Roman" panose="02020603050405020304" pitchFamily="18" charset="0"/>
                <a:cs typeface="Times New Roman" panose="02020603050405020304" pitchFamily="18" charset="0"/>
              </a:rPr>
              <a:t> size();</a:t>
            </a:r>
          </a:p>
          <a:p>
            <a:pPr>
              <a:spcBef>
                <a:spcPts val="450"/>
              </a:spcBef>
            </a:pPr>
            <a:r>
              <a:rPr lang="en-US" sz="1800" dirty="0">
                <a:solidFill>
                  <a:srgbClr val="3F65F6"/>
                </a:solidFill>
                <a:latin typeface="Times New Roman" panose="02020603050405020304" pitchFamily="18" charset="0"/>
                <a:cs typeface="Times New Roman" panose="02020603050405020304" pitchFamily="18" charset="0"/>
              </a:rPr>
              <a:t>public abstract </a:t>
            </a:r>
            <a:r>
              <a:rPr lang="en-US" sz="1800" dirty="0">
                <a:latin typeface="Times New Roman" panose="02020603050405020304" pitchFamily="18" charset="0"/>
                <a:cs typeface="Times New Roman" panose="02020603050405020304" pitchFamily="18" charset="0"/>
              </a:rPr>
              <a:t>boolean remove(Object </a:t>
            </a:r>
            <a:r>
              <a:rPr lang="en-US" sz="1800" dirty="0" err="1">
                <a:latin typeface="Times New Roman" panose="02020603050405020304" pitchFamily="18" charset="0"/>
                <a:cs typeface="Times New Roman" panose="02020603050405020304" pitchFamily="18" charset="0"/>
              </a:rPr>
              <a:t>ob</a:t>
            </a:r>
            <a:r>
              <a:rPr lang="en-US" sz="1800" dirty="0">
                <a:latin typeface="Times New Roman" panose="02020603050405020304" pitchFamily="18" charset="0"/>
                <a:cs typeface="Times New Roman" panose="02020603050405020304" pitchFamily="18" charset="0"/>
              </a:rPr>
              <a:t>);</a:t>
            </a:r>
          </a:p>
          <a:p>
            <a:pPr>
              <a:spcBef>
                <a:spcPts val="450"/>
              </a:spcBef>
            </a:pPr>
            <a:r>
              <a:rPr lang="en-US" sz="1800" dirty="0">
                <a:solidFill>
                  <a:srgbClr val="3F65F6"/>
                </a:solidFill>
                <a:latin typeface="Times New Roman" panose="02020603050405020304" pitchFamily="18" charset="0"/>
                <a:cs typeface="Times New Roman" panose="02020603050405020304" pitchFamily="18" charset="0"/>
              </a:rPr>
              <a:t>public abstract </a:t>
            </a:r>
            <a:r>
              <a:rPr lang="en-US" sz="1800" dirty="0">
                <a:latin typeface="Times New Roman" panose="02020603050405020304" pitchFamily="18" charset="0"/>
                <a:cs typeface="Times New Roman" panose="02020603050405020304" pitchFamily="18" charset="0"/>
              </a:rPr>
              <a:t>boolean equals(Object </a:t>
            </a:r>
            <a:r>
              <a:rPr lang="en-US" sz="1800" dirty="0" err="1">
                <a:latin typeface="Times New Roman" panose="02020603050405020304" pitchFamily="18" charset="0"/>
                <a:cs typeface="Times New Roman" panose="02020603050405020304" pitchFamily="18" charset="0"/>
              </a:rPr>
              <a:t>ob</a:t>
            </a:r>
            <a:r>
              <a:rPr lang="en-US" sz="1800" dirty="0">
                <a:latin typeface="Times New Roman" panose="02020603050405020304" pitchFamily="18" charset="0"/>
                <a:cs typeface="Times New Roman" panose="02020603050405020304" pitchFamily="18" charset="0"/>
              </a:rPr>
              <a:t>);</a:t>
            </a:r>
          </a:p>
          <a:p>
            <a:pPr>
              <a:spcBef>
                <a:spcPts val="450"/>
              </a:spcBef>
            </a:pPr>
            <a:r>
              <a:rPr lang="en-US" sz="1800" dirty="0">
                <a:solidFill>
                  <a:srgbClr val="3F65F6"/>
                </a:solidFill>
                <a:latin typeface="Times New Roman" panose="02020603050405020304" pitchFamily="18" charset="0"/>
                <a:cs typeface="Times New Roman" panose="02020603050405020304" pitchFamily="18" charset="0"/>
              </a:rPr>
              <a:t>public abstract </a:t>
            </a:r>
            <a:r>
              <a:rPr lang="en-US" sz="1800" dirty="0">
                <a:latin typeface="Times New Roman" panose="02020603050405020304" pitchFamily="18" charset="0"/>
                <a:cs typeface="Times New Roman" panose="02020603050405020304" pitchFamily="18" charset="0"/>
              </a:rPr>
              <a:t>Object[] </a:t>
            </a:r>
            <a:r>
              <a:rPr lang="en-US" sz="1800" dirty="0" err="1">
                <a:latin typeface="Times New Roman" panose="02020603050405020304" pitchFamily="18" charset="0"/>
                <a:cs typeface="Times New Roman" panose="02020603050405020304" pitchFamily="18" charset="0"/>
              </a:rPr>
              <a:t>toArray</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28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idx="4294967295"/>
          </p:nvPr>
        </p:nvSpPr>
        <p:spPr>
          <a:xfrm>
            <a:off x="1428750" y="285751"/>
            <a:ext cx="6172200" cy="685800"/>
          </a:xfrm>
          <a:prstGeom prst="rect">
            <a:avLst/>
          </a:prstGeom>
          <a:noFill/>
          <a:ln>
            <a:noFill/>
          </a:ln>
        </p:spPr>
        <p:txBody>
          <a:bodyPr vert="horz" lIns="68569" tIns="68569" rIns="68569" bIns="68569" anchor="b" anchorCtr="0">
            <a:noAutofit/>
          </a:bodyPr>
          <a:lstStyle/>
          <a:p>
            <a:pPr algn="ctr"/>
            <a:r>
              <a:rPr lang="en" sz="2700" dirty="0">
                <a:solidFill>
                  <a:srgbClr val="800000"/>
                </a:solidFill>
              </a:rPr>
              <a:t>A few classes and interfaces</a:t>
            </a:r>
          </a:p>
        </p:txBody>
      </p:sp>
      <p:sp>
        <p:nvSpPr>
          <p:cNvPr id="8" name="TextBox 7"/>
          <p:cNvSpPr txBox="1"/>
          <p:nvPr/>
        </p:nvSpPr>
        <p:spPr>
          <a:xfrm>
            <a:off x="7029450" y="4695051"/>
            <a:ext cx="335348" cy="253916"/>
          </a:xfrm>
          <a:prstGeom prst="rect">
            <a:avLst/>
          </a:prstGeom>
          <a:noFill/>
        </p:spPr>
        <p:txBody>
          <a:bodyPr wrap="none" rtlCol="0">
            <a:spAutoFit/>
          </a:bodyPr>
          <a:lstStyle/>
          <a:p>
            <a:fld id="{7F0C3FF4-CB79-7F4B-A906-66C49782AC3E}" type="slidenum">
              <a:rPr lang="en-US" sz="1050"/>
              <a:t>66</a:t>
            </a:fld>
            <a:endParaRPr lang="en-US" sz="1050" dirty="0"/>
          </a:p>
        </p:txBody>
      </p:sp>
      <p:sp>
        <p:nvSpPr>
          <p:cNvPr id="9" name="TextBox 8"/>
          <p:cNvSpPr txBox="1"/>
          <p:nvPr/>
        </p:nvSpPr>
        <p:spPr>
          <a:xfrm>
            <a:off x="3028950" y="1257300"/>
            <a:ext cx="2737778" cy="369332"/>
          </a:xfrm>
          <a:prstGeom prst="rect">
            <a:avLst/>
          </a:prstGeom>
          <a:noFill/>
        </p:spPr>
        <p:txBody>
          <a:bodyPr wrap="square" rtlCol="0">
            <a:spAutoFit/>
          </a:bodyPr>
          <a:lstStyle/>
          <a:p>
            <a:r>
              <a:rPr lang="en-US" sz="1800" dirty="0">
                <a:latin typeface="Times New Roman"/>
                <a:cs typeface="Times New Roman"/>
              </a:rPr>
              <a:t>interface Collections&lt;E&gt;</a:t>
            </a:r>
          </a:p>
        </p:txBody>
      </p:sp>
      <p:sp>
        <p:nvSpPr>
          <p:cNvPr id="2" name="TextBox 1">
            <a:extLst>
              <a:ext uri="{FF2B5EF4-FFF2-40B4-BE49-F238E27FC236}">
                <a16:creationId xmlns:a16="http://schemas.microsoft.com/office/drawing/2014/main" id="{7035062B-F52B-9E48-B651-320DD903DCF4}"/>
              </a:ext>
            </a:extLst>
          </p:cNvPr>
          <p:cNvSpPr txBox="1"/>
          <p:nvPr/>
        </p:nvSpPr>
        <p:spPr>
          <a:xfrm>
            <a:off x="1682967" y="4346015"/>
            <a:ext cx="4083169"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interface List&lt;E&gt; extends Collections&lt;E&gt;</a:t>
            </a:r>
          </a:p>
        </p:txBody>
      </p:sp>
      <p:grpSp>
        <p:nvGrpSpPr>
          <p:cNvPr id="12" name="Group 11">
            <a:extLst>
              <a:ext uri="{FF2B5EF4-FFF2-40B4-BE49-F238E27FC236}">
                <a16:creationId xmlns:a16="http://schemas.microsoft.com/office/drawing/2014/main" id="{DC43551E-EF0E-9B43-AB9F-8027CBB9EF33}"/>
              </a:ext>
            </a:extLst>
          </p:cNvPr>
          <p:cNvGrpSpPr/>
          <p:nvPr/>
        </p:nvGrpSpPr>
        <p:grpSpPr>
          <a:xfrm>
            <a:off x="2395965" y="1603548"/>
            <a:ext cx="1947435" cy="737882"/>
            <a:chOff x="1670620" y="2138065"/>
            <a:chExt cx="2596580" cy="983843"/>
          </a:xfrm>
        </p:grpSpPr>
        <p:sp>
          <p:nvSpPr>
            <p:cNvPr id="5" name="TextBox 4">
              <a:extLst>
                <a:ext uri="{FF2B5EF4-FFF2-40B4-BE49-F238E27FC236}">
                  <a16:creationId xmlns:a16="http://schemas.microsoft.com/office/drawing/2014/main" id="{AB3C9584-290A-F346-B4FE-17F23192AC64}"/>
                </a:ext>
              </a:extLst>
            </p:cNvPr>
            <p:cNvSpPr txBox="1"/>
            <p:nvPr/>
          </p:nvSpPr>
          <p:spPr>
            <a:xfrm>
              <a:off x="1670620" y="2629465"/>
              <a:ext cx="2596580" cy="492443"/>
            </a:xfrm>
            <a:prstGeom prst="rect">
              <a:avLst/>
            </a:prstGeom>
            <a:noFill/>
          </p:spPr>
          <p:txBody>
            <a:bodyPr wrap="square" rtlCol="0">
              <a:spAutoFit/>
            </a:bodyPr>
            <a:lstStyle/>
            <a:p>
              <a:r>
                <a:rPr lang="en-US" sz="1800" dirty="0">
                  <a:latin typeface="Times New Roman"/>
                  <a:cs typeface="Times New Roman"/>
                </a:rPr>
                <a:t>interface List&lt;E&gt;</a:t>
              </a:r>
            </a:p>
          </p:txBody>
        </p:sp>
        <p:cxnSp>
          <p:nvCxnSpPr>
            <p:cNvPr id="4" name="Straight Connector 3">
              <a:extLst>
                <a:ext uri="{FF2B5EF4-FFF2-40B4-BE49-F238E27FC236}">
                  <a16:creationId xmlns:a16="http://schemas.microsoft.com/office/drawing/2014/main" id="{08577C4D-A555-0140-AFE5-746D511D8BFD}"/>
                </a:ext>
              </a:extLst>
            </p:cNvPr>
            <p:cNvCxnSpPr/>
            <p:nvPr/>
          </p:nvCxnSpPr>
          <p:spPr>
            <a:xfrm flipH="1">
              <a:off x="2958365" y="2138065"/>
              <a:ext cx="914400" cy="4765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64F9B38-EFF1-8946-BA4B-1839A5F7C5AB}"/>
              </a:ext>
            </a:extLst>
          </p:cNvPr>
          <p:cNvGrpSpPr/>
          <p:nvPr/>
        </p:nvGrpSpPr>
        <p:grpSpPr>
          <a:xfrm>
            <a:off x="4818685" y="1612753"/>
            <a:ext cx="2039315" cy="728677"/>
            <a:chOff x="4900914" y="2150337"/>
            <a:chExt cx="2719086" cy="971570"/>
          </a:xfrm>
        </p:grpSpPr>
        <p:sp>
          <p:nvSpPr>
            <p:cNvPr id="6" name="TextBox 5">
              <a:extLst>
                <a:ext uri="{FF2B5EF4-FFF2-40B4-BE49-F238E27FC236}">
                  <a16:creationId xmlns:a16="http://schemas.microsoft.com/office/drawing/2014/main" id="{B284B5F4-1EC8-004F-A43E-5E921F034527}"/>
                </a:ext>
              </a:extLst>
            </p:cNvPr>
            <p:cNvSpPr txBox="1"/>
            <p:nvPr/>
          </p:nvSpPr>
          <p:spPr>
            <a:xfrm>
              <a:off x="5023421" y="2629464"/>
              <a:ext cx="2596579" cy="492443"/>
            </a:xfrm>
            <a:prstGeom prst="rect">
              <a:avLst/>
            </a:prstGeom>
            <a:noFill/>
          </p:spPr>
          <p:txBody>
            <a:bodyPr wrap="square" rtlCol="0">
              <a:spAutoFit/>
            </a:bodyPr>
            <a:lstStyle/>
            <a:p>
              <a:r>
                <a:rPr lang="en-US" sz="1800" dirty="0">
                  <a:latin typeface="Times New Roman"/>
                  <a:cs typeface="Times New Roman"/>
                </a:rPr>
                <a:t>interface Set&lt;E&gt;</a:t>
              </a:r>
            </a:p>
          </p:txBody>
        </p:sp>
        <p:cxnSp>
          <p:nvCxnSpPr>
            <p:cNvPr id="10" name="Straight Connector 9">
              <a:extLst>
                <a:ext uri="{FF2B5EF4-FFF2-40B4-BE49-F238E27FC236}">
                  <a16:creationId xmlns:a16="http://schemas.microsoft.com/office/drawing/2014/main" id="{F6567CEE-A4CE-984C-9B2D-257AFB2ED9B5}"/>
                </a:ext>
              </a:extLst>
            </p:cNvPr>
            <p:cNvCxnSpPr>
              <a:cxnSpLocks/>
            </p:cNvCxnSpPr>
            <p:nvPr/>
          </p:nvCxnSpPr>
          <p:spPr>
            <a:xfrm>
              <a:off x="4900914" y="2150337"/>
              <a:ext cx="503506" cy="4791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F0A9A797-C5C6-1448-8A7A-A79E81F21824}"/>
              </a:ext>
            </a:extLst>
          </p:cNvPr>
          <p:cNvGrpSpPr/>
          <p:nvPr/>
        </p:nvGrpSpPr>
        <p:grpSpPr>
          <a:xfrm>
            <a:off x="1188527" y="2332840"/>
            <a:ext cx="2471861" cy="771335"/>
            <a:chOff x="60702" y="3110454"/>
            <a:chExt cx="3295815" cy="1028447"/>
          </a:xfrm>
        </p:grpSpPr>
        <p:cxnSp>
          <p:nvCxnSpPr>
            <p:cNvPr id="16" name="Straight Connector 15">
              <a:extLst>
                <a:ext uri="{FF2B5EF4-FFF2-40B4-BE49-F238E27FC236}">
                  <a16:creationId xmlns:a16="http://schemas.microsoft.com/office/drawing/2014/main" id="{8F58DA43-3F01-9644-B5D3-C183C29E2FF6}"/>
                </a:ext>
              </a:extLst>
            </p:cNvPr>
            <p:cNvCxnSpPr/>
            <p:nvPr/>
          </p:nvCxnSpPr>
          <p:spPr>
            <a:xfrm flipH="1">
              <a:off x="1244031" y="3110454"/>
              <a:ext cx="914400" cy="4765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AD35A60-21C1-F040-BFF3-1C07083AE253}"/>
                </a:ext>
              </a:extLst>
            </p:cNvPr>
            <p:cNvSpPr txBox="1"/>
            <p:nvPr/>
          </p:nvSpPr>
          <p:spPr>
            <a:xfrm>
              <a:off x="60702" y="3646458"/>
              <a:ext cx="3295815" cy="492443"/>
            </a:xfrm>
            <a:prstGeom prst="rect">
              <a:avLst/>
            </a:prstGeom>
            <a:noFill/>
          </p:spPr>
          <p:txBody>
            <a:bodyPr wrap="square" rtlCol="0">
              <a:spAutoFit/>
            </a:bodyPr>
            <a:lstStyle/>
            <a:p>
              <a:r>
                <a:rPr lang="en-US" sz="1800" dirty="0">
                  <a:latin typeface="Times New Roman"/>
                  <a:cs typeface="Times New Roman"/>
                </a:rPr>
                <a:t>class </a:t>
              </a:r>
              <a:r>
                <a:rPr lang="en-US" sz="1800" dirty="0" err="1">
                  <a:latin typeface="Times New Roman"/>
                  <a:cs typeface="Times New Roman"/>
                </a:rPr>
                <a:t>ArrayList</a:t>
              </a:r>
              <a:r>
                <a:rPr lang="en-US" sz="1800" dirty="0">
                  <a:latin typeface="Times New Roman"/>
                  <a:cs typeface="Times New Roman"/>
                </a:rPr>
                <a:t> List&lt;E&gt;</a:t>
              </a:r>
            </a:p>
          </p:txBody>
        </p:sp>
      </p:grpSp>
      <p:sp>
        <p:nvSpPr>
          <p:cNvPr id="18" name="TextBox 17">
            <a:extLst>
              <a:ext uri="{FF2B5EF4-FFF2-40B4-BE49-F238E27FC236}">
                <a16:creationId xmlns:a16="http://schemas.microsoft.com/office/drawing/2014/main" id="{B853A813-8E87-A748-9ADA-8E4C62734A90}"/>
              </a:ext>
            </a:extLst>
          </p:cNvPr>
          <p:cNvSpPr txBox="1"/>
          <p:nvPr/>
        </p:nvSpPr>
        <p:spPr>
          <a:xfrm>
            <a:off x="1224913" y="3193717"/>
            <a:ext cx="2261237" cy="646331"/>
          </a:xfrm>
          <a:prstGeom prst="rect">
            <a:avLst/>
          </a:prstGeom>
          <a:noFill/>
        </p:spPr>
        <p:txBody>
          <a:bodyPr wrap="square" rtlCol="0">
            <a:spAutoFit/>
          </a:bodyPr>
          <a:lstStyle/>
          <a:p>
            <a:r>
              <a:rPr lang="en-US" sz="1800" dirty="0">
                <a:solidFill>
                  <a:srgbClr val="C00000"/>
                </a:solidFill>
                <a:latin typeface="Times New Roman" panose="02020603050405020304" pitchFamily="18" charset="0"/>
                <a:cs typeface="Times New Roman" panose="02020603050405020304" pitchFamily="18" charset="0"/>
              </a:rPr>
              <a:t>Resizable implement-</a:t>
            </a:r>
            <a:r>
              <a:rPr lang="en-US" sz="1800" dirty="0" err="1">
                <a:solidFill>
                  <a:srgbClr val="C00000"/>
                </a:solidFill>
                <a:latin typeface="Times New Roman" panose="02020603050405020304" pitchFamily="18" charset="0"/>
                <a:cs typeface="Times New Roman" panose="02020603050405020304" pitchFamily="18" charset="0"/>
              </a:rPr>
              <a:t>tation</a:t>
            </a:r>
            <a:r>
              <a:rPr lang="en-US" sz="1800" dirty="0">
                <a:solidFill>
                  <a:srgbClr val="C00000"/>
                </a:solidFill>
                <a:latin typeface="Times New Roman" panose="02020603050405020304" pitchFamily="18" charset="0"/>
                <a:cs typeface="Times New Roman" panose="02020603050405020304" pitchFamily="18" charset="0"/>
              </a:rPr>
              <a:t> of an array</a:t>
            </a:r>
          </a:p>
        </p:txBody>
      </p:sp>
      <p:grpSp>
        <p:nvGrpSpPr>
          <p:cNvPr id="19" name="Group 18">
            <a:extLst>
              <a:ext uri="{FF2B5EF4-FFF2-40B4-BE49-F238E27FC236}">
                <a16:creationId xmlns:a16="http://schemas.microsoft.com/office/drawing/2014/main" id="{0EE4B802-BFD0-A240-A5F6-A346DA1B4685}"/>
              </a:ext>
            </a:extLst>
          </p:cNvPr>
          <p:cNvGrpSpPr/>
          <p:nvPr/>
        </p:nvGrpSpPr>
        <p:grpSpPr>
          <a:xfrm>
            <a:off x="3737170" y="2310324"/>
            <a:ext cx="2377880" cy="795172"/>
            <a:chOff x="3458894" y="3080433"/>
            <a:chExt cx="3170506" cy="1060230"/>
          </a:xfrm>
        </p:grpSpPr>
        <p:cxnSp>
          <p:nvCxnSpPr>
            <p:cNvPr id="20" name="Straight Connector 19">
              <a:extLst>
                <a:ext uri="{FF2B5EF4-FFF2-40B4-BE49-F238E27FC236}">
                  <a16:creationId xmlns:a16="http://schemas.microsoft.com/office/drawing/2014/main" id="{68FD65D2-10F7-EE47-83ED-4BBD045B5224}"/>
                </a:ext>
              </a:extLst>
            </p:cNvPr>
            <p:cNvCxnSpPr>
              <a:cxnSpLocks/>
            </p:cNvCxnSpPr>
            <p:nvPr/>
          </p:nvCxnSpPr>
          <p:spPr>
            <a:xfrm>
              <a:off x="3458894" y="3080433"/>
              <a:ext cx="503506" cy="4791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1773E70-EA57-2641-AA36-91E00DE32A6D}"/>
                </a:ext>
              </a:extLst>
            </p:cNvPr>
            <p:cNvSpPr txBox="1"/>
            <p:nvPr/>
          </p:nvSpPr>
          <p:spPr>
            <a:xfrm>
              <a:off x="3725130" y="3648220"/>
              <a:ext cx="2904270" cy="492443"/>
            </a:xfrm>
            <a:prstGeom prst="rect">
              <a:avLst/>
            </a:prstGeom>
            <a:noFill/>
          </p:spPr>
          <p:txBody>
            <a:bodyPr wrap="square" rtlCol="0">
              <a:spAutoFit/>
            </a:bodyPr>
            <a:lstStyle/>
            <a:p>
              <a:r>
                <a:rPr lang="en-US" sz="1800" dirty="0">
                  <a:latin typeface="Times New Roman"/>
                  <a:cs typeface="Times New Roman"/>
                </a:rPr>
                <a:t>class LinkedList&lt;E&gt;</a:t>
              </a:r>
            </a:p>
          </p:txBody>
        </p:sp>
      </p:grpSp>
      <p:sp>
        <p:nvSpPr>
          <p:cNvPr id="23" name="TextBox 22">
            <a:extLst>
              <a:ext uri="{FF2B5EF4-FFF2-40B4-BE49-F238E27FC236}">
                <a16:creationId xmlns:a16="http://schemas.microsoft.com/office/drawing/2014/main" id="{44ED5E41-F350-5345-B83D-AB6E6F66C529}"/>
              </a:ext>
            </a:extLst>
          </p:cNvPr>
          <p:cNvSpPr txBox="1"/>
          <p:nvPr/>
        </p:nvSpPr>
        <p:spPr>
          <a:xfrm>
            <a:off x="3925985" y="3179039"/>
            <a:ext cx="2261237" cy="646331"/>
          </a:xfrm>
          <a:prstGeom prst="rect">
            <a:avLst/>
          </a:prstGeom>
          <a:noFill/>
        </p:spPr>
        <p:txBody>
          <a:bodyPr wrap="square" rtlCol="0">
            <a:spAutoFit/>
          </a:bodyPr>
          <a:lstStyle/>
          <a:p>
            <a:r>
              <a:rPr lang="en-US" sz="1800" dirty="0">
                <a:solidFill>
                  <a:srgbClr val="C00000"/>
                </a:solidFill>
                <a:latin typeface="Times New Roman" panose="02020603050405020304" pitchFamily="18" charset="0"/>
                <a:cs typeface="Times New Roman" panose="02020603050405020304" pitchFamily="18" charset="0"/>
              </a:rPr>
              <a:t>Doubly-linked list, list your assignment A3</a:t>
            </a:r>
          </a:p>
        </p:txBody>
      </p:sp>
      <p:sp>
        <p:nvSpPr>
          <p:cNvPr id="22" name="TextBox 21">
            <a:extLst>
              <a:ext uri="{FF2B5EF4-FFF2-40B4-BE49-F238E27FC236}">
                <a16:creationId xmlns:a16="http://schemas.microsoft.com/office/drawing/2014/main" id="{94D97EF2-9E4C-FA40-B16C-CDF2D9830DEE}"/>
              </a:ext>
            </a:extLst>
          </p:cNvPr>
          <p:cNvSpPr txBox="1"/>
          <p:nvPr/>
        </p:nvSpPr>
        <p:spPr>
          <a:xfrm>
            <a:off x="4454434" y="4036423"/>
            <a:ext cx="2326278" cy="253916"/>
          </a:xfrm>
          <a:prstGeom prst="rect">
            <a:avLst/>
          </a:prstGeom>
          <a:noFill/>
        </p:spPr>
        <p:txBody>
          <a:bodyPr wrap="none" rtlCol="0">
            <a:spAutoFit/>
          </a:bodyPr>
          <a:lstStyle/>
          <a:p>
            <a:r>
              <a:rPr lang="en-US" sz="1050" dirty="0"/>
              <a:t>List&lt;Integer&gt; li= new LinkedList&lt;&gt;()</a:t>
            </a:r>
          </a:p>
        </p:txBody>
      </p:sp>
    </p:spTree>
    <p:extLst>
      <p:ext uri="{BB962C8B-B14F-4D97-AF65-F5344CB8AC3E}">
        <p14:creationId xmlns:p14="http://schemas.microsoft.com/office/powerpoint/2010/main" val="45647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wipe(left)">
                                      <p:cBhvr>
                                        <p:cTn id="27" dur="20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2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xEl>
                                              <p:pRg st="0" end="0"/>
                                            </p:txEl>
                                          </p:spTgt>
                                        </p:tgtEl>
                                        <p:attrNameLst>
                                          <p:attrName>style.visibility</p:attrName>
                                        </p:attrNameLst>
                                      </p:cBhvr>
                                      <p:to>
                                        <p:strVal val="visible"/>
                                      </p:to>
                                    </p:set>
                                    <p:animEffect transition="in" filter="wipe(left)">
                                      <p:cBhvr>
                                        <p:cTn id="37" dur="2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idx="4294967295"/>
          </p:nvPr>
        </p:nvSpPr>
        <p:spPr>
          <a:xfrm>
            <a:off x="1428750" y="285751"/>
            <a:ext cx="3086100" cy="685800"/>
          </a:xfrm>
          <a:prstGeom prst="rect">
            <a:avLst/>
          </a:prstGeom>
          <a:noFill/>
          <a:ln>
            <a:noFill/>
          </a:ln>
        </p:spPr>
        <p:txBody>
          <a:bodyPr vert="horz" lIns="68569" tIns="68569" rIns="68569" bIns="68569" anchor="b" anchorCtr="0">
            <a:noAutofit/>
          </a:bodyPr>
          <a:lstStyle/>
          <a:p>
            <a:pPr algn="ctr"/>
            <a:r>
              <a:rPr lang="en" sz="2700" dirty="0" err="1">
                <a:solidFill>
                  <a:srgbClr val="800000"/>
                </a:solidFill>
              </a:rPr>
              <a:t>ArrayList</a:t>
            </a:r>
            <a:r>
              <a:rPr lang="en" sz="2700" dirty="0">
                <a:solidFill>
                  <a:srgbClr val="800000"/>
                </a:solidFill>
              </a:rPr>
              <a:t>&lt;E&gt;</a:t>
            </a:r>
          </a:p>
        </p:txBody>
      </p:sp>
      <p:sp>
        <p:nvSpPr>
          <p:cNvPr id="8" name="TextBox 7"/>
          <p:cNvSpPr txBox="1"/>
          <p:nvPr/>
        </p:nvSpPr>
        <p:spPr>
          <a:xfrm>
            <a:off x="7029450" y="4695051"/>
            <a:ext cx="335348" cy="253916"/>
          </a:xfrm>
          <a:prstGeom prst="rect">
            <a:avLst/>
          </a:prstGeom>
          <a:noFill/>
        </p:spPr>
        <p:txBody>
          <a:bodyPr wrap="none" rtlCol="0">
            <a:spAutoFit/>
          </a:bodyPr>
          <a:lstStyle/>
          <a:p>
            <a:fld id="{7F0C3FF4-CB79-7F4B-A906-66C49782AC3E}" type="slidenum">
              <a:rPr lang="en-US" sz="1050"/>
              <a:t>67</a:t>
            </a:fld>
            <a:endParaRPr lang="en-US" sz="1050" dirty="0"/>
          </a:p>
        </p:txBody>
      </p:sp>
      <p:sp>
        <p:nvSpPr>
          <p:cNvPr id="3" name="TextBox 2">
            <a:extLst>
              <a:ext uri="{FF2B5EF4-FFF2-40B4-BE49-F238E27FC236}">
                <a16:creationId xmlns:a16="http://schemas.microsoft.com/office/drawing/2014/main" id="{6A4BC53F-DB51-6645-974F-EC30FE4F876D}"/>
              </a:ext>
            </a:extLst>
          </p:cNvPr>
          <p:cNvSpPr txBox="1"/>
          <p:nvPr/>
        </p:nvSpPr>
        <p:spPr>
          <a:xfrm>
            <a:off x="1714500" y="1143000"/>
            <a:ext cx="3749744" cy="369332"/>
          </a:xfrm>
          <a:prstGeom prst="rect">
            <a:avLst/>
          </a:prstGeom>
          <a:noFill/>
        </p:spPr>
        <p:txBody>
          <a:bodyPr wrap="none" rtlCol="0">
            <a:spAutoFit/>
          </a:bodyPr>
          <a:lstStyle/>
          <a:p>
            <a:r>
              <a:rPr lang="en-US" sz="1800" dirty="0" err="1">
                <a:latin typeface="Times New Roman" panose="02020603050405020304" pitchFamily="18" charset="0"/>
                <a:cs typeface="Times New Roman" panose="02020603050405020304" pitchFamily="18" charset="0"/>
              </a:rPr>
              <a:t>Resizeable</a:t>
            </a:r>
            <a:r>
              <a:rPr lang="en-US" sz="1800" dirty="0">
                <a:latin typeface="Times New Roman" panose="02020603050405020304" pitchFamily="18" charset="0"/>
                <a:cs typeface="Times New Roman" panose="02020603050405020304" pitchFamily="18" charset="0"/>
              </a:rPr>
              <a:t> implementation of an array</a:t>
            </a:r>
          </a:p>
        </p:txBody>
      </p:sp>
      <p:sp>
        <p:nvSpPr>
          <p:cNvPr id="13" name="TextBox 12">
            <a:extLst>
              <a:ext uri="{FF2B5EF4-FFF2-40B4-BE49-F238E27FC236}">
                <a16:creationId xmlns:a16="http://schemas.microsoft.com/office/drawing/2014/main" id="{6BCA2DF0-D7FC-114E-AB04-2452C89EA3D5}"/>
              </a:ext>
            </a:extLst>
          </p:cNvPr>
          <p:cNvSpPr txBox="1"/>
          <p:nvPr/>
        </p:nvSpPr>
        <p:spPr>
          <a:xfrm>
            <a:off x="1714500" y="1666273"/>
            <a:ext cx="5029047" cy="923330"/>
          </a:xfrm>
          <a:prstGeom prst="rect">
            <a:avLst/>
          </a:prstGeom>
          <a:noFill/>
        </p:spPr>
        <p:txBody>
          <a:bodyPr wrap="square" rtlCol="0">
            <a:spAutoFit/>
          </a:bodyPr>
          <a:lstStyle/>
          <a:p>
            <a:pPr>
              <a:spcBef>
                <a:spcPts val="450"/>
              </a:spcBef>
            </a:pPr>
            <a:r>
              <a:rPr lang="en-US" sz="1800" dirty="0" err="1">
                <a:solidFill>
                  <a:srgbClr val="3F65F6"/>
                </a:solidFill>
                <a:latin typeface="Times New Roman" panose="02020603050405020304" pitchFamily="18" charset="0"/>
                <a:cs typeface="Times New Roman" panose="02020603050405020304" pitchFamily="18" charset="0"/>
              </a:rPr>
              <a:t>ArrayList</a:t>
            </a:r>
            <a:r>
              <a:rPr lang="en-US" sz="1800" dirty="0">
                <a:solidFill>
                  <a:srgbClr val="3F65F6"/>
                </a:solidFill>
                <a:latin typeface="Times New Roman" panose="02020603050405020304" pitchFamily="18" charset="0"/>
                <a:cs typeface="Times New Roman" panose="02020603050405020304" pitchFamily="18" charset="0"/>
              </a:rPr>
              <a:t>&lt;Integer&gt; b= new </a:t>
            </a:r>
            <a:r>
              <a:rPr lang="en-US" sz="1800" dirty="0" err="1">
                <a:solidFill>
                  <a:srgbClr val="3F65F6"/>
                </a:solidFill>
                <a:latin typeface="Times New Roman" panose="02020603050405020304" pitchFamily="18" charset="0"/>
                <a:cs typeface="Times New Roman" panose="02020603050405020304" pitchFamily="18" charset="0"/>
              </a:rPr>
              <a:t>ArrayList</a:t>
            </a:r>
            <a:r>
              <a:rPr lang="en-US" sz="1800" dirty="0">
                <a:solidFill>
                  <a:srgbClr val="3F65F6"/>
                </a:solidFill>
                <a:latin typeface="Times New Roman" panose="02020603050405020304" pitchFamily="18" charset="0"/>
                <a:cs typeface="Times New Roman" panose="02020603050405020304" pitchFamily="18" charset="0"/>
              </a:rPr>
              <a:t>&lt;&gt;();</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solidFill>
                  <a:srgbClr val="C00000"/>
                </a:solidFill>
                <a:latin typeface="Times New Roman" panose="02020603050405020304" pitchFamily="18" charset="0"/>
                <a:cs typeface="Times New Roman" panose="02020603050405020304" pitchFamily="18" charset="0"/>
              </a:rPr>
              <a:t>An empty list</a:t>
            </a:r>
          </a:p>
        </p:txBody>
      </p:sp>
      <p:sp>
        <p:nvSpPr>
          <p:cNvPr id="10" name="TextBox 9">
            <a:extLst>
              <a:ext uri="{FF2B5EF4-FFF2-40B4-BE49-F238E27FC236}">
                <a16:creationId xmlns:a16="http://schemas.microsoft.com/office/drawing/2014/main" id="{B1EF0ECB-EEB8-D346-AD00-0677D500078C}"/>
              </a:ext>
            </a:extLst>
          </p:cNvPr>
          <p:cNvSpPr txBox="1"/>
          <p:nvPr/>
        </p:nvSpPr>
        <p:spPr>
          <a:xfrm>
            <a:off x="4609525" y="535115"/>
            <a:ext cx="2723823" cy="369332"/>
          </a:xfrm>
          <a:prstGeom prst="rect">
            <a:avLst/>
          </a:prstGeom>
          <a:noFill/>
        </p:spPr>
        <p:txBody>
          <a:bodyPr wrap="none" rtlCol="0">
            <a:spAutoFit/>
          </a:bodyPr>
          <a:lstStyle/>
          <a:p>
            <a:r>
              <a:rPr lang="en-US" sz="1800" dirty="0">
                <a:solidFill>
                  <a:srgbClr val="008F00"/>
                </a:solidFill>
                <a:latin typeface="Times New Roman" panose="02020603050405020304" pitchFamily="18" charset="0"/>
                <a:cs typeface="Times New Roman" panose="02020603050405020304" pitchFamily="18" charset="0"/>
              </a:rPr>
              <a:t>Google    java 11 </a:t>
            </a:r>
            <a:r>
              <a:rPr lang="en-US" sz="1800" dirty="0" err="1">
                <a:solidFill>
                  <a:srgbClr val="008F00"/>
                </a:solidFill>
                <a:latin typeface="Times New Roman" panose="02020603050405020304" pitchFamily="18" charset="0"/>
                <a:cs typeface="Times New Roman" panose="02020603050405020304" pitchFamily="18" charset="0"/>
              </a:rPr>
              <a:t>ArrayList</a:t>
            </a:r>
            <a:endParaRPr lang="en-US" sz="1800" dirty="0">
              <a:solidFill>
                <a:srgbClr val="008F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54F85B-3DCD-8F43-B4F7-C94887D96585}"/>
              </a:ext>
            </a:extLst>
          </p:cNvPr>
          <p:cNvSpPr txBox="1"/>
          <p:nvPr/>
        </p:nvSpPr>
        <p:spPr>
          <a:xfrm>
            <a:off x="2286000" y="2743545"/>
            <a:ext cx="4977473" cy="1754326"/>
          </a:xfrm>
          <a:prstGeom prst="rect">
            <a:avLst/>
          </a:prstGeom>
          <a:noFill/>
        </p:spPr>
        <p:txBody>
          <a:bodyPr wrap="square" rtlCol="0">
            <a:spAutoFit/>
          </a:bodyPr>
          <a:lstStyle/>
          <a:p>
            <a:r>
              <a:rPr lang="en-US" sz="1800" dirty="0" err="1">
                <a:latin typeface="Times New Roman" panose="02020603050405020304" pitchFamily="18" charset="0"/>
                <a:cs typeface="Times New Roman" panose="02020603050405020304" pitchFamily="18" charset="0"/>
              </a:rPr>
              <a:t>b.add</a:t>
            </a:r>
            <a:r>
              <a:rPr lang="en-US" sz="1800" dirty="0">
                <a:latin typeface="Times New Roman" panose="02020603050405020304" pitchFamily="18" charset="0"/>
                <a:cs typeface="Times New Roman" panose="02020603050405020304" pitchFamily="18" charset="0"/>
              </a:rPr>
              <a:t>(5);</a:t>
            </a:r>
          </a:p>
          <a:p>
            <a:r>
              <a:rPr lang="en-US" sz="1800" dirty="0" err="1">
                <a:latin typeface="Times New Roman" panose="02020603050405020304" pitchFamily="18" charset="0"/>
                <a:cs typeface="Times New Roman" panose="02020603050405020304" pitchFamily="18" charset="0"/>
              </a:rPr>
              <a:t>b.contains</a:t>
            </a:r>
            <a:r>
              <a:rPr lang="en-US" sz="1800" dirty="0">
                <a:latin typeface="Times New Roman" panose="02020603050405020304" pitchFamily="18" charset="0"/>
                <a:cs typeface="Times New Roman" panose="02020603050405020304" pitchFamily="18" charset="0"/>
              </a:rPr>
              <a:t>(7)      </a:t>
            </a:r>
          </a:p>
          <a:p>
            <a:r>
              <a:rPr lang="en-US" sz="1800" dirty="0" err="1">
                <a:latin typeface="Times New Roman" panose="02020603050405020304" pitchFamily="18" charset="0"/>
                <a:cs typeface="Times New Roman" panose="02020603050405020304" pitchFamily="18" charset="0"/>
              </a:rPr>
              <a:t>b.get</a:t>
            </a:r>
            <a:r>
              <a:rPr lang="en-US" sz="1800" dirty="0">
                <a:latin typeface="Times New Roman" panose="02020603050405020304" pitchFamily="18" charset="0"/>
                <a:cs typeface="Times New Roman" panose="02020603050405020304" pitchFamily="18" charset="0"/>
              </a:rPr>
              <a:t>(k</a:t>
            </a:r>
            <a:r>
              <a:rPr lang="en-US" sz="1800" dirty="0">
                <a:solidFill>
                  <a:srgbClr val="008F00"/>
                </a:solidFill>
                <a:latin typeface="Times New Roman" panose="02020603050405020304" pitchFamily="18" charset="0"/>
                <a:cs typeface="Times New Roman" panose="02020603050405020304" pitchFamily="18" charset="0"/>
              </a:rPr>
              <a:t>)                if b were an array: b[k]</a:t>
            </a:r>
          </a:p>
          <a:p>
            <a:r>
              <a:rPr lang="en-US" sz="1800" dirty="0" err="1">
                <a:latin typeface="Times New Roman" panose="02020603050405020304" pitchFamily="18" charset="0"/>
                <a:cs typeface="Times New Roman" panose="02020603050405020304" pitchFamily="18" charset="0"/>
              </a:rPr>
              <a:t>b.remove</a:t>
            </a:r>
            <a:r>
              <a:rPr lang="en-US" sz="1800" dirty="0">
                <a:latin typeface="Times New Roman" panose="02020603050405020304" pitchFamily="18" charset="0"/>
                <a:cs typeface="Times New Roman" panose="02020603050405020304" pitchFamily="18" charset="0"/>
              </a:rPr>
              <a:t>(5);</a:t>
            </a:r>
          </a:p>
          <a:p>
            <a:endParaRPr lang="en-US" sz="1800" dirty="0">
              <a:latin typeface="Times New Roman" panose="02020603050405020304" pitchFamily="18" charset="0"/>
              <a:cs typeface="Times New Roman" panose="02020603050405020304" pitchFamily="18" charset="0"/>
            </a:endParaRPr>
          </a:p>
          <a:p>
            <a:r>
              <a:rPr lang="en-US" sz="1800" dirty="0">
                <a:solidFill>
                  <a:srgbClr val="008F00"/>
                </a:solidFill>
                <a:latin typeface="Times New Roman" panose="02020603050405020304" pitchFamily="18" charset="0"/>
                <a:cs typeface="Times New Roman" panose="02020603050405020304" pitchFamily="18" charset="0"/>
              </a:rPr>
              <a:t>Lots more methods! Look at API documentation</a:t>
            </a:r>
          </a:p>
        </p:txBody>
      </p:sp>
    </p:spTree>
    <p:extLst>
      <p:ext uri="{BB962C8B-B14F-4D97-AF65-F5344CB8AC3E}">
        <p14:creationId xmlns:p14="http://schemas.microsoft.com/office/powerpoint/2010/main" val="21564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String literals</a:t>
            </a:r>
          </a:p>
        </p:txBody>
      </p:sp>
      <p:sp>
        <p:nvSpPr>
          <p:cNvPr id="344" name="Shape 344"/>
          <p:cNvSpPr txBox="1">
            <a:spLocks noGrp="1"/>
          </p:cNvSpPr>
          <p:nvPr>
            <p:ph type="body" idx="1"/>
          </p:nvPr>
        </p:nvSpPr>
        <p:spPr>
          <a:xfrm>
            <a:off x="457200" y="1063375"/>
            <a:ext cx="8229600" cy="3725699"/>
          </a:xfrm>
          <a:prstGeom prst="rect">
            <a:avLst/>
          </a:prstGeom>
        </p:spPr>
        <p:txBody>
          <a:bodyPr lIns="91425" tIns="91425" rIns="91425" bIns="91425" anchor="t" anchorCtr="0">
            <a:noAutofit/>
          </a:bodyPr>
          <a:lstStyle/>
          <a:p>
            <a:pPr lvl="0" rtl="0">
              <a:spcBef>
                <a:spcPts val="0"/>
              </a:spcBef>
              <a:buNone/>
            </a:pPr>
            <a:r>
              <a:rPr lang="en" sz="2200"/>
              <a:t>String instantiation:</a:t>
            </a:r>
          </a:p>
          <a:p>
            <a:pPr marL="457200" lvl="0" indent="-368300" rtl="0">
              <a:spcBef>
                <a:spcPts val="0"/>
              </a:spcBef>
              <a:buClr>
                <a:schemeClr val="dk1"/>
              </a:buClr>
              <a:buSzPct val="100000"/>
              <a:buFont typeface="Arial"/>
              <a:buChar char="●"/>
            </a:pPr>
            <a:r>
              <a:rPr lang="en" sz="2200"/>
              <a:t>Constructor: </a:t>
            </a:r>
            <a:r>
              <a:rPr lang="en" sz="2200" b="1">
                <a:solidFill>
                  <a:srgbClr val="1155CC"/>
                </a:solidFill>
                <a:latin typeface="Courier New"/>
                <a:ea typeface="Courier New"/>
                <a:cs typeface="Courier New"/>
                <a:sym typeface="Courier New"/>
              </a:rPr>
              <a:t>String s = new String(“dog”);</a:t>
            </a:r>
          </a:p>
          <a:p>
            <a:pPr marL="457200" lvl="0" indent="-368300" rtl="0">
              <a:spcBef>
                <a:spcPts val="0"/>
              </a:spcBef>
              <a:buClr>
                <a:schemeClr val="dk1"/>
              </a:buClr>
              <a:buSzPct val="100000"/>
              <a:buFont typeface="Arial"/>
              <a:buChar char="●"/>
            </a:pPr>
            <a:r>
              <a:rPr lang="en" sz="2200"/>
              <a:t>Literal: </a:t>
            </a:r>
            <a:r>
              <a:rPr lang="en" sz="2200" b="1">
                <a:solidFill>
                  <a:srgbClr val="1155CC"/>
                </a:solidFill>
                <a:latin typeface="Courier New"/>
                <a:ea typeface="Courier New"/>
                <a:cs typeface="Courier New"/>
                <a:sym typeface="Courier New"/>
              </a:rPr>
              <a:t>String s2 = “dog”;</a:t>
            </a:r>
          </a:p>
          <a:p>
            <a:pPr marL="457200" lvl="0" indent="-368300" rtl="0">
              <a:spcBef>
                <a:spcPts val="0"/>
              </a:spcBef>
              <a:buClr>
                <a:schemeClr val="dk1"/>
              </a:buClr>
              <a:buSzPct val="100000"/>
              <a:buFont typeface="Arial"/>
              <a:buChar char="●"/>
            </a:pPr>
            <a:r>
              <a:rPr lang="en" sz="2200"/>
              <a:t>Roughly equivalent, but literal is preferred</a:t>
            </a:r>
          </a:p>
          <a:p>
            <a:pPr lvl="0" rtl="0">
              <a:spcBef>
                <a:spcPts val="0"/>
              </a:spcBef>
              <a:buNone/>
            </a:pPr>
            <a:endParaRPr sz="2200"/>
          </a:p>
        </p:txBody>
      </p:sp>
      <p:sp>
        <p:nvSpPr>
          <p:cNvPr id="345" name="Shape 345"/>
          <p:cNvSpPr txBox="1"/>
          <p:nvPr/>
        </p:nvSpPr>
        <p:spPr>
          <a:xfrm>
            <a:off x="1049775" y="2926225"/>
            <a:ext cx="962099" cy="453299"/>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s</a:t>
            </a:r>
          </a:p>
        </p:txBody>
      </p:sp>
      <p:cxnSp>
        <p:nvCxnSpPr>
          <p:cNvPr id="346" name="Shape 346"/>
          <p:cNvCxnSpPr>
            <a:stCxn id="347" idx="3"/>
            <a:endCxn id="348" idx="1"/>
          </p:cNvCxnSpPr>
          <p:nvPr/>
        </p:nvCxnSpPr>
        <p:spPr>
          <a:xfrm>
            <a:off x="2983174" y="3152874"/>
            <a:ext cx="3488100" cy="0"/>
          </a:xfrm>
          <a:prstGeom prst="straightConnector1">
            <a:avLst/>
          </a:prstGeom>
          <a:noFill/>
          <a:ln w="38100" cap="flat">
            <a:solidFill>
              <a:schemeClr val="dk2"/>
            </a:solidFill>
            <a:prstDash val="solid"/>
            <a:round/>
            <a:headEnd type="none" w="lg" len="lg"/>
            <a:tailEnd type="triangle" w="lg" len="lg"/>
          </a:ln>
        </p:spPr>
      </p:cxnSp>
      <p:sp>
        <p:nvSpPr>
          <p:cNvPr id="349" name="Shape 349"/>
          <p:cNvSpPr txBox="1"/>
          <p:nvPr/>
        </p:nvSpPr>
        <p:spPr>
          <a:xfrm>
            <a:off x="6471300" y="0"/>
            <a:ext cx="2672700"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Java Basics</a:t>
            </a:r>
          </a:p>
        </p:txBody>
      </p:sp>
      <p:sp>
        <p:nvSpPr>
          <p:cNvPr id="347" name="Shape 347"/>
          <p:cNvSpPr/>
          <p:nvPr/>
        </p:nvSpPr>
        <p:spPr>
          <a:xfrm>
            <a:off x="1445975" y="2926225"/>
            <a:ext cx="1537199" cy="453299"/>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t>String@0x62</a:t>
            </a:r>
          </a:p>
        </p:txBody>
      </p:sp>
      <p:sp>
        <p:nvSpPr>
          <p:cNvPr id="350" name="Shape 350"/>
          <p:cNvSpPr/>
          <p:nvPr/>
        </p:nvSpPr>
        <p:spPr>
          <a:xfrm>
            <a:off x="1445975" y="3467150"/>
            <a:ext cx="1537199" cy="453299"/>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t>String@0x28</a:t>
            </a:r>
          </a:p>
        </p:txBody>
      </p:sp>
      <p:sp>
        <p:nvSpPr>
          <p:cNvPr id="351" name="Shape 351"/>
          <p:cNvSpPr txBox="1"/>
          <p:nvPr/>
        </p:nvSpPr>
        <p:spPr>
          <a:xfrm>
            <a:off x="921175" y="3467150"/>
            <a:ext cx="962099" cy="453299"/>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s2</a:t>
            </a:r>
          </a:p>
        </p:txBody>
      </p:sp>
      <p:cxnSp>
        <p:nvCxnSpPr>
          <p:cNvPr id="352" name="Shape 352"/>
          <p:cNvCxnSpPr>
            <a:stCxn id="350" idx="3"/>
            <a:endCxn id="353" idx="1"/>
          </p:cNvCxnSpPr>
          <p:nvPr/>
        </p:nvCxnSpPr>
        <p:spPr>
          <a:xfrm>
            <a:off x="2983174" y="3693799"/>
            <a:ext cx="651000" cy="0"/>
          </a:xfrm>
          <a:prstGeom prst="straightConnector1">
            <a:avLst/>
          </a:prstGeom>
          <a:noFill/>
          <a:ln w="38100" cap="flat">
            <a:solidFill>
              <a:schemeClr val="dk2"/>
            </a:solidFill>
            <a:prstDash val="solid"/>
            <a:round/>
            <a:headEnd type="none" w="lg" len="lg"/>
            <a:tailEnd type="triangle" w="lg" len="lg"/>
          </a:ln>
        </p:spPr>
      </p:cxnSp>
      <p:grpSp>
        <p:nvGrpSpPr>
          <p:cNvPr id="354" name="Shape 354"/>
          <p:cNvGrpSpPr/>
          <p:nvPr/>
        </p:nvGrpSpPr>
        <p:grpSpPr>
          <a:xfrm>
            <a:off x="3634187" y="3467137"/>
            <a:ext cx="2186099" cy="1310712"/>
            <a:chOff x="3676400" y="3432862"/>
            <a:chExt cx="2186099" cy="1310712"/>
          </a:xfrm>
        </p:grpSpPr>
        <p:sp>
          <p:nvSpPr>
            <p:cNvPr id="355" name="Shape 355"/>
            <p:cNvSpPr txBox="1"/>
            <p:nvPr/>
          </p:nvSpPr>
          <p:spPr>
            <a:xfrm>
              <a:off x="4347425" y="4166174"/>
              <a:ext cx="759599" cy="366000"/>
            </a:xfrm>
            <a:prstGeom prst="rect">
              <a:avLst/>
            </a:prstGeom>
            <a:noFill/>
            <a:ln>
              <a:noFill/>
            </a:ln>
          </p:spPr>
          <p:txBody>
            <a:bodyPr lIns="91425" tIns="91425" rIns="91425" bIns="91425" anchor="t" anchorCtr="0">
              <a:noAutofit/>
            </a:bodyPr>
            <a:lstStyle/>
            <a:p>
              <a:pPr lvl="0" rtl="0">
                <a:spcBef>
                  <a:spcPts val="0"/>
                </a:spcBef>
                <a:buNone/>
              </a:pPr>
              <a:r>
                <a:rPr lang="en" sz="1600"/>
                <a:t>“dog”</a:t>
              </a:r>
            </a:p>
          </p:txBody>
        </p:sp>
        <p:sp>
          <p:nvSpPr>
            <p:cNvPr id="353" name="Shape 353"/>
            <p:cNvSpPr/>
            <p:nvPr/>
          </p:nvSpPr>
          <p:spPr>
            <a:xfrm>
              <a:off x="3676400" y="3432862"/>
              <a:ext cx="1452600" cy="453299"/>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solidFill>
                    <a:schemeClr val="dk1"/>
                  </a:solidFill>
                </a:rPr>
                <a:t>String@0x28</a:t>
              </a:r>
            </a:p>
          </p:txBody>
        </p:sp>
        <p:sp>
          <p:nvSpPr>
            <p:cNvPr id="356" name="Shape 356"/>
            <p:cNvSpPr txBox="1"/>
            <p:nvPr/>
          </p:nvSpPr>
          <p:spPr>
            <a:xfrm>
              <a:off x="3676400" y="3886175"/>
              <a:ext cx="2186099" cy="857400"/>
            </a:xfrm>
            <a:prstGeom prst="rect">
              <a:avLst/>
            </a:prstGeom>
            <a:no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grpSp>
      <p:grpSp>
        <p:nvGrpSpPr>
          <p:cNvPr id="357" name="Shape 357"/>
          <p:cNvGrpSpPr/>
          <p:nvPr/>
        </p:nvGrpSpPr>
        <p:grpSpPr>
          <a:xfrm>
            <a:off x="6471312" y="2926212"/>
            <a:ext cx="2186099" cy="1310712"/>
            <a:chOff x="3676400" y="3432862"/>
            <a:chExt cx="2186099" cy="1310712"/>
          </a:xfrm>
        </p:grpSpPr>
        <p:sp>
          <p:nvSpPr>
            <p:cNvPr id="358" name="Shape 358"/>
            <p:cNvSpPr txBox="1"/>
            <p:nvPr/>
          </p:nvSpPr>
          <p:spPr>
            <a:xfrm>
              <a:off x="4347425" y="4166174"/>
              <a:ext cx="759599" cy="366000"/>
            </a:xfrm>
            <a:prstGeom prst="rect">
              <a:avLst/>
            </a:prstGeom>
            <a:noFill/>
            <a:ln>
              <a:noFill/>
            </a:ln>
          </p:spPr>
          <p:txBody>
            <a:bodyPr lIns="91425" tIns="91425" rIns="91425" bIns="91425" anchor="t" anchorCtr="0">
              <a:noAutofit/>
            </a:bodyPr>
            <a:lstStyle/>
            <a:p>
              <a:pPr lvl="0" rtl="0">
                <a:spcBef>
                  <a:spcPts val="0"/>
                </a:spcBef>
                <a:buNone/>
              </a:pPr>
              <a:r>
                <a:rPr lang="en" sz="1600"/>
                <a:t>“dog”</a:t>
              </a:r>
            </a:p>
          </p:txBody>
        </p:sp>
        <p:sp>
          <p:nvSpPr>
            <p:cNvPr id="359" name="Shape 359"/>
            <p:cNvSpPr/>
            <p:nvPr/>
          </p:nvSpPr>
          <p:spPr>
            <a:xfrm>
              <a:off x="3676400" y="3432862"/>
              <a:ext cx="1452600" cy="453299"/>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solidFill>
                    <a:schemeClr val="dk1"/>
                  </a:solidFill>
                </a:rPr>
                <a:t>String@0x62</a:t>
              </a:r>
            </a:p>
          </p:txBody>
        </p:sp>
        <p:sp>
          <p:nvSpPr>
            <p:cNvPr id="360" name="Shape 360"/>
            <p:cNvSpPr txBox="1"/>
            <p:nvPr/>
          </p:nvSpPr>
          <p:spPr>
            <a:xfrm>
              <a:off x="3676400" y="3886175"/>
              <a:ext cx="2186099" cy="857400"/>
            </a:xfrm>
            <a:prstGeom prst="rect">
              <a:avLst/>
            </a:prstGeom>
            <a:no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gr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200"/>
              <a:t>Strings are immutable</a:t>
            </a:r>
          </a:p>
        </p:txBody>
      </p:sp>
      <p:sp>
        <p:nvSpPr>
          <p:cNvPr id="366" name="Shape 366"/>
          <p:cNvSpPr txBox="1">
            <a:spLocks noGrp="1"/>
          </p:cNvSpPr>
          <p:nvPr>
            <p:ph type="body" idx="1"/>
          </p:nvPr>
        </p:nvSpPr>
        <p:spPr>
          <a:xfrm>
            <a:off x="457200" y="1200150"/>
            <a:ext cx="8627700" cy="3725699"/>
          </a:xfrm>
          <a:prstGeom prst="rect">
            <a:avLst/>
          </a:prstGeom>
        </p:spPr>
        <p:txBody>
          <a:bodyPr lIns="91425" tIns="91425" rIns="91425" bIns="91425" anchor="t" anchorCtr="0">
            <a:noAutofit/>
          </a:bodyPr>
          <a:lstStyle/>
          <a:p>
            <a:pPr lvl="0" rtl="0">
              <a:spcBef>
                <a:spcPts val="0"/>
              </a:spcBef>
              <a:buNone/>
            </a:pPr>
            <a:r>
              <a:rPr lang="en" sz="2200"/>
              <a:t>Once a String is created, it cannot be changed</a:t>
            </a:r>
          </a:p>
          <a:p>
            <a:pPr marL="457200" lvl="0" indent="-368300" rtl="0">
              <a:spcBef>
                <a:spcPts val="0"/>
              </a:spcBef>
              <a:buClr>
                <a:schemeClr val="dk1"/>
              </a:buClr>
              <a:buSzPct val="100000"/>
              <a:buFont typeface="Arial"/>
              <a:buChar char="●"/>
            </a:pPr>
            <a:r>
              <a:rPr lang="en" sz="2200"/>
              <a:t>Methods such as </a:t>
            </a:r>
            <a:r>
              <a:rPr lang="en" sz="2200" b="1">
                <a:solidFill>
                  <a:srgbClr val="1155CC"/>
                </a:solidFill>
                <a:latin typeface="Courier New"/>
                <a:ea typeface="Courier New"/>
                <a:cs typeface="Courier New"/>
                <a:sym typeface="Courier New"/>
              </a:rPr>
              <a:t>toLowerCase</a:t>
            </a:r>
            <a:r>
              <a:rPr lang="en" sz="2200"/>
              <a:t> and </a:t>
            </a:r>
            <a:r>
              <a:rPr lang="en" sz="2200" b="1">
                <a:solidFill>
                  <a:srgbClr val="1155CC"/>
                </a:solidFill>
                <a:latin typeface="Courier New"/>
                <a:ea typeface="Courier New"/>
                <a:cs typeface="Courier New"/>
                <a:sym typeface="Courier New"/>
              </a:rPr>
              <a:t>substring </a:t>
            </a:r>
            <a:r>
              <a:rPr lang="en" sz="2200"/>
              <a:t>return new Strings, leaving the original one untouched</a:t>
            </a:r>
          </a:p>
          <a:p>
            <a:pPr marL="457200" lvl="0" indent="-368300" rtl="0">
              <a:spcBef>
                <a:spcPts val="0"/>
              </a:spcBef>
              <a:buClr>
                <a:schemeClr val="dk1"/>
              </a:buClr>
              <a:buSzPct val="100000"/>
              <a:buFont typeface="Arial"/>
              <a:buChar char="●"/>
            </a:pPr>
            <a:r>
              <a:rPr lang="en" sz="2200"/>
              <a:t>In order to “modify” Strings, you instead construct a new String and then reassign it to the original variable:</a:t>
            </a:r>
          </a:p>
          <a:p>
            <a:pPr marL="914400" lvl="1" indent="-368300" rtl="0">
              <a:spcBef>
                <a:spcPts val="0"/>
              </a:spcBef>
              <a:buClr>
                <a:schemeClr val="dk1"/>
              </a:buClr>
              <a:buSzPct val="100000"/>
              <a:buFont typeface="Courier New"/>
              <a:buChar char="o"/>
            </a:pPr>
            <a:r>
              <a:rPr lang="en" sz="2200" b="1">
                <a:solidFill>
                  <a:srgbClr val="1155CC"/>
                </a:solidFill>
                <a:latin typeface="Courier New"/>
                <a:ea typeface="Courier New"/>
                <a:cs typeface="Courier New"/>
                <a:sym typeface="Courier New"/>
              </a:rPr>
              <a:t>String name = “Gries”;</a:t>
            </a:r>
          </a:p>
          <a:p>
            <a:pPr marL="914400" lvl="1" indent="-368300" rtl="0">
              <a:spcBef>
                <a:spcPts val="0"/>
              </a:spcBef>
              <a:buClr>
                <a:schemeClr val="dk1"/>
              </a:buClr>
              <a:buSzPct val="100000"/>
              <a:buFont typeface="Courier New"/>
              <a:buChar char="o"/>
            </a:pPr>
            <a:r>
              <a:rPr lang="en" sz="2200" b="1">
                <a:solidFill>
                  <a:srgbClr val="1155CC"/>
                </a:solidFill>
                <a:latin typeface="Courier New"/>
                <a:ea typeface="Courier New"/>
                <a:cs typeface="Courier New"/>
                <a:sym typeface="Courier New"/>
              </a:rPr>
              <a:t>name = name + “, “;</a:t>
            </a:r>
          </a:p>
          <a:p>
            <a:pPr marL="914400" lvl="1" indent="-368300" rtl="0">
              <a:spcBef>
                <a:spcPts val="0"/>
              </a:spcBef>
              <a:buClr>
                <a:schemeClr val="dk1"/>
              </a:buClr>
              <a:buSzPct val="100000"/>
              <a:buFont typeface="Courier New"/>
              <a:buChar char="o"/>
            </a:pPr>
            <a:r>
              <a:rPr lang="en" sz="2200" b="1">
                <a:solidFill>
                  <a:srgbClr val="1155CC"/>
                </a:solidFill>
                <a:latin typeface="Courier New"/>
                <a:ea typeface="Courier New"/>
                <a:cs typeface="Courier New"/>
                <a:sym typeface="Courier New"/>
              </a:rPr>
              <a:t>name = name + “David”;</a:t>
            </a:r>
          </a:p>
          <a:p>
            <a:pPr marL="914400" lvl="0" indent="0" rtl="0">
              <a:spcBef>
                <a:spcPts val="0"/>
              </a:spcBef>
              <a:buNone/>
            </a:pPr>
            <a:endParaRPr sz="2200"/>
          </a:p>
        </p:txBody>
      </p:sp>
      <p:sp>
        <p:nvSpPr>
          <p:cNvPr id="367" name="Shape 367"/>
          <p:cNvSpPr txBox="1"/>
          <p:nvPr/>
        </p:nvSpPr>
        <p:spPr>
          <a:xfrm>
            <a:off x="6471300" y="0"/>
            <a:ext cx="2672700"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Java Basics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200" dirty="0"/>
              <a:t>String catenation </a:t>
            </a:r>
          </a:p>
        </p:txBody>
      </p:sp>
      <p:sp>
        <p:nvSpPr>
          <p:cNvPr id="373" name="Shape 37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200"/>
              <a:t>Operator </a:t>
            </a:r>
            <a:r>
              <a:rPr lang="en" sz="2200" b="1">
                <a:solidFill>
                  <a:srgbClr val="1155CC"/>
                </a:solidFill>
                <a:latin typeface="Courier New"/>
                <a:ea typeface="Courier New"/>
                <a:cs typeface="Courier New"/>
                <a:sym typeface="Courier New"/>
              </a:rPr>
              <a:t>+</a:t>
            </a:r>
            <a:r>
              <a:rPr lang="en" sz="2200"/>
              <a:t> operator is called catenation, or concatenation</a:t>
            </a:r>
          </a:p>
          <a:p>
            <a:pPr marL="457200" lvl="0" indent="-368300" rtl="0">
              <a:spcBef>
                <a:spcPts val="0"/>
              </a:spcBef>
              <a:buClr>
                <a:schemeClr val="dk1"/>
              </a:buClr>
              <a:buSzPct val="100000"/>
              <a:buFont typeface="Arial"/>
              <a:buChar char="●"/>
            </a:pPr>
            <a:r>
              <a:rPr lang="en" sz="2200"/>
              <a:t>If one operand is a String and the other isn’t, the other is converted to a String</a:t>
            </a:r>
          </a:p>
          <a:p>
            <a:pPr marL="457200" lvl="0" indent="-368300" rtl="0">
              <a:spcBef>
                <a:spcPts val="0"/>
              </a:spcBef>
              <a:buClr>
                <a:schemeClr val="dk1"/>
              </a:buClr>
              <a:buSzPct val="100000"/>
              <a:buFont typeface="Arial"/>
              <a:buChar char="●"/>
            </a:pPr>
            <a:r>
              <a:rPr lang="en" sz="2200"/>
              <a:t>Important case:  Use</a:t>
            </a:r>
            <a:r>
              <a:rPr lang="en" sz="2200" b="1"/>
              <a:t> </a:t>
            </a:r>
            <a:r>
              <a:rPr lang="en" sz="2200" b="1">
                <a:solidFill>
                  <a:srgbClr val="1155CC"/>
                </a:solidFill>
                <a:latin typeface="Courier New"/>
                <a:ea typeface="Courier New"/>
                <a:cs typeface="Courier New"/>
                <a:sym typeface="Courier New"/>
              </a:rPr>
              <a:t>“” + exp</a:t>
            </a:r>
            <a:r>
              <a:rPr lang="en" sz="2200"/>
              <a:t>  to convert </a:t>
            </a:r>
            <a:r>
              <a:rPr lang="en" sz="2200" b="1">
                <a:solidFill>
                  <a:srgbClr val="1155CC"/>
                </a:solidFill>
                <a:latin typeface="Courier New"/>
                <a:ea typeface="Courier New"/>
                <a:cs typeface="Courier New"/>
                <a:sym typeface="Courier New"/>
              </a:rPr>
              <a:t>exp</a:t>
            </a:r>
            <a:r>
              <a:rPr lang="en" sz="2200"/>
              <a:t> to a String.</a:t>
            </a:r>
          </a:p>
          <a:p>
            <a:pPr marL="457200" lvl="0" indent="-368300" rtl="0">
              <a:spcBef>
                <a:spcPts val="0"/>
              </a:spcBef>
              <a:buClr>
                <a:schemeClr val="dk1"/>
              </a:buClr>
              <a:buSzPct val="100000"/>
              <a:buFont typeface="Arial"/>
              <a:buChar char="●"/>
            </a:pPr>
            <a:r>
              <a:rPr lang="en" sz="2200"/>
              <a:t>Evaluates left to right. Common mistake:</a:t>
            </a:r>
          </a:p>
          <a:p>
            <a:pPr marL="914400" lvl="1" indent="-368300" rtl="0">
              <a:spcBef>
                <a:spcPts val="0"/>
              </a:spcBef>
              <a:buClr>
                <a:schemeClr val="dk1"/>
              </a:buClr>
              <a:buSzPct val="100000"/>
              <a:buFont typeface="Courier New"/>
              <a:buChar char="o"/>
            </a:pPr>
            <a:r>
              <a:rPr lang="en" sz="2200" b="1">
                <a:solidFill>
                  <a:srgbClr val="1155CC"/>
                </a:solidFill>
                <a:latin typeface="Courier New"/>
                <a:ea typeface="Courier New"/>
                <a:cs typeface="Courier New"/>
                <a:sym typeface="Courier New"/>
              </a:rPr>
              <a:t>System.out.println(“sum: “ + 5 + 6);</a:t>
            </a:r>
          </a:p>
          <a:p>
            <a:pPr marL="1371600" lvl="2" indent="-368300" rtl="0">
              <a:spcBef>
                <a:spcPts val="0"/>
              </a:spcBef>
              <a:buClr>
                <a:schemeClr val="dk1"/>
              </a:buClr>
              <a:buSzPct val="100000"/>
              <a:buFont typeface="Wingdings"/>
              <a:buChar char="§"/>
            </a:pPr>
            <a:r>
              <a:rPr lang="en" sz="2200">
                <a:solidFill>
                  <a:srgbClr val="000000"/>
                </a:solidFill>
              </a:rPr>
              <a:t>Prints </a:t>
            </a:r>
            <a:r>
              <a:rPr lang="en" sz="2200" b="1">
                <a:solidFill>
                  <a:srgbClr val="1155CC"/>
                </a:solidFill>
                <a:latin typeface="Courier New"/>
                <a:ea typeface="Courier New"/>
                <a:cs typeface="Courier New"/>
                <a:sym typeface="Courier New"/>
              </a:rPr>
              <a:t>“sum: 56”</a:t>
            </a:r>
          </a:p>
          <a:p>
            <a:pPr marL="914400" lvl="1" indent="-368300" rtl="0">
              <a:spcBef>
                <a:spcPts val="0"/>
              </a:spcBef>
              <a:buClr>
                <a:schemeClr val="dk1"/>
              </a:buClr>
              <a:buSzPct val="100000"/>
              <a:buFont typeface="Courier New"/>
              <a:buChar char="o"/>
            </a:pPr>
            <a:r>
              <a:rPr lang="en" sz="2200" b="1">
                <a:solidFill>
                  <a:srgbClr val="1155CC"/>
                </a:solidFill>
                <a:latin typeface="Courier New"/>
                <a:ea typeface="Courier New"/>
                <a:cs typeface="Courier New"/>
                <a:sym typeface="Courier New"/>
              </a:rPr>
              <a:t>System.out.println(“sum: “ + (5 + 6));</a:t>
            </a:r>
          </a:p>
          <a:p>
            <a:pPr marL="1371600" lvl="2" indent="-368300" rtl="0">
              <a:spcBef>
                <a:spcPts val="0"/>
              </a:spcBef>
              <a:buClr>
                <a:schemeClr val="dk1"/>
              </a:buClr>
              <a:buSzPct val="100000"/>
              <a:buFont typeface="Wingdings"/>
              <a:buChar char="§"/>
            </a:pPr>
            <a:r>
              <a:rPr lang="en" sz="2200">
                <a:solidFill>
                  <a:srgbClr val="000000"/>
                </a:solidFill>
              </a:rPr>
              <a:t>Prints </a:t>
            </a:r>
            <a:r>
              <a:rPr lang="en" sz="2200" b="1">
                <a:solidFill>
                  <a:srgbClr val="1155CC"/>
                </a:solidFill>
                <a:latin typeface="Courier New"/>
                <a:ea typeface="Courier New"/>
                <a:cs typeface="Courier New"/>
                <a:sym typeface="Courier New"/>
              </a:rPr>
              <a:t>“sum: 11”</a:t>
            </a:r>
          </a:p>
          <a:p>
            <a:pPr marL="0" indent="0" rtl="0">
              <a:spcBef>
                <a:spcPts val="0"/>
              </a:spcBef>
              <a:buNone/>
            </a:pPr>
            <a:endParaRPr sz="2200" b="1">
              <a:solidFill>
                <a:srgbClr val="1155CC"/>
              </a:solidFill>
              <a:latin typeface="Courier New"/>
              <a:ea typeface="Courier New"/>
              <a:cs typeface="Courier New"/>
              <a:sym typeface="Courier New"/>
            </a:endParaRPr>
          </a:p>
          <a:p>
            <a:pPr marL="0" lvl="0" indent="0" rtl="0">
              <a:spcBef>
                <a:spcPts val="0"/>
              </a:spcBef>
              <a:buNone/>
            </a:pPr>
            <a:endParaRPr sz="2200" b="1">
              <a:solidFill>
                <a:srgbClr val="1155CC"/>
              </a:solidFill>
              <a:latin typeface="Courier New"/>
              <a:ea typeface="Courier New"/>
              <a:cs typeface="Courier New"/>
              <a:sym typeface="Courier New"/>
            </a:endParaRPr>
          </a:p>
        </p:txBody>
      </p:sp>
      <p:sp>
        <p:nvSpPr>
          <p:cNvPr id="374" name="Shape 374"/>
          <p:cNvSpPr txBox="1"/>
          <p:nvPr/>
        </p:nvSpPr>
        <p:spPr>
          <a:xfrm>
            <a:off x="6471300" y="0"/>
            <a:ext cx="2672700"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Java Basics</a:t>
            </a:r>
          </a:p>
        </p:txBody>
      </p:sp>
    </p:spTree>
  </p:cSld>
  <p:clrMapOvr>
    <a:masterClrMapping/>
  </p:clrMapOvr>
  <p:transition spd="slow">
    <p:cut/>
  </p:transition>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6464</Words>
  <Application>Microsoft Macintosh PowerPoint</Application>
  <PresentationFormat>On-screen Show (16:9)</PresentationFormat>
  <Paragraphs>1098</Paragraphs>
  <Slides>67</Slides>
  <Notes>63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67</vt:i4>
      </vt:variant>
    </vt:vector>
  </HeadingPairs>
  <TitlesOfParts>
    <vt:vector size="78" baseType="lpstr">
      <vt:lpstr>Arial</vt:lpstr>
      <vt:lpstr>Consolas</vt:lpstr>
      <vt:lpstr>Courier New</vt:lpstr>
      <vt:lpstr>Noto Symbol</vt:lpstr>
      <vt:lpstr>Times</vt:lpstr>
      <vt:lpstr>Times New Roman</vt:lpstr>
      <vt:lpstr>Wingdings</vt:lpstr>
      <vt:lpstr>swiss</vt:lpstr>
      <vt:lpstr>Blank Presentation</vt:lpstr>
      <vt:lpstr>Median</vt:lpstr>
      <vt:lpstr>Median</vt:lpstr>
      <vt:lpstr>Recitation  </vt:lpstr>
      <vt:lpstr>Topics  </vt:lpstr>
      <vt:lpstr>Primitive types vs classes</vt:lpstr>
      <vt:lpstr>PowerPoint Presentation</vt:lpstr>
      <vt:lpstr>Default values</vt:lpstr>
      <vt:lpstr>Wrapper Classes (Boxing)</vt:lpstr>
      <vt:lpstr>String literals</vt:lpstr>
      <vt:lpstr>Strings are immutable</vt:lpstr>
      <vt:lpstr>String catenation </vt:lpstr>
      <vt:lpstr>Other String info</vt:lpstr>
      <vt:lpstr>1D Array Review</vt:lpstr>
      <vt:lpstr>Java arrays</vt:lpstr>
      <vt:lpstr>2D arrays: An array of 1D arrays.</vt:lpstr>
      <vt:lpstr>2D arrays: An array of 1D arrays.</vt:lpstr>
      <vt:lpstr>2D arrays: An array of 1D arrays.</vt:lpstr>
      <vt:lpstr>2D arrays: An array of 1D arrays.</vt:lpstr>
      <vt:lpstr>The superclass of exceptions: Throwable</vt:lpstr>
      <vt:lpstr>A Throwable instance: ArithmeticException</vt:lpstr>
      <vt:lpstr>Bubbling up exceptions</vt:lpstr>
      <vt:lpstr>Try-catch blocks</vt:lpstr>
      <vt:lpstr>How to write an exception class</vt:lpstr>
      <vt:lpstr>Abstract Classes, Abstract Methods</vt:lpstr>
      <vt:lpstr>A Little More Geometry!</vt:lpstr>
      <vt:lpstr>A Partial Solution:</vt:lpstr>
      <vt:lpstr>Problems not solved</vt:lpstr>
      <vt:lpstr>Solution: Abstract classes</vt:lpstr>
      <vt:lpstr>Solution: Abstract methods</vt:lpstr>
      <vt:lpstr>Abstract Classes, Abstract Methods</vt:lpstr>
      <vt:lpstr>Interfaces</vt:lpstr>
      <vt:lpstr>Multiple interfaces</vt:lpstr>
      <vt:lpstr>Solution: Interfaces</vt:lpstr>
      <vt:lpstr>Casting</vt:lpstr>
      <vt:lpstr>Casting</vt:lpstr>
      <vt:lpstr>Casting up to an interface automatically</vt:lpstr>
      <vt:lpstr>Shape implements Comparable&lt;T&gt;</vt:lpstr>
      <vt:lpstr>Beauty of interfaces</vt:lpstr>
      <vt:lpstr>String sorting</vt:lpstr>
      <vt:lpstr>Abstract Classes vs. Interfaces</vt:lpstr>
      <vt:lpstr>Four loopy questions</vt:lpstr>
      <vt:lpstr>Add elements backwards</vt:lpstr>
      <vt:lpstr>Add elements from end to beginning</vt:lpstr>
      <vt:lpstr>What method calls are legal</vt:lpstr>
      <vt:lpstr>Declaration of class Circle</vt:lpstr>
      <vt:lpstr>Overloading</vt:lpstr>
      <vt:lpstr>Use of this</vt:lpstr>
      <vt:lpstr>Class Shape</vt:lpstr>
      <vt:lpstr>Object: superest class of them all</vt:lpstr>
      <vt:lpstr>Java has 4 kinds of variable</vt:lpstr>
      <vt:lpstr>Basic class Box</vt:lpstr>
      <vt:lpstr>Recursion</vt:lpstr>
      <vt:lpstr>Sum the digits in a non-negative integer</vt:lpstr>
      <vt:lpstr>Stack Frame</vt:lpstr>
      <vt:lpstr>Function equals</vt:lpstr>
      <vt:lpstr>Function getClass and static field class</vt:lpstr>
      <vt:lpstr>PowerPoint Presentation</vt:lpstr>
      <vt:lpstr>equals in class Object</vt:lpstr>
      <vt:lpstr>equals in classes other than object</vt:lpstr>
      <vt:lpstr>Are any of these equal?</vt:lpstr>
      <vt:lpstr>Equals in Animal</vt:lpstr>
      <vt:lpstr>Equals in Animal</vt:lpstr>
      <vt:lpstr>Abstract Data Type (ADT)</vt:lpstr>
      <vt:lpstr>PowerPoint Presentation</vt:lpstr>
      <vt:lpstr>PowerPoint Presentation</vt:lpstr>
      <vt:lpstr>PowerPoint Presentation</vt:lpstr>
      <vt:lpstr>Java Collections Framework</vt:lpstr>
      <vt:lpstr>A few classes and interfaces</vt:lpstr>
      <vt:lpstr>ArrayList&lt;E&gt;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Session  </dc:title>
  <cp:lastModifiedBy>David Joseph Gries</cp:lastModifiedBy>
  <cp:revision>26</cp:revision>
  <cp:lastPrinted>2018-09-24T13:20:04Z</cp:lastPrinted>
  <dcterms:modified xsi:type="dcterms:W3CDTF">2021-09-20T13:52:56Z</dcterms:modified>
</cp:coreProperties>
</file>