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13"/>
  </p:notesMasterIdLst>
  <p:handoutMasterIdLst>
    <p:handoutMasterId r:id="rId14"/>
  </p:handoutMasterIdLst>
  <p:sldIdLst>
    <p:sldId id="256" r:id="rId4"/>
    <p:sldId id="310" r:id="rId5"/>
    <p:sldId id="405" r:id="rId6"/>
    <p:sldId id="406" r:id="rId7"/>
    <p:sldId id="407" r:id="rId8"/>
    <p:sldId id="421" r:id="rId9"/>
    <p:sldId id="418" r:id="rId10"/>
    <p:sldId id="419" r:id="rId11"/>
    <p:sldId id="422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3741"/>
  </p:normalViewPr>
  <p:slideViewPr>
    <p:cSldViewPr snapToGrid="0" snapToObjects="1" showGuides="1">
      <p:cViewPr varScale="1">
        <p:scale>
          <a:sx n="154" d="100"/>
          <a:sy n="154" d="100"/>
        </p:scale>
        <p:origin x="93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1255F-D5EA-6A4C-A14C-09F98FD293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118CC-A29E-E648-846F-C41CE201B4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F7DC6-09B8-824E-9754-65C6AEEA0195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10D22-840A-844B-89BE-38BC7ACE59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D08C1-5284-A745-B268-75C549896B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B36B4-6A06-BC48-B280-AC4396A3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55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40773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Shape 11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2" name="Shape 1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43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60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175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15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1485900"/>
            <a:ext cx="38099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48200" y="1485900"/>
            <a:ext cx="38099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/>
            </a:lvl1pPr>
            <a:lvl2pPr marL="457200" indent="0" rtl="0">
              <a:spcBef>
                <a:spcPts val="0"/>
              </a:spcBef>
              <a:buFont typeface="Times New Roman"/>
              <a:buNone/>
              <a:defRPr/>
            </a:lvl2pPr>
            <a:lvl3pPr marL="914400" indent="0" rtl="0">
              <a:spcBef>
                <a:spcPts val="0"/>
              </a:spcBef>
              <a:buFont typeface="Times New Roman"/>
              <a:buNone/>
              <a:defRPr/>
            </a:lvl3pPr>
            <a:lvl4pPr marL="1371600" indent="0" rtl="0">
              <a:spcBef>
                <a:spcPts val="0"/>
              </a:spcBef>
              <a:buFont typeface="Times New Roman"/>
              <a:buNone/>
              <a:defRPr/>
            </a:lvl4pPr>
            <a:lvl5pPr marL="1828800" indent="0" rtl="0">
              <a:spcBef>
                <a:spcPts val="0"/>
              </a:spcBef>
              <a:buFont typeface="Times New Roman"/>
              <a:buNone/>
              <a:defRPr/>
            </a:lvl5pPr>
            <a:lvl6pPr marL="2286000" indent="0" rtl="0">
              <a:spcBef>
                <a:spcPts val="0"/>
              </a:spcBef>
              <a:buFont typeface="Times New Roman"/>
              <a:buNone/>
              <a:defRPr/>
            </a:lvl6pPr>
            <a:lvl7pPr marL="2743200" indent="0" rtl="0">
              <a:spcBef>
                <a:spcPts val="0"/>
              </a:spcBef>
              <a:buFont typeface="Times New Roman"/>
              <a:buNone/>
              <a:defRPr/>
            </a:lvl7pPr>
            <a:lvl8pPr marL="3200400" indent="0" rtl="0">
              <a:spcBef>
                <a:spcPts val="0"/>
              </a:spcBef>
              <a:buFont typeface="Times New Roman"/>
              <a:buNone/>
              <a:defRPr/>
            </a:lvl8pPr>
            <a:lvl9pPr marL="3657600" indent="0" rtl="0">
              <a:spcBef>
                <a:spcPts val="0"/>
              </a:spcBef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/>
            </a:lvl1pPr>
            <a:lvl2pPr marL="457200" indent="0" rtl="0">
              <a:spcBef>
                <a:spcPts val="0"/>
              </a:spcBef>
              <a:buFont typeface="Times New Roman"/>
              <a:buNone/>
              <a:defRPr/>
            </a:lvl2pPr>
            <a:lvl3pPr marL="914400" indent="0" rtl="0">
              <a:spcBef>
                <a:spcPts val="0"/>
              </a:spcBef>
              <a:buFont typeface="Times New Roman"/>
              <a:buNone/>
              <a:defRPr/>
            </a:lvl3pPr>
            <a:lvl4pPr marL="1371600" indent="0" rtl="0">
              <a:spcBef>
                <a:spcPts val="0"/>
              </a:spcBef>
              <a:buFont typeface="Times New Roman"/>
              <a:buNone/>
              <a:defRPr/>
            </a:lvl4pPr>
            <a:lvl5pPr marL="1828800" indent="0" rtl="0">
              <a:spcBef>
                <a:spcPts val="0"/>
              </a:spcBef>
              <a:buFont typeface="Times New Roman"/>
              <a:buNone/>
              <a:defRPr/>
            </a:lvl5pPr>
            <a:lvl6pPr marL="2286000" indent="0" rtl="0">
              <a:spcBef>
                <a:spcPts val="0"/>
              </a:spcBef>
              <a:buFont typeface="Times New Roman"/>
              <a:buNone/>
              <a:defRPr/>
            </a:lvl6pPr>
            <a:lvl7pPr marL="2743200" indent="0" rtl="0">
              <a:spcBef>
                <a:spcPts val="0"/>
              </a:spcBef>
              <a:buFont typeface="Times New Roman"/>
              <a:buNone/>
              <a:defRPr/>
            </a:lvl7pPr>
            <a:lvl8pPr marL="3200400" indent="0" rtl="0">
              <a:spcBef>
                <a:spcPts val="0"/>
              </a:spcBef>
              <a:buFont typeface="Times New Roman"/>
              <a:buNone/>
              <a:defRPr/>
            </a:lvl8pPr>
            <a:lvl9pPr marL="3657600" indent="0" rtl="0">
              <a:spcBef>
                <a:spcPts val="0"/>
              </a:spcBef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/>
            </a:lvl1pPr>
            <a:lvl2pPr marL="457200" indent="0" rtl="0">
              <a:spcBef>
                <a:spcPts val="0"/>
              </a:spcBef>
              <a:buFont typeface="Times New Roman"/>
              <a:buNone/>
              <a:defRPr/>
            </a:lvl2pPr>
            <a:lvl3pPr marL="914400" indent="0" rtl="0">
              <a:spcBef>
                <a:spcPts val="0"/>
              </a:spcBef>
              <a:buFont typeface="Times New Roman"/>
              <a:buNone/>
              <a:defRPr/>
            </a:lvl3pPr>
            <a:lvl4pPr marL="1371600" indent="0" rtl="0">
              <a:spcBef>
                <a:spcPts val="0"/>
              </a:spcBef>
              <a:buFont typeface="Times New Roman"/>
              <a:buNone/>
              <a:defRPr/>
            </a:lvl4pPr>
            <a:lvl5pPr marL="1828800" indent="0" rtl="0">
              <a:spcBef>
                <a:spcPts val="0"/>
              </a:spcBef>
              <a:buFont typeface="Times New Roman"/>
              <a:buNone/>
              <a:defRPr/>
            </a:lvl5pPr>
            <a:lvl6pPr marL="2286000" indent="0" rtl="0">
              <a:spcBef>
                <a:spcPts val="0"/>
              </a:spcBef>
              <a:buFont typeface="Times New Roman"/>
              <a:buNone/>
              <a:defRPr/>
            </a:lvl6pPr>
            <a:lvl7pPr marL="2743200" indent="0" rtl="0">
              <a:spcBef>
                <a:spcPts val="0"/>
              </a:spcBef>
              <a:buFont typeface="Times New Roman"/>
              <a:buNone/>
              <a:defRPr/>
            </a:lvl7pPr>
            <a:lvl8pPr marL="3200400" indent="0" rtl="0">
              <a:spcBef>
                <a:spcPts val="0"/>
              </a:spcBef>
              <a:buFont typeface="Times New Roman"/>
              <a:buNone/>
              <a:defRPr/>
            </a:lvl8pPr>
            <a:lvl9pPr marL="3657600" indent="0" rtl="0">
              <a:spcBef>
                <a:spcPts val="0"/>
              </a:spcBef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/>
            </a:lvl1pPr>
            <a:lvl2pPr marL="457200" indent="0" rtl="0">
              <a:spcBef>
                <a:spcPts val="0"/>
              </a:spcBef>
              <a:buFont typeface="Times New Roman"/>
              <a:buNone/>
              <a:defRPr/>
            </a:lvl2pPr>
            <a:lvl3pPr marL="914400" indent="0" rtl="0">
              <a:spcBef>
                <a:spcPts val="0"/>
              </a:spcBef>
              <a:buFont typeface="Times New Roman"/>
              <a:buNone/>
              <a:defRPr/>
            </a:lvl3pPr>
            <a:lvl4pPr marL="1371600" indent="0" rtl="0">
              <a:spcBef>
                <a:spcPts val="0"/>
              </a:spcBef>
              <a:buFont typeface="Times New Roman"/>
              <a:buNone/>
              <a:defRPr/>
            </a:lvl4pPr>
            <a:lvl5pPr marL="1828800" indent="0" rtl="0">
              <a:spcBef>
                <a:spcPts val="0"/>
              </a:spcBef>
              <a:buFont typeface="Times New Roman"/>
              <a:buNone/>
              <a:defRPr/>
            </a:lvl5pPr>
            <a:lvl6pPr marL="2286000" indent="0" rtl="0">
              <a:spcBef>
                <a:spcPts val="0"/>
              </a:spcBef>
              <a:buFont typeface="Times New Roman"/>
              <a:buNone/>
              <a:defRPr/>
            </a:lvl6pPr>
            <a:lvl7pPr marL="2743200" indent="0" rtl="0">
              <a:spcBef>
                <a:spcPts val="0"/>
              </a:spcBef>
              <a:buFont typeface="Times New Roman"/>
              <a:buNone/>
              <a:defRPr/>
            </a:lvl7pPr>
            <a:lvl8pPr marL="3200400" indent="0" rtl="0">
              <a:spcBef>
                <a:spcPts val="0"/>
              </a:spcBef>
              <a:buFont typeface="Times New Roman"/>
              <a:buNone/>
              <a:defRPr/>
            </a:lvl8pPr>
            <a:lvl9pPr marL="3657600" indent="0" rtl="0">
              <a:spcBef>
                <a:spcPts val="0"/>
              </a:spcBef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3028949" y="-857250"/>
            <a:ext cx="30860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5429250" y="1543049"/>
            <a:ext cx="4114799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1466850" y="-323850"/>
            <a:ext cx="4114799" cy="56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2359151" y="4533137"/>
            <a:ext cx="6784847" cy="534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ctrTitle"/>
          </p:nvPr>
        </p:nvSpPr>
        <p:spPr>
          <a:xfrm>
            <a:off x="2362200" y="3028950"/>
            <a:ext cx="64769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1"/>
          </p:nvPr>
        </p:nvSpPr>
        <p:spPr>
          <a:xfrm>
            <a:off x="2362200" y="4537527"/>
            <a:ext cx="67055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700"/>
              </a:spcBef>
              <a:buClr>
                <a:schemeClr val="accent2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550"/>
              </a:spcBef>
              <a:buClr>
                <a:schemeClr val="accent1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500"/>
              </a:spcBef>
              <a:buClr>
                <a:schemeClr val="accent2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chemeClr val="accent3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chemeClr val="accent4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360"/>
              </a:spcBef>
              <a:buClr>
                <a:schemeClr val="accent3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360"/>
              </a:spcBef>
              <a:buClr>
                <a:schemeClr val="accent4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76200" y="4551524"/>
            <a:ext cx="2057400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2085392" y="177403"/>
            <a:ext cx="586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001000" y="171450"/>
            <a:ext cx="838199" cy="285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buClr>
                <a:srgbClr val="888888"/>
              </a:buClr>
              <a:buNone/>
              <a:defRPr/>
            </a:lvl2pPr>
            <a:lvl3pPr rtl="0">
              <a:spcBef>
                <a:spcPts val="0"/>
              </a:spcBef>
              <a:buClr>
                <a:srgbClr val="888888"/>
              </a:buClr>
              <a:buNone/>
              <a:defRPr/>
            </a:lvl3pPr>
            <a:lvl4pPr rtl="0">
              <a:spcBef>
                <a:spcPts val="0"/>
              </a:spcBef>
              <a:buClr>
                <a:srgbClr val="888888"/>
              </a:buClr>
              <a:buNone/>
              <a:defRPr/>
            </a:lvl4pPr>
            <a:lvl5pPr rtl="0">
              <a:spcBef>
                <a:spcPts val="0"/>
              </a:spcBef>
              <a:buClr>
                <a:srgbClr val="888888"/>
              </a:buClr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0" y="1200150"/>
            <a:ext cx="1295400" cy="7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1371600" y="1200150"/>
            <a:ext cx="7772400" cy="742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371600" y="1200150"/>
            <a:ext cx="7619999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0" y="1314450"/>
            <a:ext cx="1295400" cy="5262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609600" y="171450"/>
            <a:ext cx="8153399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09600" y="1192175"/>
            <a:ext cx="38862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4844901" y="1192175"/>
            <a:ext cx="38862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533400" y="204787"/>
            <a:ext cx="8153399" cy="652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3886200" cy="2686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4800600" y="1828800"/>
            <a:ext cx="3886200" cy="2686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3"/>
          </p:nvPr>
        </p:nvSpPr>
        <p:spPr>
          <a:xfrm>
            <a:off x="609600" y="1314450"/>
            <a:ext cx="3886200" cy="480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4"/>
          </p:nvPr>
        </p:nvSpPr>
        <p:spPr>
          <a:xfrm>
            <a:off x="4800600" y="1314450"/>
            <a:ext cx="3886200" cy="4800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09600" y="171450"/>
            <a:ext cx="8153399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0" y="4686300"/>
            <a:ext cx="533399" cy="285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609600" y="204787"/>
            <a:ext cx="8077199" cy="652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09600" y="1314450"/>
            <a:ext cx="1600199" cy="325755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spcAft>
                <a:spcPts val="1000"/>
              </a:spcAft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2362200" y="1314450"/>
            <a:ext cx="6400799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600200" y="4114800"/>
            <a:ext cx="7315200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-9144" y="3497579"/>
            <a:ext cx="1463039" cy="534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1545336" y="3490721"/>
            <a:ext cx="7598663" cy="534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600200" y="3486150"/>
            <a:ext cx="7315200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FFFFFF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1447800" y="0"/>
            <a:ext cx="100584" cy="5150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62484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0" y="3500436"/>
            <a:ext cx="1447800" cy="4976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8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86" name="Shape 186"/>
          <p:cNvSpPr txBox="1">
            <a:spLocks noGrp="1"/>
          </p:cNvSpPr>
          <p:nvPr>
            <p:ph type="ftr" idx="11"/>
          </p:nvPr>
        </p:nvSpPr>
        <p:spPr>
          <a:xfrm>
            <a:off x="1600200" y="4686154"/>
            <a:ext cx="45720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pic" idx="2"/>
          </p:nvPr>
        </p:nvSpPr>
        <p:spPr>
          <a:xfrm>
            <a:off x="1560575" y="0"/>
            <a:ext cx="7583423" cy="3426714"/>
          </a:xfrm>
          <a:prstGeom prst="rect">
            <a:avLst/>
          </a:prstGeom>
          <a:solidFill>
            <a:srgbClr val="E9F0F5"/>
          </a:solidFill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09600" y="171450"/>
            <a:ext cx="8153399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 rot="5400000">
            <a:off x="2991992" y="-1179194"/>
            <a:ext cx="3394709" cy="815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 rot="5400000">
            <a:off x="5513188" y="1497211"/>
            <a:ext cx="4137422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 rot="5400000">
            <a:off x="1169788" y="-255388"/>
            <a:ext cx="4137422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6553200" y="4686301"/>
            <a:ext cx="22097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ftr" idx="11"/>
          </p:nvPr>
        </p:nvSpPr>
        <p:spPr>
          <a:xfrm>
            <a:off x="457200" y="4686155"/>
            <a:ext cx="5573482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6096317" y="0"/>
            <a:ext cx="320039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142037" y="457200"/>
            <a:ext cx="228600" cy="4686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142037" y="0"/>
            <a:ext cx="228600" cy="400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 rot="5400000">
            <a:off x="6056313" y="77787"/>
            <a:ext cx="400049" cy="244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29450" y="1318651"/>
            <a:ext cx="7688700" cy="5352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9450" y="2078876"/>
            <a:ext cx="7688700" cy="2261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564548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1485900"/>
            <a:ext cx="77724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imes New Roman"/>
              <a:buNone/>
              <a:defRPr/>
            </a:lvl1pPr>
            <a:lvl2pPr marL="457200" indent="0" rtl="0">
              <a:spcBef>
                <a:spcPts val="0"/>
              </a:spcBef>
              <a:buFont typeface="Times New Roman"/>
              <a:buNone/>
              <a:defRPr/>
            </a:lvl2pPr>
            <a:lvl3pPr marL="914400" indent="0" rtl="0">
              <a:spcBef>
                <a:spcPts val="0"/>
              </a:spcBef>
              <a:buFont typeface="Times New Roman"/>
              <a:buNone/>
              <a:defRPr/>
            </a:lvl3pPr>
            <a:lvl4pPr marL="1371600" indent="0" rtl="0">
              <a:spcBef>
                <a:spcPts val="0"/>
              </a:spcBef>
              <a:buFont typeface="Times New Roman"/>
              <a:buNone/>
              <a:defRPr/>
            </a:lvl4pPr>
            <a:lvl5pPr marL="1828800" indent="0" rtl="0">
              <a:spcBef>
                <a:spcPts val="0"/>
              </a:spcBef>
              <a:buFont typeface="Times New Roman"/>
              <a:buNone/>
              <a:defRPr/>
            </a:lvl5pPr>
            <a:lvl6pPr marL="2286000" indent="0" rtl="0">
              <a:spcBef>
                <a:spcPts val="0"/>
              </a:spcBef>
              <a:buFont typeface="Times New Roman"/>
              <a:buNone/>
              <a:defRPr/>
            </a:lvl6pPr>
            <a:lvl7pPr marL="2743200" indent="0" rtl="0">
              <a:spcBef>
                <a:spcPts val="0"/>
              </a:spcBef>
              <a:buFont typeface="Times New Roman"/>
              <a:buNone/>
              <a:defRPr/>
            </a:lvl7pPr>
            <a:lvl8pPr marL="3200400" indent="0" rtl="0">
              <a:spcBef>
                <a:spcPts val="0"/>
              </a:spcBef>
              <a:buFont typeface="Times New Roman"/>
              <a:buNone/>
              <a:defRPr/>
            </a:lvl8pPr>
            <a:lvl9pPr marL="3657600" indent="0" rtl="0">
              <a:spcBef>
                <a:spcPts val="0"/>
              </a:spcBef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1485900"/>
            <a:ext cx="77724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09600" y="171450"/>
            <a:ext cx="8153399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12647" y="1200150"/>
            <a:ext cx="8153399" cy="3394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marR="0" indent="-209550" algn="l" rtl="0">
              <a:spcBef>
                <a:spcPts val="700"/>
              </a:spcBef>
              <a:buClr>
                <a:schemeClr val="accent2"/>
              </a:buClr>
              <a:buFont typeface="Noto Symbol"/>
              <a:buChar char="◻"/>
              <a:defRPr/>
            </a:lvl1pPr>
            <a:lvl2pPr marL="640080" marR="0" indent="-168910" algn="l" rtl="0">
              <a:spcBef>
                <a:spcPts val="550"/>
              </a:spcBef>
              <a:buClr>
                <a:schemeClr val="accent1"/>
              </a:buClr>
              <a:buFont typeface="Noto Symbol"/>
              <a:buChar char="⬜"/>
              <a:defRPr/>
            </a:lvl2pPr>
            <a:lvl3pPr marL="914400" marR="0" indent="-119062" algn="l" rtl="0">
              <a:spcBef>
                <a:spcPts val="500"/>
              </a:spcBef>
              <a:buClr>
                <a:schemeClr val="accent2"/>
              </a:buClr>
              <a:buFont typeface="Noto Symbol"/>
              <a:buChar char="■"/>
              <a:defRPr/>
            </a:lvl3pPr>
            <a:lvl4pPr marL="1371600" marR="0" indent="-13335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■"/>
              <a:defRPr/>
            </a:lvl4pPr>
            <a:lvl5pPr marL="1828800" marR="0" indent="-146050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■"/>
              <a:defRPr/>
            </a:lvl5pPr>
            <a:lvl6pPr marL="2103120" marR="0" indent="-12192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▪"/>
              <a:defRPr/>
            </a:lvl6pPr>
            <a:lvl7pPr marL="2377440" marR="0" indent="-116839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▪"/>
              <a:defRPr/>
            </a:lvl7pPr>
            <a:lvl8pPr marL="2651760" marR="0" indent="-124460" algn="l" rtl="0">
              <a:spcBef>
                <a:spcPts val="360"/>
              </a:spcBef>
              <a:buClr>
                <a:schemeClr val="accent3"/>
              </a:buClr>
              <a:buFont typeface="Noto Symbol"/>
              <a:buChar char="▪"/>
              <a:defRPr/>
            </a:lvl8pPr>
            <a:lvl9pPr marL="2926080" marR="0" indent="-119379" algn="l" rtl="0">
              <a:spcBef>
                <a:spcPts val="360"/>
              </a:spcBef>
              <a:buClr>
                <a:schemeClr val="accent4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6096000" y="4686300"/>
            <a:ext cx="26669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09600" y="4686154"/>
            <a:ext cx="5421083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0" y="925830"/>
            <a:ext cx="9144000" cy="240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0" y="960119"/>
            <a:ext cx="533399" cy="171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590550" y="960119"/>
            <a:ext cx="8553450" cy="171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0" y="954166"/>
            <a:ext cx="533399" cy="1833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91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Recitation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subTitle" idx="1"/>
          </p:nvPr>
        </p:nvSpPr>
        <p:spPr>
          <a:xfrm>
            <a:off x="457200" y="2795009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ADTs, Collection </a:t>
            </a:r>
            <a:r>
              <a:rPr lang="en" dirty="0" err="1"/>
              <a:t>Framework,Generics</a:t>
            </a:r>
            <a:endParaRPr lang="en" dirty="0"/>
          </a:p>
        </p:txBody>
      </p:sp>
      <p:sp>
        <p:nvSpPr>
          <p:cNvPr id="297" name="Shape 29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08750" y="72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Shape 1159"/>
          <p:cNvSpPr txBox="1">
            <a:spLocks noGrp="1"/>
          </p:cNvSpPr>
          <p:nvPr>
            <p:ph type="title"/>
          </p:nvPr>
        </p:nvSpPr>
        <p:spPr>
          <a:xfrm>
            <a:off x="112450" y="495500"/>
            <a:ext cx="3200399" cy="28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3200" b="0" i="0" u="none" strike="noStrike" cap="none" baseline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class Box</a:t>
            </a:r>
          </a:p>
        </p:txBody>
      </p:sp>
      <p:sp>
        <p:nvSpPr>
          <p:cNvPr id="1160" name="Shape 1160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61" name="Shape 1161"/>
          <p:cNvGrpSpPr/>
          <p:nvPr/>
        </p:nvGrpSpPr>
        <p:grpSpPr>
          <a:xfrm>
            <a:off x="4457781" y="152879"/>
            <a:ext cx="4114721" cy="875810"/>
            <a:chOff x="696856" y="766355"/>
            <a:chExt cx="3696300" cy="3076258"/>
          </a:xfrm>
        </p:grpSpPr>
        <p:sp>
          <p:nvSpPr>
            <p:cNvPr id="1162" name="Shape 1162"/>
            <p:cNvSpPr txBox="1"/>
            <p:nvPr/>
          </p:nvSpPr>
          <p:spPr>
            <a:xfrm>
              <a:off x="696856" y="766355"/>
              <a:ext cx="3696300" cy="989400"/>
            </a:xfrm>
            <a:prstGeom prst="rect">
              <a:avLst/>
            </a:prstGeom>
            <a:solidFill>
              <a:srgbClr val="FCFFE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parameter </a:t>
              </a:r>
              <a:r>
                <a:rPr lang="en" sz="2400" b="0" i="0" u="none" strike="noStrike" cap="none" baseline="0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 </a:t>
              </a: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(you choose name)</a:t>
              </a:r>
            </a:p>
          </p:txBody>
        </p:sp>
        <p:cxnSp>
          <p:nvCxnSpPr>
            <p:cNvPr id="1163" name="Shape 1163"/>
            <p:cNvCxnSpPr/>
            <p:nvPr/>
          </p:nvCxnSpPr>
          <p:spPr>
            <a:xfrm>
              <a:off x="2236923" y="2046514"/>
              <a:ext cx="616200" cy="1796099"/>
            </a:xfrm>
            <a:prstGeom prst="straightConnector1">
              <a:avLst/>
            </a:prstGeom>
            <a:noFill/>
            <a:ln w="44450" cap="flat">
              <a:solidFill>
                <a:srgbClr val="D8C93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64" name="Shape 1164"/>
          <p:cNvSpPr/>
          <p:nvPr/>
        </p:nvSpPr>
        <p:spPr>
          <a:xfrm>
            <a:off x="259475" y="891197"/>
            <a:ext cx="4114800" cy="245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Box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4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object;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4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void set(Object ob)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object = ob;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4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get() {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return object;</a:t>
            </a:r>
            <a:b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   …</a:t>
            </a:r>
          </a:p>
        </p:txBody>
      </p:sp>
      <p:sp>
        <p:nvSpPr>
          <p:cNvPr id="1165" name="Shape 1165"/>
          <p:cNvSpPr txBox="1"/>
          <p:nvPr/>
        </p:nvSpPr>
        <p:spPr>
          <a:xfrm>
            <a:off x="910675" y="3816150"/>
            <a:ext cx="3925799" cy="1258800"/>
          </a:xfrm>
          <a:prstGeom prst="rect">
            <a:avLst/>
          </a:prstGeom>
          <a:solidFill>
            <a:srgbClr val="E5F9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code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Box&lt;Integer&gt; b= </a:t>
            </a:r>
            <a:r>
              <a:rPr lang="en" sz="1800" b="1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</a:t>
            </a: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Box&lt;Integer&gt;();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b.set(</a:t>
            </a:r>
            <a:r>
              <a:rPr lang="en" sz="1800" b="1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</a:t>
            </a: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Integer(35));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 </a:t>
            </a:r>
            <a:r>
              <a:rPr lang="en" sz="1800" b="0" i="0" u="sng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x= b.get();</a:t>
            </a:r>
          </a:p>
        </p:txBody>
      </p:sp>
      <p:grpSp>
        <p:nvGrpSpPr>
          <p:cNvPr id="1166" name="Shape 1166"/>
          <p:cNvGrpSpPr/>
          <p:nvPr/>
        </p:nvGrpSpPr>
        <p:grpSpPr>
          <a:xfrm>
            <a:off x="3810000" y="685800"/>
            <a:ext cx="4914725" cy="2869272"/>
            <a:chOff x="3810000" y="914400"/>
            <a:chExt cx="4914725" cy="3825696"/>
          </a:xfrm>
        </p:grpSpPr>
        <p:sp>
          <p:nvSpPr>
            <p:cNvPr id="1167" name="Shape 1167"/>
            <p:cNvSpPr/>
            <p:nvPr/>
          </p:nvSpPr>
          <p:spPr>
            <a:xfrm>
              <a:off x="4609925" y="1462296"/>
              <a:ext cx="4114800" cy="327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400" b="1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public</a:t>
              </a: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" sz="2400" b="1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</a:t>
              </a: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Box&lt;</a:t>
              </a:r>
              <a:r>
                <a:rPr lang="en" sz="2400" b="0" i="0" u="none" strike="noStrike" cap="none" baseline="0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&gt; {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</a:t>
              </a:r>
              <a:r>
                <a:rPr lang="en" sz="2400" b="1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private</a:t>
              </a: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" sz="2400" b="0" i="0" u="none" strike="noStrike" cap="none" baseline="0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 </a:t>
              </a: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object;</a:t>
              </a:r>
            </a:p>
            <a:p>
              <a:pPr marL="0" marR="0" lvl="0" indent="0" algn="l" rtl="0">
                <a:spcBef>
                  <a:spcPts val="1200"/>
                </a:spcBef>
                <a:spcAft>
                  <a:spcPts val="0"/>
                </a:spcAft>
                <a:buSzPct val="25000"/>
                <a:buNone/>
              </a:pP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</a:t>
              </a:r>
              <a:r>
                <a:rPr lang="en" sz="2400" b="1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public</a:t>
              </a: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void set(</a:t>
              </a:r>
              <a:r>
                <a:rPr lang="en" sz="2400" b="0" i="0" u="none" strike="noStrike" cap="none" baseline="0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 </a:t>
              </a: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ob) {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object = ob; 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}</a:t>
              </a: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SzPct val="25000"/>
                <a:buNone/>
              </a:pP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</a:t>
              </a:r>
              <a:r>
                <a:rPr lang="en" sz="2400" b="1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public</a:t>
              </a: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" sz="2400" b="0" i="0" u="none" strike="noStrike" cap="none" baseline="0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 </a:t>
              </a: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get() { 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return object;</a:t>
              </a:r>
              <a:b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}   …</a:t>
              </a:r>
            </a:p>
          </p:txBody>
        </p:sp>
        <p:sp>
          <p:nvSpPr>
            <p:cNvPr id="1168" name="Shape 1168"/>
            <p:cNvSpPr txBox="1"/>
            <p:nvPr/>
          </p:nvSpPr>
          <p:spPr>
            <a:xfrm>
              <a:off x="3810000" y="914400"/>
              <a:ext cx="4572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3200" b="0" i="0" u="none" strike="noStrike" cap="none" baseline="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Written using generic type</a:t>
              </a:r>
            </a:p>
          </p:txBody>
        </p:sp>
      </p:grpSp>
      <p:sp>
        <p:nvSpPr>
          <p:cNvPr id="1169" name="Shape 1169"/>
          <p:cNvSpPr txBox="1"/>
          <p:nvPr/>
        </p:nvSpPr>
        <p:spPr>
          <a:xfrm>
            <a:off x="5791200" y="4063218"/>
            <a:ext cx="3200399" cy="623083"/>
          </a:xfrm>
          <a:prstGeom prst="rect">
            <a:avLst/>
          </a:prstGeom>
          <a:solidFill>
            <a:srgbClr val="FCFFE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type </a:t>
            </a:r>
            <a:r>
              <a:rPr lang="en" sz="24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ev</a:t>
            </a:r>
            <a:r>
              <a:rPr lang="en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erywhere by </a:t>
            </a:r>
            <a:r>
              <a:rPr lang="en" sz="2400" b="0" i="0" u="none" strike="noStrike" cap="none" baseline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 idx="4294967295"/>
          </p:nvPr>
        </p:nvSpPr>
        <p:spPr>
          <a:xfrm>
            <a:off x="1428750" y="285750"/>
            <a:ext cx="6172200" cy="616744"/>
          </a:xfrm>
          <a:prstGeom prst="rect">
            <a:avLst/>
          </a:prstGeom>
          <a:noFill/>
          <a:ln>
            <a:noFill/>
          </a:ln>
        </p:spPr>
        <p:txBody>
          <a:bodyPr vert="horz" lIns="68569" tIns="68569" rIns="68569" bIns="68569" anchor="b" anchorCtr="0">
            <a:noAutofit/>
          </a:bodyPr>
          <a:lstStyle/>
          <a:p>
            <a:pPr algn="ctr"/>
            <a:r>
              <a:rPr lang="en" sz="2700" dirty="0">
                <a:solidFill>
                  <a:srgbClr val="800000"/>
                </a:solidFill>
              </a:rPr>
              <a:t>Abstract Data Type (ADT)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9450" y="4695051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F0C3FF4-CB79-7F4B-A906-66C49782AC3E}" type="slidenum">
              <a:rPr lang="en-US" sz="1050"/>
              <a:t>3</a:t>
            </a:fld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1628775" y="920843"/>
            <a:ext cx="57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A type is a bunch of values together with operations on them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EE6A6-CD6E-F14B-B3C8-1921BCE3A77A}"/>
              </a:ext>
            </a:extLst>
          </p:cNvPr>
          <p:cNvSpPr txBox="1"/>
          <p:nvPr/>
        </p:nvSpPr>
        <p:spPr>
          <a:xfrm>
            <a:off x="2352421" y="3255297"/>
            <a:ext cx="4204997" cy="147732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Stack {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8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= the stack has 0 values. */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push(</a:t>
            </a:r>
            <a:r>
              <a:rPr lang="en-US" sz="15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k);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pop();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981370-B17A-1A44-9AE7-315D03365D0B}"/>
              </a:ext>
            </a:extLst>
          </p:cNvPr>
          <p:cNvSpPr txBox="1"/>
          <p:nvPr/>
        </p:nvSpPr>
        <p:spPr>
          <a:xfrm>
            <a:off x="1675471" y="1285441"/>
            <a:ext cx="5606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term ADT was coined to mean a type that deals with data structures and describes WHAT the operations do, not how they 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4EAA9-8C69-1F45-A5D3-73416364A039}"/>
              </a:ext>
            </a:extLst>
          </p:cNvPr>
          <p:cNvSpPr txBox="1"/>
          <p:nvPr/>
        </p:nvSpPr>
        <p:spPr>
          <a:xfrm>
            <a:off x="1628775" y="2174632"/>
            <a:ext cx="5606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defines an ADT, in that it gives the syntax of the methods. The values and the specifications of the methods are given in (Javadoc) comments.</a:t>
            </a:r>
          </a:p>
        </p:txBody>
      </p:sp>
    </p:spTree>
    <p:extLst>
      <p:ext uri="{BB962C8B-B14F-4D97-AF65-F5344CB8AC3E}">
        <p14:creationId xmlns:p14="http://schemas.microsoft.com/office/powerpoint/2010/main" val="37546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27;p19"/>
          <p:cNvSpPr txBox="1">
            <a:spLocks noGrp="1"/>
          </p:cNvSpPr>
          <p:nvPr>
            <p:ph type="body" idx="1"/>
          </p:nvPr>
        </p:nvSpPr>
        <p:spPr>
          <a:xfrm>
            <a:off x="1738093" y="1675375"/>
            <a:ext cx="6034307" cy="34681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7144">
              <a:buNone/>
              <a:defRPr sz="2000">
                <a:solidFill>
                  <a:srgbClr val="313131"/>
                </a:solidFill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bunch of classes and interfaces that implement often used </a:t>
            </a:r>
            <a:r>
              <a:rPr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structures.</a:t>
            </a:r>
            <a:endParaRPr lang="en-US" sz="1800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7144">
              <a:buNone/>
              <a:defRPr sz="2000">
                <a:solidFill>
                  <a:srgbClr val="313131"/>
                </a:solidFill>
              </a:defRPr>
            </a:pP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bunch of elements. </a:t>
            </a:r>
          </a:p>
          <a:p>
            <a:pPr marL="0" indent="7144">
              <a:spcBef>
                <a:spcPts val="450"/>
              </a:spcBef>
              <a:buNone/>
              <a:defRPr sz="2000">
                <a:solidFill>
                  <a:srgbClr val="313131"/>
                </a:solidFill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set of elements, or an ordered list of elements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7144">
              <a:spcBef>
                <a:spcPts val="450"/>
              </a:spcBef>
              <a:buNone/>
              <a:defRPr sz="2000">
                <a:solidFill>
                  <a:srgbClr val="313131"/>
                </a:solidFill>
              </a:defRPr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7144">
              <a:spcBef>
                <a:spcPts val="450"/>
              </a:spcBef>
              <a:buNone/>
              <a:defRPr sz="2000">
                <a:solidFill>
                  <a:srgbClr val="313131"/>
                </a:solidFill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contains several classes for implementing sets and lists in different ways.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7144">
              <a:spcBef>
                <a:spcPts val="450"/>
              </a:spcBef>
              <a:buNone/>
              <a:defRPr sz="2000">
                <a:solidFill>
                  <a:srgbClr val="313131"/>
                </a:solidFill>
              </a:defRPr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these classes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interfaces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save yourself time!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7144">
              <a:spcBef>
                <a:spcPts val="450"/>
              </a:spcBef>
              <a:buNone/>
              <a:defRPr sz="2000">
                <a:solidFill>
                  <a:srgbClr val="313131"/>
                </a:solidFill>
              </a:defRPr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all in </a:t>
            </a:r>
            <a:r>
              <a:rPr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sz="1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Shape 115">
            <a:extLst>
              <a:ext uri="{FF2B5EF4-FFF2-40B4-BE49-F238E27FC236}">
                <a16:creationId xmlns:a16="http://schemas.microsoft.com/office/drawing/2014/main" id="{E7A68CC9-BE8C-BE48-9789-ADF5DC52756A}"/>
              </a:ext>
            </a:extLst>
          </p:cNvPr>
          <p:cNvSpPr txBox="1">
            <a:spLocks/>
          </p:cNvSpPr>
          <p:nvPr/>
        </p:nvSpPr>
        <p:spPr>
          <a:xfrm>
            <a:off x="1168091" y="215174"/>
            <a:ext cx="6172200" cy="616744"/>
          </a:xfrm>
          <a:prstGeom prst="rect">
            <a:avLst/>
          </a:prstGeom>
          <a:noFill/>
          <a:ln>
            <a:noFill/>
          </a:ln>
        </p:spPr>
        <p:txBody>
          <a:bodyPr vert="horz" lIns="68569" tIns="68569" rIns="68569" bIns="68569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700" dirty="0">
                <a:solidFill>
                  <a:srgbClr val="800000"/>
                </a:solidFill>
              </a:rPr>
              <a:t>Java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9820413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"/>
          <p:cNvSpPr txBox="1"/>
          <p:nvPr/>
        </p:nvSpPr>
        <p:spPr>
          <a:xfrm>
            <a:off x="5886450" y="1992960"/>
            <a:ext cx="1767440" cy="2308324"/>
          </a:xfrm>
          <a:prstGeom prst="rect">
            <a:avLst/>
          </a:prstGeom>
          <a:solidFill>
            <a:srgbClr val="FFDCC8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89" rIns="34289"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 algn="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values together with operations on them. At this time, we don’t give the operations on these types.</a:t>
            </a:r>
          </a:p>
        </p:txBody>
      </p:sp>
      <p:sp>
        <p:nvSpPr>
          <p:cNvPr id="137" name="Text Placeholder 3"/>
          <p:cNvSpPr txBox="1">
            <a:spLocks noGrp="1"/>
          </p:cNvSpPr>
          <p:nvPr>
            <p:ph type="body" sz="half" idx="1"/>
          </p:nvPr>
        </p:nvSpPr>
        <p:spPr>
          <a:xfrm>
            <a:off x="1485900" y="1840239"/>
            <a:ext cx="4229100" cy="30175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9556" indent="-215504">
              <a:buSzPts val="2000"/>
              <a:defRPr sz="2000">
                <a:solidFill>
                  <a:srgbClr val="C00000"/>
                </a:solidFill>
              </a:defRPr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</a:t>
            </a:r>
            <a:r>
              <a:rPr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bunch of values, with duplicates</a:t>
            </a:r>
            <a:br>
              <a:rPr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allowed. E.g. a bag of coins</a:t>
            </a:r>
          </a:p>
          <a:p>
            <a:pPr marL="0">
              <a:spcBef>
                <a:spcPts val="450"/>
              </a:spcBef>
              <a:buSzPts val="2000"/>
              <a:defRPr sz="2000">
                <a:solidFill>
                  <a:srgbClr val="C00000"/>
                </a:solidFill>
              </a:defRPr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bag with no duplicates</a:t>
            </a:r>
          </a:p>
          <a:p>
            <a:pPr marL="0">
              <a:spcBef>
                <a:spcPts val="450"/>
              </a:spcBef>
              <a:buSzPts val="2000"/>
              <a:defRPr sz="2000">
                <a:solidFill>
                  <a:srgbClr val="C00000"/>
                </a:solidFill>
              </a:defRPr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set of (key, value) pairs.  Also</a:t>
            </a:r>
            <a:br>
              <a:rPr lang="en-US"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called a</a:t>
            </a:r>
            <a:br>
              <a:rPr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set of words with meanings</a:t>
            </a:r>
          </a:p>
          <a:p>
            <a:pPr marL="0">
              <a:spcBef>
                <a:spcPts val="450"/>
              </a:spcBef>
              <a:buSzPts val="2000"/>
              <a:defRPr sz="2000">
                <a:solidFill>
                  <a:srgbClr val="C00000"/>
                </a:solidFill>
              </a:defRPr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bag in which the values are ordered</a:t>
            </a:r>
          </a:p>
          <a:p>
            <a:pPr marL="0">
              <a:spcBef>
                <a:spcPts val="450"/>
              </a:spcBef>
              <a:buSzPts val="2000"/>
              <a:defRPr sz="2000">
                <a:solidFill>
                  <a:srgbClr val="C00000"/>
                </a:solidFill>
              </a:defRPr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we’ll see these later</a:t>
            </a:r>
          </a:p>
        </p:txBody>
      </p:sp>
      <p:sp>
        <p:nvSpPr>
          <p:cNvPr id="138" name="TextBox 4"/>
          <p:cNvSpPr txBox="1"/>
          <p:nvPr/>
        </p:nvSpPr>
        <p:spPr>
          <a:xfrm>
            <a:off x="1636454" y="1216991"/>
            <a:ext cx="480772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/>
          <a:p>
            <a:pPr>
              <a:defRPr sz="2000">
                <a:solidFill>
                  <a:srgbClr val="0070C0"/>
                </a:solidFill>
              </a:defRPr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are some types. The Collections Framework</a:t>
            </a:r>
            <a:b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classes that implement them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804F1-DFFA-0441-ACB4-B1BEA7B3DAA5}"/>
              </a:ext>
            </a:extLst>
          </p:cNvPr>
          <p:cNvSpPr/>
          <p:nvPr/>
        </p:nvSpPr>
        <p:spPr>
          <a:xfrm>
            <a:off x="2148618" y="342901"/>
            <a:ext cx="41472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27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30914012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 Placeholder 3"/>
          <p:cNvSpPr txBox="1">
            <a:spLocks noGrp="1"/>
          </p:cNvSpPr>
          <p:nvPr>
            <p:ph type="body" sz="half" idx="1"/>
          </p:nvPr>
        </p:nvSpPr>
        <p:spPr>
          <a:xfrm>
            <a:off x="1636453" y="2397656"/>
            <a:ext cx="5150339" cy="2517245"/>
          </a:xfrm>
          <a:prstGeom prst="rect">
            <a:avLst/>
          </a:prstGeom>
        </p:spPr>
        <p:txBody>
          <a:bodyPr>
            <a:noAutofit/>
          </a:bodyPr>
          <a:lstStyle/>
          <a:p>
            <a:pPr marL="44053" indent="0">
              <a:buSzPts val="2000"/>
              <a:buNone/>
              <a:defRPr sz="2000">
                <a:solidFill>
                  <a:srgbClr val="C00000"/>
                </a:solidFill>
              </a:defRPr>
            </a:pPr>
            <a:r>
              <a:rPr lang="en-US"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first horizontal line</a:t>
            </a:r>
          </a:p>
          <a:p>
            <a:pPr marL="259556" indent="-215504">
              <a:buSzPts val="2000"/>
              <a:defRPr sz="2000">
                <a:solidFill>
                  <a:srgbClr val="C00000"/>
                </a:solidFill>
              </a:defRPr>
            </a:pPr>
            <a:r>
              <a:rPr lang="en-US"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its declaration.</a:t>
            </a:r>
          </a:p>
          <a:p>
            <a:pPr marL="259556" indent="-215504">
              <a:buSzPts val="2000"/>
              <a:defRPr sz="2000">
                <a:solidFill>
                  <a:srgbClr val="C00000"/>
                </a:solidFill>
              </a:defRPr>
            </a:pPr>
            <a:r>
              <a:rPr lang="en-US"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first paragraph about it</a:t>
            </a:r>
          </a:p>
          <a:p>
            <a:pPr marL="259556" indent="-215504">
              <a:buSzPts val="2000"/>
              <a:defRPr sz="2000">
                <a:solidFill>
                  <a:srgbClr val="C00000"/>
                </a:solidFill>
              </a:defRPr>
            </a:pPr>
            <a:r>
              <a:rPr lang="en-US"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second paragraph about bags</a:t>
            </a:r>
          </a:p>
          <a:p>
            <a:pPr marL="259556" indent="-215504">
              <a:buSzPts val="2000"/>
              <a:defRPr sz="2000">
                <a:solidFill>
                  <a:srgbClr val="C00000"/>
                </a:solidFill>
              </a:defRPr>
            </a:pPr>
            <a:r>
              <a:rPr lang="en-US" sz="18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developing this hierarchy from scratch, it would have been slightly different. The need to be backward compatible and use existing classes forced some decisions</a:t>
            </a:r>
            <a:endParaRPr sz="1800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4"/>
          <p:cNvSpPr txBox="1"/>
          <p:nvPr/>
        </p:nvSpPr>
        <p:spPr>
          <a:xfrm>
            <a:off x="1636454" y="1031380"/>
            <a:ext cx="5500222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/>
          <a:p>
            <a:pPr>
              <a:defRPr sz="2000">
                <a:solidFill>
                  <a:srgbClr val="0070C0"/>
                </a:solidFill>
              </a:defRP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at the JAVA Documentation for interface collections</a:t>
            </a:r>
          </a:p>
          <a:p>
            <a:pPr>
              <a:defRPr sz="2000">
                <a:solidFill>
                  <a:srgbClr val="0070C0"/>
                </a:solidFill>
              </a:defRP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   java 11 collections</a:t>
            </a:r>
          </a:p>
          <a:p>
            <a:pPr>
              <a:defRPr sz="2000">
                <a:solidFill>
                  <a:srgbClr val="0070C0"/>
                </a:solidFill>
              </a:defRPr>
            </a:pP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https://docs.oracle.com/en/java/javase/11</a:t>
            </a:r>
            <a:b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/docs/</a:t>
            </a:r>
            <a:r>
              <a:rPr lang="en-US" sz="1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java.base</a:t>
            </a: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/java/</a:t>
            </a:r>
            <a:r>
              <a:rPr lang="en-US" sz="1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</a:t>
            </a: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Collection.html</a:t>
            </a:r>
            <a:endParaRPr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804F1-DFFA-0441-ACB4-B1BEA7B3DAA5}"/>
              </a:ext>
            </a:extLst>
          </p:cNvPr>
          <p:cNvSpPr/>
          <p:nvPr/>
        </p:nvSpPr>
        <p:spPr>
          <a:xfrm>
            <a:off x="2148618" y="342901"/>
            <a:ext cx="41472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27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245341243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 idx="4294967295"/>
          </p:nvPr>
        </p:nvSpPr>
        <p:spPr>
          <a:xfrm>
            <a:off x="1428750" y="285751"/>
            <a:ext cx="6172200" cy="685800"/>
          </a:xfrm>
          <a:prstGeom prst="rect">
            <a:avLst/>
          </a:prstGeom>
          <a:noFill/>
          <a:ln>
            <a:noFill/>
          </a:ln>
        </p:spPr>
        <p:txBody>
          <a:bodyPr vert="horz" lIns="68569" tIns="68569" rIns="68569" bIns="68569" anchor="b" anchorCtr="0">
            <a:noAutofit/>
          </a:bodyPr>
          <a:lstStyle/>
          <a:p>
            <a:pPr algn="ctr"/>
            <a:r>
              <a:rPr lang="en" sz="2700" dirty="0">
                <a:solidFill>
                  <a:srgbClr val="800000"/>
                </a:solidFill>
              </a:rPr>
              <a:t>Java Collections Framework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9450" y="4695051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F0C3FF4-CB79-7F4B-A906-66C49782AC3E}" type="slidenum">
              <a:rPr lang="en-US" sz="1050"/>
              <a:t>7</a:t>
            </a:fld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1485747" y="1424567"/>
            <a:ext cx="57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Collection&lt;E&gt;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1A6AA7-05D9-E448-B056-0CBE9CC1FBEE}"/>
              </a:ext>
            </a:extLst>
          </p:cNvPr>
          <p:cNvSpPr/>
          <p:nvPr/>
        </p:nvSpPr>
        <p:spPr>
          <a:xfrm>
            <a:off x="4514851" y="1405842"/>
            <a:ext cx="2053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 </a:t>
            </a:r>
            <a:r>
              <a:rPr lang="en-US" sz="1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&lt;E&gt;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C49162-2793-EF42-AD31-2CA7AEA03D89}"/>
              </a:ext>
            </a:extLst>
          </p:cNvPr>
          <p:cNvSpPr/>
          <p:nvPr/>
        </p:nvSpPr>
        <p:spPr>
          <a:xfrm>
            <a:off x="4800601" y="1078319"/>
            <a:ext cx="306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about it in several weeks</a:t>
            </a:r>
            <a:endParaRPr lang="en-US" sz="1800" dirty="0">
              <a:solidFill>
                <a:srgbClr val="008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BC53F-DB51-6645-974F-EC30FE4F876D}"/>
              </a:ext>
            </a:extLst>
          </p:cNvPr>
          <p:cNvSpPr txBox="1"/>
          <p:nvPr/>
        </p:nvSpPr>
        <p:spPr>
          <a:xfrm>
            <a:off x="2228850" y="2013257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abstract methods declared in 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A2DF0-D7FC-114E-AB04-2452C89EA3D5}"/>
              </a:ext>
            </a:extLst>
          </p:cNvPr>
          <p:cNvSpPr txBox="1"/>
          <p:nvPr/>
        </p:nvSpPr>
        <p:spPr>
          <a:xfrm>
            <a:off x="2228850" y="2652931"/>
            <a:ext cx="5029047" cy="235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en-US" sz="1800" dirty="0">
                <a:solidFill>
                  <a:srgbClr val="3F65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abstract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add(E e);</a:t>
            </a:r>
          </a:p>
          <a:p>
            <a:pPr>
              <a:spcBef>
                <a:spcPts val="450"/>
              </a:spcBef>
            </a:pPr>
            <a:r>
              <a:rPr lang="en-US" sz="1800" dirty="0">
                <a:solidFill>
                  <a:srgbClr val="3F65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abstract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contains(Object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450"/>
              </a:spcBef>
            </a:pPr>
            <a:r>
              <a:rPr lang="en-US" sz="1800" dirty="0">
                <a:solidFill>
                  <a:srgbClr val="3F65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abstract </a:t>
            </a:r>
            <a:r>
              <a:rPr lang="en-US" sz="1800" dirty="0" err="1">
                <a:solidFill>
                  <a:srgbClr val="3F65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size();</a:t>
            </a:r>
          </a:p>
          <a:p>
            <a:pPr>
              <a:spcBef>
                <a:spcPts val="450"/>
              </a:spcBef>
            </a:pPr>
            <a:r>
              <a:rPr lang="en-US" sz="1800" dirty="0">
                <a:solidFill>
                  <a:srgbClr val="3F65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abstract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remove(Object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450"/>
              </a:spcBef>
            </a:pPr>
            <a:r>
              <a:rPr lang="en-US" sz="1800" dirty="0">
                <a:solidFill>
                  <a:srgbClr val="3F65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abstract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equals(Object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450"/>
              </a:spcBef>
            </a:pPr>
            <a:r>
              <a:rPr lang="en-US" sz="1800" dirty="0">
                <a:solidFill>
                  <a:srgbClr val="3F65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abstract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Object[]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toArray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8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 idx="4294967295"/>
          </p:nvPr>
        </p:nvSpPr>
        <p:spPr>
          <a:xfrm>
            <a:off x="1428750" y="285751"/>
            <a:ext cx="6172200" cy="685800"/>
          </a:xfrm>
          <a:prstGeom prst="rect">
            <a:avLst/>
          </a:prstGeom>
          <a:noFill/>
          <a:ln>
            <a:noFill/>
          </a:ln>
        </p:spPr>
        <p:txBody>
          <a:bodyPr vert="horz" lIns="68569" tIns="68569" rIns="68569" bIns="68569" anchor="b" anchorCtr="0">
            <a:noAutofit/>
          </a:bodyPr>
          <a:lstStyle/>
          <a:p>
            <a:pPr algn="ctr"/>
            <a:r>
              <a:rPr lang="en" sz="2700" dirty="0">
                <a:solidFill>
                  <a:srgbClr val="800000"/>
                </a:solidFill>
              </a:rPr>
              <a:t>A few classes and interfaces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9450" y="4695051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F0C3FF4-CB79-7F4B-A906-66C49782AC3E}" type="slidenum">
              <a:rPr lang="en-US" sz="1050"/>
              <a:t>8</a:t>
            </a:fld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3028950" y="1257300"/>
            <a:ext cx="273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interface Collections&lt;E&gt;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35062B-F52B-9E48-B651-320DD903DCF4}"/>
              </a:ext>
            </a:extLst>
          </p:cNvPr>
          <p:cNvSpPr txBox="1"/>
          <p:nvPr/>
        </p:nvSpPr>
        <p:spPr>
          <a:xfrm>
            <a:off x="1682967" y="4346015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List&lt;E&gt; extends Collections&lt;E&gt;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43551E-EF0E-9B43-AB9F-8027CBB9EF33}"/>
              </a:ext>
            </a:extLst>
          </p:cNvPr>
          <p:cNvGrpSpPr/>
          <p:nvPr/>
        </p:nvGrpSpPr>
        <p:grpSpPr>
          <a:xfrm>
            <a:off x="2395965" y="1603548"/>
            <a:ext cx="1947435" cy="737882"/>
            <a:chOff x="1670620" y="2138065"/>
            <a:chExt cx="2596580" cy="9838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3C9584-290A-F346-B4FE-17F23192AC64}"/>
                </a:ext>
              </a:extLst>
            </p:cNvPr>
            <p:cNvSpPr txBox="1"/>
            <p:nvPr/>
          </p:nvSpPr>
          <p:spPr>
            <a:xfrm>
              <a:off x="1670620" y="2629465"/>
              <a:ext cx="25965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/>
                  <a:cs typeface="Times New Roman"/>
                </a:rPr>
                <a:t>interface List&lt;E&gt;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8577C4D-A555-0140-AFE5-746D511D8BFD}"/>
                </a:ext>
              </a:extLst>
            </p:cNvPr>
            <p:cNvCxnSpPr/>
            <p:nvPr/>
          </p:nvCxnSpPr>
          <p:spPr>
            <a:xfrm flipH="1">
              <a:off x="2958365" y="2138065"/>
              <a:ext cx="914400" cy="4765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4F9B38-EFF1-8946-BA4B-1839A5F7C5AB}"/>
              </a:ext>
            </a:extLst>
          </p:cNvPr>
          <p:cNvGrpSpPr/>
          <p:nvPr/>
        </p:nvGrpSpPr>
        <p:grpSpPr>
          <a:xfrm>
            <a:off x="4818685" y="1612753"/>
            <a:ext cx="2039315" cy="728677"/>
            <a:chOff x="4900914" y="2150337"/>
            <a:chExt cx="2719086" cy="9715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84B5F4-1EC8-004F-A43E-5E921F034527}"/>
                </a:ext>
              </a:extLst>
            </p:cNvPr>
            <p:cNvSpPr txBox="1"/>
            <p:nvPr/>
          </p:nvSpPr>
          <p:spPr>
            <a:xfrm>
              <a:off x="5023421" y="2629464"/>
              <a:ext cx="25965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/>
                  <a:cs typeface="Times New Roman"/>
                </a:rPr>
                <a:t>interface Set&lt;E&gt;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567CEE-A4CE-984C-9B2D-257AFB2ED9B5}"/>
                </a:ext>
              </a:extLst>
            </p:cNvPr>
            <p:cNvCxnSpPr>
              <a:cxnSpLocks/>
            </p:cNvCxnSpPr>
            <p:nvPr/>
          </p:nvCxnSpPr>
          <p:spPr>
            <a:xfrm>
              <a:off x="4900914" y="2150337"/>
              <a:ext cx="503506" cy="4791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9A797-C5C6-1448-8A7A-A79E81F21824}"/>
              </a:ext>
            </a:extLst>
          </p:cNvPr>
          <p:cNvGrpSpPr/>
          <p:nvPr/>
        </p:nvGrpSpPr>
        <p:grpSpPr>
          <a:xfrm>
            <a:off x="1188527" y="2332840"/>
            <a:ext cx="2471861" cy="771335"/>
            <a:chOff x="60702" y="3110454"/>
            <a:chExt cx="3295815" cy="102844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F58DA43-3F01-9644-B5D3-C183C29E2FF6}"/>
                </a:ext>
              </a:extLst>
            </p:cNvPr>
            <p:cNvCxnSpPr/>
            <p:nvPr/>
          </p:nvCxnSpPr>
          <p:spPr>
            <a:xfrm flipH="1">
              <a:off x="1244031" y="3110454"/>
              <a:ext cx="914400" cy="4765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D35A60-21C1-F040-BFF3-1C07083AE253}"/>
                </a:ext>
              </a:extLst>
            </p:cNvPr>
            <p:cNvSpPr txBox="1"/>
            <p:nvPr/>
          </p:nvSpPr>
          <p:spPr>
            <a:xfrm>
              <a:off x="60702" y="3646458"/>
              <a:ext cx="329581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/>
                  <a:cs typeface="Times New Roman"/>
                </a:rPr>
                <a:t>class </a:t>
              </a:r>
              <a:r>
                <a:rPr lang="en-US" sz="1800" dirty="0" err="1">
                  <a:latin typeface="Times New Roman"/>
                  <a:cs typeface="Times New Roman"/>
                </a:rPr>
                <a:t>ArrayList</a:t>
              </a:r>
              <a:r>
                <a:rPr lang="en-US" sz="1800" dirty="0">
                  <a:latin typeface="Times New Roman"/>
                  <a:cs typeface="Times New Roman"/>
                </a:rPr>
                <a:t> List&lt;E&gt;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853A813-8E87-A748-9ADA-8E4C62734A90}"/>
              </a:ext>
            </a:extLst>
          </p:cNvPr>
          <p:cNvSpPr txBox="1"/>
          <p:nvPr/>
        </p:nvSpPr>
        <p:spPr>
          <a:xfrm>
            <a:off x="1224913" y="3193717"/>
            <a:ext cx="226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Resizable implement-</a:t>
            </a:r>
            <a:r>
              <a:rPr lang="en-US" sz="1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tation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an array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E4B802-BFD0-A240-A5F6-A346DA1B4685}"/>
              </a:ext>
            </a:extLst>
          </p:cNvPr>
          <p:cNvGrpSpPr/>
          <p:nvPr/>
        </p:nvGrpSpPr>
        <p:grpSpPr>
          <a:xfrm>
            <a:off x="3737170" y="2310324"/>
            <a:ext cx="2377880" cy="795172"/>
            <a:chOff x="3458894" y="3080433"/>
            <a:chExt cx="3170506" cy="106023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FD65D2-10F7-EE47-83ED-4BBD045B52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8894" y="3080433"/>
              <a:ext cx="503506" cy="4791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773E70-EA57-2641-AA36-91E00DE32A6D}"/>
                </a:ext>
              </a:extLst>
            </p:cNvPr>
            <p:cNvSpPr txBox="1"/>
            <p:nvPr/>
          </p:nvSpPr>
          <p:spPr>
            <a:xfrm>
              <a:off x="3725130" y="3648220"/>
              <a:ext cx="29042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/>
                  <a:cs typeface="Times New Roman"/>
                </a:rPr>
                <a:t>class LinkedList&lt;E&gt;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4ED5E41-F350-5345-B83D-AB6E6F66C529}"/>
              </a:ext>
            </a:extLst>
          </p:cNvPr>
          <p:cNvSpPr txBox="1"/>
          <p:nvPr/>
        </p:nvSpPr>
        <p:spPr>
          <a:xfrm>
            <a:off x="3925985" y="3179039"/>
            <a:ext cx="226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Doubly-linked list, list your assignment A3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D97EF2-9E4C-FA40-B16C-CDF2D9830DEE}"/>
              </a:ext>
            </a:extLst>
          </p:cNvPr>
          <p:cNvSpPr txBox="1"/>
          <p:nvPr/>
        </p:nvSpPr>
        <p:spPr>
          <a:xfrm>
            <a:off x="4454434" y="4036423"/>
            <a:ext cx="2326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List&lt;Integer&gt; li= new LinkedList&lt;&gt;()</a:t>
            </a:r>
          </a:p>
        </p:txBody>
      </p:sp>
    </p:spTree>
    <p:extLst>
      <p:ext uri="{BB962C8B-B14F-4D97-AF65-F5344CB8AC3E}">
        <p14:creationId xmlns:p14="http://schemas.microsoft.com/office/powerpoint/2010/main" val="45647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 idx="4294967295"/>
          </p:nvPr>
        </p:nvSpPr>
        <p:spPr>
          <a:xfrm>
            <a:off x="1428750" y="285751"/>
            <a:ext cx="3086100" cy="685800"/>
          </a:xfrm>
          <a:prstGeom prst="rect">
            <a:avLst/>
          </a:prstGeom>
          <a:noFill/>
          <a:ln>
            <a:noFill/>
          </a:ln>
        </p:spPr>
        <p:txBody>
          <a:bodyPr vert="horz" lIns="68569" tIns="68569" rIns="68569" bIns="68569" anchor="b" anchorCtr="0">
            <a:noAutofit/>
          </a:bodyPr>
          <a:lstStyle/>
          <a:p>
            <a:pPr algn="ctr"/>
            <a:r>
              <a:rPr lang="en" sz="2700" dirty="0" err="1">
                <a:solidFill>
                  <a:srgbClr val="800000"/>
                </a:solidFill>
              </a:rPr>
              <a:t>ArrayList</a:t>
            </a:r>
            <a:r>
              <a:rPr lang="en" sz="2700" dirty="0">
                <a:solidFill>
                  <a:srgbClr val="800000"/>
                </a:solidFill>
              </a:rPr>
              <a:t>&lt;E&gt;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9450" y="4695051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F0C3FF4-CB79-7F4B-A906-66C49782AC3E}" type="slidenum">
              <a:rPr lang="en-US" sz="1050"/>
              <a:t>9</a:t>
            </a:fld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BC53F-DB51-6645-974F-EC30FE4F876D}"/>
              </a:ext>
            </a:extLst>
          </p:cNvPr>
          <p:cNvSpPr txBox="1"/>
          <p:nvPr/>
        </p:nvSpPr>
        <p:spPr>
          <a:xfrm>
            <a:off x="1714500" y="1143000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Resizeable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of an array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A2DF0-D7FC-114E-AB04-2452C89EA3D5}"/>
              </a:ext>
            </a:extLst>
          </p:cNvPr>
          <p:cNvSpPr txBox="1"/>
          <p:nvPr/>
        </p:nvSpPr>
        <p:spPr>
          <a:xfrm>
            <a:off x="1714500" y="1666273"/>
            <a:ext cx="502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en-US" sz="1800" dirty="0" err="1">
                <a:solidFill>
                  <a:srgbClr val="3F65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800" dirty="0">
                <a:solidFill>
                  <a:srgbClr val="3F65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&lt;Integer&gt; b= new </a:t>
            </a:r>
            <a:r>
              <a:rPr lang="en-US" sz="1800" dirty="0" err="1">
                <a:solidFill>
                  <a:srgbClr val="3F65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800" dirty="0">
                <a:solidFill>
                  <a:srgbClr val="3F65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&lt;&gt;();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empty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F0ECB-EEB8-D346-AD00-0677D500078C}"/>
              </a:ext>
            </a:extLst>
          </p:cNvPr>
          <p:cNvSpPr txBox="1"/>
          <p:nvPr/>
        </p:nvSpPr>
        <p:spPr>
          <a:xfrm>
            <a:off x="4609525" y="53511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   java 11 </a:t>
            </a:r>
            <a:r>
              <a:rPr lang="en-US" sz="1800" dirty="0" err="1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en-US" sz="1800" dirty="0">
              <a:solidFill>
                <a:srgbClr val="008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4F85B-3DCD-8F43-B4F7-C94887D96585}"/>
              </a:ext>
            </a:extLst>
          </p:cNvPr>
          <p:cNvSpPr txBox="1"/>
          <p:nvPr/>
        </p:nvSpPr>
        <p:spPr>
          <a:xfrm>
            <a:off x="2286000" y="2743545"/>
            <a:ext cx="4977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b.add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(5);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b.contains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     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b.get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</a:t>
            </a:r>
            <a:r>
              <a:rPr lang="en-US" sz="1800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if b were an array: b[k]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b.remove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(5);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Lots more methods! Look at API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1564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734</Words>
  <Application>Microsoft Macintosh PowerPoint</Application>
  <PresentationFormat>On-screen Show (16:9)</PresentationFormat>
  <Paragraphs>103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Consolas</vt:lpstr>
      <vt:lpstr>Noto Symbol</vt:lpstr>
      <vt:lpstr>Times New Roman</vt:lpstr>
      <vt:lpstr>swiss</vt:lpstr>
      <vt:lpstr>Blank Presentation</vt:lpstr>
      <vt:lpstr>Median</vt:lpstr>
      <vt:lpstr>Recitation  </vt:lpstr>
      <vt:lpstr>Basic class Box</vt:lpstr>
      <vt:lpstr>Abstract Data Type (ADT)</vt:lpstr>
      <vt:lpstr>PowerPoint Presentation</vt:lpstr>
      <vt:lpstr>PowerPoint Presentation</vt:lpstr>
      <vt:lpstr>PowerPoint Presentation</vt:lpstr>
      <vt:lpstr>Java Collections Framework</vt:lpstr>
      <vt:lpstr>A few classes and interfaces</vt:lpstr>
      <vt:lpstr>ArrayList&lt;E&gt;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Session  </dc:title>
  <cp:lastModifiedBy>David Joseph Gries</cp:lastModifiedBy>
  <cp:revision>25</cp:revision>
  <cp:lastPrinted>2018-09-24T13:20:04Z</cp:lastPrinted>
  <dcterms:modified xsi:type="dcterms:W3CDTF">2021-09-20T13:50:50Z</dcterms:modified>
</cp:coreProperties>
</file>