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1"/>
    <p:restoredTop sz="94677"/>
  </p:normalViewPr>
  <p:slideViewPr>
    <p:cSldViewPr snapToGrid="0" snapToObjects="1">
      <p:cViewPr varScale="1">
        <p:scale>
          <a:sx n="44" d="100"/>
          <a:sy n="44" d="100"/>
        </p:scale>
        <p:origin x="21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BEAD-AC63-D545-9A95-6719DAF6E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24345-8466-3A4F-BA3F-A3A309A2E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79EB-2117-4A46-B736-3E9CFD4F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D91E-5C39-9544-B0AE-4FE4749BD884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9FDD9-47F9-BB4F-82D5-8773528F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634F9-3DF8-ED44-BFB2-9E8AD4D2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81A5-91D5-9641-8832-0F8A30BD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5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81F2-19A8-DE42-8B43-377B378B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76C5E-7DDE-674A-90ED-6045E7C7A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47AC8-AF75-0A4C-8ABB-609A8FF6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D91E-5C39-9544-B0AE-4FE4749BD884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1733D-5CF1-F44F-9108-2F43263A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BF613-6D7C-7345-B3ED-F8CFE02C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81A5-91D5-9641-8832-0F8A30BD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6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76139-627B-CD45-8EFB-2FB4147BE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C171A-4B07-904E-A870-0348AFBA9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8C26B-2482-3245-B6D6-EFA6F8A1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D91E-5C39-9544-B0AE-4FE4749BD884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BBBA2-58FE-7D45-8AEC-16CF9A50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7012-9879-F94B-9309-51511C11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81A5-91D5-9641-8832-0F8A30BD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8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4741-C1E2-5A4C-8801-5531FA28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E0A8-5A02-EE49-B4FB-8336804B1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0611F-4D47-C04D-AEE3-B3608378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D91E-5C39-9544-B0AE-4FE4749BD884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081A5-B8D5-5744-9FCE-9E55C4CF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3E488-656C-5B4E-8EE6-CDE5712B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81A5-91D5-9641-8832-0F8A30BD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5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DD7C-E0A0-2D43-AB3C-5892773A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4F9FC-84E6-C047-82A4-542C538A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83A7C-6CAF-3247-8099-DF7E9793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D91E-5C39-9544-B0AE-4FE4749BD884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D666B-2C08-EC4D-B018-1520299D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436DD-7C89-CC4D-8CB1-AC2E6497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81A5-91D5-9641-8832-0F8A30BD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8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9666-A877-2743-9383-E8E2F3B9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938A-23AC-F64D-A3AB-B019D2DEA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AB198-1C6B-E04C-A9D8-235C36AD3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88040-812F-134A-9D87-F33D6C25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D91E-5C39-9544-B0AE-4FE4749BD884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A863D-2B39-BA4B-99A0-1C7E9CAA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3EEAF-E6EE-EE48-9C19-E758A959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81A5-91D5-9641-8832-0F8A30BD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DBDB-9B3D-A74E-9C64-CE994E6D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E8ABA-D1D0-EC45-A249-E947E6E2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02688-2F19-2244-87AD-9A6E36144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8BE5-09EF-B044-A765-C6E138A6A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0DD61-3FC2-EF42-8619-291B5658D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BAA43-506F-674B-974A-4C653534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D91E-5C39-9544-B0AE-4FE4749BD884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F30A7-E937-D548-A8DA-D041AAA0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E9F43-69E1-BD41-BF80-71FC4C6E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81A5-91D5-9641-8832-0F8A30BD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951E-4BE1-3C42-B4A9-D4AF520B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98B98-56EA-AF41-ABF2-A34532C7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D91E-5C39-9544-B0AE-4FE4749BD884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C1919-92D1-0F44-A834-16EAB243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51BDD-F478-A44C-A4E8-BDB848FD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81A5-91D5-9641-8832-0F8A30BD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0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F886C-DE22-0E4E-A6E3-FF06FF41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D91E-5C39-9544-B0AE-4FE4749BD884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8701B-A611-7B48-9894-2FA5B908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DA0A9-ECD3-D141-8C04-2887FBFD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81A5-91D5-9641-8832-0F8A30BD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4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DC48-E6AB-D14B-ADF3-97349467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66F27-DFD6-FC44-8D4F-A59C622F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0B41C-BDA1-594C-8B74-13B23B48B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B09CA-0C60-C249-8483-4DDC9E63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D91E-5C39-9544-B0AE-4FE4749BD884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92D53-BF80-1841-9B99-3829AB3F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2B4AF-466D-D741-8936-68F28FA1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81A5-91D5-9641-8832-0F8A30BD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4F7C-BB8B-AC4F-A773-95E1328B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C438D-F5C1-4946-9391-7B40A97C0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128F2-DBC7-C34E-8913-092BC41E3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6E21-E67A-D84A-A954-C9E1291A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D91E-5C39-9544-B0AE-4FE4749BD884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5F575-81BD-4747-A9F3-392DB50E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18E07-A3C0-FF44-94EF-A3AA589B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81A5-91D5-9641-8832-0F8A30BD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2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441C1-0DDC-6E47-8680-7BAA9E92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FEC64-E9E4-934A-A00D-C32F396CE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91C53-A2B8-7745-9BA9-11A912942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6D91E-5C39-9544-B0AE-4FE4749BD884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88FF-75E5-AE4B-B985-3849553BF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804F2-9EB3-914D-9C36-D17AF5773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881A5-91D5-9641-8832-0F8A30BD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6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A232-69B3-174A-8AA5-266913821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63" y="599849"/>
            <a:ext cx="9144000" cy="48436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65400-9C20-6342-8B0A-8FE66A39A63B}"/>
              </a:ext>
            </a:extLst>
          </p:cNvPr>
          <p:cNvSpPr txBox="1"/>
          <p:nvPr/>
        </p:nvSpPr>
        <p:spPr>
          <a:xfrm>
            <a:off x="1280160" y="1227909"/>
            <a:ext cx="7380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 </a:t>
            </a:r>
            <a:r>
              <a:rPr lang="en-US" sz="2400" dirty="0" err="1">
                <a:solidFill>
                  <a:srgbClr val="C00000"/>
                </a:solidFill>
              </a:rPr>
              <a:t>m..n</a:t>
            </a:r>
            <a:r>
              <a:rPr lang="en-US" sz="2400" dirty="0"/>
              <a:t>:   the integers m, m+1, m+2, …, 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2..4  </a:t>
            </a:r>
            <a:r>
              <a:rPr lang="en-US" sz="2400" dirty="0"/>
              <a:t>	2, 3, 4		</a:t>
            </a:r>
            <a:r>
              <a:rPr lang="en-US" sz="2400" dirty="0">
                <a:solidFill>
                  <a:srgbClr val="0070C0"/>
                </a:solidFill>
              </a:rPr>
              <a:t>3 values</a:t>
            </a:r>
          </a:p>
          <a:p>
            <a:r>
              <a:rPr lang="en-US" sz="2400" dirty="0">
                <a:solidFill>
                  <a:srgbClr val="C00000"/>
                </a:solidFill>
              </a:rPr>
              <a:t>2..3</a:t>
            </a:r>
            <a:r>
              <a:rPr lang="en-US" sz="2400" dirty="0"/>
              <a:t>	2, 3		</a:t>
            </a:r>
            <a:r>
              <a:rPr lang="en-US" sz="2400" dirty="0">
                <a:solidFill>
                  <a:srgbClr val="0070C0"/>
                </a:solidFill>
              </a:rPr>
              <a:t>2 values</a:t>
            </a:r>
            <a:r>
              <a:rPr lang="en-US" sz="2400" dirty="0"/>
              <a:t>	</a:t>
            </a:r>
          </a:p>
          <a:p>
            <a:r>
              <a:rPr lang="en-US" sz="2400" dirty="0">
                <a:solidFill>
                  <a:srgbClr val="C00000"/>
                </a:solidFill>
              </a:rPr>
              <a:t>2..2</a:t>
            </a:r>
            <a:r>
              <a:rPr lang="en-US" sz="2400" dirty="0"/>
              <a:t>	2		</a:t>
            </a:r>
            <a:r>
              <a:rPr lang="en-US" sz="2400" dirty="0">
                <a:solidFill>
                  <a:srgbClr val="0070C0"/>
                </a:solidFill>
              </a:rPr>
              <a:t>1 value</a:t>
            </a:r>
          </a:p>
          <a:p>
            <a:r>
              <a:rPr lang="en-US" sz="2400" dirty="0">
                <a:solidFill>
                  <a:srgbClr val="C00000"/>
                </a:solidFill>
              </a:rPr>
              <a:t>2..1</a:t>
            </a:r>
            <a:r>
              <a:rPr lang="en-US" sz="2400" dirty="0"/>
              <a:t>			</a:t>
            </a:r>
            <a:r>
              <a:rPr lang="en-US" sz="2400" dirty="0">
                <a:solidFill>
                  <a:srgbClr val="0070C0"/>
                </a:solidFill>
              </a:rPr>
              <a:t>0 values</a:t>
            </a:r>
          </a:p>
          <a:p>
            <a:r>
              <a:rPr lang="en-US" sz="2400" dirty="0">
                <a:solidFill>
                  <a:srgbClr val="C00000"/>
                </a:solidFill>
              </a:rPr>
              <a:t>2..0                                  </a:t>
            </a:r>
            <a:r>
              <a:rPr lang="en-US" sz="2400" b="1" dirty="0">
                <a:solidFill>
                  <a:srgbClr val="C00000"/>
                </a:solidFill>
              </a:rPr>
              <a:t>not defined! Don’t use this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Number of values in range </a:t>
            </a:r>
            <a:r>
              <a:rPr lang="en-US" sz="2400" dirty="0" err="1">
                <a:solidFill>
                  <a:srgbClr val="C00000"/>
                </a:solidFill>
              </a:rPr>
              <a:t>m..n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Follower – First</a:t>
            </a:r>
            <a:r>
              <a:rPr lang="en-US" sz="2400" dirty="0">
                <a:solidFill>
                  <a:srgbClr val="0070C0"/>
                </a:solidFill>
              </a:rPr>
              <a:t>:  n+1 – 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AB2AB-5F59-574E-A775-86FC13371CCF}"/>
              </a:ext>
            </a:extLst>
          </p:cNvPr>
          <p:cNvSpPr txBox="1"/>
          <p:nvPr/>
        </p:nvSpPr>
        <p:spPr>
          <a:xfrm>
            <a:off x="752212" y="4180344"/>
            <a:ext cx="10790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 notation describe a segment of ANY list: an array, string, </a:t>
            </a:r>
            <a:r>
              <a:rPr lang="en-US" sz="2400" dirty="0" err="1"/>
              <a:t>ArrayList</a:t>
            </a:r>
            <a:r>
              <a:rPr lang="en-US" sz="2400" dirty="0"/>
              <a:t>, linked list, etc.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b[3..6].     s[0..4].    Al[5..4].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If b is an array, </a:t>
            </a:r>
            <a:r>
              <a:rPr lang="en-US" sz="2400" dirty="0">
                <a:solidFill>
                  <a:srgbClr val="C00000"/>
                </a:solidFill>
              </a:rPr>
              <a:t>b[6..] </a:t>
            </a:r>
            <a:r>
              <a:rPr lang="en-US" sz="2400" dirty="0"/>
              <a:t>means </a:t>
            </a:r>
            <a:r>
              <a:rPr lang="en-US" sz="2400" dirty="0">
                <a:solidFill>
                  <a:srgbClr val="C00000"/>
                </a:solidFill>
              </a:rPr>
              <a:t>b[6..b.length-1].  </a:t>
            </a:r>
            <a:r>
              <a:rPr lang="en-US" sz="2400" dirty="0"/>
              <a:t>Similarly for any list</a:t>
            </a:r>
          </a:p>
        </p:txBody>
      </p:sp>
    </p:spTree>
    <p:extLst>
      <p:ext uri="{BB962C8B-B14F-4D97-AF65-F5344CB8AC3E}">
        <p14:creationId xmlns:p14="http://schemas.microsoft.com/office/powerpoint/2010/main" val="112448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A232-69B3-174A-8AA5-266913821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63" y="599849"/>
            <a:ext cx="9144000" cy="484368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C00000"/>
                </a:solidFill>
              </a:rPr>
              <a:t>Four </a:t>
            </a:r>
            <a:r>
              <a:rPr lang="en-US" sz="3600" dirty="0">
                <a:solidFill>
                  <a:srgbClr val="C00000"/>
                </a:solidFill>
              </a:rPr>
              <a:t>loopy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65400-9C20-6342-8B0A-8FE66A39A63B}"/>
              </a:ext>
            </a:extLst>
          </p:cNvPr>
          <p:cNvSpPr txBox="1"/>
          <p:nvPr/>
        </p:nvSpPr>
        <p:spPr>
          <a:xfrm>
            <a:off x="1280160" y="1227909"/>
            <a:ext cx="18152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// Q</a:t>
            </a:r>
          </a:p>
          <a:p>
            <a:r>
              <a:rPr lang="en-US" sz="2400" dirty="0" err="1"/>
              <a:t>init</a:t>
            </a:r>
            <a:r>
              <a:rPr lang="en-US" sz="2400" dirty="0"/>
              <a:t>;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// invariant P</a:t>
            </a:r>
          </a:p>
          <a:p>
            <a:r>
              <a:rPr lang="en-US" sz="2400" dirty="0"/>
              <a:t>while (B) S;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//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AB2AB-5F59-574E-A775-86FC13371CCF}"/>
              </a:ext>
            </a:extLst>
          </p:cNvPr>
          <p:cNvSpPr txBox="1"/>
          <p:nvPr/>
        </p:nvSpPr>
        <p:spPr>
          <a:xfrm>
            <a:off x="713740" y="3310593"/>
            <a:ext cx="673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Does it start right: Does </a:t>
            </a:r>
            <a:r>
              <a:rPr lang="en-US" sz="2400" dirty="0" err="1"/>
              <a:t>init</a:t>
            </a:r>
            <a:r>
              <a:rPr lang="en-US" sz="2400" dirty="0"/>
              <a:t> </a:t>
            </a:r>
            <a:r>
              <a:rPr lang="en-US" sz="2400" dirty="0" err="1"/>
              <a:t>truthify</a:t>
            </a:r>
            <a:r>
              <a:rPr lang="en-US" sz="2400" dirty="0"/>
              <a:t> P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:   {Q}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{P}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C9D98-AF82-2740-93EC-ACD08E4E12E8}"/>
              </a:ext>
            </a:extLst>
          </p:cNvPr>
          <p:cNvSpPr txBox="1"/>
          <p:nvPr/>
        </p:nvSpPr>
        <p:spPr>
          <a:xfrm>
            <a:off x="713740" y="3899980"/>
            <a:ext cx="7103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Does it end right: Is R true at the end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:   P  &amp;&amp; !B  =&gt;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24B5D-D732-4542-A435-A66D05EEEC1D}"/>
              </a:ext>
            </a:extLst>
          </p:cNvPr>
          <p:cNvSpPr txBox="1"/>
          <p:nvPr/>
        </p:nvSpPr>
        <p:spPr>
          <a:xfrm>
            <a:off x="713739" y="4489367"/>
            <a:ext cx="6133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Does repetend maintain P: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{P &amp;&amp; B}   S   {P}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305D0-8CFF-C34C-8E9C-54E57EAB5759}"/>
              </a:ext>
            </a:extLst>
          </p:cNvPr>
          <p:cNvSpPr txBox="1"/>
          <p:nvPr/>
        </p:nvSpPr>
        <p:spPr>
          <a:xfrm>
            <a:off x="4506685" y="1516622"/>
            <a:ext cx="553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 is the thing to be repeated, the </a:t>
            </a:r>
            <a:r>
              <a:rPr lang="en-US" sz="2400" i="1" dirty="0"/>
              <a:t>repetend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23F26-B976-8E46-A074-88774946BEF5}"/>
              </a:ext>
            </a:extLst>
          </p:cNvPr>
          <p:cNvSpPr txBox="1"/>
          <p:nvPr/>
        </p:nvSpPr>
        <p:spPr>
          <a:xfrm>
            <a:off x="713739" y="5062678"/>
            <a:ext cx="102295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Does repetend make progress toward termination:     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We do this informally. Formally, there is some expression, </a:t>
            </a:r>
            <a:r>
              <a:rPr lang="en-US" sz="2400" dirty="0">
                <a:solidFill>
                  <a:srgbClr val="C00000"/>
                </a:solidFill>
              </a:rPr>
              <a:t>the bound function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bf: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 &amp; B   -&gt;    bf &gt; 0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Execution of repetend reduces bf:  {P  &amp;&amp;  B &amp;&amp;  bf = K} S {bf &lt; k}</a:t>
            </a:r>
          </a:p>
        </p:txBody>
      </p:sp>
    </p:spTree>
    <p:extLst>
      <p:ext uri="{BB962C8B-B14F-4D97-AF65-F5344CB8AC3E}">
        <p14:creationId xmlns:p14="http://schemas.microsoft.com/office/powerpoint/2010/main" val="188648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F7E-A3D0-2E4A-9A9C-8E43F550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Main use is in the DEVELOPMENT of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5816-C7A9-054D-A975-C887128E6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Requires one to be able to find the invariant before writing a loop and then use the precondition, invariant, and postcondition along with the four loopy questions to develop the loop.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Invariant is often a generalization of pre- and post-condition, since it’s true at both those places.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this methodology for lots of algorithms dealing with arrays: binary search, insertion sort, selection sort, partition algorithm of quicksort, merge algorithm of merge sort.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teach you to </a:t>
            </a:r>
            <a:r>
              <a:rPr lang="en-US" i="1" dirty="0"/>
              <a:t>know</a:t>
            </a:r>
            <a:r>
              <a:rPr lang="en-US" dirty="0"/>
              <a:t> an algorithm like binary search not by memorizing code but by being able to develop it from its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120664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F7E-A3D0-2E4A-9A9C-8E43F550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binary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A3290A-BC76-DF43-A31A-94A90E9204DC}"/>
              </a:ext>
            </a:extLst>
          </p:cNvPr>
          <p:cNvGrpSpPr/>
          <p:nvPr/>
        </p:nvGrpSpPr>
        <p:grpSpPr>
          <a:xfrm>
            <a:off x="452807" y="2589331"/>
            <a:ext cx="5255662" cy="990600"/>
            <a:chOff x="152400" y="3505200"/>
            <a:chExt cx="5255662" cy="990600"/>
          </a:xfrm>
        </p:grpSpPr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1D0967C8-4E2D-F343-BB70-24E9806FA7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" y="3505200"/>
              <a:ext cx="5255662" cy="990600"/>
              <a:chOff x="533400" y="2362200"/>
              <a:chExt cx="5255662" cy="990600"/>
            </a:xfrm>
          </p:grpSpPr>
          <p:grpSp>
            <p:nvGrpSpPr>
              <p:cNvPr id="9" name="Group 6">
                <a:extLst>
                  <a:ext uri="{FF2B5EF4-FFF2-40B4-BE49-F238E27FC236}">
                    <a16:creationId xmlns:a16="http://schemas.microsoft.com/office/drawing/2014/main" id="{4F1B1CA3-7717-B142-8A3D-69A8622BB9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3400" y="2362200"/>
                <a:ext cx="5255662" cy="990600"/>
                <a:chOff x="533400" y="2438400"/>
                <a:chExt cx="5255662" cy="990600"/>
              </a:xfrm>
            </p:grpSpPr>
            <p:grpSp>
              <p:nvGrpSpPr>
                <p:cNvPr id="11" name="Group 12">
                  <a:extLst>
                    <a:ext uri="{FF2B5EF4-FFF2-40B4-BE49-F238E27FC236}">
                      <a16:creationId xmlns:a16="http://schemas.microsoft.com/office/drawing/2014/main" id="{4BB20D94-80AB-4C41-83B0-17923ACA50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33400" y="2438400"/>
                  <a:ext cx="5255662" cy="990600"/>
                  <a:chOff x="533400" y="1295400"/>
                  <a:chExt cx="5255662" cy="990600"/>
                </a:xfrm>
              </p:grpSpPr>
              <p:sp>
                <p:nvSpPr>
                  <p:cNvPr id="13" name="Rectangle 3">
                    <a:extLst>
                      <a:ext uri="{FF2B5EF4-FFF2-40B4-BE49-F238E27FC236}">
                        <a16:creationId xmlns:a16="http://schemas.microsoft.com/office/drawing/2014/main" id="{853A4CF8-9DCD-7042-AD18-949240BC9D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3400" y="1752600"/>
                    <a:ext cx="990600" cy="533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40639" bIns="0"/>
                  <a:lstStyle>
                    <a:lvl1pPr marL="39688" eaLnBrk="0" hangingPunct="0">
                      <a:defRPr sz="2400">
                        <a:solidFill>
                          <a:srgbClr val="000000"/>
                        </a:solidFill>
                        <a:latin typeface="Times New Roman" charset="0"/>
                        <a:ea typeface="ヒラギノ明朝 ProN W3" charset="-128"/>
                        <a:sym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00"/>
                        </a:solidFill>
                        <a:latin typeface="Times New Roman" charset="0"/>
                        <a:ea typeface="ヒラギノ明朝 ProN W3" charset="-128"/>
                        <a:sym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00"/>
                        </a:solidFill>
                        <a:latin typeface="Times New Roman" charset="0"/>
                        <a:ea typeface="ヒラギノ明朝 ProN W3" charset="-128"/>
                        <a:sym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00"/>
                        </a:solidFill>
                        <a:latin typeface="Times New Roman" charset="0"/>
                        <a:ea typeface="ヒラギノ明朝 ProN W3" charset="-128"/>
                        <a:sym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00"/>
                        </a:solidFill>
                        <a:latin typeface="Times New Roman" charset="0"/>
                        <a:ea typeface="ヒラギノ明朝 ProN W3" charset="-128"/>
                        <a:sym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" charset="0"/>
                        <a:ea typeface="ヒラギノ明朝 ProN W3" charset="-128"/>
                        <a:sym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" charset="0"/>
                        <a:ea typeface="ヒラギノ明朝 ProN W3" charset="-128"/>
                        <a:sym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" charset="0"/>
                        <a:ea typeface="ヒラギノ明朝 ProN W3" charset="-128"/>
                        <a:sym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" charset="0"/>
                        <a:ea typeface="ヒラギノ明朝 ProN W3" charset="-128"/>
                        <a:sym typeface="Times New Roman" charset="0"/>
                      </a:defRPr>
                    </a:lvl9pPr>
                  </a:lstStyle>
                  <a:p>
                    <a:pPr eaLnBrk="1" hangingPunct="1">
                      <a:spcBef>
                        <a:spcPts val="450"/>
                      </a:spcBef>
                    </a:pPr>
                    <a:r>
                      <a:rPr lang="en-US" altLang="en-US" dirty="0">
                        <a:solidFill>
                          <a:srgbClr val="0033CC"/>
                        </a:solidFill>
                        <a:latin typeface="Arial" charset="0"/>
                        <a:sym typeface="Arial" charset="0"/>
                      </a:rPr>
                      <a:t>post:</a:t>
                    </a:r>
                    <a:endParaRPr lang="en-US" altLang="en-US" i="1" dirty="0">
                      <a:solidFill>
                        <a:srgbClr val="0033CC"/>
                      </a:solidFill>
                      <a:latin typeface="Arial" charset="0"/>
                      <a:sym typeface="Arial" charset="0"/>
                    </a:endParaRPr>
                  </a:p>
                </p:txBody>
              </p:sp>
              <p:sp>
                <p:nvSpPr>
                  <p:cNvPr id="14" name="TextBox 14">
                    <a:extLst>
                      <a:ext uri="{FF2B5EF4-FFF2-40B4-BE49-F238E27FC236}">
                        <a16:creationId xmlns:a16="http://schemas.microsoft.com/office/drawing/2014/main" id="{F29C0E03-1DAB-C34E-8D09-0A2828BB2B4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19200" y="1676400"/>
                    <a:ext cx="2743200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rgbClr val="000000"/>
                        </a:solidFill>
                        <a:latin typeface="Times New Roman" charset="0"/>
                        <a:ea typeface="ヒラギノ明朝 ProN W3" charset="-128"/>
                        <a:sym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00"/>
                        </a:solidFill>
                        <a:latin typeface="Times New Roman" charset="0"/>
                        <a:ea typeface="ヒラギノ明朝 ProN W3" charset="-128"/>
                        <a:sym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00"/>
                        </a:solidFill>
                        <a:latin typeface="Times New Roman" charset="0"/>
                        <a:ea typeface="ヒラギノ明朝 ProN W3" charset="-128"/>
                        <a:sym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00"/>
                        </a:solidFill>
                        <a:latin typeface="Times New Roman" charset="0"/>
                        <a:ea typeface="ヒラギノ明朝 ProN W3" charset="-128"/>
                        <a:sym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00"/>
                        </a:solidFill>
                        <a:latin typeface="Times New Roman" charset="0"/>
                        <a:ea typeface="ヒラギノ明朝 ProN W3" charset="-128"/>
                        <a:sym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" charset="0"/>
                        <a:ea typeface="ヒラギノ明朝 ProN W3" charset="-128"/>
                        <a:sym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" charset="0"/>
                        <a:ea typeface="ヒラギノ明朝 ProN W3" charset="-128"/>
                        <a:sym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" charset="0"/>
                        <a:ea typeface="ヒラギノ明朝 ProN W3" charset="-128"/>
                        <a:sym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" charset="0"/>
                        <a:ea typeface="ヒラギノ明朝 ProN W3" charset="-128"/>
                        <a:sym typeface="Times New Roman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/>
                      <a:t>b                              </a:t>
                    </a:r>
                  </a:p>
                </p:txBody>
              </p:sp>
              <p:sp>
                <p:nvSpPr>
                  <p:cNvPr id="15" name="TextBox 15">
                    <a:extLst>
                      <a:ext uri="{FF2B5EF4-FFF2-40B4-BE49-F238E27FC236}">
                        <a16:creationId xmlns:a16="http://schemas.microsoft.com/office/drawing/2014/main" id="{885CADF0-B33E-C349-BAA3-D303A7A37B9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23999" y="1295400"/>
                    <a:ext cx="4265063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 sz="2400">
                        <a:solidFill>
                          <a:srgbClr val="000000"/>
                        </a:solidFill>
                        <a:latin typeface="Times New Roman" charset="0"/>
                        <a:ea typeface="ヒラギノ明朝 ProN W3" charset="-128"/>
                        <a:sym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00"/>
                        </a:solidFill>
                        <a:latin typeface="Times New Roman" charset="0"/>
                        <a:ea typeface="ヒラギノ明朝 ProN W3" charset="-128"/>
                        <a:sym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00"/>
                        </a:solidFill>
                        <a:latin typeface="Times New Roman" charset="0"/>
                        <a:ea typeface="ヒラギノ明朝 ProN W3" charset="-128"/>
                        <a:sym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00"/>
                        </a:solidFill>
                        <a:latin typeface="Times New Roman" charset="0"/>
                        <a:ea typeface="ヒラギノ明朝 ProN W3" charset="-128"/>
                        <a:sym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00"/>
                        </a:solidFill>
                        <a:latin typeface="Times New Roman" charset="0"/>
                        <a:ea typeface="ヒラギノ明朝 ProN W3" charset="-128"/>
                        <a:sym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" charset="0"/>
                        <a:ea typeface="ヒラギノ明朝 ProN W3" charset="-128"/>
                        <a:sym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" charset="0"/>
                        <a:ea typeface="ヒラギノ明朝 ProN W3" charset="-128"/>
                        <a:sym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" charset="0"/>
                        <a:ea typeface="ヒラギノ明朝 ProN W3" charset="-128"/>
                        <a:sym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" charset="0"/>
                        <a:ea typeface="ヒラギノ明朝 ProN W3" charset="-128"/>
                        <a:sym typeface="Times New Roman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dirty="0"/>
                      <a:t>0             </a:t>
                    </a:r>
                    <a:r>
                      <a:rPr lang="en-US" altLang="en-US" dirty="0" err="1"/>
                      <a:t>i</a:t>
                    </a:r>
                    <a:r>
                      <a:rPr lang="en-US" altLang="en-US" dirty="0"/>
                      <a:t>                       </a:t>
                    </a:r>
                    <a:r>
                      <a:rPr lang="en-US" altLang="en-US" dirty="0" err="1"/>
                      <a:t>b.length</a:t>
                    </a:r>
                    <a:endParaRPr lang="en-US" alt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6">
                      <a:extLst>
                        <a:ext uri="{FF2B5EF4-FFF2-40B4-BE49-F238E27FC236}">
                          <a16:creationId xmlns:a16="http://schemas.microsoft.com/office/drawing/2014/main" id="{2B32DD21-EC50-ED42-8DF9-2929226EBF0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23999" y="2819400"/>
                      <a:ext cx="3011027" cy="46166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rgbClr val="000000"/>
                          </a:solidFill>
                          <a:latin typeface="Times New Roman" charset="0"/>
                          <a:ea typeface="ヒラギノ明朝 ProN W3" charset="-128"/>
                          <a:sym typeface="Times New Roman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rgbClr val="000000"/>
                          </a:solidFill>
                          <a:latin typeface="Times New Roman" charset="0"/>
                          <a:ea typeface="ヒラギノ明朝 ProN W3" charset="-128"/>
                          <a:sym typeface="Times New Roman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rgbClr val="000000"/>
                          </a:solidFill>
                          <a:latin typeface="Times New Roman" charset="0"/>
                          <a:ea typeface="ヒラギノ明朝 ProN W3" charset="-128"/>
                          <a:sym typeface="Times New Roman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rgbClr val="000000"/>
                          </a:solidFill>
                          <a:latin typeface="Times New Roman" charset="0"/>
                          <a:ea typeface="ヒラギノ明朝 ProN W3" charset="-128"/>
                          <a:sym typeface="Times New Roman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rgbClr val="000000"/>
                          </a:solidFill>
                          <a:latin typeface="Times New Roman" charset="0"/>
                          <a:ea typeface="ヒラギノ明朝 ProN W3" charset="-128"/>
                          <a:sym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rgbClr val="000000"/>
                          </a:solidFill>
                          <a:latin typeface="Times New Roman" charset="0"/>
                          <a:ea typeface="ヒラギノ明朝 ProN W3" charset="-128"/>
                          <a:sym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rgbClr val="000000"/>
                          </a:solidFill>
                          <a:latin typeface="Times New Roman" charset="0"/>
                          <a:ea typeface="ヒラギノ明朝 ProN W3" charset="-128"/>
                          <a:sym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rgbClr val="000000"/>
                          </a:solidFill>
                          <a:latin typeface="Times New Roman" charset="0"/>
                          <a:ea typeface="ヒラギノ明朝 ProN W3" charset="-128"/>
                          <a:sym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rgbClr val="000000"/>
                          </a:solidFill>
                          <a:latin typeface="Times New Roman" charset="0"/>
                          <a:ea typeface="ヒラギノ明朝 ProN W3" charset="-128"/>
                          <a:sym typeface="Times New Roman" charset="0"/>
                        </a:defRPr>
                      </a:lvl9pPr>
                    </a:lstStyle>
                    <a:p>
                      <a:pPr eaLnBrk="1" hangingPunct="1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en-US" i="1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altLang="en-US" b="0" i="1" smtClean="0">
                                <a:latin typeface="Cambria Math" charset="0"/>
                              </a:rPr>
                              <m:t>𝑣</m:t>
                            </m:r>
                            <m:r>
                              <a:rPr lang="en-US" altLang="en-US" b="0" i="1" smtClean="0">
                                <a:latin typeface="Cambria Math" charset="0"/>
                              </a:rPr>
                              <m:t>               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" name="TextBox 16">
                      <a:extLst>
                        <a:ext uri="{FF2B5EF4-FFF2-40B4-BE49-F238E27FC236}">
                          <a16:creationId xmlns:a16="http://schemas.microsoft.com/office/drawing/2014/main" id="{2B32DD21-EC50-ED42-8DF9-2929226EBF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523999" y="2819400"/>
                      <a:ext cx="3011027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15789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0B0B571-C4FD-1A4B-B3D7-A60904726A79}"/>
                  </a:ext>
                </a:extLst>
              </p:cNvPr>
              <p:cNvCxnSpPr/>
              <p:nvPr/>
            </p:nvCxnSpPr>
            <p:spPr>
              <a:xfrm>
                <a:off x="2895600" y="2743200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300262C-B5B2-5C4A-B2D4-8AFA4959DB43}"/>
                    </a:ext>
                  </a:extLst>
                </p:cNvPr>
                <p:cNvSpPr txBox="1"/>
                <p:nvPr/>
              </p:nvSpPr>
              <p:spPr>
                <a:xfrm>
                  <a:off x="2881448" y="4008214"/>
                  <a:ext cx="5690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300262C-B5B2-5C4A-B2D4-8AFA4959DB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448" y="4008214"/>
                  <a:ext cx="56900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430857-69AA-8844-932C-1C81AF9DCAE7}"/>
              </a:ext>
            </a:extLst>
          </p:cNvPr>
          <p:cNvGrpSpPr/>
          <p:nvPr/>
        </p:nvGrpSpPr>
        <p:grpSpPr>
          <a:xfrm>
            <a:off x="483632" y="3936384"/>
            <a:ext cx="5407716" cy="990600"/>
            <a:chOff x="139700" y="4419600"/>
            <a:chExt cx="5407716" cy="9906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E7E20AD-2249-2046-8738-13C01A732AB9}"/>
                </a:ext>
              </a:extLst>
            </p:cNvPr>
            <p:cNvGrpSpPr/>
            <p:nvPr/>
          </p:nvGrpSpPr>
          <p:grpSpPr>
            <a:xfrm>
              <a:off x="139700" y="4419600"/>
              <a:ext cx="5407716" cy="990600"/>
              <a:chOff x="139700" y="4419600"/>
              <a:chExt cx="5407716" cy="9906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06ABF37-9E6E-A14A-933D-20A1F7FCB913}"/>
                  </a:ext>
                </a:extLst>
              </p:cNvPr>
              <p:cNvGrpSpPr/>
              <p:nvPr/>
            </p:nvGrpSpPr>
            <p:grpSpPr>
              <a:xfrm>
                <a:off x="139700" y="4419600"/>
                <a:ext cx="5407716" cy="990600"/>
                <a:chOff x="139700" y="4419600"/>
                <a:chExt cx="5407716" cy="990600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8DC2C89F-8186-C140-99ED-F724513E1AFE}"/>
                    </a:ext>
                  </a:extLst>
                </p:cNvPr>
                <p:cNvGrpSpPr/>
                <p:nvPr/>
              </p:nvGrpSpPr>
              <p:grpSpPr>
                <a:xfrm>
                  <a:off x="139700" y="4419600"/>
                  <a:ext cx="5407716" cy="990600"/>
                  <a:chOff x="139700" y="4419600"/>
                  <a:chExt cx="5407716" cy="990600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C0C05ECF-AD3D-0243-8A71-A6CDE4BA227C}"/>
                      </a:ext>
                    </a:extLst>
                  </p:cNvPr>
                  <p:cNvGrpSpPr/>
                  <p:nvPr/>
                </p:nvGrpSpPr>
                <p:grpSpPr>
                  <a:xfrm>
                    <a:off x="139700" y="4419600"/>
                    <a:ext cx="5407716" cy="990600"/>
                    <a:chOff x="152400" y="3505200"/>
                    <a:chExt cx="5407716" cy="990600"/>
                  </a:xfrm>
                </p:grpSpPr>
                <p:grpSp>
                  <p:nvGrpSpPr>
                    <p:cNvPr id="25" name="Group 6">
                      <a:extLst>
                        <a:ext uri="{FF2B5EF4-FFF2-40B4-BE49-F238E27FC236}">
                          <a16:creationId xmlns:a16="http://schemas.microsoft.com/office/drawing/2014/main" id="{3EDAFF36-8AA2-8D42-9C27-18A153B5CFE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2400" y="3505200"/>
                      <a:ext cx="5407716" cy="990600"/>
                      <a:chOff x="533400" y="2438400"/>
                      <a:chExt cx="5407716" cy="990600"/>
                    </a:xfrm>
                  </p:grpSpPr>
                  <p:grpSp>
                    <p:nvGrpSpPr>
                      <p:cNvPr id="27" name="Group 12">
                        <a:extLst>
                          <a:ext uri="{FF2B5EF4-FFF2-40B4-BE49-F238E27FC236}">
                            <a16:creationId xmlns:a16="http://schemas.microsoft.com/office/drawing/2014/main" id="{BF50C0C3-72A1-D646-88F2-5B94F7598E7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33400" y="2438400"/>
                        <a:ext cx="5407716" cy="990600"/>
                        <a:chOff x="533400" y="1295400"/>
                        <a:chExt cx="5407716" cy="990600"/>
                      </a:xfrm>
                    </p:grpSpPr>
                    <p:sp>
                      <p:nvSpPr>
                        <p:cNvPr id="29" name="Rectangle 3">
                          <a:extLst>
                            <a:ext uri="{FF2B5EF4-FFF2-40B4-BE49-F238E27FC236}">
                              <a16:creationId xmlns:a16="http://schemas.microsoft.com/office/drawing/2014/main" id="{E3FB8C80-C15D-644A-9D0C-9778F1C072C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33400" y="1752600"/>
                          <a:ext cx="990600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0" tIns="0" rIns="40639" bIns="0"/>
                        <a:lstStyle>
                          <a:lvl1pPr marL="39688"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ts val="450"/>
                            </a:spcBef>
                          </a:pPr>
                          <a:r>
                            <a:rPr lang="en-US" altLang="en-US" dirty="0">
                              <a:solidFill>
                                <a:srgbClr val="0033CC"/>
                              </a:solidFill>
                              <a:latin typeface="Arial" charset="0"/>
                              <a:sym typeface="Arial" charset="0"/>
                            </a:rPr>
                            <a:t>  </a:t>
                          </a:r>
                          <a:r>
                            <a:rPr lang="en-US" altLang="en-US" dirty="0" err="1">
                              <a:solidFill>
                                <a:srgbClr val="0033CC"/>
                              </a:solidFill>
                              <a:latin typeface="Arial" charset="0"/>
                              <a:sym typeface="Arial" charset="0"/>
                            </a:rPr>
                            <a:t>inv</a:t>
                          </a:r>
                          <a:r>
                            <a:rPr lang="en-US" altLang="en-US" dirty="0">
                              <a:solidFill>
                                <a:srgbClr val="0033CC"/>
                              </a:solidFill>
                              <a:latin typeface="Arial" charset="0"/>
                              <a:sym typeface="Arial" charset="0"/>
                            </a:rPr>
                            <a:t>:</a:t>
                          </a:r>
                          <a:endParaRPr lang="en-US" altLang="en-US" i="1" dirty="0">
                            <a:solidFill>
                              <a:srgbClr val="0033CC"/>
                            </a:solidFill>
                            <a:latin typeface="Arial" charset="0"/>
                            <a:sym typeface="Arial" charset="0"/>
                          </a:endParaRPr>
                        </a:p>
                      </p:txBody>
                    </p:sp>
                    <p:sp>
                      <p:nvSpPr>
                        <p:cNvPr id="30" name="TextBox 14">
                          <a:extLst>
                            <a:ext uri="{FF2B5EF4-FFF2-40B4-BE49-F238E27FC236}">
                              <a16:creationId xmlns:a16="http://schemas.microsoft.com/office/drawing/2014/main" id="{036D8502-4E67-9B41-B9D3-077CE4BA21F7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19200" y="1676400"/>
                          <a:ext cx="2743200" cy="4616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9pPr>
                        </a:lstStyle>
                        <a:p>
                          <a:pPr eaLnBrk="1" hangingPunct="1"/>
                          <a:r>
                            <a:rPr lang="en-US" altLang="en-US"/>
                            <a:t>b                              </a:t>
                          </a:r>
                        </a:p>
                      </p:txBody>
                    </p:sp>
                    <p:sp>
                      <p:nvSpPr>
                        <p:cNvPr id="31" name="TextBox 15">
                          <a:extLst>
                            <a:ext uri="{FF2B5EF4-FFF2-40B4-BE49-F238E27FC236}">
                              <a16:creationId xmlns:a16="http://schemas.microsoft.com/office/drawing/2014/main" id="{AE9CE433-096A-7F49-88DB-5D7863304FC5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84300" y="1295400"/>
                          <a:ext cx="4556816" cy="4616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square">
                          <a:spAutoFit/>
                        </a:bodyPr>
                        <a:lstStyle>
                          <a:lvl1pPr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9pPr>
                        </a:lstStyle>
                        <a:p>
                          <a:pPr eaLnBrk="1" hangingPunct="1"/>
                          <a:r>
                            <a:rPr lang="en-US" altLang="en-US" dirty="0"/>
                            <a:t> 0        </a:t>
                          </a:r>
                          <a:r>
                            <a:rPr lang="en-US" altLang="en-US" dirty="0" err="1"/>
                            <a:t>i</a:t>
                          </a:r>
                          <a:r>
                            <a:rPr lang="en-US" altLang="en-US" dirty="0"/>
                            <a:t>                </a:t>
                          </a:r>
                          <a:r>
                            <a:rPr lang="en-US" altLang="en-US" dirty="0">
                              <a:solidFill>
                                <a:srgbClr val="C00000"/>
                              </a:solidFill>
                            </a:rPr>
                            <a:t> t            </a:t>
                          </a:r>
                          <a:r>
                            <a:rPr lang="en-US" altLang="en-US" dirty="0" err="1"/>
                            <a:t>b.length</a:t>
                          </a:r>
                          <a:endParaRPr lang="en-US" altLang="en-US" dirty="0"/>
                        </a:p>
                      </p:txBody>
                    </p:sp>
                  </p:grp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7BE82A89-2AB4-4143-A51A-CE31C5F8D94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523999" y="2819400"/>
                        <a:ext cx="3058765" cy="46166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rgbClr val="000000"/>
                            </a:solidFill>
                            <a:latin typeface="Times New Roman" charset="0"/>
                            <a:ea typeface="ヒラギノ明朝 ProN W3" charset="-128"/>
                            <a:sym typeface="Times New Roman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rgbClr val="000000"/>
                            </a:solidFill>
                            <a:latin typeface="Times New Roman" charset="0"/>
                            <a:ea typeface="ヒラギノ明朝 ProN W3" charset="-128"/>
                            <a:sym typeface="Times New Roman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rgbClr val="000000"/>
                            </a:solidFill>
                            <a:latin typeface="Times New Roman" charset="0"/>
                            <a:ea typeface="ヒラギノ明朝 ProN W3" charset="-128"/>
                            <a:sym typeface="Times New Roman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rgbClr val="000000"/>
                            </a:solidFill>
                            <a:latin typeface="Times New Roman" charset="0"/>
                            <a:ea typeface="ヒラギノ明朝 ProN W3" charset="-128"/>
                            <a:sym typeface="Times New Roman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rgbClr val="000000"/>
                            </a:solidFill>
                            <a:latin typeface="Times New Roman" charset="0"/>
                            <a:ea typeface="ヒラギノ明朝 ProN W3" charset="-128"/>
                            <a:sym typeface="Times New Roman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rgbClr val="000000"/>
                            </a:solidFill>
                            <a:latin typeface="Times New Roman" charset="0"/>
                            <a:ea typeface="ヒラギノ明朝 ProN W3" charset="-128"/>
                            <a:sym typeface="Times New Roman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rgbClr val="000000"/>
                            </a:solidFill>
                            <a:latin typeface="Times New Roman" charset="0"/>
                            <a:ea typeface="ヒラギノ明朝 ProN W3" charset="-128"/>
                            <a:sym typeface="Times New Roman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rgbClr val="000000"/>
                            </a:solidFill>
                            <a:latin typeface="Times New Roman" charset="0"/>
                            <a:ea typeface="ヒラギノ明朝 ProN W3" charset="-128"/>
                            <a:sym typeface="Times New Roman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rgbClr val="000000"/>
                            </a:solidFill>
                            <a:latin typeface="Times New Roman" charset="0"/>
                            <a:ea typeface="ヒラギノ明朝 ProN W3" charset="-128"/>
                            <a:sym typeface="Times New Roman" charset="0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dirty="0"/>
                          <a:t> </a:t>
                        </a: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6" name="TextBox 25">
                          <a:extLst>
                            <a:ext uri="{FF2B5EF4-FFF2-40B4-BE49-F238E27FC236}">
                              <a16:creationId xmlns:a16="http://schemas.microsoft.com/office/drawing/2014/main" id="{D9F003F6-8723-5347-9264-7A73D8C56D9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09599" y="3970466"/>
                          <a:ext cx="56900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6" name="TextBox 25">
                          <a:extLst>
                            <a:ext uri="{FF2B5EF4-FFF2-40B4-BE49-F238E27FC236}">
                              <a16:creationId xmlns:a16="http://schemas.microsoft.com/office/drawing/2014/main" id="{D9F003F6-8723-5347-9264-7A73D8C56D9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09599" y="3970466"/>
                          <a:ext cx="569002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DD2C0C87-A39B-9143-BAD3-2383122FBB7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2052802" y="4816733"/>
                    <a:ext cx="0" cy="4572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ED630905-4396-5945-BDD3-AE5A702412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17599" y="4876800"/>
                      <a:ext cx="7599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ED630905-4396-5945-BDD3-AE5A702412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7599" y="4876800"/>
                      <a:ext cx="759949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7296E36-B102-3848-8AEA-1427D43142A3}"/>
                  </a:ext>
                </a:extLst>
              </p:cNvPr>
              <p:cNvCxnSpPr/>
              <p:nvPr/>
            </p:nvCxnSpPr>
            <p:spPr bwMode="auto">
              <a:xfrm>
                <a:off x="3193869" y="4800600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D55AA3-9C89-0C43-AC74-FE49162EEDED}"/>
                </a:ext>
              </a:extLst>
            </p:cNvPr>
            <p:cNvSpPr txBox="1"/>
            <p:nvPr/>
          </p:nvSpPr>
          <p:spPr>
            <a:xfrm>
              <a:off x="2428760" y="4882011"/>
              <a:ext cx="10740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B3AC098-F4C3-414E-81F6-1A44F6306444}"/>
              </a:ext>
            </a:extLst>
          </p:cNvPr>
          <p:cNvGrpSpPr/>
          <p:nvPr/>
        </p:nvGrpSpPr>
        <p:grpSpPr>
          <a:xfrm>
            <a:off x="570168" y="1470878"/>
            <a:ext cx="5321180" cy="990600"/>
            <a:chOff x="304800" y="2514600"/>
            <a:chExt cx="5321180" cy="9906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E01EB62-B24F-EC43-83ED-1176151665BC}"/>
                </a:ext>
              </a:extLst>
            </p:cNvPr>
            <p:cNvGrpSpPr/>
            <p:nvPr/>
          </p:nvGrpSpPr>
          <p:grpSpPr>
            <a:xfrm>
              <a:off x="304800" y="2514600"/>
              <a:ext cx="5321180" cy="990600"/>
              <a:chOff x="304800" y="1447800"/>
              <a:chExt cx="5321180" cy="990600"/>
            </a:xfrm>
          </p:grpSpPr>
          <p:sp>
            <p:nvSpPr>
              <p:cNvPr id="35" name="TextBox 2">
                <a:extLst>
                  <a:ext uri="{FF2B5EF4-FFF2-40B4-BE49-F238E27FC236}">
                    <a16:creationId xmlns:a16="http://schemas.microsoft.com/office/drawing/2014/main" id="{206E416A-41F2-0142-B1CC-21C223266C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000" y="1905000"/>
                <a:ext cx="3046066" cy="4619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-128"/>
                    <a:sym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-128"/>
                    <a:sym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-128"/>
                    <a:sym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-128"/>
                    <a:sym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-128"/>
                    <a:sym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-128"/>
                    <a:sym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-128"/>
                    <a:sym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-128"/>
                    <a:sym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charset="0"/>
                    <a:ea typeface="ヒラギノ明朝 ProN W3" charset="-128"/>
                    <a:sym typeface="Times New Roman" charset="0"/>
                  </a:defRPr>
                </a:lvl9pPr>
              </a:lstStyle>
              <a:p>
                <a:pPr algn="ctr" eaLnBrk="1" hangingPunct="1"/>
                <a:endParaRPr lang="en-US" altLang="en-US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A40C71-53A3-524C-8E05-F7BFA31178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800" y="1447800"/>
                <a:ext cx="5321180" cy="990600"/>
                <a:chOff x="533400" y="1371600"/>
                <a:chExt cx="5321180" cy="990600"/>
              </a:xfrm>
            </p:grpSpPr>
            <p:sp>
              <p:nvSpPr>
                <p:cNvPr id="37" name="Rectangle 3">
                  <a:extLst>
                    <a:ext uri="{FF2B5EF4-FFF2-40B4-BE49-F238E27FC236}">
                      <a16:creationId xmlns:a16="http://schemas.microsoft.com/office/drawing/2014/main" id="{3DB95FD5-42AC-DC4A-8F9F-812F6AF5E0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400" y="1828800"/>
                  <a:ext cx="762000" cy="533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40639" bIns="0"/>
                <a:lstStyle>
                  <a:lvl1pPr marL="39688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-128"/>
                      <a:sym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-128"/>
                      <a:sym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-128"/>
                      <a:sym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-128"/>
                      <a:sym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-128"/>
                      <a:sym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-128"/>
                      <a:sym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-128"/>
                      <a:sym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-128"/>
                      <a:sym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-128"/>
                      <a:sym typeface="Times New Roman" charset="0"/>
                    </a:defRPr>
                  </a:lvl9pPr>
                </a:lstStyle>
                <a:p>
                  <a:pPr eaLnBrk="1" hangingPunct="1">
                    <a:spcBef>
                      <a:spcPts val="450"/>
                    </a:spcBef>
                  </a:pPr>
                  <a:r>
                    <a:rPr lang="en-US" altLang="en-US" dirty="0">
                      <a:solidFill>
                        <a:srgbClr val="0033CC"/>
                      </a:solidFill>
                      <a:latin typeface="Arial" charset="0"/>
                      <a:sym typeface="Arial" charset="0"/>
                    </a:rPr>
                    <a:t>pre:</a:t>
                  </a:r>
                  <a:endParaRPr lang="en-US" altLang="en-US" i="1" dirty="0">
                    <a:solidFill>
                      <a:srgbClr val="0033CC"/>
                    </a:solidFill>
                    <a:latin typeface="Arial" charset="0"/>
                    <a:sym typeface="Arial" charset="0"/>
                  </a:endParaRPr>
                </a:p>
              </p:txBody>
            </p:sp>
            <p:sp>
              <p:nvSpPr>
                <p:cNvPr id="38" name="TextBox 1">
                  <a:extLst>
                    <a:ext uri="{FF2B5EF4-FFF2-40B4-BE49-F238E27FC236}">
                      <a16:creationId xmlns:a16="http://schemas.microsoft.com/office/drawing/2014/main" id="{6FF22666-A36D-C148-A48C-74C3C6A52F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33046" y="1748135"/>
                  <a:ext cx="49095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-128"/>
                      <a:sym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-128"/>
                      <a:sym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-128"/>
                      <a:sym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-128"/>
                      <a:sym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-128"/>
                      <a:sym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-128"/>
                      <a:sym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-128"/>
                      <a:sym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-128"/>
                      <a:sym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-128"/>
                      <a:sym typeface="Times New Roman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b                                            </a:t>
                  </a:r>
                </a:p>
              </p:txBody>
            </p:sp>
            <p:sp>
              <p:nvSpPr>
                <p:cNvPr id="39" name="TextBox 4">
                  <a:extLst>
                    <a:ext uri="{FF2B5EF4-FFF2-40B4-BE49-F238E27FC236}">
                      <a16:creationId xmlns:a16="http://schemas.microsoft.com/office/drawing/2014/main" id="{9F099A4B-C9F7-6B4D-9F0C-A0A1F2E221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5399" y="1371600"/>
                  <a:ext cx="4559181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-128"/>
                      <a:sym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-128"/>
                      <a:sym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-128"/>
                      <a:sym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-128"/>
                      <a:sym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-128"/>
                      <a:sym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-128"/>
                      <a:sym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-128"/>
                      <a:sym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-128"/>
                      <a:sym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charset="0"/>
                      <a:ea typeface="ヒラギノ明朝 ProN W3" charset="-128"/>
                      <a:sym typeface="Times New Roman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0                                       </a:t>
                  </a:r>
                  <a:r>
                    <a:rPr lang="en-US" altLang="en-US" dirty="0" err="1"/>
                    <a:t>b.length</a:t>
                  </a:r>
                  <a:endParaRPr lang="en-US" altLang="en-US" dirty="0"/>
                </a:p>
              </p:txBody>
            </p:sp>
          </p:grp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65A2117-7642-5342-A464-2196B8BB6F43}"/>
                </a:ext>
              </a:extLst>
            </p:cNvPr>
            <p:cNvSpPr txBox="1"/>
            <p:nvPr/>
          </p:nvSpPr>
          <p:spPr>
            <a:xfrm>
              <a:off x="2057400" y="3015436"/>
              <a:ext cx="10740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94AE6B0-6A81-B241-87EF-851706B4244B}"/>
              </a:ext>
            </a:extLst>
          </p:cNvPr>
          <p:cNvSpPr txBox="1"/>
          <p:nvPr/>
        </p:nvSpPr>
        <p:spPr>
          <a:xfrm>
            <a:off x="6609806" y="1645920"/>
            <a:ext cx="418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b is sorted. That never changes. So we don’t put it in invariant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54B744-D051-7D4F-AD0E-3F2133F4270A}"/>
              </a:ext>
            </a:extLst>
          </p:cNvPr>
          <p:cNvSpPr txBox="1"/>
          <p:nvPr/>
        </p:nvSpPr>
        <p:spPr>
          <a:xfrm>
            <a:off x="6548845" y="2496997"/>
            <a:ext cx="447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</a:t>
            </a:r>
            <a:r>
              <a:rPr lang="en-US" dirty="0">
                <a:solidFill>
                  <a:srgbClr val="0070C0"/>
                </a:solidFill>
              </a:rPr>
              <a:t>pre</a:t>
            </a:r>
            <a:r>
              <a:rPr lang="en-US" dirty="0"/>
              <a:t>, store a value in </a:t>
            </a:r>
            <a:r>
              <a:rPr lang="en-US" dirty="0" err="1"/>
              <a:t>i</a:t>
            </a:r>
            <a:r>
              <a:rPr lang="en-US" dirty="0"/>
              <a:t> to </a:t>
            </a:r>
            <a:r>
              <a:rPr lang="en-US" dirty="0" err="1"/>
              <a:t>truthify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post</a:t>
            </a:r>
            <a:r>
              <a:rPr lang="en-US" dirty="0"/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A7EE05-3B3B-B242-9E51-D55668D8A37E}"/>
              </a:ext>
            </a:extLst>
          </p:cNvPr>
          <p:cNvSpPr txBox="1"/>
          <p:nvPr/>
        </p:nvSpPr>
        <p:spPr>
          <a:xfrm>
            <a:off x="6548844" y="3069309"/>
            <a:ext cx="4476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Invariant</a:t>
            </a:r>
            <a:r>
              <a:rPr lang="en-US" dirty="0">
                <a:solidFill>
                  <a:srgbClr val="C00000"/>
                </a:solidFill>
              </a:rPr>
              <a:t> is a generalization of </a:t>
            </a:r>
            <a:r>
              <a:rPr lang="en-US" dirty="0">
                <a:solidFill>
                  <a:srgbClr val="0070C0"/>
                </a:solidFill>
              </a:rPr>
              <a:t>pre</a:t>
            </a:r>
            <a:r>
              <a:rPr lang="en-US" dirty="0">
                <a:solidFill>
                  <a:srgbClr val="C00000"/>
                </a:solidFill>
              </a:rPr>
              <a:t> and </a:t>
            </a:r>
            <a:r>
              <a:rPr lang="en-US" dirty="0">
                <a:solidFill>
                  <a:srgbClr val="0070C0"/>
                </a:solidFill>
              </a:rPr>
              <a:t>post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It needs sections ?,  &lt; v,  &gt;= v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37B981-E250-4E41-BDD4-E664A2A8B6B8}"/>
              </a:ext>
            </a:extLst>
          </p:cNvPr>
          <p:cNvSpPr txBox="1"/>
          <p:nvPr/>
        </p:nvSpPr>
        <p:spPr>
          <a:xfrm>
            <a:off x="6548844" y="4024252"/>
            <a:ext cx="447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=  -1;  t= </a:t>
            </a:r>
            <a:r>
              <a:rPr lang="en-US" dirty="0" err="1">
                <a:solidFill>
                  <a:srgbClr val="0070C0"/>
                </a:solidFill>
              </a:rPr>
              <a:t>b.length</a:t>
            </a:r>
            <a:r>
              <a:rPr lang="en-US" dirty="0">
                <a:solidFill>
                  <a:srgbClr val="0070C0"/>
                </a:solidFill>
              </a:rPr>
              <a:t>;  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F2422D-E843-B44E-8788-0A5D97C0CE2C}"/>
              </a:ext>
            </a:extLst>
          </p:cNvPr>
          <p:cNvSpPr txBox="1"/>
          <p:nvPr/>
        </p:nvSpPr>
        <p:spPr>
          <a:xfrm>
            <a:off x="6548844" y="4475618"/>
            <a:ext cx="4476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while (                ) {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11B912F-8A48-F24B-948C-FE35A79AEB92}"/>
              </a:ext>
            </a:extLst>
          </p:cNvPr>
          <p:cNvSpPr txBox="1"/>
          <p:nvPr/>
        </p:nvSpPr>
        <p:spPr>
          <a:xfrm>
            <a:off x="7296092" y="448591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i+1 &lt; t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D702EEB-8C61-CB44-9C57-98BC52A20B27}"/>
              </a:ext>
            </a:extLst>
          </p:cNvPr>
          <p:cNvGrpSpPr/>
          <p:nvPr/>
        </p:nvGrpSpPr>
        <p:grpSpPr>
          <a:xfrm>
            <a:off x="501157" y="5109070"/>
            <a:ext cx="5407716" cy="990600"/>
            <a:chOff x="139700" y="4419600"/>
            <a:chExt cx="5407716" cy="99060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58907B2-1D85-3040-AEAB-B6DD2C28FD00}"/>
                </a:ext>
              </a:extLst>
            </p:cNvPr>
            <p:cNvGrpSpPr/>
            <p:nvPr/>
          </p:nvGrpSpPr>
          <p:grpSpPr>
            <a:xfrm>
              <a:off x="139700" y="4419600"/>
              <a:ext cx="5407716" cy="990600"/>
              <a:chOff x="139700" y="4419600"/>
              <a:chExt cx="5407716" cy="990600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B515346-962F-F54B-BD4D-3036AD1B8BDA}"/>
                  </a:ext>
                </a:extLst>
              </p:cNvPr>
              <p:cNvGrpSpPr/>
              <p:nvPr/>
            </p:nvGrpSpPr>
            <p:grpSpPr>
              <a:xfrm>
                <a:off x="139700" y="4419600"/>
                <a:ext cx="5407716" cy="990600"/>
                <a:chOff x="139700" y="4419600"/>
                <a:chExt cx="5407716" cy="990600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30F37B35-36AD-7948-979C-7E84508975C3}"/>
                    </a:ext>
                  </a:extLst>
                </p:cNvPr>
                <p:cNvGrpSpPr/>
                <p:nvPr/>
              </p:nvGrpSpPr>
              <p:grpSpPr>
                <a:xfrm>
                  <a:off x="139700" y="4419600"/>
                  <a:ext cx="5407716" cy="990600"/>
                  <a:chOff x="139700" y="4419600"/>
                  <a:chExt cx="5407716" cy="990600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05CB6AAE-80EE-A14C-AA41-179ABDA9D403}"/>
                      </a:ext>
                    </a:extLst>
                  </p:cNvPr>
                  <p:cNvGrpSpPr/>
                  <p:nvPr/>
                </p:nvGrpSpPr>
                <p:grpSpPr>
                  <a:xfrm>
                    <a:off x="139700" y="4419600"/>
                    <a:ext cx="5407716" cy="990600"/>
                    <a:chOff x="152400" y="3505200"/>
                    <a:chExt cx="5407716" cy="990600"/>
                  </a:xfrm>
                </p:grpSpPr>
                <p:grpSp>
                  <p:nvGrpSpPr>
                    <p:cNvPr id="71" name="Group 6">
                      <a:extLst>
                        <a:ext uri="{FF2B5EF4-FFF2-40B4-BE49-F238E27FC236}">
                          <a16:creationId xmlns:a16="http://schemas.microsoft.com/office/drawing/2014/main" id="{AF95EAA2-6B05-AB47-8FA7-C8BCE84A8E3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2400" y="3505200"/>
                      <a:ext cx="5407716" cy="990600"/>
                      <a:chOff x="533400" y="2438400"/>
                      <a:chExt cx="5407716" cy="990600"/>
                    </a:xfrm>
                  </p:grpSpPr>
                  <p:grpSp>
                    <p:nvGrpSpPr>
                      <p:cNvPr id="73" name="Group 12">
                        <a:extLst>
                          <a:ext uri="{FF2B5EF4-FFF2-40B4-BE49-F238E27FC236}">
                            <a16:creationId xmlns:a16="http://schemas.microsoft.com/office/drawing/2014/main" id="{A8BEA094-ED1D-9845-8DD1-5977668ADFE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33400" y="2438400"/>
                        <a:ext cx="5407716" cy="990600"/>
                        <a:chOff x="533400" y="1295400"/>
                        <a:chExt cx="5407716" cy="990600"/>
                      </a:xfrm>
                    </p:grpSpPr>
                    <p:sp>
                      <p:nvSpPr>
                        <p:cNvPr id="75" name="Rectangle 3">
                          <a:extLst>
                            <a:ext uri="{FF2B5EF4-FFF2-40B4-BE49-F238E27FC236}">
                              <a16:creationId xmlns:a16="http://schemas.microsoft.com/office/drawing/2014/main" id="{29FEBD22-053C-0A47-8683-52D42132F985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33400" y="1752600"/>
                          <a:ext cx="990600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0" tIns="0" rIns="40639" bIns="0"/>
                        <a:lstStyle>
                          <a:lvl1pPr marL="39688"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ts val="450"/>
                            </a:spcBef>
                          </a:pPr>
                          <a:r>
                            <a:rPr lang="en-US" altLang="en-US" dirty="0">
                              <a:solidFill>
                                <a:srgbClr val="0033CC"/>
                              </a:solidFill>
                              <a:latin typeface="Arial" charset="0"/>
                              <a:sym typeface="Arial" charset="0"/>
                            </a:rPr>
                            <a:t>  </a:t>
                          </a:r>
                          <a:r>
                            <a:rPr lang="en-US" altLang="en-US" dirty="0" err="1">
                              <a:solidFill>
                                <a:srgbClr val="0033CC"/>
                              </a:solidFill>
                              <a:latin typeface="Arial" charset="0"/>
                              <a:sym typeface="Arial" charset="0"/>
                            </a:rPr>
                            <a:t>inv</a:t>
                          </a:r>
                          <a:r>
                            <a:rPr lang="en-US" altLang="en-US" dirty="0">
                              <a:solidFill>
                                <a:srgbClr val="0033CC"/>
                              </a:solidFill>
                              <a:latin typeface="Arial" charset="0"/>
                              <a:sym typeface="Arial" charset="0"/>
                            </a:rPr>
                            <a:t>:</a:t>
                          </a:r>
                          <a:endParaRPr lang="en-US" altLang="en-US" i="1" dirty="0">
                            <a:solidFill>
                              <a:srgbClr val="0033CC"/>
                            </a:solidFill>
                            <a:latin typeface="Arial" charset="0"/>
                            <a:sym typeface="Arial" charset="0"/>
                          </a:endParaRPr>
                        </a:p>
                      </p:txBody>
                    </p:sp>
                    <p:sp>
                      <p:nvSpPr>
                        <p:cNvPr id="76" name="TextBox 14">
                          <a:extLst>
                            <a:ext uri="{FF2B5EF4-FFF2-40B4-BE49-F238E27FC236}">
                              <a16:creationId xmlns:a16="http://schemas.microsoft.com/office/drawing/2014/main" id="{53D15462-E903-894F-8B77-0D19BB41EE84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19200" y="1676400"/>
                          <a:ext cx="2743200" cy="4616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9pPr>
                        </a:lstStyle>
                        <a:p>
                          <a:pPr eaLnBrk="1" hangingPunct="1"/>
                          <a:r>
                            <a:rPr lang="en-US" altLang="en-US"/>
                            <a:t>b                              </a:t>
                          </a:r>
                        </a:p>
                      </p:txBody>
                    </p:sp>
                    <p:sp>
                      <p:nvSpPr>
                        <p:cNvPr id="77" name="TextBox 15">
                          <a:extLst>
                            <a:ext uri="{FF2B5EF4-FFF2-40B4-BE49-F238E27FC236}">
                              <a16:creationId xmlns:a16="http://schemas.microsoft.com/office/drawing/2014/main" id="{03DAEC6E-30D5-FB42-B70D-13FAD3249764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84300" y="1295400"/>
                          <a:ext cx="4556816" cy="4616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square">
                          <a:spAutoFit/>
                        </a:bodyPr>
                        <a:lstStyle>
                          <a:lvl1pPr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rgbClr val="000000"/>
                              </a:solidFill>
                              <a:latin typeface="Times New Roman" charset="0"/>
                              <a:ea typeface="ヒラギノ明朝 ProN W3" charset="-128"/>
                              <a:sym typeface="Times New Roman" charset="0"/>
                            </a:defRPr>
                          </a:lvl9pPr>
                        </a:lstStyle>
                        <a:p>
                          <a:pPr eaLnBrk="1" hangingPunct="1"/>
                          <a:r>
                            <a:rPr lang="en-US" altLang="en-US" dirty="0"/>
                            <a:t> 0        </a:t>
                          </a:r>
                          <a:r>
                            <a:rPr lang="en-US" altLang="en-US" dirty="0" err="1"/>
                            <a:t>i</a:t>
                          </a:r>
                          <a:r>
                            <a:rPr lang="en-US" altLang="en-US" dirty="0"/>
                            <a:t>       </a:t>
                          </a:r>
                          <a:r>
                            <a:rPr lang="en-US" altLang="en-US" b="1" dirty="0">
                              <a:solidFill>
                                <a:srgbClr val="C00000"/>
                              </a:solidFill>
                            </a:rPr>
                            <a:t>e</a:t>
                          </a:r>
                          <a:r>
                            <a:rPr lang="en-US" altLang="en-US" dirty="0"/>
                            <a:t>        </a:t>
                          </a:r>
                          <a:r>
                            <a:rPr lang="en-US" altLang="en-US" dirty="0">
                              <a:solidFill>
                                <a:srgbClr val="C00000"/>
                              </a:solidFill>
                            </a:rPr>
                            <a:t>t            </a:t>
                          </a:r>
                          <a:r>
                            <a:rPr lang="en-US" altLang="en-US" dirty="0" err="1"/>
                            <a:t>b.length</a:t>
                          </a:r>
                          <a:endParaRPr lang="en-US" altLang="en-US" dirty="0"/>
                        </a:p>
                      </p:txBody>
                    </p:sp>
                  </p:grpSp>
                  <p:sp>
                    <p:nvSpPr>
                      <p:cNvPr id="74" name="TextBox 73">
                        <a:extLst>
                          <a:ext uri="{FF2B5EF4-FFF2-40B4-BE49-F238E27FC236}">
                            <a16:creationId xmlns:a16="http://schemas.microsoft.com/office/drawing/2014/main" id="{8CFB62A4-BBD3-EB43-98CE-094D5C28A7E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523999" y="2819400"/>
                        <a:ext cx="3058765" cy="46166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rgbClr val="000000"/>
                            </a:solidFill>
                            <a:latin typeface="Times New Roman" charset="0"/>
                            <a:ea typeface="ヒラギノ明朝 ProN W3" charset="-128"/>
                            <a:sym typeface="Times New Roman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rgbClr val="000000"/>
                            </a:solidFill>
                            <a:latin typeface="Times New Roman" charset="0"/>
                            <a:ea typeface="ヒラギノ明朝 ProN W3" charset="-128"/>
                            <a:sym typeface="Times New Roman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rgbClr val="000000"/>
                            </a:solidFill>
                            <a:latin typeface="Times New Roman" charset="0"/>
                            <a:ea typeface="ヒラギノ明朝 ProN W3" charset="-128"/>
                            <a:sym typeface="Times New Roman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rgbClr val="000000"/>
                            </a:solidFill>
                            <a:latin typeface="Times New Roman" charset="0"/>
                            <a:ea typeface="ヒラギノ明朝 ProN W3" charset="-128"/>
                            <a:sym typeface="Times New Roman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rgbClr val="000000"/>
                            </a:solidFill>
                            <a:latin typeface="Times New Roman" charset="0"/>
                            <a:ea typeface="ヒラギノ明朝 ProN W3" charset="-128"/>
                            <a:sym typeface="Times New Roman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rgbClr val="000000"/>
                            </a:solidFill>
                            <a:latin typeface="Times New Roman" charset="0"/>
                            <a:ea typeface="ヒラギノ明朝 ProN W3" charset="-128"/>
                            <a:sym typeface="Times New Roman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rgbClr val="000000"/>
                            </a:solidFill>
                            <a:latin typeface="Times New Roman" charset="0"/>
                            <a:ea typeface="ヒラギノ明朝 ProN W3" charset="-128"/>
                            <a:sym typeface="Times New Roman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rgbClr val="000000"/>
                            </a:solidFill>
                            <a:latin typeface="Times New Roman" charset="0"/>
                            <a:ea typeface="ヒラギノ明朝 ProN W3" charset="-128"/>
                            <a:sym typeface="Times New Roman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rgbClr val="000000"/>
                            </a:solidFill>
                            <a:latin typeface="Times New Roman" charset="0"/>
                            <a:ea typeface="ヒラギノ明朝 ProN W3" charset="-128"/>
                            <a:sym typeface="Times New Roman" charset="0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dirty="0"/>
                          <a:t> </a:t>
                        </a: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97BEA1E0-76CC-1640-BD6C-9DACA6552C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09599" y="3970466"/>
                          <a:ext cx="56900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97BEA1E0-76CC-1640-BD6C-9DACA6552CF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09599" y="3970466"/>
                          <a:ext cx="569002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83DA0871-9089-504B-BDEB-CC51ABD8348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2052802" y="4816733"/>
                    <a:ext cx="0" cy="4572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9ABE8899-66C3-F646-948F-F3BA03C234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17599" y="4876800"/>
                      <a:ext cx="7599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9ABE8899-66C3-F646-948F-F3BA03C234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7599" y="4876800"/>
                      <a:ext cx="759949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06DB271-A246-DC4C-A74D-F16CC5A745EE}"/>
                  </a:ext>
                </a:extLst>
              </p:cNvPr>
              <p:cNvCxnSpPr/>
              <p:nvPr/>
            </p:nvCxnSpPr>
            <p:spPr bwMode="auto">
              <a:xfrm>
                <a:off x="3193869" y="4800600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4A8397-5E2A-A342-8FB4-9E19C9907C90}"/>
                </a:ext>
              </a:extLst>
            </p:cNvPr>
            <p:cNvSpPr txBox="1"/>
            <p:nvPr/>
          </p:nvSpPr>
          <p:spPr>
            <a:xfrm>
              <a:off x="2428760" y="4882011"/>
              <a:ext cx="10740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1ED7760-44CD-AC43-AA83-CD8676672BA5}"/>
              </a:ext>
            </a:extLst>
          </p:cNvPr>
          <p:cNvSpPr txBox="1"/>
          <p:nvPr/>
        </p:nvSpPr>
        <p:spPr>
          <a:xfrm>
            <a:off x="7074099" y="4790717"/>
            <a:ext cx="3370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e=  (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+ t)/2;</a:t>
            </a:r>
          </a:p>
          <a:p>
            <a:r>
              <a:rPr lang="en-US" dirty="0">
                <a:solidFill>
                  <a:srgbClr val="0070C0"/>
                </a:solidFill>
              </a:rPr>
              <a:t>// -1 &lt;=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&lt; e &lt; t &lt; </a:t>
            </a:r>
            <a:r>
              <a:rPr lang="en-US" dirty="0" err="1">
                <a:solidFill>
                  <a:srgbClr val="0070C0"/>
                </a:solidFill>
              </a:rPr>
              <a:t>b.length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FC22AC-249A-4A41-A982-6E1E4A5D3596}"/>
              </a:ext>
            </a:extLst>
          </p:cNvPr>
          <p:cNvSpPr txBox="1"/>
          <p:nvPr/>
        </p:nvSpPr>
        <p:spPr>
          <a:xfrm>
            <a:off x="7074099" y="5352781"/>
            <a:ext cx="24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if (</a:t>
            </a:r>
            <a:r>
              <a:rPr lang="en-US">
                <a:solidFill>
                  <a:srgbClr val="0070C0"/>
                </a:solidFill>
              </a:rPr>
              <a:t>b[</a:t>
            </a:r>
            <a:r>
              <a:rPr lang="en-US" dirty="0">
                <a:solidFill>
                  <a:srgbClr val="0070C0"/>
                </a:solidFill>
              </a:rPr>
              <a:t>e</a:t>
            </a:r>
            <a:r>
              <a:rPr lang="en-US">
                <a:solidFill>
                  <a:srgbClr val="0070C0"/>
                </a:solidFill>
              </a:rPr>
              <a:t>] </a:t>
            </a:r>
            <a:r>
              <a:rPr lang="en-US" dirty="0">
                <a:solidFill>
                  <a:srgbClr val="0070C0"/>
                </a:solidFill>
              </a:rPr>
              <a:t>&lt; v)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=  e;</a:t>
            </a:r>
          </a:p>
          <a:p>
            <a:r>
              <a:rPr lang="en-US" dirty="0">
                <a:solidFill>
                  <a:srgbClr val="0070C0"/>
                </a:solidFill>
              </a:rPr>
              <a:t>else t= e;</a:t>
            </a:r>
          </a:p>
        </p:txBody>
      </p:sp>
    </p:spTree>
    <p:extLst>
      <p:ext uri="{BB962C8B-B14F-4D97-AF65-F5344CB8AC3E}">
        <p14:creationId xmlns:p14="http://schemas.microsoft.com/office/powerpoint/2010/main" val="229779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3676</TotalTime>
  <Words>571</Words>
  <Application>Microsoft Macintosh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ヒラギノ明朝 ProN W3</vt:lpstr>
      <vt:lpstr>Arial</vt:lpstr>
      <vt:lpstr>Calibri</vt:lpstr>
      <vt:lpstr>Calibri Light</vt:lpstr>
      <vt:lpstr>Cambria Math</vt:lpstr>
      <vt:lpstr>Times New Roman</vt:lpstr>
      <vt:lpstr>Office Theme</vt:lpstr>
      <vt:lpstr>Ranges</vt:lpstr>
      <vt:lpstr>Four loopy questions</vt:lpstr>
      <vt:lpstr>Main use is in the DEVELOPMENT of loops</vt:lpstr>
      <vt:lpstr>binary search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Joseph Gries</dc:creator>
  <cp:lastModifiedBy>David Joseph Gries</cp:lastModifiedBy>
  <cp:revision>20</cp:revision>
  <dcterms:created xsi:type="dcterms:W3CDTF">2018-09-10T11:08:01Z</dcterms:created>
  <dcterms:modified xsi:type="dcterms:W3CDTF">2020-02-09T20:44:48Z</dcterms:modified>
</cp:coreProperties>
</file>