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1" r:id="rId3"/>
    <p:sldId id="272" r:id="rId4"/>
    <p:sldId id="273" r:id="rId5"/>
    <p:sldId id="268" r:id="rId6"/>
    <p:sldId id="264" r:id="rId7"/>
    <p:sldId id="274" r:id="rId8"/>
    <p:sldId id="266" r:id="rId9"/>
    <p:sldId id="256" r:id="rId10"/>
    <p:sldId id="262" r:id="rId11"/>
    <p:sldId id="263" r:id="rId12"/>
    <p:sldId id="261" r:id="rId13"/>
    <p:sldId id="258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B745ED-F4B4-8BFE-06A8-C73AF3FEB8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9E58316-877E-BF52-70FE-75FAEBFB59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8D8DBE2-B197-8EC1-45B1-E559F1D83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B2DE4-4C89-464B-BA5F-760EFF51B16B}" type="datetimeFigureOut">
              <a:rPr kumimoji="1" lang="ja-JP" altLang="en-US" smtClean="0"/>
              <a:t>2025/8/5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55670E4-5475-82B5-1200-1AC49C4D9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109C4E6-F1D6-C758-C1AD-6DE9F981F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E9D8F-F0EE-4CCF-A11B-0850274E7E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7622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C057E8-6318-CAB5-EE41-07E44F893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923BCC3-61D4-1034-D2CF-79A470BC4C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8FBFAC3-8421-6E3D-C51A-18DCBCF55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B2DE4-4C89-464B-BA5F-760EFF51B16B}" type="datetimeFigureOut">
              <a:rPr kumimoji="1" lang="ja-JP" altLang="en-US" smtClean="0"/>
              <a:t>2025/8/5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EB08FD7-949A-48A1-ED2B-3B0D011FF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E9588AF-31D3-011E-9AA6-549AD34EE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E9D8F-F0EE-4CCF-A11B-0850274E7E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57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0BCECD4-FE83-98A3-D2D8-9E264CE61C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C6BA515-8FC5-9DCE-3743-0003ADB706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AEFD0E2-2F21-CA29-CD1A-831762CB2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B2DE4-4C89-464B-BA5F-760EFF51B16B}" type="datetimeFigureOut">
              <a:rPr kumimoji="1" lang="ja-JP" altLang="en-US" smtClean="0"/>
              <a:t>2025/8/5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8C8CFE7-781F-928D-E1D6-E56529984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13255F9-8261-39CB-08D1-EF643A407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E9D8F-F0EE-4CCF-A11B-0850274E7E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8879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162A6ED-A04C-3A89-4AD3-057A1AB5A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B2DE4-4C89-464B-BA5F-760EFF51B16B}" type="datetimeFigureOut">
              <a:rPr kumimoji="1" lang="ja-JP" altLang="en-US" smtClean="0"/>
              <a:t>2025/8/5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7D9C1A8-9FCE-4E6B-31E5-AD33ADD03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A1E1F63-38A6-3E15-2477-DF9ABCDCB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E9D8F-F0EE-4CCF-A11B-0850274E7E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5058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99DB55-344C-774B-65FA-80CED6B7F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1DCB593-4342-DEF8-A2DC-6760D7563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A250DBC-6E7C-8FAC-CABA-8AF7CB920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B2DE4-4C89-464B-BA5F-760EFF51B16B}" type="datetimeFigureOut">
              <a:rPr kumimoji="1" lang="ja-JP" altLang="en-US" smtClean="0"/>
              <a:t>2025/8/5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0D19F41-589F-27A1-E968-967FE0F43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693A396-EB03-7797-21D3-F2470EBE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E9D8F-F0EE-4CCF-A11B-0850274E7E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0312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D8EB1A-AA02-16CB-DE94-54C3357B7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A74200C-014C-2995-52D9-F988620A62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B5F36FC-E0A0-D1FE-60E7-35E0577613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D244D26-445B-3D5E-DF41-DD8AB2573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B2DE4-4C89-464B-BA5F-760EFF51B16B}" type="datetimeFigureOut">
              <a:rPr kumimoji="1" lang="ja-JP" altLang="en-US" smtClean="0"/>
              <a:t>2025/8/5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581DE44-D0B2-3661-1354-78CA388CA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6E22F04-1CFA-E0BD-B43F-4AAAA9FF4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E9D8F-F0EE-4CCF-A11B-0850274E7E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6367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8C815B-62BE-8FB0-EF24-52D704F3E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A0CC110-9BD5-8020-2C4E-8E7A0966DC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A59B6C0-F40B-AE8E-16F9-791BA73044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51380BC-6398-FAEB-A07A-681B68AEF3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24E479B-A049-6A21-B7AA-77A5C944F9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9E56B2B-8524-2AC5-4B79-7E676E8F9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B2DE4-4C89-464B-BA5F-760EFF51B16B}" type="datetimeFigureOut">
              <a:rPr kumimoji="1" lang="ja-JP" altLang="en-US" smtClean="0"/>
              <a:t>2025/8/5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5C613EA-F3D8-2863-9143-9D4A47100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D81FE93-E544-E584-C647-63DC3C9C3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E9D8F-F0EE-4CCF-A11B-0850274E7E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18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984C6C-E637-9076-21FA-C64AEB87F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438E43E-6B95-49A9-75C5-15DC7AA67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B2DE4-4C89-464B-BA5F-760EFF51B16B}" type="datetimeFigureOut">
              <a:rPr kumimoji="1" lang="ja-JP" altLang="en-US" smtClean="0"/>
              <a:t>2025/8/5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A9993BD-3CE2-BBC4-FDD3-93FE8E7DD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5B7C372-1544-2D62-D35E-E13764568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E9D8F-F0EE-4CCF-A11B-0850274E7E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5141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7BBA1CD-88FF-61DC-4121-FF93E697F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B2DE4-4C89-464B-BA5F-760EFF51B16B}" type="datetimeFigureOut">
              <a:rPr kumimoji="1" lang="ja-JP" altLang="en-US" smtClean="0"/>
              <a:t>2025/8/5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3EF73D2-59FC-576B-3562-09B3DDE07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53C0CE9-FCC7-5B32-D7B6-DF7E8178A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E9D8F-F0EE-4CCF-A11B-0850274E7E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6044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1B6E2B-C760-DC66-E307-EB8B0F0D4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DE18459-3162-3A71-2888-F7BF17E93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D9D7553-0E20-0AA1-5A5D-9EF8AE27FC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39A97EA-9637-AD20-CF4B-A87CFA5C6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B2DE4-4C89-464B-BA5F-760EFF51B16B}" type="datetimeFigureOut">
              <a:rPr kumimoji="1" lang="ja-JP" altLang="en-US" smtClean="0"/>
              <a:t>2025/8/5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F7C16A4-B835-8C7A-C16D-494666C6C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E6E39B4-49FD-9BE1-184B-08960CC0B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E9D8F-F0EE-4CCF-A11B-0850274E7E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2783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9D7211-7543-F2F1-37F5-ECBE736AF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A9300D2-1207-2BF2-D542-6A62F7A2DC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64C276F-3193-FEC9-443B-D9C1157F6C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1E745EA-A045-9638-032F-EB9215773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B2DE4-4C89-464B-BA5F-760EFF51B16B}" type="datetimeFigureOut">
              <a:rPr kumimoji="1" lang="ja-JP" altLang="en-US" smtClean="0"/>
              <a:t>2025/8/5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5C76712-DD6E-ABEA-53E9-90F527D2E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97BD8D0-356F-8033-9ECF-7E92BF14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E9D8F-F0EE-4CCF-A11B-0850274E7E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1268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02CAB9F-5257-C635-9DCF-B7082DEB3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0B2DE4-4C89-464B-BA5F-760EFF51B16B}" type="datetimeFigureOut">
              <a:rPr kumimoji="1" lang="ja-JP" altLang="en-US" smtClean="0"/>
              <a:t>2025/8/5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FFA8CDC-3FA2-32E9-E538-9E65B1D976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7069C61-845C-D022-64A4-990FAADA0D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5E9D8F-F0EE-4CCF-A11B-0850274E7E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6016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D4A54DD-E866-2186-DF42-3C1E65DC1598}"/>
              </a:ext>
            </a:extLst>
          </p:cNvPr>
          <p:cNvSpPr txBox="1"/>
          <p:nvPr/>
        </p:nvSpPr>
        <p:spPr>
          <a:xfrm>
            <a:off x="701958" y="296938"/>
            <a:ext cx="4525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まとめサイト用レス収集ソフトウェア</a:t>
            </a:r>
            <a:endParaRPr lang="en-US" altLang="ja-JP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ABFCD1A-B114-6DED-9CEB-FAAC969E7335}"/>
              </a:ext>
            </a:extLst>
          </p:cNvPr>
          <p:cNvSpPr txBox="1"/>
          <p:nvPr/>
        </p:nvSpPr>
        <p:spPr>
          <a:xfrm>
            <a:off x="600358" y="1632705"/>
            <a:ext cx="4890656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/>
              <a:t>Phase1</a:t>
            </a:r>
          </a:p>
          <a:p>
            <a:r>
              <a:rPr lang="ja-JP" altLang="en-US" sz="1200" b="1"/>
              <a:t>スクレイピング</a:t>
            </a:r>
            <a:r>
              <a:rPr lang="en-US" altLang="ja-JP" sz="1200" b="1"/>
              <a:t>,UI</a:t>
            </a:r>
            <a:r>
              <a:rPr lang="ja-JP" altLang="en-US" sz="1200" b="1"/>
              <a:t>の土台の作成</a:t>
            </a:r>
            <a:endParaRPr kumimoji="1" lang="en-US" altLang="ja-JP" sz="1200" b="1"/>
          </a:p>
          <a:p>
            <a:r>
              <a:rPr kumimoji="1" lang="ja-JP" altLang="en-US" sz="1200"/>
              <a:t>・特定の</a:t>
            </a:r>
            <a:r>
              <a:rPr kumimoji="1" lang="en-US" altLang="ja-JP" sz="1200"/>
              <a:t>web</a:t>
            </a:r>
            <a:r>
              <a:rPr kumimoji="1" lang="ja-JP" altLang="en-US" sz="1200"/>
              <a:t>サイトの特定のスレッドの</a:t>
            </a:r>
            <a:r>
              <a:rPr lang="ja-JP" altLang="en-US" sz="1200"/>
              <a:t>レスの収集</a:t>
            </a:r>
            <a:r>
              <a:rPr lang="en-US" altLang="ja-JP" sz="1200"/>
              <a:t>(</a:t>
            </a:r>
            <a:r>
              <a:rPr lang="ja-JP" altLang="en-US" sz="1200"/>
              <a:t>スクレイピング</a:t>
            </a:r>
            <a:r>
              <a:rPr lang="en-US" altLang="ja-JP" sz="1200"/>
              <a:t>)</a:t>
            </a:r>
          </a:p>
          <a:p>
            <a:r>
              <a:rPr kumimoji="1" lang="ja-JP" altLang="en-US" sz="1200"/>
              <a:t>・</a:t>
            </a:r>
            <a:r>
              <a:rPr kumimoji="1" lang="en-US" altLang="ja-JP" sz="1200"/>
              <a:t>UI</a:t>
            </a:r>
            <a:r>
              <a:rPr kumimoji="1" lang="ja-JP" altLang="en-US" sz="1200"/>
              <a:t>の作成</a:t>
            </a:r>
            <a:endParaRPr kumimoji="1" lang="en-US" altLang="ja-JP" sz="1200"/>
          </a:p>
          <a:p>
            <a:r>
              <a:rPr kumimoji="1" lang="ja-JP" altLang="en-US" sz="1200"/>
              <a:t>レス収集</a:t>
            </a:r>
            <a:r>
              <a:rPr kumimoji="1" lang="en-US" altLang="ja-JP" sz="1200" err="1"/>
              <a:t>btn</a:t>
            </a:r>
            <a:r>
              <a:rPr kumimoji="1" lang="ja-JP" altLang="en-US" sz="1200"/>
              <a:t>を押下 </a:t>
            </a:r>
            <a:r>
              <a:rPr kumimoji="1" lang="en-US" altLang="ja-JP" sz="1200"/>
              <a:t>-&gt; </a:t>
            </a:r>
            <a:r>
              <a:rPr kumimoji="1" lang="ja-JP" altLang="en-US" sz="1200"/>
              <a:t>レスの表示</a:t>
            </a:r>
            <a:endParaRPr kumimoji="1" lang="en-US" altLang="ja-JP" sz="120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94DD303-CF9C-8AD9-7F31-ECE404556A24}"/>
              </a:ext>
            </a:extLst>
          </p:cNvPr>
          <p:cNvSpPr txBox="1"/>
          <p:nvPr/>
        </p:nvSpPr>
        <p:spPr>
          <a:xfrm>
            <a:off x="600358" y="2873108"/>
            <a:ext cx="4230263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b="1"/>
              <a:t>Phase2</a:t>
            </a:r>
          </a:p>
          <a:p>
            <a:r>
              <a:rPr kumimoji="1" lang="en-US" altLang="ja-JP" sz="1200" b="1"/>
              <a:t>UI</a:t>
            </a:r>
            <a:r>
              <a:rPr lang="ja-JP" altLang="en-US" sz="1200" b="1"/>
              <a:t>を拡張</a:t>
            </a:r>
            <a:endParaRPr kumimoji="1" lang="en-US" altLang="ja-JP" sz="1200" b="1"/>
          </a:p>
          <a:p>
            <a:r>
              <a:rPr kumimoji="1" lang="ja-JP" altLang="en-US" sz="1200"/>
              <a:t>・人気レスの可視化</a:t>
            </a:r>
            <a:endParaRPr kumimoji="1" lang="en-US" altLang="ja-JP" sz="1200"/>
          </a:p>
          <a:p>
            <a:r>
              <a:rPr lang="ja-JP" altLang="en-US" sz="1200"/>
              <a:t>・勢いの可視化</a:t>
            </a:r>
            <a:endParaRPr lang="en-US" altLang="ja-JP" sz="1200"/>
          </a:p>
          <a:p>
            <a:r>
              <a:rPr lang="ja-JP" altLang="en-US" sz="1200"/>
              <a:t>・レスを抽出するためのチェック欄や複数選択</a:t>
            </a:r>
            <a:endParaRPr lang="en-US" altLang="ja-JP" sz="1200"/>
          </a:p>
          <a:p>
            <a:r>
              <a:rPr kumimoji="1" lang="ja-JP" altLang="en-US" sz="1200"/>
              <a:t>・レスの検索機能</a:t>
            </a:r>
            <a:endParaRPr kumimoji="1" lang="en-US" altLang="ja-JP" sz="120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8A9E553-781E-D96B-09A9-78858A846031}"/>
              </a:ext>
            </a:extLst>
          </p:cNvPr>
          <p:cNvSpPr txBox="1"/>
          <p:nvPr/>
        </p:nvSpPr>
        <p:spPr>
          <a:xfrm>
            <a:off x="6834904" y="1934389"/>
            <a:ext cx="43803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>
                <a:solidFill>
                  <a:schemeClr val="bg1">
                    <a:lumMod val="85000"/>
                  </a:schemeClr>
                </a:solidFill>
              </a:rPr>
              <a:t>Phase4</a:t>
            </a:r>
          </a:p>
          <a:p>
            <a:r>
              <a:rPr lang="ja-JP" altLang="en-US" sz="1200" b="1">
                <a:solidFill>
                  <a:schemeClr val="bg1">
                    <a:lumMod val="85000"/>
                  </a:schemeClr>
                </a:solidFill>
              </a:rPr>
              <a:t>複数スレッドのスクレイピング、</a:t>
            </a:r>
            <a:r>
              <a:rPr lang="en-US" altLang="ja-JP" sz="1200" b="1">
                <a:solidFill>
                  <a:schemeClr val="bg1">
                    <a:lumMod val="85000"/>
                  </a:schemeClr>
                </a:solidFill>
              </a:rPr>
              <a:t>UI</a:t>
            </a:r>
            <a:r>
              <a:rPr lang="ja-JP" altLang="en-US" sz="1200" b="1">
                <a:solidFill>
                  <a:schemeClr val="bg1">
                    <a:lumMod val="85000"/>
                  </a:schemeClr>
                </a:solidFill>
              </a:rPr>
              <a:t>を複数スレッドに対応</a:t>
            </a:r>
            <a:endParaRPr lang="en-US" altLang="ja-JP" sz="1200" b="1">
              <a:solidFill>
                <a:schemeClr val="bg1">
                  <a:lumMod val="85000"/>
                </a:schemeClr>
              </a:solidFill>
            </a:endParaRPr>
          </a:p>
          <a:p>
            <a:r>
              <a:rPr lang="ja-JP" altLang="en-US" sz="1200">
                <a:solidFill>
                  <a:schemeClr val="bg1">
                    <a:lumMod val="85000"/>
                  </a:schemeClr>
                </a:solidFill>
              </a:rPr>
              <a:t>・特定の</a:t>
            </a:r>
            <a:r>
              <a:rPr lang="en-US" altLang="ja-JP" sz="1200">
                <a:solidFill>
                  <a:schemeClr val="bg1">
                    <a:lumMod val="85000"/>
                  </a:schemeClr>
                </a:solidFill>
              </a:rPr>
              <a:t>web</a:t>
            </a:r>
            <a:r>
              <a:rPr lang="ja-JP" altLang="en-US" sz="1200">
                <a:solidFill>
                  <a:schemeClr val="bg1">
                    <a:lumMod val="85000"/>
                  </a:schemeClr>
                </a:solidFill>
              </a:rPr>
              <a:t>サイトの複数のスレッドをスクレイピング</a:t>
            </a:r>
            <a:endParaRPr lang="en-US" altLang="ja-JP" sz="120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ja-JP" altLang="en-US" sz="1200">
                <a:solidFill>
                  <a:schemeClr val="bg1">
                    <a:lumMod val="85000"/>
                  </a:schemeClr>
                </a:solidFill>
              </a:rPr>
              <a:t>・人気スレッドの可視化</a:t>
            </a:r>
            <a:endParaRPr kumimoji="1" lang="en-US" altLang="ja-JP" sz="120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5332EF2-D874-F4F3-C6D6-40814D23F9B0}"/>
              </a:ext>
            </a:extLst>
          </p:cNvPr>
          <p:cNvSpPr txBox="1"/>
          <p:nvPr/>
        </p:nvSpPr>
        <p:spPr>
          <a:xfrm>
            <a:off x="600358" y="4569598"/>
            <a:ext cx="423026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b="1"/>
              <a:t>Phase3</a:t>
            </a:r>
          </a:p>
          <a:p>
            <a:r>
              <a:rPr lang="ja-JP" altLang="en-US" sz="1200" b="1"/>
              <a:t>まとめの作成</a:t>
            </a:r>
            <a:endParaRPr lang="en-US" altLang="ja-JP" sz="1200" b="1"/>
          </a:p>
          <a:p>
            <a:r>
              <a:rPr kumimoji="1" lang="ja-JP" altLang="en-US" sz="1200"/>
              <a:t>・レスを抽出し</a:t>
            </a:r>
            <a:r>
              <a:rPr kumimoji="1" lang="en-US" altLang="ja-JP" sz="1200" err="1"/>
              <a:t>json</a:t>
            </a:r>
            <a:r>
              <a:rPr kumimoji="1" lang="ja-JP" altLang="en-US" sz="1200"/>
              <a:t>で出力</a:t>
            </a:r>
            <a:endParaRPr kumimoji="1" lang="en-US" altLang="ja-JP" sz="1200"/>
          </a:p>
          <a:p>
            <a:endParaRPr kumimoji="1" lang="en-US" altLang="ja-JP" sz="1400" b="1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7C60CC7-5499-AF94-E211-CA6098E0F506}"/>
              </a:ext>
            </a:extLst>
          </p:cNvPr>
          <p:cNvSpPr txBox="1"/>
          <p:nvPr/>
        </p:nvSpPr>
        <p:spPr>
          <a:xfrm>
            <a:off x="6834904" y="2873108"/>
            <a:ext cx="4380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>
                <a:solidFill>
                  <a:schemeClr val="bg1">
                    <a:lumMod val="85000"/>
                  </a:schemeClr>
                </a:solidFill>
              </a:rPr>
              <a:t>Phase5</a:t>
            </a:r>
          </a:p>
          <a:p>
            <a:r>
              <a:rPr lang="ja-JP" altLang="en-US" sz="1200" b="1">
                <a:solidFill>
                  <a:schemeClr val="bg1">
                    <a:lumMod val="85000"/>
                  </a:schemeClr>
                </a:solidFill>
              </a:rPr>
              <a:t>レス</a:t>
            </a:r>
            <a:r>
              <a:rPr lang="en-US" altLang="ja-JP" sz="1200" b="1">
                <a:solidFill>
                  <a:schemeClr val="bg1">
                    <a:lumMod val="85000"/>
                  </a:schemeClr>
                </a:solidFill>
              </a:rPr>
              <a:t>DB</a:t>
            </a:r>
            <a:r>
              <a:rPr lang="ja-JP" altLang="en-US" sz="1200" b="1">
                <a:solidFill>
                  <a:schemeClr val="bg1">
                    <a:lumMod val="85000"/>
                  </a:schemeClr>
                </a:solidFill>
              </a:rPr>
              <a:t>の作成</a:t>
            </a:r>
            <a:endParaRPr lang="en-US" altLang="ja-JP" sz="1200" b="1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ja-JP" sz="1200">
                <a:solidFill>
                  <a:schemeClr val="bg1">
                    <a:lumMod val="85000"/>
                  </a:schemeClr>
                </a:solidFill>
              </a:rPr>
              <a:t>UI</a:t>
            </a:r>
            <a:r>
              <a:rPr lang="ja-JP" altLang="en-US" sz="1200">
                <a:solidFill>
                  <a:schemeClr val="bg1">
                    <a:lumMod val="85000"/>
                  </a:schemeClr>
                </a:solidFill>
              </a:rPr>
              <a:t>で選択したスレッドを毎日クロールし、</a:t>
            </a:r>
            <a:r>
              <a:rPr lang="en-US" altLang="ja-JP" sz="1200">
                <a:solidFill>
                  <a:schemeClr val="bg1">
                    <a:lumMod val="85000"/>
                  </a:schemeClr>
                </a:solidFill>
              </a:rPr>
              <a:t>DB</a:t>
            </a:r>
            <a:r>
              <a:rPr lang="ja-JP" altLang="en-US" sz="1200">
                <a:solidFill>
                  <a:schemeClr val="bg1">
                    <a:lumMod val="85000"/>
                  </a:schemeClr>
                </a:solidFill>
              </a:rPr>
              <a:t>に保存する</a:t>
            </a:r>
            <a:endParaRPr lang="en-US" altLang="ja-JP" sz="12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2965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01A0FD-6600-4447-5329-EAC98EF17E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グラフィックス 11" descr="ブラウザー ウィンドウ 枠線">
            <a:extLst>
              <a:ext uri="{FF2B5EF4-FFF2-40B4-BE49-F238E27FC236}">
                <a16:creationId xmlns:a16="http://schemas.microsoft.com/office/drawing/2014/main" id="{B1F820D3-3948-F535-EF84-D9719D8B37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5787" y="1693716"/>
            <a:ext cx="1140691" cy="914400"/>
          </a:xfrm>
          <a:prstGeom prst="rect">
            <a:avLst/>
          </a:prstGeom>
        </p:spPr>
      </p:pic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86870227-20A5-BC17-9651-D4BFE7BB003B}"/>
              </a:ext>
            </a:extLst>
          </p:cNvPr>
          <p:cNvSpPr/>
          <p:nvPr/>
        </p:nvSpPr>
        <p:spPr>
          <a:xfrm>
            <a:off x="3139423" y="1936278"/>
            <a:ext cx="1319649" cy="4292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/>
              <a:t>スクレイパー</a:t>
            </a:r>
            <a:br>
              <a:rPr lang="en-US" altLang="ja-JP" sz="1100"/>
            </a:br>
            <a:r>
              <a:rPr lang="en-US" altLang="ja-JP" sz="1100"/>
              <a:t>Interface</a:t>
            </a: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5A93CFA8-AC36-E4A1-B8C3-7A6A50CFCD44}"/>
              </a:ext>
            </a:extLst>
          </p:cNvPr>
          <p:cNvSpPr/>
          <p:nvPr/>
        </p:nvSpPr>
        <p:spPr>
          <a:xfrm>
            <a:off x="1564415" y="1998805"/>
            <a:ext cx="924785" cy="2495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/>
              <a:t>スクレイパー</a:t>
            </a:r>
            <a:endParaRPr lang="en-US" altLang="ja-JP" sz="900"/>
          </a:p>
        </p:txBody>
      </p:sp>
      <p:sp>
        <p:nvSpPr>
          <p:cNvPr id="57" name="四角形: 角を丸くする 56">
            <a:extLst>
              <a:ext uri="{FF2B5EF4-FFF2-40B4-BE49-F238E27FC236}">
                <a16:creationId xmlns:a16="http://schemas.microsoft.com/office/drawing/2014/main" id="{06024BC9-9394-AC5A-31A7-DB78F1729DFF}"/>
              </a:ext>
            </a:extLst>
          </p:cNvPr>
          <p:cNvSpPr/>
          <p:nvPr/>
        </p:nvSpPr>
        <p:spPr>
          <a:xfrm>
            <a:off x="4640634" y="3404298"/>
            <a:ext cx="1211242" cy="5748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/>
              <a:t>UI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AD4D67EC-25B0-8B42-6FEE-EC60BBA6A9D0}"/>
              </a:ext>
            </a:extLst>
          </p:cNvPr>
          <p:cNvCxnSpPr>
            <a:cxnSpLocks/>
          </p:cNvCxnSpPr>
          <p:nvPr/>
        </p:nvCxnSpPr>
        <p:spPr>
          <a:xfrm flipH="1">
            <a:off x="2580774" y="2150916"/>
            <a:ext cx="4670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EB5F75A-D509-65A3-78E6-0083D6207EAA}"/>
              </a:ext>
            </a:extLst>
          </p:cNvPr>
          <p:cNvSpPr txBox="1"/>
          <p:nvPr/>
        </p:nvSpPr>
        <p:spPr>
          <a:xfrm>
            <a:off x="364279" y="234493"/>
            <a:ext cx="1043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/>
              <a:t>Phase2</a:t>
            </a:r>
            <a:endParaRPr kumimoji="1" lang="ja-JP" altLang="en-US" b="1"/>
          </a:p>
        </p:txBody>
      </p:sp>
      <p:cxnSp>
        <p:nvCxnSpPr>
          <p:cNvPr id="22" name="コネクタ: カギ線 21">
            <a:extLst>
              <a:ext uri="{FF2B5EF4-FFF2-40B4-BE49-F238E27FC236}">
                <a16:creationId xmlns:a16="http://schemas.microsoft.com/office/drawing/2014/main" id="{337F688F-1764-399E-4947-49A1B27A386D}"/>
              </a:ext>
            </a:extLst>
          </p:cNvPr>
          <p:cNvCxnSpPr>
            <a:cxnSpLocks/>
          </p:cNvCxnSpPr>
          <p:nvPr/>
        </p:nvCxnSpPr>
        <p:spPr>
          <a:xfrm rot="10800000">
            <a:off x="2026808" y="2365555"/>
            <a:ext cx="2432265" cy="1326159"/>
          </a:xfrm>
          <a:prstGeom prst="bentConnector3">
            <a:avLst>
              <a:gd name="adj1" fmla="val 10012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8EB12361-9661-26F7-5F05-1260253EE602}"/>
              </a:ext>
            </a:extLst>
          </p:cNvPr>
          <p:cNvSpPr/>
          <p:nvPr/>
        </p:nvSpPr>
        <p:spPr>
          <a:xfrm>
            <a:off x="3431309" y="4181872"/>
            <a:ext cx="3994727" cy="85194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/>
              <a:t>スレッド</a:t>
            </a:r>
            <a:r>
              <a:rPr lang="ja-JP" altLang="en-US" sz="1200"/>
              <a:t>の人気の可視化</a:t>
            </a:r>
            <a:endParaRPr lang="en-US" altLang="ja-JP" sz="1200"/>
          </a:p>
          <a:p>
            <a:pPr algn="ctr"/>
            <a:r>
              <a:rPr lang="ja-JP" altLang="en-US" sz="1200"/>
              <a:t>人気レスの可視化</a:t>
            </a:r>
            <a:br>
              <a:rPr lang="en-US" altLang="ja-JP" sz="1200"/>
            </a:br>
            <a:r>
              <a:rPr lang="ja-JP" altLang="en-US" sz="1200"/>
              <a:t>勢いの時系列の可視化</a:t>
            </a:r>
            <a:endParaRPr kumimoji="1" lang="en-US" altLang="ja-JP" sz="1200"/>
          </a:p>
        </p:txBody>
      </p:sp>
    </p:spTree>
    <p:extLst>
      <p:ext uri="{BB962C8B-B14F-4D97-AF65-F5344CB8AC3E}">
        <p14:creationId xmlns:p14="http://schemas.microsoft.com/office/powerpoint/2010/main" val="3898769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BA197-AA76-268C-184B-C2C26D50E9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グラフィックス 11" descr="ブラウザー ウィンドウ 枠線">
            <a:extLst>
              <a:ext uri="{FF2B5EF4-FFF2-40B4-BE49-F238E27FC236}">
                <a16:creationId xmlns:a16="http://schemas.microsoft.com/office/drawing/2014/main" id="{7190C997-65E6-65D3-40A7-FCEC06C414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5787" y="1693716"/>
            <a:ext cx="1140691" cy="914400"/>
          </a:xfrm>
          <a:prstGeom prst="rect">
            <a:avLst/>
          </a:prstGeom>
        </p:spPr>
      </p:pic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61F24035-F751-BB6E-2B38-2BBB5C74D06A}"/>
              </a:ext>
            </a:extLst>
          </p:cNvPr>
          <p:cNvSpPr/>
          <p:nvPr/>
        </p:nvSpPr>
        <p:spPr>
          <a:xfrm>
            <a:off x="3139423" y="1936278"/>
            <a:ext cx="1319649" cy="4292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/>
              <a:t>スクレイパー</a:t>
            </a:r>
            <a:br>
              <a:rPr lang="en-US" altLang="ja-JP" sz="1100"/>
            </a:br>
            <a:r>
              <a:rPr lang="en-US" altLang="ja-JP" sz="1100"/>
              <a:t>Interface</a:t>
            </a: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7CB5D5F4-5C0A-AD17-5AA7-E8F9ABF85953}"/>
              </a:ext>
            </a:extLst>
          </p:cNvPr>
          <p:cNvSpPr/>
          <p:nvPr/>
        </p:nvSpPr>
        <p:spPr>
          <a:xfrm>
            <a:off x="1564415" y="1998805"/>
            <a:ext cx="924785" cy="2495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/>
              <a:t>スクレイパー</a:t>
            </a:r>
            <a:endParaRPr lang="en-US" altLang="ja-JP" sz="900"/>
          </a:p>
        </p:txBody>
      </p:sp>
      <p:sp>
        <p:nvSpPr>
          <p:cNvPr id="57" name="四角形: 角を丸くする 56">
            <a:extLst>
              <a:ext uri="{FF2B5EF4-FFF2-40B4-BE49-F238E27FC236}">
                <a16:creationId xmlns:a16="http://schemas.microsoft.com/office/drawing/2014/main" id="{0D2E5903-DD2E-13BE-3D6D-BC3815EAA2EE}"/>
              </a:ext>
            </a:extLst>
          </p:cNvPr>
          <p:cNvSpPr/>
          <p:nvPr/>
        </p:nvSpPr>
        <p:spPr>
          <a:xfrm>
            <a:off x="4640634" y="3404298"/>
            <a:ext cx="1211242" cy="5748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/>
              <a:t>UI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2825F283-692F-5385-A1A8-09FD5DF1F5AE}"/>
              </a:ext>
            </a:extLst>
          </p:cNvPr>
          <p:cNvCxnSpPr>
            <a:cxnSpLocks/>
          </p:cNvCxnSpPr>
          <p:nvPr/>
        </p:nvCxnSpPr>
        <p:spPr>
          <a:xfrm flipH="1">
            <a:off x="2580774" y="2150916"/>
            <a:ext cx="4670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60557D2-50AF-5415-B90F-EE9D800CEBB6}"/>
              </a:ext>
            </a:extLst>
          </p:cNvPr>
          <p:cNvSpPr txBox="1"/>
          <p:nvPr/>
        </p:nvSpPr>
        <p:spPr>
          <a:xfrm>
            <a:off x="364279" y="234493"/>
            <a:ext cx="1043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/>
              <a:t>Phase2</a:t>
            </a:r>
            <a:endParaRPr kumimoji="1" lang="ja-JP" altLang="en-US" b="1"/>
          </a:p>
        </p:txBody>
      </p:sp>
      <p:cxnSp>
        <p:nvCxnSpPr>
          <p:cNvPr id="22" name="コネクタ: カギ線 21">
            <a:extLst>
              <a:ext uri="{FF2B5EF4-FFF2-40B4-BE49-F238E27FC236}">
                <a16:creationId xmlns:a16="http://schemas.microsoft.com/office/drawing/2014/main" id="{66FF23D5-3D42-8C06-F429-96DE8C7D5E70}"/>
              </a:ext>
            </a:extLst>
          </p:cNvPr>
          <p:cNvCxnSpPr>
            <a:cxnSpLocks/>
          </p:cNvCxnSpPr>
          <p:nvPr/>
        </p:nvCxnSpPr>
        <p:spPr>
          <a:xfrm rot="10800000">
            <a:off x="2026808" y="2365555"/>
            <a:ext cx="2432265" cy="1326159"/>
          </a:xfrm>
          <a:prstGeom prst="bentConnector3">
            <a:avLst>
              <a:gd name="adj1" fmla="val 10012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0B4065C8-15F6-8ECC-C28B-49FD0E6A4919}"/>
              </a:ext>
            </a:extLst>
          </p:cNvPr>
          <p:cNvSpPr/>
          <p:nvPr/>
        </p:nvSpPr>
        <p:spPr>
          <a:xfrm>
            <a:off x="3431309" y="4181872"/>
            <a:ext cx="3994727" cy="85194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/>
              <a:t>スレッド</a:t>
            </a:r>
            <a:r>
              <a:rPr lang="ja-JP" altLang="en-US" sz="1200"/>
              <a:t>の人気の可視化</a:t>
            </a:r>
            <a:endParaRPr lang="en-US" altLang="ja-JP" sz="1200"/>
          </a:p>
          <a:p>
            <a:pPr algn="ctr"/>
            <a:r>
              <a:rPr lang="ja-JP" altLang="en-US" sz="1200"/>
              <a:t>人気レスの可視化</a:t>
            </a:r>
            <a:br>
              <a:rPr lang="en-US" altLang="ja-JP" sz="1200"/>
            </a:br>
            <a:r>
              <a:rPr lang="ja-JP" altLang="en-US" sz="1200"/>
              <a:t>勢いの時系列の可視化</a:t>
            </a:r>
            <a:endParaRPr kumimoji="1" lang="en-US" altLang="ja-JP" sz="1200"/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9E39CB05-2EAF-230C-1A8E-870028015DBD}"/>
              </a:ext>
            </a:extLst>
          </p:cNvPr>
          <p:cNvCxnSpPr>
            <a:cxnSpLocks/>
          </p:cNvCxnSpPr>
          <p:nvPr/>
        </p:nvCxnSpPr>
        <p:spPr>
          <a:xfrm>
            <a:off x="5985164" y="3691715"/>
            <a:ext cx="14408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AD3F0BD-DD42-22B2-3312-1B42FD111353}"/>
              </a:ext>
            </a:extLst>
          </p:cNvPr>
          <p:cNvSpPr txBox="1"/>
          <p:nvPr/>
        </p:nvSpPr>
        <p:spPr>
          <a:xfrm>
            <a:off x="6853381" y="3404298"/>
            <a:ext cx="4987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err="1"/>
              <a:t>json</a:t>
            </a:r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2865440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4894A4-6960-5FC2-0AD0-51F22DD325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フローチャート: 磁気ディスク 5">
            <a:extLst>
              <a:ext uri="{FF2B5EF4-FFF2-40B4-BE49-F238E27FC236}">
                <a16:creationId xmlns:a16="http://schemas.microsoft.com/office/drawing/2014/main" id="{1CFCB434-4580-BAB9-2D3A-A7004795558D}"/>
              </a:ext>
            </a:extLst>
          </p:cNvPr>
          <p:cNvSpPr/>
          <p:nvPr/>
        </p:nvSpPr>
        <p:spPr>
          <a:xfrm>
            <a:off x="7331925" y="2870631"/>
            <a:ext cx="1293091" cy="657225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DB</a:t>
            </a:r>
            <a:endParaRPr kumimoji="1" lang="ja-JP" altLang="en-US"/>
          </a:p>
        </p:txBody>
      </p:sp>
      <p:pic>
        <p:nvPicPr>
          <p:cNvPr id="10" name="グラフィックス 9" descr="ブラウザー ウィンドウ 枠線">
            <a:extLst>
              <a:ext uri="{FF2B5EF4-FFF2-40B4-BE49-F238E27FC236}">
                <a16:creationId xmlns:a16="http://schemas.microsoft.com/office/drawing/2014/main" id="{17231240-F208-29C7-8E84-820179B129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8126" y="1608714"/>
            <a:ext cx="1140691" cy="914400"/>
          </a:xfrm>
          <a:prstGeom prst="rect">
            <a:avLst/>
          </a:prstGeom>
        </p:spPr>
      </p:pic>
      <p:pic>
        <p:nvPicPr>
          <p:cNvPr id="12" name="グラフィックス 11" descr="ブラウザー ウィンドウ 枠線">
            <a:extLst>
              <a:ext uri="{FF2B5EF4-FFF2-40B4-BE49-F238E27FC236}">
                <a16:creationId xmlns:a16="http://schemas.microsoft.com/office/drawing/2014/main" id="{AE323670-C30C-B114-89E0-A0FD67699C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8126" y="146627"/>
            <a:ext cx="1140691" cy="914400"/>
          </a:xfrm>
          <a:prstGeom prst="rect">
            <a:avLst/>
          </a:prstGeom>
        </p:spPr>
      </p:pic>
      <p:pic>
        <p:nvPicPr>
          <p:cNvPr id="13" name="グラフィックス 12" descr="ブラウザー ウィンドウ 枠線">
            <a:extLst>
              <a:ext uri="{FF2B5EF4-FFF2-40B4-BE49-F238E27FC236}">
                <a16:creationId xmlns:a16="http://schemas.microsoft.com/office/drawing/2014/main" id="{5782AA7A-F0ED-6177-903C-C59D7FE3E4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8126" y="846713"/>
            <a:ext cx="1140691" cy="914400"/>
          </a:xfrm>
          <a:prstGeom prst="rect">
            <a:avLst/>
          </a:prstGeom>
        </p:spPr>
      </p:pic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0E0E86C4-2F46-3D6D-C0F7-DF285A537F7E}"/>
              </a:ext>
            </a:extLst>
          </p:cNvPr>
          <p:cNvSpPr/>
          <p:nvPr/>
        </p:nvSpPr>
        <p:spPr>
          <a:xfrm>
            <a:off x="7978471" y="1158457"/>
            <a:ext cx="1608873" cy="6572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/>
              <a:t>DB Accessor</a:t>
            </a: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EBDFF95C-A2DC-8E45-676E-158C8F3D5A38}"/>
              </a:ext>
            </a:extLst>
          </p:cNvPr>
          <p:cNvSpPr/>
          <p:nvPr/>
        </p:nvSpPr>
        <p:spPr>
          <a:xfrm>
            <a:off x="3390330" y="1132101"/>
            <a:ext cx="1319649" cy="4292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/>
              <a:t>スクレイパー</a:t>
            </a:r>
            <a:br>
              <a:rPr lang="en-US" altLang="ja-JP" sz="1100"/>
            </a:br>
            <a:r>
              <a:rPr lang="en-US" altLang="ja-JP" sz="1100"/>
              <a:t>Interface</a:t>
            </a: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6F3AD7F3-AD07-8642-0C3A-77D522E6F52F}"/>
              </a:ext>
            </a:extLst>
          </p:cNvPr>
          <p:cNvSpPr/>
          <p:nvPr/>
        </p:nvSpPr>
        <p:spPr>
          <a:xfrm>
            <a:off x="2012379" y="479055"/>
            <a:ext cx="924785" cy="2495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/>
              <a:t>スクレイパー</a:t>
            </a:r>
            <a:endParaRPr lang="en-US" altLang="ja-JP" sz="900"/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5C434032-0C6B-51D0-9D7A-BB998C323257}"/>
              </a:ext>
            </a:extLst>
          </p:cNvPr>
          <p:cNvSpPr/>
          <p:nvPr/>
        </p:nvSpPr>
        <p:spPr>
          <a:xfrm>
            <a:off x="2012379" y="1237527"/>
            <a:ext cx="924785" cy="2495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/>
              <a:t>スクレイパー</a:t>
            </a:r>
            <a:endParaRPr lang="en-US" altLang="ja-JP" sz="900"/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BB842376-EF41-CABA-C43B-4D4930CBD3D7}"/>
              </a:ext>
            </a:extLst>
          </p:cNvPr>
          <p:cNvSpPr/>
          <p:nvPr/>
        </p:nvSpPr>
        <p:spPr>
          <a:xfrm>
            <a:off x="2012378" y="1941142"/>
            <a:ext cx="924785" cy="2495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/>
              <a:t>スクレイパー</a:t>
            </a:r>
            <a:endParaRPr lang="en-US" altLang="ja-JP" sz="90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79AFA72-226E-D0F7-CFEB-E1D5AF93C656}"/>
              </a:ext>
            </a:extLst>
          </p:cNvPr>
          <p:cNvSpPr txBox="1">
            <a:spLocks/>
          </p:cNvSpPr>
          <p:nvPr/>
        </p:nvSpPr>
        <p:spPr>
          <a:xfrm>
            <a:off x="8549375" y="2165306"/>
            <a:ext cx="4935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/>
              <a:t>Json</a:t>
            </a:r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A75B2501-D072-FCDC-14F1-6CEA6EA9C18B}"/>
              </a:ext>
            </a:extLst>
          </p:cNvPr>
          <p:cNvSpPr/>
          <p:nvPr/>
        </p:nvSpPr>
        <p:spPr>
          <a:xfrm>
            <a:off x="5375252" y="1976047"/>
            <a:ext cx="720748" cy="4292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/>
              <a:t>加工</a:t>
            </a:r>
            <a:endParaRPr lang="en-US" altLang="ja-JP" sz="1100"/>
          </a:p>
        </p:txBody>
      </p:sp>
      <p:cxnSp>
        <p:nvCxnSpPr>
          <p:cNvPr id="27" name="コネクタ: カギ線 26">
            <a:extLst>
              <a:ext uri="{FF2B5EF4-FFF2-40B4-BE49-F238E27FC236}">
                <a16:creationId xmlns:a16="http://schemas.microsoft.com/office/drawing/2014/main" id="{0BE75A60-18CC-30EA-565F-DB17C669FB8D}"/>
              </a:ext>
            </a:extLst>
          </p:cNvPr>
          <p:cNvCxnSpPr/>
          <p:nvPr/>
        </p:nvCxnSpPr>
        <p:spPr>
          <a:xfrm>
            <a:off x="4257964" y="1634363"/>
            <a:ext cx="988291" cy="556322"/>
          </a:xfrm>
          <a:prstGeom prst="bentConnector3">
            <a:avLst>
              <a:gd name="adj1" fmla="val -46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91DDCD0A-3C5F-9F75-B5A9-0B5B7F573C91}"/>
              </a:ext>
            </a:extLst>
          </p:cNvPr>
          <p:cNvCxnSpPr>
            <a:cxnSpLocks/>
          </p:cNvCxnSpPr>
          <p:nvPr/>
        </p:nvCxnSpPr>
        <p:spPr>
          <a:xfrm flipV="1">
            <a:off x="6366718" y="1912524"/>
            <a:ext cx="2592555" cy="278161"/>
          </a:xfrm>
          <a:prstGeom prst="bentConnector3">
            <a:avLst>
              <a:gd name="adj1" fmla="val 9987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コネクタ: カギ線 32">
            <a:extLst>
              <a:ext uri="{FF2B5EF4-FFF2-40B4-BE49-F238E27FC236}">
                <a16:creationId xmlns:a16="http://schemas.microsoft.com/office/drawing/2014/main" id="{839CD22B-EDD9-5922-D855-E772DA789A11}"/>
              </a:ext>
            </a:extLst>
          </p:cNvPr>
          <p:cNvCxnSpPr>
            <a:cxnSpLocks/>
          </p:cNvCxnSpPr>
          <p:nvPr/>
        </p:nvCxnSpPr>
        <p:spPr>
          <a:xfrm rot="5400000">
            <a:off x="8508575" y="2272303"/>
            <a:ext cx="1223197" cy="630686"/>
          </a:xfrm>
          <a:prstGeom prst="bentConnector3">
            <a:avLst>
              <a:gd name="adj1" fmla="val 10059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コネクタ: カギ線 37">
            <a:extLst>
              <a:ext uri="{FF2B5EF4-FFF2-40B4-BE49-F238E27FC236}">
                <a16:creationId xmlns:a16="http://schemas.microsoft.com/office/drawing/2014/main" id="{8F156888-78AF-8101-6D52-7B83AE7CC61B}"/>
              </a:ext>
            </a:extLst>
          </p:cNvPr>
          <p:cNvCxnSpPr>
            <a:cxnSpLocks/>
          </p:cNvCxnSpPr>
          <p:nvPr/>
        </p:nvCxnSpPr>
        <p:spPr>
          <a:xfrm flipV="1">
            <a:off x="3179618" y="1634363"/>
            <a:ext cx="635000" cy="431550"/>
          </a:xfrm>
          <a:prstGeom prst="bentConnector3">
            <a:avLst>
              <a:gd name="adj1" fmla="val 98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コネクタ: カギ線 41">
            <a:extLst>
              <a:ext uri="{FF2B5EF4-FFF2-40B4-BE49-F238E27FC236}">
                <a16:creationId xmlns:a16="http://schemas.microsoft.com/office/drawing/2014/main" id="{AA32BEC2-841D-4BB6-7F77-2220D6691524}"/>
              </a:ext>
            </a:extLst>
          </p:cNvPr>
          <p:cNvCxnSpPr>
            <a:cxnSpLocks/>
          </p:cNvCxnSpPr>
          <p:nvPr/>
        </p:nvCxnSpPr>
        <p:spPr>
          <a:xfrm>
            <a:off x="3090726" y="603825"/>
            <a:ext cx="788547" cy="328613"/>
          </a:xfrm>
          <a:prstGeom prst="bentConnector3">
            <a:avLst>
              <a:gd name="adj1" fmla="val 9919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コネクタ: カギ線 45">
            <a:extLst>
              <a:ext uri="{FF2B5EF4-FFF2-40B4-BE49-F238E27FC236}">
                <a16:creationId xmlns:a16="http://schemas.microsoft.com/office/drawing/2014/main" id="{A108D88B-B88A-5248-BDD1-2D1A173A13E2}"/>
              </a:ext>
            </a:extLst>
          </p:cNvPr>
          <p:cNvCxnSpPr>
            <a:cxnSpLocks/>
          </p:cNvCxnSpPr>
          <p:nvPr/>
        </p:nvCxnSpPr>
        <p:spPr>
          <a:xfrm>
            <a:off x="3026071" y="1362298"/>
            <a:ext cx="271311" cy="12700"/>
          </a:xfrm>
          <a:prstGeom prst="bentConnector3">
            <a:avLst>
              <a:gd name="adj1" fmla="val 5000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11EFDF48-8B5A-D00F-D61A-201E54D4582B}"/>
              </a:ext>
            </a:extLst>
          </p:cNvPr>
          <p:cNvSpPr txBox="1">
            <a:spLocks/>
          </p:cNvSpPr>
          <p:nvPr/>
        </p:nvSpPr>
        <p:spPr>
          <a:xfrm>
            <a:off x="4716285" y="2190685"/>
            <a:ext cx="4935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/>
              <a:t>Json</a:t>
            </a:r>
          </a:p>
        </p:txBody>
      </p:sp>
      <p:sp>
        <p:nvSpPr>
          <p:cNvPr id="57" name="四角形: 角を丸くする 56">
            <a:extLst>
              <a:ext uri="{FF2B5EF4-FFF2-40B4-BE49-F238E27FC236}">
                <a16:creationId xmlns:a16="http://schemas.microsoft.com/office/drawing/2014/main" id="{10671628-20D0-9A2C-C88F-666EBAB204B6}"/>
              </a:ext>
            </a:extLst>
          </p:cNvPr>
          <p:cNvSpPr/>
          <p:nvPr/>
        </p:nvSpPr>
        <p:spPr>
          <a:xfrm>
            <a:off x="4524384" y="4452678"/>
            <a:ext cx="1211242" cy="5748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/>
              <a:t>UI</a:t>
            </a:r>
          </a:p>
        </p:txBody>
      </p:sp>
      <p:sp>
        <p:nvSpPr>
          <p:cNvPr id="58" name="四角形: 角を丸くする 57">
            <a:extLst>
              <a:ext uri="{FF2B5EF4-FFF2-40B4-BE49-F238E27FC236}">
                <a16:creationId xmlns:a16="http://schemas.microsoft.com/office/drawing/2014/main" id="{A5BFA8B7-4114-0E55-9CF4-6A70757FAB69}"/>
              </a:ext>
            </a:extLst>
          </p:cNvPr>
          <p:cNvSpPr/>
          <p:nvPr/>
        </p:nvSpPr>
        <p:spPr>
          <a:xfrm>
            <a:off x="2489200" y="5207108"/>
            <a:ext cx="5514110" cy="138314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/>
              <a:t>スレッド</a:t>
            </a:r>
            <a:r>
              <a:rPr lang="ja-JP" altLang="en-US" sz="1200"/>
              <a:t>の人気の可視化</a:t>
            </a:r>
            <a:endParaRPr lang="en-US" altLang="ja-JP" sz="1200"/>
          </a:p>
          <a:p>
            <a:pPr algn="ctr"/>
            <a:r>
              <a:rPr lang="ja-JP" altLang="en-US" sz="1200"/>
              <a:t>人気レスの可視化</a:t>
            </a:r>
            <a:br>
              <a:rPr lang="en-US" altLang="ja-JP" sz="1200"/>
            </a:br>
            <a:r>
              <a:rPr lang="ja-JP" altLang="en-US" sz="1200"/>
              <a:t>勢いの時系列の可視化</a:t>
            </a:r>
            <a:endParaRPr kumimoji="1" lang="en-US" altLang="ja-JP" sz="1200"/>
          </a:p>
        </p:txBody>
      </p:sp>
      <p:cxnSp>
        <p:nvCxnSpPr>
          <p:cNvPr id="59" name="コネクタ: カギ線 58">
            <a:extLst>
              <a:ext uri="{FF2B5EF4-FFF2-40B4-BE49-F238E27FC236}">
                <a16:creationId xmlns:a16="http://schemas.microsoft.com/office/drawing/2014/main" id="{F4174272-ACEB-1700-B16B-D564D9773FBF}"/>
              </a:ext>
            </a:extLst>
          </p:cNvPr>
          <p:cNvCxnSpPr>
            <a:cxnSpLocks/>
          </p:cNvCxnSpPr>
          <p:nvPr/>
        </p:nvCxnSpPr>
        <p:spPr>
          <a:xfrm rot="10800000" flipV="1">
            <a:off x="5066769" y="3194618"/>
            <a:ext cx="2085343" cy="1078464"/>
          </a:xfrm>
          <a:prstGeom prst="bentConnector3">
            <a:avLst>
              <a:gd name="adj1" fmla="val 9960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34E46A8B-C2B2-4CDF-1909-67F11995C932}"/>
              </a:ext>
            </a:extLst>
          </p:cNvPr>
          <p:cNvSpPr txBox="1">
            <a:spLocks/>
          </p:cNvSpPr>
          <p:nvPr/>
        </p:nvSpPr>
        <p:spPr>
          <a:xfrm>
            <a:off x="8941942" y="3223772"/>
            <a:ext cx="7100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/>
              <a:t>書き込み</a:t>
            </a:r>
            <a:endParaRPr kumimoji="1" lang="en-US" altLang="ja-JP" sz="1000"/>
          </a:p>
        </p:txBody>
      </p:sp>
      <p:sp>
        <p:nvSpPr>
          <p:cNvPr id="65" name="四角形: 角を丸くする 64">
            <a:extLst>
              <a:ext uri="{FF2B5EF4-FFF2-40B4-BE49-F238E27FC236}">
                <a16:creationId xmlns:a16="http://schemas.microsoft.com/office/drawing/2014/main" id="{91621B67-223F-F8FA-E325-1449FC020393}"/>
              </a:ext>
            </a:extLst>
          </p:cNvPr>
          <p:cNvSpPr/>
          <p:nvPr/>
        </p:nvSpPr>
        <p:spPr>
          <a:xfrm>
            <a:off x="5519438" y="399985"/>
            <a:ext cx="1694560" cy="3286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/>
              <a:t>スクレイピング実行</a:t>
            </a:r>
            <a:endParaRPr lang="en-US" altLang="ja-JP" sz="1200"/>
          </a:p>
        </p:txBody>
      </p:sp>
      <p:cxnSp>
        <p:nvCxnSpPr>
          <p:cNvPr id="66" name="コネクタ: カギ線 65">
            <a:extLst>
              <a:ext uri="{FF2B5EF4-FFF2-40B4-BE49-F238E27FC236}">
                <a16:creationId xmlns:a16="http://schemas.microsoft.com/office/drawing/2014/main" id="{FB328687-7F46-BB3B-FA96-4F29AAF8D2E9}"/>
              </a:ext>
            </a:extLst>
          </p:cNvPr>
          <p:cNvCxnSpPr>
            <a:cxnSpLocks/>
          </p:cNvCxnSpPr>
          <p:nvPr/>
        </p:nvCxnSpPr>
        <p:spPr>
          <a:xfrm rot="10800000" flipV="1">
            <a:off x="4752109" y="780670"/>
            <a:ext cx="1709438" cy="581628"/>
          </a:xfrm>
          <a:prstGeom prst="bentConnector3">
            <a:avLst>
              <a:gd name="adj1" fmla="val -24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36ECD885-1593-9DF5-E7C6-2E35718BEE0F}"/>
              </a:ext>
            </a:extLst>
          </p:cNvPr>
          <p:cNvCxnSpPr/>
          <p:nvPr/>
        </p:nvCxnSpPr>
        <p:spPr>
          <a:xfrm flipH="1">
            <a:off x="2789382" y="4765964"/>
            <a:ext cx="146858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0129B41-C667-2111-847D-C3BCA4B4F5E0}"/>
              </a:ext>
            </a:extLst>
          </p:cNvPr>
          <p:cNvSpPr txBox="1">
            <a:spLocks/>
          </p:cNvSpPr>
          <p:nvPr/>
        </p:nvSpPr>
        <p:spPr>
          <a:xfrm>
            <a:off x="4258534" y="4136656"/>
            <a:ext cx="4935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/>
              <a:t>Json</a:t>
            </a:r>
          </a:p>
        </p:txBody>
      </p:sp>
    </p:spTree>
    <p:extLst>
      <p:ext uri="{BB962C8B-B14F-4D97-AF65-F5344CB8AC3E}">
        <p14:creationId xmlns:p14="http://schemas.microsoft.com/office/powerpoint/2010/main" val="2039462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4C89B41-66A1-BF15-CA70-BAB6CC84CB8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70346" y="892753"/>
            <a:ext cx="5322454" cy="43513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kumimoji="1" lang="ja-JP" altLang="en-US" sz="1200"/>
              <a:t>実現したい機能（雑多</a:t>
            </a:r>
            <a:r>
              <a:rPr kumimoji="1" lang="en-US" altLang="ja-JP" sz="1200"/>
              <a:t>)</a:t>
            </a:r>
            <a:endParaRPr lang="en-US" altLang="ja-JP" sz="1200"/>
          </a:p>
          <a:p>
            <a:pPr marL="0" indent="0">
              <a:buNone/>
            </a:pPr>
            <a:r>
              <a:rPr lang="ja-JP" altLang="en-US" sz="1200"/>
              <a:t>スクレイピング</a:t>
            </a:r>
            <a:endParaRPr lang="en-US" altLang="ja-JP" sz="1200"/>
          </a:p>
          <a:p>
            <a:pPr marL="0" indent="0">
              <a:buNone/>
            </a:pPr>
            <a:r>
              <a:rPr lang="ja-JP" altLang="en-US" sz="1200"/>
              <a:t>レスの</a:t>
            </a:r>
            <a:r>
              <a:rPr lang="en-US" altLang="ja-JP" sz="1200"/>
              <a:t>DB</a:t>
            </a:r>
          </a:p>
          <a:p>
            <a:pPr marL="0" indent="0">
              <a:buNone/>
            </a:pPr>
            <a:r>
              <a:rPr lang="ja-JP" altLang="en-US" sz="1200"/>
              <a:t>レスを収集する操作</a:t>
            </a:r>
            <a:endParaRPr lang="en-US" altLang="ja-JP" sz="1200"/>
          </a:p>
          <a:p>
            <a:pPr marL="0" indent="0">
              <a:buNone/>
            </a:pPr>
            <a:r>
              <a:rPr lang="en-US" altLang="ja-JP" sz="1200"/>
              <a:t> </a:t>
            </a:r>
            <a:r>
              <a:rPr lang="ja-JP" altLang="en-US" sz="1200"/>
              <a:t>複数スレッドの</a:t>
            </a:r>
            <a:r>
              <a:rPr lang="en-US" altLang="ja-JP" sz="1200"/>
              <a:t>DB</a:t>
            </a:r>
            <a:r>
              <a:rPr lang="ja-JP" altLang="en-US" sz="1200"/>
              <a:t>とそれに対応した</a:t>
            </a:r>
            <a:r>
              <a:rPr lang="en-US" altLang="ja-JP" sz="1200"/>
              <a:t>UI</a:t>
            </a:r>
          </a:p>
          <a:p>
            <a:pPr marL="0" indent="0">
              <a:buNone/>
            </a:pPr>
            <a:r>
              <a:rPr lang="ja-JP" altLang="en-US" sz="1200"/>
              <a:t>膨大なレスをまとめるためのリッチ</a:t>
            </a:r>
            <a:r>
              <a:rPr lang="en-US" altLang="ja-JP" sz="1200"/>
              <a:t>UI</a:t>
            </a:r>
          </a:p>
          <a:p>
            <a:pPr marL="0" indent="0">
              <a:buNone/>
            </a:pPr>
            <a:r>
              <a:rPr lang="ja-JP" altLang="en-US" sz="1200"/>
              <a:t>→レスを抽出するためのチェック欄や複数選択</a:t>
            </a:r>
            <a:endParaRPr lang="en-US" altLang="ja-JP" sz="1200"/>
          </a:p>
          <a:p>
            <a:pPr marL="0" indent="0">
              <a:buNone/>
            </a:pPr>
            <a:r>
              <a:rPr lang="en-US" altLang="ja-JP" sz="1200"/>
              <a:t>-&gt;explorer</a:t>
            </a:r>
            <a:r>
              <a:rPr lang="ja-JP" altLang="en-US" sz="1200"/>
              <a:t>感覚でスレッド管理</a:t>
            </a:r>
            <a:r>
              <a:rPr lang="en-US" altLang="ja-JP" sz="1200"/>
              <a:t>(DB</a:t>
            </a:r>
            <a:r>
              <a:rPr lang="ja-JP" altLang="en-US" sz="1200"/>
              <a:t>の隠蔽</a:t>
            </a:r>
            <a:r>
              <a:rPr lang="en-US" altLang="ja-JP" sz="1200"/>
              <a:t>)</a:t>
            </a:r>
          </a:p>
          <a:p>
            <a:pPr marL="0" indent="0">
              <a:buNone/>
            </a:pPr>
            <a:r>
              <a:rPr lang="ja-JP" altLang="en-US" sz="1200"/>
              <a:t>レスまとめ用</a:t>
            </a:r>
            <a:r>
              <a:rPr lang="en-US" altLang="ja-JP" sz="1200"/>
              <a:t>UI</a:t>
            </a:r>
          </a:p>
          <a:p>
            <a:pPr marL="0" indent="0">
              <a:buNone/>
            </a:pPr>
            <a:r>
              <a:rPr lang="ja-JP" altLang="en-US" sz="1200"/>
              <a:t>レスまとめの補助</a:t>
            </a:r>
            <a:r>
              <a:rPr lang="en-US" altLang="ja-JP" sz="1200"/>
              <a:t>(</a:t>
            </a:r>
            <a:r>
              <a:rPr lang="ja-JP" altLang="en-US" sz="1200"/>
              <a:t>着色、太字、リプ）</a:t>
            </a:r>
            <a:endParaRPr lang="en-US" altLang="ja-JP" sz="1200"/>
          </a:p>
          <a:p>
            <a:pPr marL="0" indent="0">
              <a:buNone/>
            </a:pPr>
            <a:r>
              <a:rPr lang="ja-JP" altLang="en-US" sz="1200"/>
              <a:t>人気スレッドの可視化</a:t>
            </a:r>
            <a:endParaRPr lang="en-US" altLang="ja-JP" sz="1200"/>
          </a:p>
          <a:p>
            <a:pPr marL="0" indent="0">
              <a:buNone/>
            </a:pPr>
            <a:r>
              <a:rPr lang="ja-JP" altLang="en-US" sz="1200"/>
              <a:t>人気レスの可視化</a:t>
            </a:r>
            <a:endParaRPr lang="en-US" altLang="ja-JP" sz="1200"/>
          </a:p>
          <a:p>
            <a:pPr marL="0" indent="0">
              <a:buNone/>
            </a:pPr>
            <a:r>
              <a:rPr lang="ja-JP" altLang="en-US" sz="1200"/>
              <a:t>勢いの可視化（時系列）レスの横かバックグラウンドで表示する感じで</a:t>
            </a:r>
            <a:endParaRPr lang="en-US" altLang="ja-JP" sz="1200"/>
          </a:p>
          <a:p>
            <a:pPr marL="0" indent="0">
              <a:buNone/>
            </a:pPr>
            <a:r>
              <a:rPr lang="ja-JP" altLang="en-US" sz="1200"/>
              <a:t>レスの検索（時間、リプライ数、投稿数、</a:t>
            </a:r>
            <a:r>
              <a:rPr lang="en-US" altLang="ja-JP" sz="1200"/>
              <a:t>ID)</a:t>
            </a:r>
          </a:p>
          <a:p>
            <a:pPr marL="0" indent="0">
              <a:buNone/>
            </a:pPr>
            <a:endParaRPr lang="en-US" altLang="ja-JP" sz="120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1096691F-45FA-FC83-AB8B-2AE783984C93}"/>
              </a:ext>
            </a:extLst>
          </p:cNvPr>
          <p:cNvSpPr txBox="1">
            <a:spLocks/>
          </p:cNvSpPr>
          <p:nvPr/>
        </p:nvSpPr>
        <p:spPr>
          <a:xfrm>
            <a:off x="6096000" y="892753"/>
            <a:ext cx="517236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200"/>
              <a:t>実現手法</a:t>
            </a:r>
            <a:endParaRPr lang="en-US" altLang="ja-JP" sz="1200"/>
          </a:p>
          <a:p>
            <a:pPr marL="0" indent="0">
              <a:buNone/>
            </a:pPr>
            <a:r>
              <a:rPr lang="ja-JP" altLang="en-US" sz="1200"/>
              <a:t>・スクレイピング</a:t>
            </a:r>
            <a:endParaRPr lang="en-US" altLang="ja-JP" sz="1200"/>
          </a:p>
          <a:p>
            <a:pPr marL="0" indent="0">
              <a:buNone/>
            </a:pPr>
            <a:r>
              <a:rPr lang="en-US" altLang="ja-JP" sz="1200"/>
              <a:t>-&gt;Selenium(python)</a:t>
            </a:r>
          </a:p>
          <a:p>
            <a:pPr marL="0" indent="0">
              <a:buNone/>
            </a:pPr>
            <a:r>
              <a:rPr lang="ja-JP" altLang="en-US" sz="1200"/>
              <a:t>・</a:t>
            </a:r>
            <a:r>
              <a:rPr lang="en-US" altLang="ja-JP" sz="1200"/>
              <a:t>DB</a:t>
            </a:r>
          </a:p>
          <a:p>
            <a:pPr marL="0" indent="0">
              <a:buNone/>
            </a:pPr>
            <a:r>
              <a:rPr lang="en-US" altLang="ja-JP" sz="1200"/>
              <a:t>-&gt;DynamoDB</a:t>
            </a:r>
          </a:p>
          <a:p>
            <a:pPr marL="0" indent="0">
              <a:buNone/>
            </a:pPr>
            <a:r>
              <a:rPr lang="ja-JP" altLang="en-US" sz="1200"/>
              <a:t>・</a:t>
            </a:r>
            <a:r>
              <a:rPr lang="en-US" altLang="ja-JP" sz="1200"/>
              <a:t>UI</a:t>
            </a:r>
          </a:p>
          <a:p>
            <a:pPr marL="0" indent="0">
              <a:buNone/>
            </a:pPr>
            <a:r>
              <a:rPr lang="en-US" altLang="ja-JP" sz="1200"/>
              <a:t>-&gt;C# WPF</a:t>
            </a:r>
          </a:p>
          <a:p>
            <a:pPr marL="0" indent="0">
              <a:buNone/>
            </a:pPr>
            <a:r>
              <a:rPr lang="ja-JP" altLang="en-US" sz="1200"/>
              <a:t>・スクレイピング実行</a:t>
            </a:r>
            <a:endParaRPr lang="en-US" altLang="ja-JP" sz="1200"/>
          </a:p>
          <a:p>
            <a:pPr marL="0" indent="0">
              <a:buNone/>
            </a:pPr>
            <a:r>
              <a:rPr lang="en-US" altLang="ja-JP" sz="1200"/>
              <a:t>-&gt;AWS lambda</a:t>
            </a:r>
          </a:p>
          <a:p>
            <a:pPr marL="0" indent="0">
              <a:buNone/>
            </a:pPr>
            <a:endParaRPr lang="en-US" altLang="ja-JP" sz="1200"/>
          </a:p>
        </p:txBody>
      </p:sp>
    </p:spTree>
    <p:extLst>
      <p:ext uri="{BB962C8B-B14F-4D97-AF65-F5344CB8AC3E}">
        <p14:creationId xmlns:p14="http://schemas.microsoft.com/office/powerpoint/2010/main" val="2176523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72F740-F211-3FC0-DC96-3A85D87BE3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757033FA-9368-23DC-19DA-D2EB6BCCCA26}"/>
              </a:ext>
            </a:extLst>
          </p:cNvPr>
          <p:cNvSpPr/>
          <p:nvPr/>
        </p:nvSpPr>
        <p:spPr>
          <a:xfrm>
            <a:off x="1125260" y="1610287"/>
            <a:ext cx="1319649" cy="42927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err="1"/>
              <a:t>IScraperOwner</a:t>
            </a:r>
            <a:endParaRPr lang="en-US" altLang="ja-JP" sz="110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D0E32692-3F0A-E55B-FE9B-FBF46084C758}"/>
              </a:ext>
            </a:extLst>
          </p:cNvPr>
          <p:cNvSpPr/>
          <p:nvPr/>
        </p:nvSpPr>
        <p:spPr>
          <a:xfrm>
            <a:off x="1137587" y="158297"/>
            <a:ext cx="1319650" cy="480290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err="1"/>
              <a:t>ScraperOwner</a:t>
            </a:r>
            <a:endParaRPr lang="en-US" altLang="ja-JP" sz="1000"/>
          </a:p>
        </p:txBody>
      </p:sp>
      <p:cxnSp>
        <p:nvCxnSpPr>
          <p:cNvPr id="7" name="コネクタ: カギ線 6">
            <a:extLst>
              <a:ext uri="{FF2B5EF4-FFF2-40B4-BE49-F238E27FC236}">
                <a16:creationId xmlns:a16="http://schemas.microsoft.com/office/drawing/2014/main" id="{7054B55D-17FF-B4F6-0811-BCB5A56AD804}"/>
              </a:ext>
            </a:extLst>
          </p:cNvPr>
          <p:cNvCxnSpPr>
            <a:cxnSpLocks/>
            <a:stCxn id="23" idx="1"/>
            <a:endCxn id="4" idx="2"/>
          </p:cNvCxnSpPr>
          <p:nvPr/>
        </p:nvCxnSpPr>
        <p:spPr>
          <a:xfrm rot="10800000">
            <a:off x="1785085" y="2039563"/>
            <a:ext cx="2949388" cy="352598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BFCCD570-DB4E-969C-C91E-EF730F84914B}"/>
              </a:ext>
            </a:extLst>
          </p:cNvPr>
          <p:cNvCxnSpPr>
            <a:cxnSpLocks/>
            <a:stCxn id="4" idx="0"/>
            <a:endCxn id="5" idx="2"/>
          </p:cNvCxnSpPr>
          <p:nvPr/>
        </p:nvCxnSpPr>
        <p:spPr>
          <a:xfrm flipV="1">
            <a:off x="1785085" y="638587"/>
            <a:ext cx="12327" cy="97170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0" name="グラフィックス 9" descr="ブラウザー ウィンドウ 枠線">
            <a:extLst>
              <a:ext uri="{FF2B5EF4-FFF2-40B4-BE49-F238E27FC236}">
                <a16:creationId xmlns:a16="http://schemas.microsoft.com/office/drawing/2014/main" id="{8403C30E-A65B-2C58-F705-0E992C8778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14" y="1354041"/>
            <a:ext cx="1140691" cy="914400"/>
          </a:xfrm>
          <a:prstGeom prst="rect">
            <a:avLst/>
          </a:prstGeom>
        </p:spPr>
      </p:pic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FA1BEE6E-FFAE-2AA3-988C-68E96D36A775}"/>
              </a:ext>
            </a:extLst>
          </p:cNvPr>
          <p:cNvSpPr/>
          <p:nvPr/>
        </p:nvSpPr>
        <p:spPr>
          <a:xfrm>
            <a:off x="4734473" y="5350909"/>
            <a:ext cx="1510784" cy="429276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/>
              <a:t>UI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A57C83D-1A27-D62C-B072-2EAC1A190331}"/>
              </a:ext>
            </a:extLst>
          </p:cNvPr>
          <p:cNvSpPr txBox="1"/>
          <p:nvPr/>
        </p:nvSpPr>
        <p:spPr>
          <a:xfrm>
            <a:off x="1848629" y="4227200"/>
            <a:ext cx="5547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/>
              <a:t>input</a:t>
            </a:r>
            <a:endParaRPr kumimoji="1" lang="ja-JP" altLang="en-US" sz="1200"/>
          </a:p>
        </p:txBody>
      </p:sp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AFE22D78-36AB-9B03-4938-7B37B643168E}"/>
              </a:ext>
            </a:extLst>
          </p:cNvPr>
          <p:cNvSpPr/>
          <p:nvPr/>
        </p:nvSpPr>
        <p:spPr>
          <a:xfrm>
            <a:off x="6192786" y="1610287"/>
            <a:ext cx="1808374" cy="42927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/>
              <a:t>AbstractScraperConfig</a:t>
            </a: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C080A905-371E-A83F-C5A8-C03517915F53}"/>
              </a:ext>
            </a:extLst>
          </p:cNvPr>
          <p:cNvSpPr/>
          <p:nvPr/>
        </p:nvSpPr>
        <p:spPr>
          <a:xfrm>
            <a:off x="1867864" y="4560390"/>
            <a:ext cx="1667472" cy="347244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err="1"/>
              <a:t>ScraperConfig.json</a:t>
            </a:r>
            <a:endParaRPr lang="en-US" altLang="ja-JP" sz="1200"/>
          </a:p>
        </p:txBody>
      </p:sp>
      <p:sp>
        <p:nvSpPr>
          <p:cNvPr id="39" name="吹き出し: 角を丸めた四角形 38">
            <a:extLst>
              <a:ext uri="{FF2B5EF4-FFF2-40B4-BE49-F238E27FC236}">
                <a16:creationId xmlns:a16="http://schemas.microsoft.com/office/drawing/2014/main" id="{702F6EC7-1D27-C629-0721-B4DA8259417E}"/>
              </a:ext>
            </a:extLst>
          </p:cNvPr>
          <p:cNvSpPr/>
          <p:nvPr/>
        </p:nvSpPr>
        <p:spPr>
          <a:xfrm>
            <a:off x="2329367" y="2137390"/>
            <a:ext cx="2615694" cy="535557"/>
          </a:xfrm>
          <a:prstGeom prst="wedgeRoundRectCallout">
            <a:avLst>
              <a:gd name="adj1" fmla="val -59077"/>
              <a:gd name="adj2" fmla="val -51548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800" err="1">
                <a:solidFill>
                  <a:schemeClr val="tx1"/>
                </a:solidFill>
              </a:rPr>
              <a:t>ScraperConfig.json</a:t>
            </a:r>
            <a:r>
              <a:rPr lang="ja-JP" altLang="en-US" sz="800">
                <a:solidFill>
                  <a:schemeClr val="tx1"/>
                </a:solidFill>
              </a:rPr>
              <a:t>を解釈し、</a:t>
            </a:r>
            <a:r>
              <a:rPr lang="en-US" altLang="ja-JP" sz="800" err="1">
                <a:solidFill>
                  <a:schemeClr val="tx1"/>
                </a:solidFill>
              </a:rPr>
              <a:t>ScraperConfig</a:t>
            </a:r>
            <a:r>
              <a:rPr lang="ja-JP" altLang="en-US" sz="800">
                <a:solidFill>
                  <a:schemeClr val="tx1"/>
                </a:solidFill>
              </a:rPr>
              <a:t>インスタンスを生成</a:t>
            </a:r>
            <a:br>
              <a:rPr lang="en-US" altLang="ja-JP" sz="800">
                <a:solidFill>
                  <a:schemeClr val="tx1"/>
                </a:solidFill>
              </a:rPr>
            </a:br>
            <a:r>
              <a:rPr lang="en-US" altLang="ja-JP" sz="800" err="1">
                <a:solidFill>
                  <a:schemeClr val="tx1"/>
                </a:solidFill>
              </a:rPr>
              <a:t>ScraperConfig</a:t>
            </a:r>
            <a:r>
              <a:rPr lang="ja-JP" altLang="en-US" sz="800">
                <a:solidFill>
                  <a:schemeClr val="tx1"/>
                </a:solidFill>
              </a:rPr>
              <a:t>インスタンスのメソッドを実行する形式でスクレイピングを行う</a:t>
            </a:r>
          </a:p>
        </p:txBody>
      </p:sp>
      <p:grpSp>
        <p:nvGrpSpPr>
          <p:cNvPr id="67" name="グループ化 66">
            <a:extLst>
              <a:ext uri="{FF2B5EF4-FFF2-40B4-BE49-F238E27FC236}">
                <a16:creationId xmlns:a16="http://schemas.microsoft.com/office/drawing/2014/main" id="{2C779484-CC64-7FC9-D0D7-097C2ECE02CD}"/>
              </a:ext>
            </a:extLst>
          </p:cNvPr>
          <p:cNvGrpSpPr/>
          <p:nvPr/>
        </p:nvGrpSpPr>
        <p:grpSpPr>
          <a:xfrm>
            <a:off x="8750452" y="4227200"/>
            <a:ext cx="3252556" cy="2414612"/>
            <a:chOff x="8860348" y="6101046"/>
            <a:chExt cx="3252556" cy="2957577"/>
          </a:xfrm>
        </p:grpSpPr>
        <p:sp>
          <p:nvSpPr>
            <p:cNvPr id="66" name="四角形: 1 つの角を丸める 65">
              <a:extLst>
                <a:ext uri="{FF2B5EF4-FFF2-40B4-BE49-F238E27FC236}">
                  <a16:creationId xmlns:a16="http://schemas.microsoft.com/office/drawing/2014/main" id="{20526254-35B0-BD53-8D46-0F054B92277B}"/>
                </a:ext>
              </a:extLst>
            </p:cNvPr>
            <p:cNvSpPr/>
            <p:nvPr/>
          </p:nvSpPr>
          <p:spPr>
            <a:xfrm>
              <a:off x="8860348" y="6101046"/>
              <a:ext cx="3252556" cy="2957577"/>
            </a:xfrm>
            <a:prstGeom prst="round1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C4C33030-540E-D4AE-9B61-91B0A4452D58}"/>
                </a:ext>
              </a:extLst>
            </p:cNvPr>
            <p:cNvSpPr txBox="1"/>
            <p:nvPr/>
          </p:nvSpPr>
          <p:spPr>
            <a:xfrm>
              <a:off x="8896121" y="7740342"/>
              <a:ext cx="309553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200" err="1"/>
                <a:t>ScraperOwner</a:t>
              </a:r>
              <a:r>
                <a:rPr kumimoji="1" lang="ja-JP" altLang="en-US" sz="1200"/>
                <a:t>クラスは、</a:t>
              </a:r>
              <a:r>
                <a:rPr kumimoji="1" lang="en-US" altLang="ja-JP" sz="1200" err="1"/>
                <a:t>ScraperConfig.json</a:t>
              </a:r>
              <a:r>
                <a:rPr kumimoji="1" lang="ja-JP" altLang="en-US" sz="1200"/>
                <a:t>を</a:t>
              </a:r>
              <a:r>
                <a:rPr lang="ja-JP" altLang="en-US" sz="1200"/>
                <a:t>解釈し</a:t>
              </a:r>
              <a:r>
                <a:rPr kumimoji="1" lang="ja-JP" altLang="en-US" sz="1200"/>
                <a:t>、スクレイピングを行う</a:t>
              </a:r>
              <a:br>
                <a:rPr lang="en-US" altLang="ja-JP" sz="1200"/>
              </a:br>
              <a:endParaRPr kumimoji="1" lang="ja-JP" altLang="en-US" sz="1200"/>
            </a:p>
          </p:txBody>
        </p:sp>
        <p:sp>
          <p:nvSpPr>
            <p:cNvPr id="35" name="テキスト ボックス 34">
              <a:extLst>
                <a:ext uri="{FF2B5EF4-FFF2-40B4-BE49-F238E27FC236}">
                  <a16:creationId xmlns:a16="http://schemas.microsoft.com/office/drawing/2014/main" id="{9AE0B8E9-E1CC-14EB-BC7A-C3FB296ADD33}"/>
                </a:ext>
              </a:extLst>
            </p:cNvPr>
            <p:cNvSpPr txBox="1"/>
            <p:nvPr/>
          </p:nvSpPr>
          <p:spPr>
            <a:xfrm>
              <a:off x="8860348" y="6597700"/>
              <a:ext cx="3167085" cy="9749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/>
                <a:t>サイト</a:t>
              </a:r>
              <a:r>
                <a:rPr kumimoji="1" lang="en-US" altLang="ja-JP" sz="1200"/>
                <a:t>(</a:t>
              </a:r>
              <a:r>
                <a:rPr kumimoji="1" lang="ja-JP" altLang="en-US" sz="1200"/>
                <a:t>ページ</a:t>
              </a:r>
              <a:r>
                <a:rPr kumimoji="1" lang="en-US" altLang="ja-JP" sz="1200"/>
                <a:t>)</a:t>
              </a:r>
              <a:r>
                <a:rPr kumimoji="1" lang="ja-JP" altLang="en-US" sz="1200"/>
                <a:t>ごとに</a:t>
              </a:r>
              <a:r>
                <a:rPr kumimoji="1" lang="en-US" altLang="ja-JP" sz="1200" err="1"/>
                <a:t>ScraperConfig.json</a:t>
              </a:r>
              <a:r>
                <a:rPr kumimoji="1" lang="ja-JP" altLang="en-US" sz="1200"/>
                <a:t>ファイルを定義</a:t>
              </a:r>
              <a:endParaRPr kumimoji="1" lang="en-US" altLang="ja-JP" sz="1200"/>
            </a:p>
            <a:p>
              <a:r>
                <a:rPr lang="en-US" altLang="ja-JP" sz="1200"/>
                <a:t>UI</a:t>
              </a:r>
              <a:r>
                <a:rPr lang="ja-JP" altLang="en-US" sz="1200"/>
                <a:t>はユーザの操作で</a:t>
              </a:r>
              <a:r>
                <a:rPr lang="en-US" altLang="ja-JP" sz="1200" err="1"/>
                <a:t>ScraperOwner</a:t>
              </a:r>
              <a:r>
                <a:rPr lang="ja-JP" altLang="en-US" sz="1200"/>
                <a:t>に渡す</a:t>
              </a:r>
              <a:r>
                <a:rPr lang="en-US" altLang="ja-JP" sz="1200" err="1"/>
                <a:t>ScraperConfig.json</a:t>
              </a:r>
              <a:r>
                <a:rPr lang="ja-JP" altLang="en-US" sz="1200"/>
                <a:t>ファイルを決定。</a:t>
              </a:r>
              <a:endParaRPr lang="en-US" altLang="ja-JP" sz="1200"/>
            </a:p>
            <a:p>
              <a:endParaRPr kumimoji="1" lang="ja-JP" altLang="en-US" sz="1200"/>
            </a:p>
          </p:txBody>
        </p:sp>
      </p:grpSp>
      <p:sp>
        <p:nvSpPr>
          <p:cNvPr id="69" name="吹き出し: 角を丸めた四角形 68">
            <a:extLst>
              <a:ext uri="{FF2B5EF4-FFF2-40B4-BE49-F238E27FC236}">
                <a16:creationId xmlns:a16="http://schemas.microsoft.com/office/drawing/2014/main" id="{D9286D64-000A-FA4E-1231-3B1A0B4E3072}"/>
              </a:ext>
            </a:extLst>
          </p:cNvPr>
          <p:cNvSpPr/>
          <p:nvPr/>
        </p:nvSpPr>
        <p:spPr>
          <a:xfrm>
            <a:off x="5151273" y="4590479"/>
            <a:ext cx="2496703" cy="510789"/>
          </a:xfrm>
          <a:prstGeom prst="wedgeRoundRectCallout">
            <a:avLst>
              <a:gd name="adj1" fmla="val -35760"/>
              <a:gd name="adj2" fmla="val 72207"/>
              <a:gd name="adj3" fmla="val 16667"/>
            </a:avLst>
          </a:prstGeom>
          <a:solidFill>
            <a:schemeClr val="bg1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800">
                <a:solidFill>
                  <a:schemeClr val="tx1"/>
                </a:solidFill>
              </a:rPr>
              <a:t>ユーザの操作に応じて、</a:t>
            </a:r>
            <a:r>
              <a:rPr lang="en-US" altLang="ja-JP" sz="800" err="1">
                <a:solidFill>
                  <a:schemeClr val="tx1"/>
                </a:solidFill>
              </a:rPr>
              <a:t>ScraperOwner</a:t>
            </a:r>
            <a:r>
              <a:rPr lang="ja-JP" altLang="en-US" sz="800">
                <a:solidFill>
                  <a:schemeClr val="tx1"/>
                </a:solidFill>
              </a:rPr>
              <a:t>に渡す</a:t>
            </a:r>
            <a:r>
              <a:rPr lang="en-US" altLang="ja-JP" sz="800" err="1">
                <a:solidFill>
                  <a:schemeClr val="tx1"/>
                </a:solidFill>
              </a:rPr>
              <a:t>ScraperConfig.json</a:t>
            </a:r>
            <a:r>
              <a:rPr lang="ja-JP" altLang="en-US" sz="800">
                <a:solidFill>
                  <a:schemeClr val="tx1"/>
                </a:solidFill>
              </a:rPr>
              <a:t>を決定。</a:t>
            </a:r>
            <a:r>
              <a:rPr lang="en-US" altLang="ja-JP" sz="800" err="1">
                <a:solidFill>
                  <a:schemeClr val="tx1"/>
                </a:solidFill>
              </a:rPr>
              <a:t>ScraperOwner</a:t>
            </a:r>
            <a:r>
              <a:rPr lang="ja-JP" altLang="en-US" sz="800">
                <a:solidFill>
                  <a:schemeClr val="tx1"/>
                </a:solidFill>
              </a:rPr>
              <a:t>に</a:t>
            </a:r>
            <a:r>
              <a:rPr lang="en-US" altLang="ja-JP" sz="800" err="1">
                <a:solidFill>
                  <a:schemeClr val="tx1"/>
                </a:solidFill>
              </a:rPr>
              <a:t>ScraperConfig.json</a:t>
            </a:r>
            <a:r>
              <a:rPr lang="ja-JP" altLang="en-US" sz="800">
                <a:solidFill>
                  <a:schemeClr val="tx1"/>
                </a:solidFill>
              </a:rPr>
              <a:t>ファイル名を渡す</a:t>
            </a: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71FCDC2A-93F5-55D2-7819-CCBC8EE96C38}"/>
              </a:ext>
            </a:extLst>
          </p:cNvPr>
          <p:cNvSpPr/>
          <p:nvPr/>
        </p:nvSpPr>
        <p:spPr>
          <a:xfrm>
            <a:off x="8294797" y="410683"/>
            <a:ext cx="1693273" cy="41822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/>
              <a:t>PostsScraperConfig</a:t>
            </a:r>
            <a:endParaRPr kumimoji="1" lang="ja-JP" altLang="en-US" sz="1200"/>
          </a:p>
        </p:txBody>
      </p:sp>
      <p:sp>
        <p:nvSpPr>
          <p:cNvPr id="13" name="吹き出し: 角を丸めた四角形 12">
            <a:extLst>
              <a:ext uri="{FF2B5EF4-FFF2-40B4-BE49-F238E27FC236}">
                <a16:creationId xmlns:a16="http://schemas.microsoft.com/office/drawing/2014/main" id="{02DA58FB-BA59-B02B-8DA5-717B748A4303}"/>
              </a:ext>
            </a:extLst>
          </p:cNvPr>
          <p:cNvSpPr/>
          <p:nvPr/>
        </p:nvSpPr>
        <p:spPr>
          <a:xfrm>
            <a:off x="9750214" y="1122045"/>
            <a:ext cx="1551709" cy="341777"/>
          </a:xfrm>
          <a:prstGeom prst="wedgeRoundRectCallout">
            <a:avLst>
              <a:gd name="adj1" fmla="val -42794"/>
              <a:gd name="adj2" fmla="val -106898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>
                <a:solidFill>
                  <a:schemeClr val="tx1"/>
                </a:solidFill>
              </a:rPr>
              <a:t>サイトカテゴリーごとに新しく作成定義する</a:t>
            </a:r>
          </a:p>
        </p:txBody>
      </p:sp>
      <p:sp>
        <p:nvSpPr>
          <p:cNvPr id="53" name="四角形: 角を丸くする 52">
            <a:extLst>
              <a:ext uri="{FF2B5EF4-FFF2-40B4-BE49-F238E27FC236}">
                <a16:creationId xmlns:a16="http://schemas.microsoft.com/office/drawing/2014/main" id="{B986B5EE-4730-49C7-A01D-CD233A0C1D74}"/>
              </a:ext>
            </a:extLst>
          </p:cNvPr>
          <p:cNvSpPr/>
          <p:nvPr/>
        </p:nvSpPr>
        <p:spPr>
          <a:xfrm>
            <a:off x="10526069" y="380987"/>
            <a:ext cx="1319650" cy="41822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/>
              <a:t>NodeSelector</a:t>
            </a:r>
            <a:endParaRPr kumimoji="1" lang="ja-JP" altLang="en-US" sz="1200"/>
          </a:p>
        </p:txBody>
      </p:sp>
      <p:sp>
        <p:nvSpPr>
          <p:cNvPr id="54" name="ひし形 53">
            <a:extLst>
              <a:ext uri="{FF2B5EF4-FFF2-40B4-BE49-F238E27FC236}">
                <a16:creationId xmlns:a16="http://schemas.microsoft.com/office/drawing/2014/main" id="{FF9C408D-9945-05D8-DD69-EB9858AC34DC}"/>
              </a:ext>
            </a:extLst>
          </p:cNvPr>
          <p:cNvSpPr/>
          <p:nvPr/>
        </p:nvSpPr>
        <p:spPr>
          <a:xfrm>
            <a:off x="10003897" y="493852"/>
            <a:ext cx="191010" cy="192495"/>
          </a:xfrm>
          <a:prstGeom prst="diamond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FA7E84B4-1113-C015-3A47-9201B01EE6DC}"/>
              </a:ext>
            </a:extLst>
          </p:cNvPr>
          <p:cNvCxnSpPr>
            <a:cxnSpLocks/>
            <a:stCxn id="53" idx="1"/>
            <a:endCxn id="54" idx="1"/>
          </p:cNvCxnSpPr>
          <p:nvPr/>
        </p:nvCxnSpPr>
        <p:spPr>
          <a:xfrm flipH="1">
            <a:off x="10003897" y="590099"/>
            <a:ext cx="522172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四角形: 角を丸くする 67">
            <a:extLst>
              <a:ext uri="{FF2B5EF4-FFF2-40B4-BE49-F238E27FC236}">
                <a16:creationId xmlns:a16="http://schemas.microsoft.com/office/drawing/2014/main" id="{5B60C230-8A4D-8B2C-DE0B-BA3DFF035DC3}"/>
              </a:ext>
            </a:extLst>
          </p:cNvPr>
          <p:cNvSpPr/>
          <p:nvPr/>
        </p:nvSpPr>
        <p:spPr>
          <a:xfrm>
            <a:off x="3535336" y="1610287"/>
            <a:ext cx="1760544" cy="41822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/>
              <a:t>ScraperConfigFactory</a:t>
            </a:r>
            <a:endParaRPr kumimoji="1" lang="ja-JP" altLang="en-US" sz="1200"/>
          </a:p>
        </p:txBody>
      </p:sp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256CBE33-BD5D-6D2E-6606-6CDE40A49A06}"/>
              </a:ext>
            </a:extLst>
          </p:cNvPr>
          <p:cNvCxnSpPr>
            <a:cxnSpLocks/>
            <a:stCxn id="4" idx="3"/>
            <a:endCxn id="68" idx="1"/>
          </p:cNvCxnSpPr>
          <p:nvPr/>
        </p:nvCxnSpPr>
        <p:spPr>
          <a:xfrm flipV="1">
            <a:off x="2444909" y="1819399"/>
            <a:ext cx="1090427" cy="5526"/>
          </a:xfrm>
          <a:prstGeom prst="line">
            <a:avLst/>
          </a:prstGeom>
          <a:ln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054D16A4-3E31-0083-BCE5-68394E6C6B0A}"/>
              </a:ext>
            </a:extLst>
          </p:cNvPr>
          <p:cNvCxnSpPr>
            <a:stCxn id="68" idx="3"/>
            <a:endCxn id="32" idx="1"/>
          </p:cNvCxnSpPr>
          <p:nvPr/>
        </p:nvCxnSpPr>
        <p:spPr>
          <a:xfrm>
            <a:off x="5295880" y="1819399"/>
            <a:ext cx="896906" cy="5526"/>
          </a:xfrm>
          <a:prstGeom prst="line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吹き出し: 角を丸めた四角形 5">
            <a:extLst>
              <a:ext uri="{FF2B5EF4-FFF2-40B4-BE49-F238E27FC236}">
                <a16:creationId xmlns:a16="http://schemas.microsoft.com/office/drawing/2014/main" id="{5C895A11-8506-0A01-7739-4FF836433146}"/>
              </a:ext>
            </a:extLst>
          </p:cNvPr>
          <p:cNvSpPr/>
          <p:nvPr/>
        </p:nvSpPr>
        <p:spPr>
          <a:xfrm>
            <a:off x="2234555" y="1003571"/>
            <a:ext cx="1760544" cy="418223"/>
          </a:xfrm>
          <a:prstGeom prst="wedgeRoundRectCallout">
            <a:avLst>
              <a:gd name="adj1" fmla="val 47169"/>
              <a:gd name="adj2" fmla="val 82194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>
                <a:solidFill>
                  <a:schemeClr val="tx1"/>
                </a:solidFill>
              </a:rPr>
              <a:t>Config.json</a:t>
            </a:r>
            <a:r>
              <a:rPr lang="ja-JP" altLang="en-US" sz="800">
                <a:solidFill>
                  <a:schemeClr val="tx1"/>
                </a:solidFill>
              </a:rPr>
              <a:t>の</a:t>
            </a:r>
            <a:r>
              <a:rPr lang="en-US" altLang="ja-JP" sz="800">
                <a:solidFill>
                  <a:schemeClr val="tx1"/>
                </a:solidFill>
              </a:rPr>
              <a:t>LOGIC</a:t>
            </a:r>
            <a:r>
              <a:rPr lang="ja-JP" altLang="en-US" sz="800">
                <a:solidFill>
                  <a:schemeClr val="tx1"/>
                </a:solidFill>
              </a:rPr>
              <a:t>属性の値で、生成するインスタンスを変更</a:t>
            </a:r>
            <a:endParaRPr kumimoji="1" lang="ja-JP" altLang="en-US" sz="800">
              <a:solidFill>
                <a:schemeClr val="tx1"/>
              </a:solidFill>
            </a:endParaRPr>
          </a:p>
        </p:txBody>
      </p:sp>
      <p:cxnSp>
        <p:nvCxnSpPr>
          <p:cNvPr id="20" name="コネクタ: カギ線 19">
            <a:extLst>
              <a:ext uri="{FF2B5EF4-FFF2-40B4-BE49-F238E27FC236}">
                <a16:creationId xmlns:a16="http://schemas.microsoft.com/office/drawing/2014/main" id="{4A5D2BA7-2518-9620-8F1B-70C57BD2AFF4}"/>
              </a:ext>
            </a:extLst>
          </p:cNvPr>
          <p:cNvCxnSpPr>
            <a:cxnSpLocks/>
            <a:stCxn id="12" idx="1"/>
            <a:endCxn id="32" idx="0"/>
          </p:cNvCxnSpPr>
          <p:nvPr/>
        </p:nvCxnSpPr>
        <p:spPr>
          <a:xfrm rot="10800000" flipV="1">
            <a:off x="7096973" y="619795"/>
            <a:ext cx="1197824" cy="99049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C3CE999A-A85A-328A-45DF-12E0E4EA5302}"/>
              </a:ext>
            </a:extLst>
          </p:cNvPr>
          <p:cNvCxnSpPr>
            <a:cxnSpLocks/>
            <a:stCxn id="32" idx="3"/>
            <a:endCxn id="24" idx="1"/>
          </p:cNvCxnSpPr>
          <p:nvPr/>
        </p:nvCxnSpPr>
        <p:spPr>
          <a:xfrm flipV="1">
            <a:off x="8001160" y="1811241"/>
            <a:ext cx="309464" cy="13684"/>
          </a:xfrm>
          <a:prstGeom prst="straightConnector1">
            <a:avLst/>
          </a:prstGeom>
          <a:ln w="19050" cap="flat" cmpd="sng" algn="ctr">
            <a:solidFill>
              <a:schemeClr val="bg2">
                <a:lumMod val="75000"/>
              </a:schemeClr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FDB6C513-03FF-E6CB-1EFB-B92E8A7EB230}"/>
              </a:ext>
            </a:extLst>
          </p:cNvPr>
          <p:cNvSpPr/>
          <p:nvPr/>
        </p:nvSpPr>
        <p:spPr>
          <a:xfrm>
            <a:off x="8310624" y="1602129"/>
            <a:ext cx="1693273" cy="41822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/>
              <a:t>NewScraperConfig</a:t>
            </a:r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514915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491F824-9D9F-97D6-0950-2D2297DFDCFE}"/>
              </a:ext>
            </a:extLst>
          </p:cNvPr>
          <p:cNvSpPr txBox="1"/>
          <p:nvPr/>
        </p:nvSpPr>
        <p:spPr>
          <a:xfrm>
            <a:off x="914398" y="2393009"/>
            <a:ext cx="219825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b="1"/>
              <a:t>AbstractScraperConfig</a:t>
            </a:r>
          </a:p>
          <a:p>
            <a:r>
              <a:rPr lang="en-US" altLang="ja-JP" sz="1000"/>
              <a:t>- URL : string</a:t>
            </a:r>
          </a:p>
          <a:p>
            <a:r>
              <a:rPr lang="en-US" altLang="ja-JP" sz="1000"/>
              <a:t>- SITE_NAME : string</a:t>
            </a:r>
          </a:p>
          <a:p>
            <a:r>
              <a:rPr lang="en-US" altLang="ja-JP" sz="1000"/>
              <a:t>- LOGIC : string</a:t>
            </a:r>
          </a:p>
          <a:p>
            <a:r>
              <a:rPr lang="en-US" altLang="ja-JP" sz="1000"/>
              <a:t>- PAGES : List&lt;PageConfig&gt;</a:t>
            </a:r>
          </a:p>
          <a:p>
            <a:r>
              <a:rPr lang="en-US" altLang="ja-JP" sz="1000"/>
              <a:t>+ </a:t>
            </a:r>
            <a:r>
              <a:rPr lang="en-US" altLang="ja-JP" sz="1000" err="1"/>
              <a:t>GetHtml</a:t>
            </a:r>
            <a:r>
              <a:rPr lang="en-US" altLang="ja-JP" sz="1000"/>
              <a:t>(</a:t>
            </a:r>
            <a:r>
              <a:rPr lang="en-US" altLang="ja-JP" sz="1000" err="1"/>
              <a:t>url</a:t>
            </a:r>
            <a:r>
              <a:rPr lang="en-US" altLang="ja-JP" sz="1000"/>
              <a:t> : string) : string</a:t>
            </a:r>
          </a:p>
          <a:p>
            <a:r>
              <a:rPr lang="en-US" altLang="ja-JP" sz="1000"/>
              <a:t>+ GetItems() : List&lt;Object&gt;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4A10911-57DA-1EE9-A1F2-0691BE16FDBC}"/>
              </a:ext>
            </a:extLst>
          </p:cNvPr>
          <p:cNvSpPr txBox="1"/>
          <p:nvPr/>
        </p:nvSpPr>
        <p:spPr>
          <a:xfrm>
            <a:off x="3057238" y="971566"/>
            <a:ext cx="3241963" cy="43088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b="1"/>
              <a:t>ScraperConfigFactory</a:t>
            </a:r>
          </a:p>
          <a:p>
            <a:r>
              <a:rPr lang="en-US" altLang="ja-JP" sz="1000"/>
              <a:t>+ Create(</a:t>
            </a:r>
            <a:r>
              <a:rPr lang="en-US" altLang="ja-JP" sz="1000" err="1"/>
              <a:t>json</a:t>
            </a:r>
            <a:r>
              <a:rPr lang="en-US" altLang="ja-JP" sz="1000"/>
              <a:t>: string): AbstractScraperConfig</a:t>
            </a:r>
            <a:endParaRPr lang="ja-JP" altLang="en-US" sz="10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B8B8BE7-A982-D39A-A0C5-D4F887C508B5}"/>
              </a:ext>
            </a:extLst>
          </p:cNvPr>
          <p:cNvSpPr txBox="1"/>
          <p:nvPr/>
        </p:nvSpPr>
        <p:spPr>
          <a:xfrm>
            <a:off x="4350329" y="1730499"/>
            <a:ext cx="4488871" cy="25237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b="1"/>
              <a:t>PostsScraperConfig</a:t>
            </a:r>
          </a:p>
          <a:p>
            <a:r>
              <a:rPr lang="en-US" altLang="ja-JP" sz="1000"/>
              <a:t>- URL : string</a:t>
            </a:r>
          </a:p>
          <a:p>
            <a:r>
              <a:rPr lang="en-US" altLang="ja-JP" sz="1000"/>
              <a:t>- SITE_NAME : string</a:t>
            </a:r>
          </a:p>
          <a:p>
            <a:r>
              <a:rPr lang="en-US" altLang="ja-JP" sz="1000"/>
              <a:t>- LOGIC : string</a:t>
            </a:r>
          </a:p>
          <a:p>
            <a:r>
              <a:rPr lang="en-US" altLang="ja-JP" sz="1000"/>
              <a:t>- LIST_NODE : string</a:t>
            </a:r>
          </a:p>
          <a:p>
            <a:r>
              <a:rPr lang="en-US" altLang="ja-JP" sz="1000"/>
              <a:t>- POST_NODE : string</a:t>
            </a:r>
          </a:p>
          <a:p>
            <a:r>
              <a:rPr lang="en-US" altLang="ja-JP" sz="1000"/>
              <a:t>- USER_ID : NodeSelector</a:t>
            </a:r>
          </a:p>
          <a:p>
            <a:r>
              <a:rPr lang="en-US" altLang="ja-JP" sz="1000"/>
              <a:t>- TEXT : NodeSelector</a:t>
            </a:r>
          </a:p>
          <a:p>
            <a:r>
              <a:rPr lang="en-US" altLang="ja-JP" sz="1000"/>
              <a:t>- DATE : NodeSelector</a:t>
            </a:r>
          </a:p>
          <a:p>
            <a:r>
              <a:rPr lang="en-US" altLang="ja-JP" sz="1000"/>
              <a:t>- REPLY : NodeSelector</a:t>
            </a:r>
          </a:p>
          <a:p>
            <a:r>
              <a:rPr lang="en-US" altLang="ja-JP" sz="1000"/>
              <a:t>- IMAGE : NodeSelector</a:t>
            </a:r>
          </a:p>
          <a:p>
            <a:r>
              <a:rPr lang="en-US" altLang="ja-JP" sz="1000"/>
              <a:t>- POST_ID : NodeSelector</a:t>
            </a:r>
          </a:p>
          <a:p>
            <a:r>
              <a:rPr lang="en-US" altLang="ja-JP" sz="1000"/>
              <a:t>+ GetItems() : List&lt;Object&gt;</a:t>
            </a:r>
          </a:p>
          <a:p>
            <a:r>
              <a:rPr lang="en-US" altLang="ja-JP" sz="1000"/>
              <a:t>+ SelectorSwitch(postNode : HtmlNode, selector : NodeSelector) : string</a:t>
            </a:r>
          </a:p>
          <a:p>
            <a:r>
              <a:rPr lang="fr-FR" altLang="ja-JP" sz="1000"/>
              <a:t>+ DocParsePosts(doc : HtmlDocument) : List&lt;Object&gt;</a:t>
            </a:r>
            <a:endParaRPr kumimoji="1" lang="ja-JP" altLang="en-US" sz="1000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47731050-E7B5-B66A-9B43-AB4534C8FC24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3112653" y="2992383"/>
            <a:ext cx="1237676" cy="7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8" name="吹き出し: 角を丸めた四角形 17">
            <a:extLst>
              <a:ext uri="{FF2B5EF4-FFF2-40B4-BE49-F238E27FC236}">
                <a16:creationId xmlns:a16="http://schemas.microsoft.com/office/drawing/2014/main" id="{47F1016E-1EAD-CACF-556C-F92DA36D599E}"/>
              </a:ext>
            </a:extLst>
          </p:cNvPr>
          <p:cNvSpPr/>
          <p:nvPr/>
        </p:nvSpPr>
        <p:spPr>
          <a:xfrm>
            <a:off x="5049983" y="377185"/>
            <a:ext cx="2283690" cy="363288"/>
          </a:xfrm>
          <a:prstGeom prst="wedgeRoundRectCallout">
            <a:avLst>
              <a:gd name="adj1" fmla="val -59601"/>
              <a:gd name="adj2" fmla="val 121543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800">
                <a:solidFill>
                  <a:schemeClr val="tx1"/>
                </a:solidFill>
              </a:rPr>
              <a:t>ScraperOwner</a:t>
            </a:r>
            <a:r>
              <a:rPr lang="ja-JP" altLang="en-US" sz="800">
                <a:solidFill>
                  <a:schemeClr val="tx1"/>
                </a:solidFill>
              </a:rPr>
              <a:t>から</a:t>
            </a:r>
            <a:r>
              <a:rPr lang="en-US" altLang="ja-JP" sz="800">
                <a:solidFill>
                  <a:schemeClr val="tx1"/>
                </a:solidFill>
              </a:rPr>
              <a:t>Josn</a:t>
            </a:r>
            <a:r>
              <a:rPr lang="ja-JP" altLang="en-US" sz="800">
                <a:solidFill>
                  <a:schemeClr val="tx1"/>
                </a:solidFill>
              </a:rPr>
              <a:t>を受け取り</a:t>
            </a:r>
            <a:r>
              <a:rPr lang="en-US" altLang="ja-JP" sz="800">
                <a:solidFill>
                  <a:schemeClr val="tx1"/>
                </a:solidFill>
              </a:rPr>
              <a:t>AbstractScraperConfig</a:t>
            </a:r>
            <a:r>
              <a:rPr lang="ja-JP" altLang="en-US" sz="800">
                <a:solidFill>
                  <a:schemeClr val="tx1"/>
                </a:solidFill>
              </a:rPr>
              <a:t>のサブクラスをインスタンス化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FE21BAE-17F7-518A-2CFF-5961EE7FD1FC}"/>
              </a:ext>
            </a:extLst>
          </p:cNvPr>
          <p:cNvSpPr txBox="1"/>
          <p:nvPr/>
        </p:nvSpPr>
        <p:spPr>
          <a:xfrm>
            <a:off x="9578109" y="2623051"/>
            <a:ext cx="26138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1200" b="1"/>
              <a:t>NodeSelector</a:t>
            </a:r>
          </a:p>
          <a:p>
            <a:pPr algn="l"/>
            <a:r>
              <a:rPr lang="en-US" altLang="ja-JP" sz="1000"/>
              <a:t>- NODE : string</a:t>
            </a:r>
          </a:p>
          <a:p>
            <a:pPr algn="l"/>
            <a:r>
              <a:rPr lang="en-US" altLang="ja-JP" sz="1000"/>
              <a:t>- TYPE : string</a:t>
            </a:r>
          </a:p>
          <a:p>
            <a:pPr algn="l"/>
            <a:r>
              <a:rPr lang="en-US" altLang="ja-JP" sz="1000"/>
              <a:t>- ATTRIBUTE : string</a:t>
            </a:r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12EC4C20-8062-1ECB-7F62-5572573E3BDE}"/>
              </a:ext>
            </a:extLst>
          </p:cNvPr>
          <p:cNvCxnSpPr>
            <a:cxnSpLocks/>
            <a:stCxn id="7" idx="3"/>
            <a:endCxn id="20" idx="1"/>
          </p:cNvCxnSpPr>
          <p:nvPr/>
        </p:nvCxnSpPr>
        <p:spPr>
          <a:xfrm>
            <a:off x="8839200" y="2992383"/>
            <a:ext cx="738909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8" name="ひし形 27">
            <a:extLst>
              <a:ext uri="{FF2B5EF4-FFF2-40B4-BE49-F238E27FC236}">
                <a16:creationId xmlns:a16="http://schemas.microsoft.com/office/drawing/2014/main" id="{78FB580E-33B4-2C83-D7B9-1F9C1A29B4B5}"/>
              </a:ext>
            </a:extLst>
          </p:cNvPr>
          <p:cNvSpPr/>
          <p:nvPr/>
        </p:nvSpPr>
        <p:spPr>
          <a:xfrm>
            <a:off x="8672945" y="2909255"/>
            <a:ext cx="166255" cy="166255"/>
          </a:xfrm>
          <a:prstGeom prst="diamond">
            <a:avLst/>
          </a:prstGeom>
          <a:solidFill>
            <a:schemeClr val="accent6"/>
          </a:solidFill>
          <a:ln w="317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 sz="800">
              <a:solidFill>
                <a:schemeClr val="tx1"/>
              </a:solidFill>
            </a:endParaRPr>
          </a:p>
        </p:txBody>
      </p:sp>
      <p:sp>
        <p:nvSpPr>
          <p:cNvPr id="29" name="吹き出し: 角を丸めた四角形 28">
            <a:extLst>
              <a:ext uri="{FF2B5EF4-FFF2-40B4-BE49-F238E27FC236}">
                <a16:creationId xmlns:a16="http://schemas.microsoft.com/office/drawing/2014/main" id="{AA955567-C571-796C-1022-B3F7F5CF6A77}"/>
              </a:ext>
            </a:extLst>
          </p:cNvPr>
          <p:cNvSpPr/>
          <p:nvPr/>
        </p:nvSpPr>
        <p:spPr>
          <a:xfrm>
            <a:off x="9836727" y="1668154"/>
            <a:ext cx="1930400" cy="572653"/>
          </a:xfrm>
          <a:prstGeom prst="wedgeRoundRectCallout">
            <a:avLst>
              <a:gd name="adj1" fmla="val -35195"/>
              <a:gd name="adj2" fmla="val 89919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en-US" altLang="ja-JP" sz="800">
                <a:solidFill>
                  <a:schemeClr val="tx1"/>
                </a:solidFill>
              </a:rPr>
              <a:t>Node</a:t>
            </a:r>
            <a:r>
              <a:rPr kumimoji="1" lang="ja-JP" altLang="en-US" sz="800">
                <a:solidFill>
                  <a:schemeClr val="tx1"/>
                </a:solidFill>
              </a:rPr>
              <a:t>の位置情報と、</a:t>
            </a:r>
            <a:br>
              <a:rPr kumimoji="1" lang="en-US" altLang="ja-JP" sz="800">
                <a:solidFill>
                  <a:schemeClr val="tx1"/>
                </a:solidFill>
              </a:rPr>
            </a:br>
            <a:r>
              <a:rPr kumimoji="1" lang="ja-JP" altLang="en-US" sz="800">
                <a:solidFill>
                  <a:schemeClr val="tx1"/>
                </a:solidFill>
              </a:rPr>
              <a:t>値が</a:t>
            </a:r>
            <a:r>
              <a:rPr kumimoji="1" lang="en-US" altLang="ja-JP" sz="800">
                <a:solidFill>
                  <a:schemeClr val="tx1"/>
                </a:solidFill>
              </a:rPr>
              <a:t>text</a:t>
            </a:r>
            <a:r>
              <a:rPr kumimoji="1" lang="ja-JP" altLang="en-US" sz="800">
                <a:solidFill>
                  <a:schemeClr val="tx1"/>
                </a:solidFill>
              </a:rPr>
              <a:t>か</a:t>
            </a:r>
            <a:r>
              <a:rPr kumimoji="1" lang="en-US" altLang="ja-JP" sz="800">
                <a:solidFill>
                  <a:schemeClr val="tx1"/>
                </a:solidFill>
              </a:rPr>
              <a:t>attribute</a:t>
            </a:r>
            <a:r>
              <a:rPr lang="ja-JP" altLang="en-US" sz="800">
                <a:solidFill>
                  <a:schemeClr val="tx1"/>
                </a:solidFill>
              </a:rPr>
              <a:t>なのかの情報と、</a:t>
            </a:r>
            <a:r>
              <a:rPr lang="en-US" altLang="ja-JP" sz="800">
                <a:solidFill>
                  <a:schemeClr val="tx1"/>
                </a:solidFill>
              </a:rPr>
              <a:t>attribute</a:t>
            </a:r>
            <a:r>
              <a:rPr lang="ja-JP" altLang="en-US" sz="800">
                <a:solidFill>
                  <a:schemeClr val="tx1"/>
                </a:solidFill>
              </a:rPr>
              <a:t>だった場合の取得したい値の属性を記載</a:t>
            </a:r>
            <a:endParaRPr kumimoji="1" lang="ja-JP" altLang="en-US" sz="800">
              <a:solidFill>
                <a:schemeClr val="tx1"/>
              </a:solidFill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ABC3673B-9006-2CB5-5CDD-9B666B87D1F8}"/>
              </a:ext>
            </a:extLst>
          </p:cNvPr>
          <p:cNvSpPr txBox="1"/>
          <p:nvPr/>
        </p:nvSpPr>
        <p:spPr>
          <a:xfrm>
            <a:off x="852053" y="4849599"/>
            <a:ext cx="2322946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200" b="1"/>
              <a:t>PageConfig</a:t>
            </a:r>
            <a:r>
              <a:rPr lang="en-US" altLang="ja-JP" sz="1000" b="1"/>
              <a:t> </a:t>
            </a:r>
          </a:p>
          <a:p>
            <a:r>
              <a:rPr lang="en-US" altLang="ja-JP" sz="1000"/>
              <a:t>- TARGET_LINK : TargetLinkConfig</a:t>
            </a:r>
          </a:p>
          <a:p>
            <a:r>
              <a:rPr lang="en-US" altLang="ja-JP" sz="1000"/>
              <a:t>- PAGINATION  : PaginationConfig</a:t>
            </a:r>
            <a:endParaRPr kumimoji="1" lang="ja-JP" altLang="en-US" sz="100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CC9815E0-2C1F-4CE3-C888-6BBB142C6550}"/>
              </a:ext>
            </a:extLst>
          </p:cNvPr>
          <p:cNvSpPr txBox="1"/>
          <p:nvPr/>
        </p:nvSpPr>
        <p:spPr>
          <a:xfrm>
            <a:off x="4438072" y="4557211"/>
            <a:ext cx="162560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200" b="1"/>
              <a:t>TargetLinkConfig</a:t>
            </a:r>
          </a:p>
          <a:p>
            <a:r>
              <a:rPr lang="en-US" altLang="ja-JP" sz="1000"/>
              <a:t>- NODE : string</a:t>
            </a:r>
          </a:p>
          <a:p>
            <a:r>
              <a:rPr lang="en-US" altLang="ja-JP" sz="1000"/>
              <a:t>- LINKTEXT : string</a:t>
            </a:r>
            <a:endParaRPr kumimoji="1" lang="ja-JP" altLang="en-US" sz="100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B0F65395-742D-8A5D-8D62-6554269F4D27}"/>
              </a:ext>
            </a:extLst>
          </p:cNvPr>
          <p:cNvSpPr txBox="1"/>
          <p:nvPr/>
        </p:nvSpPr>
        <p:spPr>
          <a:xfrm>
            <a:off x="4470399" y="5227322"/>
            <a:ext cx="1625601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200" b="1"/>
              <a:t>PaginationConfig</a:t>
            </a:r>
          </a:p>
          <a:p>
            <a:r>
              <a:rPr lang="en-US" altLang="ja-JP" sz="1000"/>
              <a:t>- NEXT_LINK : string</a:t>
            </a:r>
          </a:p>
          <a:p>
            <a:r>
              <a:rPr lang="en-US" altLang="ja-JP" sz="1000"/>
              <a:t>- PREV_LINK : string</a:t>
            </a:r>
            <a:endParaRPr kumimoji="1" lang="ja-JP" altLang="en-US" sz="1000"/>
          </a:p>
        </p:txBody>
      </p: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AF71D97F-3748-3211-BBD1-E58A006CE056}"/>
              </a:ext>
            </a:extLst>
          </p:cNvPr>
          <p:cNvCxnSpPr>
            <a:cxnSpLocks/>
            <a:stCxn id="30" idx="0"/>
            <a:endCxn id="43" idx="2"/>
          </p:cNvCxnSpPr>
          <p:nvPr/>
        </p:nvCxnSpPr>
        <p:spPr>
          <a:xfrm flipH="1" flipV="1">
            <a:off x="2013525" y="3719134"/>
            <a:ext cx="1" cy="1130465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3" name="ひし形 42">
            <a:extLst>
              <a:ext uri="{FF2B5EF4-FFF2-40B4-BE49-F238E27FC236}">
                <a16:creationId xmlns:a16="http://schemas.microsoft.com/office/drawing/2014/main" id="{CE3D8741-4C90-B69C-F01A-80D9918C3AFD}"/>
              </a:ext>
            </a:extLst>
          </p:cNvPr>
          <p:cNvSpPr/>
          <p:nvPr/>
        </p:nvSpPr>
        <p:spPr>
          <a:xfrm>
            <a:off x="1930397" y="3552879"/>
            <a:ext cx="166255" cy="166255"/>
          </a:xfrm>
          <a:prstGeom prst="diamond">
            <a:avLst/>
          </a:prstGeom>
          <a:solidFill>
            <a:schemeClr val="accent6"/>
          </a:solidFill>
          <a:ln w="317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 sz="800">
              <a:solidFill>
                <a:schemeClr val="tx1"/>
              </a:solidFill>
            </a:endParaRPr>
          </a:p>
        </p:txBody>
      </p: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A367D5C8-8433-AD73-D7C4-7E1F6B28AFC1}"/>
              </a:ext>
            </a:extLst>
          </p:cNvPr>
          <p:cNvCxnSpPr>
            <a:cxnSpLocks/>
            <a:stCxn id="30" idx="3"/>
            <a:endCxn id="38" idx="1"/>
          </p:cNvCxnSpPr>
          <p:nvPr/>
        </p:nvCxnSpPr>
        <p:spPr>
          <a:xfrm flipV="1">
            <a:off x="3174999" y="4849599"/>
            <a:ext cx="1263073" cy="29238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6" name="ひし形 45">
            <a:extLst>
              <a:ext uri="{FF2B5EF4-FFF2-40B4-BE49-F238E27FC236}">
                <a16:creationId xmlns:a16="http://schemas.microsoft.com/office/drawing/2014/main" id="{2412A4C0-650C-DCE8-2191-869C2D3C4103}"/>
              </a:ext>
            </a:extLst>
          </p:cNvPr>
          <p:cNvSpPr/>
          <p:nvPr/>
        </p:nvSpPr>
        <p:spPr>
          <a:xfrm>
            <a:off x="3112653" y="5058858"/>
            <a:ext cx="166255" cy="166255"/>
          </a:xfrm>
          <a:prstGeom prst="diamond">
            <a:avLst/>
          </a:prstGeom>
          <a:solidFill>
            <a:schemeClr val="accent6"/>
          </a:solidFill>
          <a:ln w="317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 sz="800">
              <a:solidFill>
                <a:schemeClr val="tx1"/>
              </a:solidFill>
            </a:endParaRPr>
          </a:p>
        </p:txBody>
      </p: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1C798E2D-31F5-E71D-AEFE-5C0F9588D0C6}"/>
              </a:ext>
            </a:extLst>
          </p:cNvPr>
          <p:cNvCxnSpPr>
            <a:cxnSpLocks/>
            <a:stCxn id="46" idx="1"/>
            <a:endCxn id="39" idx="1"/>
          </p:cNvCxnSpPr>
          <p:nvPr/>
        </p:nvCxnSpPr>
        <p:spPr>
          <a:xfrm>
            <a:off x="3112653" y="5141986"/>
            <a:ext cx="1357746" cy="377724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7" name="吹き出し: 角を丸めた四角形 66">
            <a:extLst>
              <a:ext uri="{FF2B5EF4-FFF2-40B4-BE49-F238E27FC236}">
                <a16:creationId xmlns:a16="http://schemas.microsoft.com/office/drawing/2014/main" id="{2F579C10-F466-A2E9-8B97-AD60CF193148}"/>
              </a:ext>
            </a:extLst>
          </p:cNvPr>
          <p:cNvSpPr/>
          <p:nvPr/>
        </p:nvSpPr>
        <p:spPr>
          <a:xfrm>
            <a:off x="1145307" y="1699643"/>
            <a:ext cx="1736436" cy="430809"/>
          </a:xfrm>
          <a:prstGeom prst="wedgeRoundRectCallout">
            <a:avLst>
              <a:gd name="adj1" fmla="val -27748"/>
              <a:gd name="adj2" fmla="val 96803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en-US" altLang="ja-JP" sz="800">
                <a:solidFill>
                  <a:schemeClr val="tx1"/>
                </a:solidFill>
              </a:rPr>
              <a:t>Config</a:t>
            </a:r>
            <a:r>
              <a:rPr kumimoji="1" lang="ja-JP" altLang="en-US" sz="800">
                <a:solidFill>
                  <a:schemeClr val="tx1"/>
                </a:solidFill>
              </a:rPr>
              <a:t>クラスの抽象クラス</a:t>
            </a:r>
            <a:br>
              <a:rPr kumimoji="1" lang="en-US" altLang="ja-JP" sz="800">
                <a:solidFill>
                  <a:schemeClr val="tx1"/>
                </a:solidFill>
              </a:rPr>
            </a:br>
            <a:r>
              <a:rPr kumimoji="1" lang="ja-JP" altLang="en-US" sz="800">
                <a:solidFill>
                  <a:schemeClr val="tx1"/>
                </a:solidFill>
              </a:rPr>
              <a:t>共通メンバは実装する</a:t>
            </a:r>
          </a:p>
        </p:txBody>
      </p:sp>
      <p:sp>
        <p:nvSpPr>
          <p:cNvPr id="68" name="吹き出し: 角を丸めた四角形 67">
            <a:extLst>
              <a:ext uri="{FF2B5EF4-FFF2-40B4-BE49-F238E27FC236}">
                <a16:creationId xmlns:a16="http://schemas.microsoft.com/office/drawing/2014/main" id="{8D2D57A1-0AC9-E933-1251-4E1D3ABC683A}"/>
              </a:ext>
            </a:extLst>
          </p:cNvPr>
          <p:cNvSpPr/>
          <p:nvPr/>
        </p:nvSpPr>
        <p:spPr>
          <a:xfrm>
            <a:off x="6428511" y="1237034"/>
            <a:ext cx="1717964" cy="462609"/>
          </a:xfrm>
          <a:prstGeom prst="wedgeRoundRectCallout">
            <a:avLst>
              <a:gd name="adj1" fmla="val -69220"/>
              <a:gd name="adj2" fmla="val 76477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ja-JP" sz="800">
                <a:solidFill>
                  <a:schemeClr val="tx1"/>
                </a:solidFill>
              </a:rPr>
              <a:t>LOGIC:POSTS</a:t>
            </a:r>
            <a:r>
              <a:rPr lang="ja-JP" altLang="en-US" sz="800">
                <a:solidFill>
                  <a:schemeClr val="tx1"/>
                </a:solidFill>
              </a:rPr>
              <a:t>の</a:t>
            </a:r>
            <a:r>
              <a:rPr lang="en-US" altLang="ja-JP" sz="800">
                <a:solidFill>
                  <a:schemeClr val="tx1"/>
                </a:solidFill>
              </a:rPr>
              <a:t>config</a:t>
            </a:r>
            <a:r>
              <a:rPr lang="ja-JP" altLang="en-US" sz="800">
                <a:solidFill>
                  <a:schemeClr val="tx1"/>
                </a:solidFill>
              </a:rPr>
              <a:t>クラス</a:t>
            </a:r>
            <a:endParaRPr kumimoji="1" lang="ja-JP" altLang="en-US" sz="800">
              <a:solidFill>
                <a:schemeClr val="tx1"/>
              </a:solidFill>
            </a:endParaRPr>
          </a:p>
        </p:txBody>
      </p:sp>
      <p:sp>
        <p:nvSpPr>
          <p:cNvPr id="69" name="吹き出し: 角を丸めた四角形 68">
            <a:extLst>
              <a:ext uri="{FF2B5EF4-FFF2-40B4-BE49-F238E27FC236}">
                <a16:creationId xmlns:a16="http://schemas.microsoft.com/office/drawing/2014/main" id="{1272564F-B619-E7E9-335D-6C34AF462A43}"/>
              </a:ext>
            </a:extLst>
          </p:cNvPr>
          <p:cNvSpPr/>
          <p:nvPr/>
        </p:nvSpPr>
        <p:spPr>
          <a:xfrm>
            <a:off x="1514764" y="5809888"/>
            <a:ext cx="2438400" cy="584775"/>
          </a:xfrm>
          <a:prstGeom prst="wedgeRoundRectCallout">
            <a:avLst>
              <a:gd name="adj1" fmla="val -46521"/>
              <a:gd name="adj2" fmla="val -95447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800">
                <a:solidFill>
                  <a:schemeClr val="tx1"/>
                </a:solidFill>
              </a:rPr>
              <a:t>踏みたいリンクの</a:t>
            </a:r>
            <a:r>
              <a:rPr lang="en-US" altLang="ja-JP" sz="800">
                <a:solidFill>
                  <a:schemeClr val="tx1"/>
                </a:solidFill>
              </a:rPr>
              <a:t>Node</a:t>
            </a:r>
            <a:r>
              <a:rPr lang="ja-JP" altLang="en-US" sz="800">
                <a:solidFill>
                  <a:schemeClr val="tx1"/>
                </a:solidFill>
              </a:rPr>
              <a:t>とリンクテキストを定義</a:t>
            </a:r>
            <a:br>
              <a:rPr lang="en-US" altLang="ja-JP" sz="800">
                <a:solidFill>
                  <a:schemeClr val="tx1"/>
                </a:solidFill>
              </a:rPr>
            </a:br>
            <a:r>
              <a:rPr lang="ja-JP" altLang="en-US" sz="800">
                <a:solidFill>
                  <a:schemeClr val="tx1"/>
                </a:solidFill>
              </a:rPr>
              <a:t>ページネーションが存在する場合、ページ遷移するための</a:t>
            </a:r>
            <a:r>
              <a:rPr lang="en-US" altLang="ja-JP" sz="800">
                <a:solidFill>
                  <a:schemeClr val="tx1"/>
                </a:solidFill>
              </a:rPr>
              <a:t>next_link</a:t>
            </a:r>
            <a:r>
              <a:rPr lang="ja-JP" altLang="en-US" sz="800">
                <a:solidFill>
                  <a:schemeClr val="tx1"/>
                </a:solidFill>
              </a:rPr>
              <a:t>と</a:t>
            </a:r>
            <a:r>
              <a:rPr lang="en-US" altLang="ja-JP" sz="800">
                <a:solidFill>
                  <a:schemeClr val="tx1"/>
                </a:solidFill>
              </a:rPr>
              <a:t>prev_link</a:t>
            </a:r>
            <a:r>
              <a:rPr lang="ja-JP" altLang="en-US" sz="800">
                <a:solidFill>
                  <a:schemeClr val="tx1"/>
                </a:solidFill>
              </a:rPr>
              <a:t>を定義</a:t>
            </a:r>
          </a:p>
          <a:p>
            <a:pPr algn="l"/>
            <a:endParaRPr kumimoji="1" lang="ja-JP" altLang="en-US" sz="800">
              <a:solidFill>
                <a:schemeClr val="tx1"/>
              </a:solidFill>
            </a:endParaRPr>
          </a:p>
        </p:txBody>
      </p:sp>
      <p:sp>
        <p:nvSpPr>
          <p:cNvPr id="70" name="吹き出し: 角を丸めた四角形 69">
            <a:extLst>
              <a:ext uri="{FF2B5EF4-FFF2-40B4-BE49-F238E27FC236}">
                <a16:creationId xmlns:a16="http://schemas.microsoft.com/office/drawing/2014/main" id="{9D5ED5AE-2FD7-853A-5299-D0E60EBE2537}"/>
              </a:ext>
            </a:extLst>
          </p:cNvPr>
          <p:cNvSpPr/>
          <p:nvPr/>
        </p:nvSpPr>
        <p:spPr>
          <a:xfrm>
            <a:off x="6063672" y="4440651"/>
            <a:ext cx="1754910" cy="501647"/>
          </a:xfrm>
          <a:prstGeom prst="wedgeRoundRectCallout">
            <a:avLst>
              <a:gd name="adj1" fmla="val -59255"/>
              <a:gd name="adj2" fmla="val 33040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ja-JP" altLang="en-US" sz="800">
                <a:solidFill>
                  <a:schemeClr val="tx1"/>
                </a:solidFill>
              </a:rPr>
              <a:t>踏みたいリンクが存在する</a:t>
            </a:r>
            <a:r>
              <a:rPr kumimoji="1" lang="en-US" altLang="ja-JP" sz="800">
                <a:solidFill>
                  <a:schemeClr val="tx1"/>
                </a:solidFill>
              </a:rPr>
              <a:t>Node</a:t>
            </a:r>
            <a:r>
              <a:rPr kumimoji="1" lang="ja-JP" altLang="en-US" sz="800">
                <a:solidFill>
                  <a:schemeClr val="tx1"/>
                </a:solidFill>
              </a:rPr>
              <a:t>と、リンクテキストを定義</a:t>
            </a: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D9D07932-9683-5B9D-2BE5-24DB210E88DE}"/>
              </a:ext>
            </a:extLst>
          </p:cNvPr>
          <p:cNvSpPr txBox="1"/>
          <p:nvPr/>
        </p:nvSpPr>
        <p:spPr>
          <a:xfrm>
            <a:off x="281709" y="198030"/>
            <a:ext cx="406862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2400" b="1">
                <a:solidFill>
                  <a:schemeClr val="accent6"/>
                </a:solidFill>
              </a:rPr>
              <a:t>Configs</a:t>
            </a:r>
            <a:r>
              <a:rPr kumimoji="1" lang="ja-JP" altLang="en-US" sz="2400" b="1">
                <a:solidFill>
                  <a:schemeClr val="accent6"/>
                </a:solidFill>
              </a:rPr>
              <a:t>フォルダの仕様書</a:t>
            </a:r>
            <a:endParaRPr kumimoji="1" lang="en-US" altLang="ja-JP" sz="2400" b="1">
              <a:solidFill>
                <a:schemeClr val="accent6"/>
              </a:solidFill>
            </a:endParaRPr>
          </a:p>
          <a:p>
            <a:pPr algn="l"/>
            <a:r>
              <a:rPr lang="en-US" altLang="ja-JP" sz="1400" b="1">
                <a:solidFill>
                  <a:schemeClr val="accent6"/>
                </a:solidFill>
              </a:rPr>
              <a:t>PostsScraperConfig</a:t>
            </a:r>
            <a:r>
              <a:rPr lang="ja-JP" altLang="en-US" sz="1400" b="1">
                <a:solidFill>
                  <a:schemeClr val="accent6"/>
                </a:solidFill>
              </a:rPr>
              <a:t>作成時</a:t>
            </a:r>
            <a:endParaRPr kumimoji="1" lang="ja-JP" altLang="en-US" sz="1400" b="1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649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2A523F0-ED14-22F1-4950-9125C6A22FEC}"/>
              </a:ext>
            </a:extLst>
          </p:cNvPr>
          <p:cNvSpPr txBox="1"/>
          <p:nvPr/>
        </p:nvSpPr>
        <p:spPr>
          <a:xfrm>
            <a:off x="600363" y="1632317"/>
            <a:ext cx="528320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b="1">
                <a:solidFill>
                  <a:srgbClr val="FF0000"/>
                </a:solidFill>
              </a:rPr>
              <a:t>SAMPLE</a:t>
            </a:r>
            <a:r>
              <a:rPr lang="en-US" altLang="ja-JP" sz="1000"/>
              <a:t> </a:t>
            </a:r>
          </a:p>
          <a:p>
            <a:r>
              <a:rPr lang="en-US" altLang="ja-JP" sz="1000"/>
              <a:t>"SITE_NAME": "zawazawaSpla3_</a:t>
            </a:r>
            <a:r>
              <a:rPr lang="ja-JP" altLang="en-US" sz="1000"/>
              <a:t>ブキ</a:t>
            </a:r>
            <a:r>
              <a:rPr lang="en-US" altLang="ja-JP" sz="1000"/>
              <a:t>",</a:t>
            </a:r>
          </a:p>
          <a:p>
            <a:r>
              <a:rPr lang="en-US" altLang="ja-JP" sz="1000"/>
              <a:t>  "URL": "https://zawazawa.jp/spla3/tag/%E3%83%96%E3%82%AD",</a:t>
            </a:r>
          </a:p>
          <a:p>
            <a:r>
              <a:rPr lang="en-US" altLang="ja-JP" sz="1000"/>
              <a:t>  "PAGE": [</a:t>
            </a:r>
          </a:p>
          <a:p>
            <a:r>
              <a:rPr lang="ja-JP" altLang="en-US" sz="1000"/>
              <a:t>    </a:t>
            </a:r>
            <a:r>
              <a:rPr lang="en-US" altLang="ja-JP" sz="1000"/>
              <a:t>{</a:t>
            </a:r>
          </a:p>
          <a:p>
            <a:r>
              <a:rPr lang="en-US" altLang="ja-JP" sz="1000"/>
              <a:t>      "TARGET_LINK": {</a:t>
            </a:r>
          </a:p>
          <a:p>
            <a:r>
              <a:rPr lang="en-US" altLang="ja-JP" sz="1000"/>
              <a:t>        "NODE": "//h3[contains(@class, 'list-view-item-heading')]/a",</a:t>
            </a:r>
          </a:p>
          <a:p>
            <a:r>
              <a:rPr lang="ja-JP" altLang="en-US" sz="1000"/>
              <a:t>        </a:t>
            </a:r>
            <a:r>
              <a:rPr lang="en-US" altLang="ja-JP" sz="1000"/>
              <a:t>"LINKTEXT": "</a:t>
            </a:r>
            <a:r>
              <a:rPr lang="ja-JP" altLang="en-US" sz="1000"/>
              <a:t>わかばシューター</a:t>
            </a:r>
            <a:r>
              <a:rPr lang="en-US" altLang="ja-JP" sz="1000"/>
              <a:t>"</a:t>
            </a:r>
            <a:endParaRPr lang="ja-JP" altLang="en-US" sz="1000"/>
          </a:p>
          <a:p>
            <a:r>
              <a:rPr lang="ja-JP" altLang="en-US" sz="1000"/>
              <a:t>      </a:t>
            </a:r>
            <a:r>
              <a:rPr lang="en-US" altLang="ja-JP" sz="1000"/>
              <a:t>},</a:t>
            </a:r>
          </a:p>
          <a:p>
            <a:r>
              <a:rPr lang="en-US" altLang="ja-JP" sz="1000"/>
              <a:t>      "PAGINATION": {</a:t>
            </a:r>
          </a:p>
          <a:p>
            <a:r>
              <a:rPr lang="en-US" altLang="ja-JP" sz="1000"/>
              <a:t>        "NEXT_LINK": "//li[contains(@class, 'next')]/a",</a:t>
            </a:r>
          </a:p>
          <a:p>
            <a:r>
              <a:rPr lang="en-US" altLang="ja-JP" sz="1000"/>
              <a:t>        "PREV_LINK": "//li[contains(@class, 'prev')]/a"</a:t>
            </a:r>
          </a:p>
          <a:p>
            <a:r>
              <a:rPr lang="ja-JP" altLang="en-US" sz="1000"/>
              <a:t>      </a:t>
            </a:r>
            <a:r>
              <a:rPr lang="en-US" altLang="ja-JP" sz="1000"/>
              <a:t>}</a:t>
            </a:r>
          </a:p>
          <a:p>
            <a:r>
              <a:rPr lang="ja-JP" altLang="en-US" sz="1000"/>
              <a:t>    </a:t>
            </a:r>
            <a:r>
              <a:rPr lang="en-US" altLang="ja-JP" sz="1000"/>
              <a:t>}</a:t>
            </a:r>
          </a:p>
          <a:p>
            <a:r>
              <a:rPr lang="ja-JP" altLang="en-US" sz="1000"/>
              <a:t>  </a:t>
            </a:r>
            <a:r>
              <a:rPr lang="en-US" altLang="ja-JP" sz="1000"/>
              <a:t>],</a:t>
            </a:r>
            <a:endParaRPr kumimoji="1" lang="ja-JP" altLang="en-US" sz="100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89FE15B-2116-1FAB-B4F0-234F02B0D934}"/>
              </a:ext>
            </a:extLst>
          </p:cNvPr>
          <p:cNvSpPr txBox="1"/>
          <p:nvPr/>
        </p:nvSpPr>
        <p:spPr>
          <a:xfrm>
            <a:off x="665018" y="292492"/>
            <a:ext cx="2503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b="1">
                <a:solidFill>
                  <a:schemeClr val="accent6"/>
                </a:solidFill>
              </a:rPr>
              <a:t>Config.json</a:t>
            </a:r>
            <a:r>
              <a:rPr kumimoji="1" lang="ja-JP" altLang="en-US" b="1">
                <a:solidFill>
                  <a:schemeClr val="accent6"/>
                </a:solidFill>
              </a:rPr>
              <a:t>の仕様書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690F53E-F313-6B46-76F5-DF6017526847}"/>
              </a:ext>
            </a:extLst>
          </p:cNvPr>
          <p:cNvSpPr txBox="1"/>
          <p:nvPr/>
        </p:nvSpPr>
        <p:spPr>
          <a:xfrm>
            <a:off x="600363" y="847666"/>
            <a:ext cx="33989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1000"/>
              <a:t>URL</a:t>
            </a:r>
            <a:r>
              <a:rPr lang="ja-JP" altLang="en-US" sz="1000"/>
              <a:t>にアクセスしたのち</a:t>
            </a:r>
            <a:r>
              <a:rPr kumimoji="1" lang="ja-JP" altLang="en-US" sz="1000"/>
              <a:t>、</a:t>
            </a:r>
            <a:r>
              <a:rPr kumimoji="1" lang="en-US" altLang="ja-JP" sz="1000"/>
              <a:t>PAGE</a:t>
            </a:r>
            <a:r>
              <a:rPr kumimoji="1" lang="ja-JP" altLang="en-US" sz="1000"/>
              <a:t>に記載した設定値通りにブラウザを操作して特定のページにアクセスする</a:t>
            </a:r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1B578B6E-782F-15D6-3A2E-C625EDCD5980}"/>
              </a:ext>
            </a:extLst>
          </p:cNvPr>
          <p:cNvSpPr/>
          <p:nvPr/>
        </p:nvSpPr>
        <p:spPr>
          <a:xfrm>
            <a:off x="1532076" y="1545227"/>
            <a:ext cx="1731819" cy="336692"/>
          </a:xfrm>
          <a:prstGeom prst="wedgeRoundRectCallout">
            <a:avLst>
              <a:gd name="adj1" fmla="val -65482"/>
              <a:gd name="adj2" fmla="val 165862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>
                <a:solidFill>
                  <a:schemeClr val="tx1"/>
                </a:solidFill>
              </a:rPr>
              <a:t>リンクテキストを踏む操作を配列で定義</a:t>
            </a:r>
          </a:p>
        </p:txBody>
      </p:sp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F7429118-826B-8F07-3B26-B13775E2B0FA}"/>
              </a:ext>
            </a:extLst>
          </p:cNvPr>
          <p:cNvSpPr/>
          <p:nvPr/>
        </p:nvSpPr>
        <p:spPr>
          <a:xfrm>
            <a:off x="3263895" y="2549013"/>
            <a:ext cx="1895767" cy="283633"/>
          </a:xfrm>
          <a:prstGeom prst="wedgeRoundRectCallout">
            <a:avLst>
              <a:gd name="adj1" fmla="val -72347"/>
              <a:gd name="adj2" fmla="val 46209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800">
                <a:solidFill>
                  <a:schemeClr val="tx1"/>
                </a:solidFill>
              </a:rPr>
              <a:t>踏みたいリンクの</a:t>
            </a:r>
            <a:r>
              <a:rPr lang="en-US" altLang="ja-JP" sz="800">
                <a:solidFill>
                  <a:schemeClr val="tx1"/>
                </a:solidFill>
              </a:rPr>
              <a:t>Node</a:t>
            </a:r>
            <a:r>
              <a:rPr lang="ja-JP" altLang="en-US" sz="800">
                <a:solidFill>
                  <a:schemeClr val="tx1"/>
                </a:solidFill>
              </a:rPr>
              <a:t>とリンクテキストを定義</a:t>
            </a:r>
            <a:endParaRPr kumimoji="1" lang="ja-JP" altLang="en-US" sz="800">
              <a:solidFill>
                <a:schemeClr val="tx1"/>
              </a:solidFill>
            </a:endParaRPr>
          </a:p>
        </p:txBody>
      </p:sp>
      <p:sp>
        <p:nvSpPr>
          <p:cNvPr id="9" name="吹き出し: 角を丸めた四角形 8">
            <a:extLst>
              <a:ext uri="{FF2B5EF4-FFF2-40B4-BE49-F238E27FC236}">
                <a16:creationId xmlns:a16="http://schemas.microsoft.com/office/drawing/2014/main" id="{3C32B73E-D145-EB39-1F32-D1F24FB0D83D}"/>
              </a:ext>
            </a:extLst>
          </p:cNvPr>
          <p:cNvSpPr/>
          <p:nvPr/>
        </p:nvSpPr>
        <p:spPr>
          <a:xfrm>
            <a:off x="2110508" y="3532721"/>
            <a:ext cx="2627748" cy="433242"/>
          </a:xfrm>
          <a:prstGeom prst="wedgeRoundRectCallout">
            <a:avLst>
              <a:gd name="adj1" fmla="val -48094"/>
              <a:gd name="adj2" fmla="val -141399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>
                <a:solidFill>
                  <a:schemeClr val="tx1"/>
                </a:solidFill>
              </a:rPr>
              <a:t>ページネーションが存在する場合、ページ遷移するための</a:t>
            </a:r>
            <a:r>
              <a:rPr kumimoji="1" lang="en-US" altLang="ja-JP" sz="800">
                <a:solidFill>
                  <a:schemeClr val="tx1"/>
                </a:solidFill>
              </a:rPr>
              <a:t>next_link</a:t>
            </a:r>
            <a:r>
              <a:rPr kumimoji="1" lang="ja-JP" altLang="en-US" sz="800">
                <a:solidFill>
                  <a:schemeClr val="tx1"/>
                </a:solidFill>
              </a:rPr>
              <a:t>と</a:t>
            </a:r>
            <a:r>
              <a:rPr kumimoji="1" lang="en-US" altLang="ja-JP" sz="800">
                <a:solidFill>
                  <a:schemeClr val="tx1"/>
                </a:solidFill>
              </a:rPr>
              <a:t>prev_link</a:t>
            </a:r>
            <a:r>
              <a:rPr kumimoji="1" lang="ja-JP" altLang="en-US" sz="800">
                <a:solidFill>
                  <a:schemeClr val="tx1"/>
                </a:solidFill>
              </a:rPr>
              <a:t>を定義</a:t>
            </a:r>
            <a:endParaRPr kumimoji="1" lang="en-US" altLang="ja-JP" sz="800">
              <a:solidFill>
                <a:schemeClr val="tx1"/>
              </a:solidFill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E51E50C-DF8B-EBF8-CF6D-28FDCB90C164}"/>
              </a:ext>
            </a:extLst>
          </p:cNvPr>
          <p:cNvSpPr txBox="1"/>
          <p:nvPr/>
        </p:nvSpPr>
        <p:spPr>
          <a:xfrm>
            <a:off x="7032340" y="266596"/>
            <a:ext cx="4673600" cy="6324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/>
              <a:t>{</a:t>
            </a:r>
          </a:p>
          <a:p>
            <a:r>
              <a:rPr lang="en-US" altLang="ja-JP" sz="900"/>
              <a:t>  "SITE_NAME": "zawazawaSpla3_</a:t>
            </a:r>
            <a:r>
              <a:rPr lang="ja-JP" altLang="en-US" sz="900"/>
              <a:t>ブキ</a:t>
            </a:r>
            <a:r>
              <a:rPr lang="en-US" altLang="ja-JP" sz="900"/>
              <a:t>",</a:t>
            </a:r>
          </a:p>
          <a:p>
            <a:r>
              <a:rPr lang="en-US" altLang="ja-JP" sz="900"/>
              <a:t>  "URL": "https://zawazawa.jp/spla3/tag/%E3%83%96%E3%82%AD",</a:t>
            </a:r>
          </a:p>
          <a:p>
            <a:r>
              <a:rPr lang="en-US" altLang="ja-JP" sz="900"/>
              <a:t>  "PAGES": [</a:t>
            </a:r>
          </a:p>
          <a:p>
            <a:r>
              <a:rPr lang="ja-JP" altLang="en-US" sz="900"/>
              <a:t>    </a:t>
            </a:r>
            <a:r>
              <a:rPr lang="en-US" altLang="ja-JP" sz="900"/>
              <a:t>{</a:t>
            </a:r>
          </a:p>
          <a:p>
            <a:r>
              <a:rPr lang="en-US" altLang="ja-JP" sz="900"/>
              <a:t>      "TARGET_LINK": {</a:t>
            </a:r>
          </a:p>
          <a:p>
            <a:r>
              <a:rPr lang="en-US" altLang="ja-JP" sz="900"/>
              <a:t>        "NODE": "//h3[contains(@class, 'list-view-item-heading')]/a",</a:t>
            </a:r>
          </a:p>
          <a:p>
            <a:r>
              <a:rPr lang="ja-JP" altLang="en-US" sz="900"/>
              <a:t>        </a:t>
            </a:r>
            <a:r>
              <a:rPr lang="en-US" altLang="ja-JP" sz="900"/>
              <a:t>"LINKTEXT": "</a:t>
            </a:r>
            <a:r>
              <a:rPr lang="ja-JP" altLang="en-US" sz="900"/>
              <a:t>わかばシューター</a:t>
            </a:r>
            <a:r>
              <a:rPr lang="en-US" altLang="ja-JP" sz="900"/>
              <a:t>"</a:t>
            </a:r>
            <a:endParaRPr lang="ja-JP" altLang="en-US" sz="900"/>
          </a:p>
          <a:p>
            <a:r>
              <a:rPr lang="ja-JP" altLang="en-US" sz="900"/>
              <a:t>      </a:t>
            </a:r>
            <a:r>
              <a:rPr lang="en-US" altLang="ja-JP" sz="900"/>
              <a:t>},</a:t>
            </a:r>
          </a:p>
          <a:p>
            <a:r>
              <a:rPr lang="en-US" altLang="ja-JP" sz="900"/>
              <a:t>      "PAGINATION": {</a:t>
            </a:r>
          </a:p>
          <a:p>
            <a:r>
              <a:rPr lang="en-US" altLang="ja-JP" sz="900"/>
              <a:t>        "NEXT_LINK": "//li[contains(@class, 'next')]/a",</a:t>
            </a:r>
          </a:p>
          <a:p>
            <a:r>
              <a:rPr lang="en-US" altLang="ja-JP" sz="900"/>
              <a:t>        "PREV_LINK": "//li[contains(@class, 'prev')]/a"</a:t>
            </a:r>
          </a:p>
          <a:p>
            <a:r>
              <a:rPr lang="ja-JP" altLang="en-US" sz="900"/>
              <a:t>      </a:t>
            </a:r>
            <a:r>
              <a:rPr lang="en-US" altLang="ja-JP" sz="900"/>
              <a:t>}</a:t>
            </a:r>
          </a:p>
          <a:p>
            <a:r>
              <a:rPr lang="ja-JP" altLang="en-US" sz="900"/>
              <a:t>    </a:t>
            </a:r>
            <a:r>
              <a:rPr lang="en-US" altLang="ja-JP" sz="900"/>
              <a:t>}</a:t>
            </a:r>
          </a:p>
          <a:p>
            <a:r>
              <a:rPr lang="ja-JP" altLang="en-US" sz="900"/>
              <a:t>  </a:t>
            </a:r>
            <a:r>
              <a:rPr lang="en-US" altLang="ja-JP" sz="900"/>
              <a:t>],</a:t>
            </a:r>
          </a:p>
          <a:p>
            <a:r>
              <a:rPr lang="en-US" altLang="ja-JP" sz="900"/>
              <a:t>  "LOGIC": "Posts",</a:t>
            </a:r>
          </a:p>
          <a:p>
            <a:r>
              <a:rPr lang="en-US" altLang="ja-JP" sz="900"/>
              <a:t>  "LIST_NODE": "//div[@id='main-list-view-widget']",</a:t>
            </a:r>
          </a:p>
          <a:p>
            <a:r>
              <a:rPr lang="en-US" altLang="ja-JP" sz="900"/>
              <a:t>  "POST_NODE": ".//*[contains(@class, 'list-view-item')]",</a:t>
            </a:r>
          </a:p>
          <a:p>
            <a:r>
              <a:rPr lang="en-US" altLang="ja-JP" sz="900"/>
              <a:t>  "USER_ID": {</a:t>
            </a:r>
          </a:p>
          <a:p>
            <a:r>
              <a:rPr lang="en-US" altLang="ja-JP" sz="900"/>
              <a:t>    "NODE": ".//*[contains(@class, 'hashed-track-info')]",</a:t>
            </a:r>
          </a:p>
          <a:p>
            <a:r>
              <a:rPr lang="en-US" altLang="ja-JP" sz="900"/>
              <a:t>    "TYPE": "text"</a:t>
            </a:r>
          </a:p>
          <a:p>
            <a:r>
              <a:rPr lang="ja-JP" altLang="en-US" sz="900"/>
              <a:t>  </a:t>
            </a:r>
            <a:r>
              <a:rPr lang="en-US" altLang="ja-JP" sz="900"/>
              <a:t>},</a:t>
            </a:r>
          </a:p>
          <a:p>
            <a:r>
              <a:rPr lang="en-US" altLang="ja-JP" sz="900"/>
              <a:t>  "TEXT": {</a:t>
            </a:r>
          </a:p>
          <a:p>
            <a:r>
              <a:rPr lang="en-US" altLang="ja-JP" sz="900"/>
              <a:t>    "NODE": ".//div[contains(@class, 'body')]//p",</a:t>
            </a:r>
          </a:p>
          <a:p>
            <a:r>
              <a:rPr lang="en-US" altLang="ja-JP" sz="900"/>
              <a:t>    "TYPE": "text"</a:t>
            </a:r>
          </a:p>
          <a:p>
            <a:r>
              <a:rPr lang="ja-JP" altLang="en-US" sz="900"/>
              <a:t>  </a:t>
            </a:r>
            <a:r>
              <a:rPr lang="en-US" altLang="ja-JP" sz="900"/>
              <a:t>},</a:t>
            </a:r>
          </a:p>
          <a:p>
            <a:r>
              <a:rPr lang="en-US" altLang="ja-JP" sz="900"/>
              <a:t>  "DATE": {</a:t>
            </a:r>
          </a:p>
          <a:p>
            <a:r>
              <a:rPr lang="nl-NL" altLang="ja-JP" sz="900"/>
              <a:t>    "NODE": ".//small[@class='comment-timestamp']/a",</a:t>
            </a:r>
          </a:p>
          <a:p>
            <a:r>
              <a:rPr lang="en-US" altLang="ja-JP" sz="900"/>
              <a:t>    "TYPE": "text"</a:t>
            </a:r>
          </a:p>
          <a:p>
            <a:r>
              <a:rPr lang="ja-JP" altLang="en-US" sz="900"/>
              <a:t>  </a:t>
            </a:r>
            <a:r>
              <a:rPr lang="en-US" altLang="ja-JP" sz="900"/>
              <a:t>},</a:t>
            </a:r>
          </a:p>
          <a:p>
            <a:r>
              <a:rPr lang="en-US" altLang="ja-JP" sz="900"/>
              <a:t>  "REPLY": {</a:t>
            </a:r>
          </a:p>
          <a:p>
            <a:r>
              <a:rPr lang="fr-FR" altLang="ja-JP" sz="900"/>
              <a:t>    "NODE": ".//div[contains(@class, 'comment-parent-link')]",</a:t>
            </a:r>
          </a:p>
          <a:p>
            <a:r>
              <a:rPr lang="en-US" altLang="ja-JP" sz="900"/>
              <a:t>    "TYPE": "text"</a:t>
            </a:r>
          </a:p>
          <a:p>
            <a:r>
              <a:rPr lang="ja-JP" altLang="en-US" sz="900"/>
              <a:t>  </a:t>
            </a:r>
            <a:r>
              <a:rPr lang="en-US" altLang="ja-JP" sz="900"/>
              <a:t>},</a:t>
            </a:r>
          </a:p>
          <a:p>
            <a:r>
              <a:rPr lang="en-US" altLang="ja-JP" sz="900"/>
              <a:t>  "IMAGE": {</a:t>
            </a:r>
          </a:p>
          <a:p>
            <a:r>
              <a:rPr lang="it-IT" altLang="ja-JP" sz="900"/>
              <a:t>    "NODE": ".//div[contains(@class, 'media-modal')]",</a:t>
            </a:r>
          </a:p>
          <a:p>
            <a:r>
              <a:rPr lang="en-US" altLang="ja-JP" sz="900"/>
              <a:t>    "TYPE": "text"</a:t>
            </a:r>
          </a:p>
          <a:p>
            <a:r>
              <a:rPr lang="ja-JP" altLang="en-US" sz="900"/>
              <a:t>  </a:t>
            </a:r>
            <a:r>
              <a:rPr lang="en-US" altLang="ja-JP" sz="900"/>
              <a:t>},</a:t>
            </a:r>
          </a:p>
          <a:p>
            <a:r>
              <a:rPr lang="en-US" altLang="ja-JP" sz="900"/>
              <a:t>  "POST_ID": {</a:t>
            </a:r>
          </a:p>
          <a:p>
            <a:r>
              <a:rPr lang="en-US" altLang="ja-JP" sz="900"/>
              <a:t>    "NODE": ".",</a:t>
            </a:r>
          </a:p>
          <a:p>
            <a:r>
              <a:rPr lang="en-US" altLang="ja-JP" sz="900"/>
              <a:t>    "TYPE": "attribute",</a:t>
            </a:r>
          </a:p>
          <a:p>
            <a:r>
              <a:rPr lang="en-US" altLang="ja-JP" sz="900"/>
              <a:t>    "ATTRIBUTE": "data-key"</a:t>
            </a:r>
          </a:p>
          <a:p>
            <a:r>
              <a:rPr lang="ja-JP" altLang="en-US" sz="900"/>
              <a:t>  </a:t>
            </a:r>
            <a:r>
              <a:rPr lang="en-US" altLang="ja-JP" sz="900"/>
              <a:t>}</a:t>
            </a:r>
          </a:p>
          <a:p>
            <a:r>
              <a:rPr lang="en-US" altLang="ja-JP" sz="900"/>
              <a:t>}</a:t>
            </a:r>
          </a:p>
          <a:p>
            <a:endParaRPr lang="ja-JP" altLang="en-US" sz="900"/>
          </a:p>
        </p:txBody>
      </p:sp>
      <p:sp>
        <p:nvSpPr>
          <p:cNvPr id="5" name="吹き出し: 角を丸めた四角形 4">
            <a:extLst>
              <a:ext uri="{FF2B5EF4-FFF2-40B4-BE49-F238E27FC236}">
                <a16:creationId xmlns:a16="http://schemas.microsoft.com/office/drawing/2014/main" id="{9B25CB8C-04A9-D874-1E92-045CAD73B795}"/>
              </a:ext>
            </a:extLst>
          </p:cNvPr>
          <p:cNvSpPr/>
          <p:nvPr/>
        </p:nvSpPr>
        <p:spPr>
          <a:xfrm>
            <a:off x="9369140" y="2046121"/>
            <a:ext cx="1519384" cy="304688"/>
          </a:xfrm>
          <a:prstGeom prst="wedgeRoundRectCallout">
            <a:avLst>
              <a:gd name="adj1" fmla="val -120123"/>
              <a:gd name="adj2" fmla="val 60776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ja-JP" altLang="en-US" sz="800">
                <a:solidFill>
                  <a:schemeClr val="tx1"/>
                </a:solidFill>
              </a:rPr>
              <a:t>サイトの分類を定義</a:t>
            </a:r>
            <a:br>
              <a:rPr kumimoji="1" lang="en-US" altLang="ja-JP" sz="800">
                <a:solidFill>
                  <a:schemeClr val="tx1"/>
                </a:solidFill>
              </a:rPr>
            </a:br>
            <a:r>
              <a:rPr lang="ja-JP" altLang="en-US" sz="800">
                <a:solidFill>
                  <a:schemeClr val="tx1"/>
                </a:solidFill>
              </a:rPr>
              <a:t>内部</a:t>
            </a:r>
            <a:r>
              <a:rPr kumimoji="1" lang="ja-JP" altLang="en-US" sz="800">
                <a:solidFill>
                  <a:schemeClr val="tx1"/>
                </a:solidFill>
              </a:rPr>
              <a:t>処理を分岐</a:t>
            </a:r>
          </a:p>
        </p:txBody>
      </p:sp>
      <p:sp>
        <p:nvSpPr>
          <p:cNvPr id="11" name="吹き出し: 角を丸めた四角形 10">
            <a:extLst>
              <a:ext uri="{FF2B5EF4-FFF2-40B4-BE49-F238E27FC236}">
                <a16:creationId xmlns:a16="http://schemas.microsoft.com/office/drawing/2014/main" id="{3F99D767-27C1-6E52-7BFB-F35EAB35679D}"/>
              </a:ext>
            </a:extLst>
          </p:cNvPr>
          <p:cNvSpPr/>
          <p:nvPr/>
        </p:nvSpPr>
        <p:spPr>
          <a:xfrm>
            <a:off x="5455232" y="2046121"/>
            <a:ext cx="1519384" cy="304688"/>
          </a:xfrm>
          <a:prstGeom prst="wedgeRoundRectCallout">
            <a:avLst>
              <a:gd name="adj1" fmla="val 50697"/>
              <a:gd name="adj2" fmla="val 100184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en-US" altLang="ja-JP" sz="800">
                <a:solidFill>
                  <a:schemeClr val="tx1"/>
                </a:solidFill>
              </a:rPr>
              <a:t>Post</a:t>
            </a:r>
            <a:r>
              <a:rPr kumimoji="1" lang="ja-JP" altLang="en-US" sz="800">
                <a:solidFill>
                  <a:schemeClr val="tx1"/>
                </a:solidFill>
              </a:rPr>
              <a:t>がまとめられている</a:t>
            </a:r>
            <a:r>
              <a:rPr kumimoji="1" lang="en-US" altLang="ja-JP" sz="800">
                <a:solidFill>
                  <a:schemeClr val="tx1"/>
                </a:solidFill>
              </a:rPr>
              <a:t>ListNode</a:t>
            </a:r>
            <a:r>
              <a:rPr kumimoji="1" lang="ja-JP" altLang="en-US" sz="800">
                <a:solidFill>
                  <a:schemeClr val="tx1"/>
                </a:solidFill>
              </a:rPr>
              <a:t>を定義</a:t>
            </a:r>
          </a:p>
        </p:txBody>
      </p:sp>
      <p:sp>
        <p:nvSpPr>
          <p:cNvPr id="12" name="吹き出し: 角を丸めた四角形 11">
            <a:extLst>
              <a:ext uri="{FF2B5EF4-FFF2-40B4-BE49-F238E27FC236}">
                <a16:creationId xmlns:a16="http://schemas.microsoft.com/office/drawing/2014/main" id="{FB4E5D1B-FBF7-F7B1-9B80-1B9B62D1844E}"/>
              </a:ext>
            </a:extLst>
          </p:cNvPr>
          <p:cNvSpPr/>
          <p:nvPr/>
        </p:nvSpPr>
        <p:spPr>
          <a:xfrm>
            <a:off x="6096000" y="2549013"/>
            <a:ext cx="759692" cy="215600"/>
          </a:xfrm>
          <a:prstGeom prst="wedgeRoundRectCallout">
            <a:avLst>
              <a:gd name="adj1" fmla="val 65895"/>
              <a:gd name="adj2" fmla="val 147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ja-JP" altLang="en-US" sz="800">
                <a:solidFill>
                  <a:schemeClr val="tx1"/>
                </a:solidFill>
              </a:rPr>
              <a:t>投稿</a:t>
            </a:r>
            <a:r>
              <a:rPr kumimoji="1" lang="en-US" altLang="ja-JP" sz="800">
                <a:solidFill>
                  <a:schemeClr val="tx1"/>
                </a:solidFill>
              </a:rPr>
              <a:t>Node</a:t>
            </a:r>
            <a:endParaRPr kumimoji="1" lang="ja-JP" altLang="en-US" sz="800">
              <a:solidFill>
                <a:schemeClr val="tx1"/>
              </a:solidFill>
            </a:endParaRPr>
          </a:p>
        </p:txBody>
      </p:sp>
      <p:sp>
        <p:nvSpPr>
          <p:cNvPr id="13" name="吹き出し: 角を丸めた四角形 12">
            <a:extLst>
              <a:ext uri="{FF2B5EF4-FFF2-40B4-BE49-F238E27FC236}">
                <a16:creationId xmlns:a16="http://schemas.microsoft.com/office/drawing/2014/main" id="{A5B9484F-EEFC-39CB-C1CC-A337B529D8DA}"/>
              </a:ext>
            </a:extLst>
          </p:cNvPr>
          <p:cNvSpPr/>
          <p:nvPr/>
        </p:nvSpPr>
        <p:spPr>
          <a:xfrm>
            <a:off x="5560291" y="2962817"/>
            <a:ext cx="1248645" cy="215600"/>
          </a:xfrm>
          <a:prstGeom prst="wedgeRoundRectCallout">
            <a:avLst>
              <a:gd name="adj1" fmla="val 81811"/>
              <a:gd name="adj2" fmla="val -38409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ja-JP" altLang="en-US" sz="800">
                <a:solidFill>
                  <a:schemeClr val="tx1"/>
                </a:solidFill>
              </a:rPr>
              <a:t>取得したい値の</a:t>
            </a:r>
            <a:r>
              <a:rPr kumimoji="1" lang="en-US" altLang="ja-JP" sz="800">
                <a:solidFill>
                  <a:schemeClr val="tx1"/>
                </a:solidFill>
              </a:rPr>
              <a:t>Node</a:t>
            </a:r>
            <a:endParaRPr kumimoji="1" lang="ja-JP" altLang="en-US" sz="800">
              <a:solidFill>
                <a:schemeClr val="tx1"/>
              </a:solidFill>
            </a:endParaRPr>
          </a:p>
        </p:txBody>
      </p:sp>
      <p:sp>
        <p:nvSpPr>
          <p:cNvPr id="14" name="吹き出し: 角を丸めた四角形 13">
            <a:extLst>
              <a:ext uri="{FF2B5EF4-FFF2-40B4-BE49-F238E27FC236}">
                <a16:creationId xmlns:a16="http://schemas.microsoft.com/office/drawing/2014/main" id="{0387D116-F8FD-9AC1-E24F-4B2B4119E5B7}"/>
              </a:ext>
            </a:extLst>
          </p:cNvPr>
          <p:cNvSpPr/>
          <p:nvPr/>
        </p:nvSpPr>
        <p:spPr>
          <a:xfrm>
            <a:off x="5455232" y="3288410"/>
            <a:ext cx="1491971" cy="267214"/>
          </a:xfrm>
          <a:prstGeom prst="wedgeRoundRectCallout">
            <a:avLst>
              <a:gd name="adj1" fmla="val 64099"/>
              <a:gd name="adj2" fmla="val -104324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ja-JP" altLang="en-US" sz="800">
                <a:solidFill>
                  <a:schemeClr val="tx1"/>
                </a:solidFill>
              </a:rPr>
              <a:t>取得したい値の属性</a:t>
            </a:r>
            <a:br>
              <a:rPr kumimoji="1" lang="en-US" altLang="ja-JP" sz="800">
                <a:solidFill>
                  <a:schemeClr val="tx1"/>
                </a:solidFill>
              </a:rPr>
            </a:br>
            <a:r>
              <a:rPr kumimoji="1" lang="en-US" altLang="ja-JP" sz="800">
                <a:solidFill>
                  <a:schemeClr val="tx1"/>
                </a:solidFill>
              </a:rPr>
              <a:t>text</a:t>
            </a:r>
            <a:r>
              <a:rPr lang="ja-JP" altLang="en-US" sz="800">
                <a:solidFill>
                  <a:schemeClr val="tx1"/>
                </a:solidFill>
              </a:rPr>
              <a:t> </a:t>
            </a:r>
            <a:r>
              <a:rPr lang="en-US" altLang="ja-JP" sz="800">
                <a:solidFill>
                  <a:schemeClr val="tx1"/>
                </a:solidFill>
              </a:rPr>
              <a:t>or</a:t>
            </a:r>
            <a:r>
              <a:rPr lang="ja-JP" altLang="en-US" sz="800">
                <a:solidFill>
                  <a:schemeClr val="tx1"/>
                </a:solidFill>
              </a:rPr>
              <a:t> </a:t>
            </a:r>
            <a:r>
              <a:rPr kumimoji="1" lang="en-US" altLang="ja-JP" sz="800">
                <a:solidFill>
                  <a:schemeClr val="tx1"/>
                </a:solidFill>
              </a:rPr>
              <a:t>attribute</a:t>
            </a:r>
            <a:endParaRPr kumimoji="1" lang="ja-JP" altLang="en-US" sz="800">
              <a:solidFill>
                <a:schemeClr val="tx1"/>
              </a:solidFill>
            </a:endParaRPr>
          </a:p>
        </p:txBody>
      </p:sp>
      <p:sp>
        <p:nvSpPr>
          <p:cNvPr id="15" name="吹き出し: 角を丸めた四角形 14">
            <a:extLst>
              <a:ext uri="{FF2B5EF4-FFF2-40B4-BE49-F238E27FC236}">
                <a16:creationId xmlns:a16="http://schemas.microsoft.com/office/drawing/2014/main" id="{393F8676-13A6-373C-563E-9D394F783FAF}"/>
              </a:ext>
            </a:extLst>
          </p:cNvPr>
          <p:cNvSpPr/>
          <p:nvPr/>
        </p:nvSpPr>
        <p:spPr>
          <a:xfrm>
            <a:off x="5363721" y="6110119"/>
            <a:ext cx="1491971" cy="267214"/>
          </a:xfrm>
          <a:prstGeom prst="wedgeRoundRectCallout">
            <a:avLst>
              <a:gd name="adj1" fmla="val 72766"/>
              <a:gd name="adj2" fmla="val -90498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en-US" altLang="ja-JP" sz="800">
                <a:solidFill>
                  <a:schemeClr val="tx1"/>
                </a:solidFill>
              </a:rPr>
              <a:t>TYPE</a:t>
            </a:r>
            <a:r>
              <a:rPr kumimoji="1" lang="ja-JP" altLang="en-US" sz="800">
                <a:solidFill>
                  <a:schemeClr val="tx1"/>
                </a:solidFill>
              </a:rPr>
              <a:t>が</a:t>
            </a:r>
            <a:r>
              <a:rPr kumimoji="1" lang="en-US" altLang="ja-JP" sz="800">
                <a:solidFill>
                  <a:schemeClr val="tx1"/>
                </a:solidFill>
              </a:rPr>
              <a:t>attibute</a:t>
            </a:r>
            <a:r>
              <a:rPr kumimoji="1" lang="ja-JP" altLang="en-US" sz="800">
                <a:solidFill>
                  <a:schemeClr val="tx1"/>
                </a:solidFill>
              </a:rPr>
              <a:t>の場合の、取得したい値の属性</a:t>
            </a:r>
            <a:r>
              <a:rPr kumimoji="1" lang="en-US" altLang="ja-JP" sz="800">
                <a:solidFill>
                  <a:schemeClr val="tx1"/>
                </a:solidFill>
              </a:rPr>
              <a:t>,key</a:t>
            </a:r>
            <a:endParaRPr kumimoji="1" lang="ja-JP" altLang="en-US" sz="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248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763D86-ED69-DD9C-9CC6-F5DA61F3E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74610F0D-524B-CBE8-5AB0-C7EF1D7AC252}"/>
              </a:ext>
            </a:extLst>
          </p:cNvPr>
          <p:cNvSpPr/>
          <p:nvPr/>
        </p:nvSpPr>
        <p:spPr>
          <a:xfrm>
            <a:off x="1459345" y="407482"/>
            <a:ext cx="1319649" cy="42927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err="1"/>
              <a:t>IScraperOwner</a:t>
            </a:r>
            <a:endParaRPr lang="en-US" altLang="ja-JP" sz="110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2CEBCC5C-1854-4851-87F9-A71CBB7F6587}"/>
              </a:ext>
            </a:extLst>
          </p:cNvPr>
          <p:cNvSpPr/>
          <p:nvPr/>
        </p:nvSpPr>
        <p:spPr>
          <a:xfrm>
            <a:off x="1564416" y="1768059"/>
            <a:ext cx="1319650" cy="480290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err="1"/>
              <a:t>ScraperOwner</a:t>
            </a:r>
            <a:endParaRPr lang="en-US" altLang="ja-JP" sz="900"/>
          </a:p>
        </p:txBody>
      </p:sp>
      <p:cxnSp>
        <p:nvCxnSpPr>
          <p:cNvPr id="7" name="コネクタ: カギ線 6">
            <a:extLst>
              <a:ext uri="{FF2B5EF4-FFF2-40B4-BE49-F238E27FC236}">
                <a16:creationId xmlns:a16="http://schemas.microsoft.com/office/drawing/2014/main" id="{745AFF12-F3C8-D5E3-8420-A02D9BABE33D}"/>
              </a:ext>
            </a:extLst>
          </p:cNvPr>
          <p:cNvCxnSpPr>
            <a:cxnSpLocks/>
          </p:cNvCxnSpPr>
          <p:nvPr/>
        </p:nvCxnSpPr>
        <p:spPr>
          <a:xfrm rot="16200000" flipV="1">
            <a:off x="1703752" y="2688613"/>
            <a:ext cx="3204522" cy="2558407"/>
          </a:xfrm>
          <a:prstGeom prst="bentConnector3">
            <a:avLst>
              <a:gd name="adj1" fmla="val 71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31849757-68CB-AFA8-B74F-6371B3969BB0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2224241" y="922156"/>
            <a:ext cx="0" cy="8459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グラフィックス 9" descr="ブラウザー ウィンドウ 枠線">
            <a:extLst>
              <a:ext uri="{FF2B5EF4-FFF2-40B4-BE49-F238E27FC236}">
                <a16:creationId xmlns:a16="http://schemas.microsoft.com/office/drawing/2014/main" id="{3E9FAE94-D786-3DB0-D268-3CA3D26FBA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7010" y="1564651"/>
            <a:ext cx="1140691" cy="914400"/>
          </a:xfrm>
          <a:prstGeom prst="rect">
            <a:avLst/>
          </a:prstGeom>
        </p:spPr>
      </p:pic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45D3B5E9-955A-43C5-2403-96408643B922}"/>
              </a:ext>
            </a:extLst>
          </p:cNvPr>
          <p:cNvSpPr/>
          <p:nvPr/>
        </p:nvSpPr>
        <p:spPr>
          <a:xfrm>
            <a:off x="4734473" y="5350909"/>
            <a:ext cx="1510784" cy="429276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/>
              <a:t>UI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B68CE3E-C77D-42F1-D64E-F08F4EA59A09}"/>
              </a:ext>
            </a:extLst>
          </p:cNvPr>
          <p:cNvSpPr txBox="1"/>
          <p:nvPr/>
        </p:nvSpPr>
        <p:spPr>
          <a:xfrm>
            <a:off x="2119169" y="4297143"/>
            <a:ext cx="5547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/>
              <a:t>input</a:t>
            </a:r>
            <a:endParaRPr kumimoji="1" lang="ja-JP" altLang="en-US" sz="120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74B16EEB-034F-BBA0-5040-FDFFB131298A}"/>
              </a:ext>
            </a:extLst>
          </p:cNvPr>
          <p:cNvSpPr txBox="1"/>
          <p:nvPr/>
        </p:nvSpPr>
        <p:spPr>
          <a:xfrm>
            <a:off x="7961745" y="859026"/>
            <a:ext cx="41009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/>
              <a:t>サイトごとに</a:t>
            </a:r>
            <a:r>
              <a:rPr kumimoji="1" lang="en-US" altLang="ja-JP" sz="1200" err="1"/>
              <a:t>ScraperConfig.json</a:t>
            </a:r>
            <a:r>
              <a:rPr kumimoji="1" lang="ja-JP" altLang="en-US" sz="1200"/>
              <a:t>ファイルを定義</a:t>
            </a:r>
            <a:endParaRPr kumimoji="1" lang="en-US" altLang="ja-JP" sz="1200"/>
          </a:p>
          <a:p>
            <a:r>
              <a:rPr lang="en-US" altLang="ja-JP" sz="1200"/>
              <a:t>UI</a:t>
            </a:r>
            <a:r>
              <a:rPr lang="ja-JP" altLang="en-US" sz="1200"/>
              <a:t>はユーザの操作で</a:t>
            </a:r>
            <a:r>
              <a:rPr lang="en-US" altLang="ja-JP" sz="1200" err="1"/>
              <a:t>ScraperOwner</a:t>
            </a:r>
            <a:r>
              <a:rPr lang="ja-JP" altLang="en-US" sz="1200"/>
              <a:t>に渡す</a:t>
            </a:r>
            <a:r>
              <a:rPr lang="en-US" altLang="ja-JP" sz="1200" err="1"/>
              <a:t>ScraperConfig.json</a:t>
            </a:r>
            <a:r>
              <a:rPr lang="ja-JP" altLang="en-US" sz="1200"/>
              <a:t>ファイルを決定。</a:t>
            </a:r>
            <a:endParaRPr lang="en-US" altLang="ja-JP" sz="1200"/>
          </a:p>
          <a:p>
            <a:endParaRPr kumimoji="1" lang="ja-JP" altLang="en-US" sz="120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524074DA-E482-113D-F915-9ED0D140EB15}"/>
              </a:ext>
            </a:extLst>
          </p:cNvPr>
          <p:cNvSpPr txBox="1"/>
          <p:nvPr/>
        </p:nvSpPr>
        <p:spPr>
          <a:xfrm>
            <a:off x="3954683" y="5935844"/>
            <a:ext cx="3582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/>
              <a:t>ユーザの操作に応じて、</a:t>
            </a:r>
            <a:r>
              <a:rPr kumimoji="1" lang="en-US" altLang="ja-JP" sz="1200" err="1"/>
              <a:t>ScraperConfig.json</a:t>
            </a:r>
            <a:r>
              <a:rPr kumimoji="1" lang="ja-JP" altLang="en-US" sz="1200"/>
              <a:t>を</a:t>
            </a:r>
            <a:r>
              <a:rPr kumimoji="1" lang="en-US" altLang="ja-JP" sz="1200" err="1"/>
              <a:t>ScraperOwner</a:t>
            </a:r>
            <a:r>
              <a:rPr kumimoji="1" lang="ja-JP" altLang="en-US" sz="1200"/>
              <a:t>に渡す。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21AC4A3-92DB-0D3F-479C-EFED3A74D1CE}"/>
              </a:ext>
            </a:extLst>
          </p:cNvPr>
          <p:cNvSpPr txBox="1"/>
          <p:nvPr/>
        </p:nvSpPr>
        <p:spPr>
          <a:xfrm>
            <a:off x="7915562" y="2193027"/>
            <a:ext cx="3968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err="1"/>
              <a:t>ScraperOwner</a:t>
            </a:r>
            <a:r>
              <a:rPr kumimoji="1" lang="ja-JP" altLang="en-US" sz="1200"/>
              <a:t>クラスは、</a:t>
            </a:r>
            <a:r>
              <a:rPr kumimoji="1" lang="en-US" altLang="ja-JP" sz="1200" err="1"/>
              <a:t>ScraperConfig.json</a:t>
            </a:r>
            <a:r>
              <a:rPr kumimoji="1" lang="ja-JP" altLang="en-US" sz="1200"/>
              <a:t>を読み込み、スクレイピングを行う</a:t>
            </a:r>
            <a:br>
              <a:rPr lang="en-US" altLang="ja-JP" sz="1200"/>
            </a:br>
            <a:endParaRPr kumimoji="1" lang="ja-JP" altLang="en-US" sz="1200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2C1E809F-94B8-468E-E3A4-06E3B35F1AF7}"/>
              </a:ext>
            </a:extLst>
          </p:cNvPr>
          <p:cNvSpPr/>
          <p:nvPr/>
        </p:nvSpPr>
        <p:spPr>
          <a:xfrm>
            <a:off x="2128673" y="4607382"/>
            <a:ext cx="1667472" cy="347244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err="1"/>
              <a:t>ScraperConfig.json</a:t>
            </a:r>
            <a:endParaRPr lang="en-US" altLang="ja-JP" sz="1200"/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24531497-0BB1-363B-1A08-4214AFF44F42}"/>
              </a:ext>
            </a:extLst>
          </p:cNvPr>
          <p:cNvSpPr/>
          <p:nvPr/>
        </p:nvSpPr>
        <p:spPr>
          <a:xfrm>
            <a:off x="4170216" y="595493"/>
            <a:ext cx="1319649" cy="354732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err="1"/>
              <a:t>InputScraperConfig</a:t>
            </a:r>
            <a:endParaRPr lang="en-US" altLang="ja-JP" sz="900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55DB99B5-033D-ED51-86AB-F01E8B991B2F}"/>
              </a:ext>
            </a:extLst>
          </p:cNvPr>
          <p:cNvSpPr/>
          <p:nvPr/>
        </p:nvSpPr>
        <p:spPr>
          <a:xfrm>
            <a:off x="4170215" y="1634468"/>
            <a:ext cx="1319649" cy="354732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err="1"/>
              <a:t>ScraperLogic</a:t>
            </a:r>
            <a:endParaRPr lang="en-US" altLang="ja-JP" sz="900"/>
          </a:p>
        </p:txBody>
      </p:sp>
    </p:spTree>
    <p:extLst>
      <p:ext uri="{BB962C8B-B14F-4D97-AF65-F5344CB8AC3E}">
        <p14:creationId xmlns:p14="http://schemas.microsoft.com/office/powerpoint/2010/main" val="1473851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A72657F-F82D-BF03-44DA-3FF4F7DD1D20}"/>
              </a:ext>
            </a:extLst>
          </p:cNvPr>
          <p:cNvSpPr/>
          <p:nvPr/>
        </p:nvSpPr>
        <p:spPr>
          <a:xfrm>
            <a:off x="1796471" y="1297973"/>
            <a:ext cx="2456873" cy="5911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err="1"/>
              <a:t>S</a:t>
            </a:r>
            <a:r>
              <a:rPr kumimoji="1" lang="en-US" altLang="ja-JP" err="1"/>
              <a:t>craperOwner</a:t>
            </a:r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A3687B7-7A03-435A-6B41-C772A0F5BBD0}"/>
              </a:ext>
            </a:extLst>
          </p:cNvPr>
          <p:cNvSpPr/>
          <p:nvPr/>
        </p:nvSpPr>
        <p:spPr>
          <a:xfrm>
            <a:off x="8603673" y="1220039"/>
            <a:ext cx="2456873" cy="3734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err="1"/>
              <a:t>IscraperOwner</a:t>
            </a:r>
            <a:endParaRPr kumimoji="1" lang="en-US" altLang="ja-JP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66F8D80-69C9-36E9-179C-41295E2CE930}"/>
              </a:ext>
            </a:extLst>
          </p:cNvPr>
          <p:cNvSpPr/>
          <p:nvPr/>
        </p:nvSpPr>
        <p:spPr>
          <a:xfrm>
            <a:off x="1796471" y="3373245"/>
            <a:ext cx="2456873" cy="5357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err="1"/>
              <a:t>scraperLogic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7F3CE06-A9E0-0006-D117-000158C865DA}"/>
              </a:ext>
            </a:extLst>
          </p:cNvPr>
          <p:cNvSpPr txBox="1"/>
          <p:nvPr/>
        </p:nvSpPr>
        <p:spPr>
          <a:xfrm>
            <a:off x="380996" y="1967013"/>
            <a:ext cx="62137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/>
              <a:t>スクレイピングの処理が呼ばれたら実行し、</a:t>
            </a:r>
            <a:r>
              <a:rPr lang="en-US" altLang="ja-JP" sz="1200"/>
              <a:t>post</a:t>
            </a:r>
            <a:r>
              <a:rPr lang="ja-JP" altLang="en-US" sz="1200"/>
              <a:t>構造体のリストを返す</a:t>
            </a:r>
            <a:endParaRPr lang="en-US" altLang="ja-JP" sz="1200"/>
          </a:p>
          <a:p>
            <a:r>
              <a:rPr lang="ja-JP" altLang="en-US" sz="1200"/>
              <a:t>・</a:t>
            </a:r>
            <a:r>
              <a:rPr lang="en-US" altLang="ja-JP" sz="1200" b="1"/>
              <a:t>public </a:t>
            </a:r>
            <a:r>
              <a:rPr lang="en-US" altLang="ja-JP" sz="1200" b="1" err="1"/>
              <a:t>GetPosts</a:t>
            </a:r>
            <a:r>
              <a:rPr lang="en-US" altLang="ja-JP" sz="1200" b="1"/>
              <a:t> </a:t>
            </a:r>
            <a:r>
              <a:rPr lang="en-US" altLang="ja-JP" sz="1200"/>
              <a:t>return post</a:t>
            </a:r>
            <a:r>
              <a:rPr lang="ja-JP" altLang="en-US" sz="1200"/>
              <a:t>のリスト</a:t>
            </a:r>
            <a:endParaRPr lang="en-US" altLang="ja-JP" sz="1200"/>
          </a:p>
          <a:p>
            <a:r>
              <a:rPr lang="ja-JP" altLang="en-US" sz="1200"/>
              <a:t>・</a:t>
            </a:r>
            <a:r>
              <a:rPr lang="en-US" altLang="ja-JP" sz="1200" b="1"/>
              <a:t>private </a:t>
            </a:r>
            <a:r>
              <a:rPr lang="en-US" altLang="ja-JP" sz="1200" b="1" err="1"/>
              <a:t>GetHtml</a:t>
            </a:r>
            <a:r>
              <a:rPr lang="en-US" altLang="ja-JP" sz="1200" b="1"/>
              <a:t> </a:t>
            </a:r>
            <a:r>
              <a:rPr lang="en-US" altLang="ja-JP" sz="1200"/>
              <a:t>html</a:t>
            </a:r>
            <a:r>
              <a:rPr lang="ja-JP" altLang="en-US" sz="1200"/>
              <a:t>の取得</a:t>
            </a:r>
            <a:r>
              <a:rPr lang="en-US" altLang="ja-JP" sz="1200"/>
              <a:t>(selenium)</a:t>
            </a:r>
          </a:p>
          <a:p>
            <a:r>
              <a:rPr lang="ja-JP" altLang="en-US" sz="1200"/>
              <a:t>・</a:t>
            </a:r>
            <a:r>
              <a:rPr lang="en-US" altLang="ja-JP" sz="1200" b="1"/>
              <a:t>private </a:t>
            </a:r>
            <a:r>
              <a:rPr lang="en-US" altLang="ja-JP" sz="1200" b="1" err="1"/>
              <a:t>DocParsePosts</a:t>
            </a:r>
            <a:r>
              <a:rPr lang="en-US" altLang="ja-JP" sz="1200"/>
              <a:t> </a:t>
            </a:r>
            <a:r>
              <a:rPr lang="en-US" altLang="ja-JP" sz="1200" err="1"/>
              <a:t>HtmlDocument</a:t>
            </a:r>
            <a:r>
              <a:rPr lang="ja-JP" altLang="en-US" sz="1200"/>
              <a:t>から</a:t>
            </a:r>
            <a:r>
              <a:rPr lang="en-US" altLang="ja-JP" sz="1200"/>
              <a:t>Post</a:t>
            </a:r>
            <a:r>
              <a:rPr lang="ja-JP" altLang="en-US" sz="1200"/>
              <a:t>構造体のリストへデータ抽出＆変換</a:t>
            </a:r>
            <a:endParaRPr lang="en-US" altLang="ja-JP" sz="1200"/>
          </a:p>
          <a:p>
            <a:endParaRPr kumimoji="1" lang="ja-JP" altLang="en-US" sz="12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B8BB748-AC57-3B69-2657-FE1E53A7D7B5}"/>
              </a:ext>
            </a:extLst>
          </p:cNvPr>
          <p:cNvSpPr txBox="1"/>
          <p:nvPr/>
        </p:nvSpPr>
        <p:spPr>
          <a:xfrm>
            <a:off x="8081818" y="3962372"/>
            <a:ext cx="41101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/>
              <a:t>・</a:t>
            </a:r>
            <a:r>
              <a:rPr lang="en-US" altLang="ja-JP" sz="1200"/>
              <a:t>public </a:t>
            </a:r>
            <a:r>
              <a:rPr lang="en-US" altLang="ja-JP" sz="1200" err="1"/>
              <a:t>GetPostsNode</a:t>
            </a:r>
            <a:r>
              <a:rPr lang="en-US" altLang="ja-JP" sz="1200"/>
              <a:t>(</a:t>
            </a:r>
            <a:r>
              <a:rPr lang="en-US" altLang="ja-JP" sz="1200" err="1"/>
              <a:t>HtmlDocument</a:t>
            </a:r>
            <a:r>
              <a:rPr lang="en-US" altLang="ja-JP" sz="1200"/>
              <a:t> doc)</a:t>
            </a:r>
          </a:p>
          <a:p>
            <a:r>
              <a:rPr lang="ja-JP" altLang="en-US" sz="1200"/>
              <a:t>・</a:t>
            </a:r>
            <a:r>
              <a:rPr lang="en-US" altLang="ja-JP" sz="1200"/>
              <a:t>public </a:t>
            </a:r>
            <a:r>
              <a:rPr lang="en-US" altLang="ja-JP" sz="1200" err="1"/>
              <a:t>GetPostNode</a:t>
            </a:r>
            <a:r>
              <a:rPr lang="en-US" altLang="ja-JP" sz="1200"/>
              <a:t>(HtmlNode </a:t>
            </a:r>
            <a:r>
              <a:rPr lang="en-US" altLang="ja-JP" sz="1200" err="1"/>
              <a:t>postsNode</a:t>
            </a:r>
            <a:r>
              <a:rPr lang="en-US" altLang="ja-JP" sz="1200"/>
              <a:t>)</a:t>
            </a:r>
          </a:p>
          <a:p>
            <a:r>
              <a:rPr lang="ja-JP" altLang="en-US" sz="1200"/>
              <a:t>・</a:t>
            </a:r>
            <a:r>
              <a:rPr lang="en-US" altLang="ja-JP" sz="1200"/>
              <a:t>public GetText(HtmlNode </a:t>
            </a:r>
            <a:r>
              <a:rPr lang="en-US" altLang="ja-JP" sz="1200" err="1"/>
              <a:t>TextNode</a:t>
            </a:r>
            <a:r>
              <a:rPr lang="en-US" altLang="ja-JP" sz="1200"/>
              <a:t>)</a:t>
            </a:r>
          </a:p>
          <a:p>
            <a:r>
              <a:rPr lang="ja-JP" altLang="en-US" sz="1200"/>
              <a:t>・</a:t>
            </a:r>
            <a:r>
              <a:rPr lang="en-US" altLang="ja-JP" sz="1200"/>
              <a:t>public </a:t>
            </a:r>
            <a:r>
              <a:rPr lang="en-US" altLang="ja-JP" sz="1200" err="1"/>
              <a:t>GetDate</a:t>
            </a:r>
            <a:r>
              <a:rPr lang="en-US" altLang="ja-JP" sz="1200"/>
              <a:t>(HtmlNode </a:t>
            </a:r>
            <a:r>
              <a:rPr lang="en-US" altLang="ja-JP" sz="1200" err="1"/>
              <a:t>DateNode</a:t>
            </a:r>
            <a:r>
              <a:rPr lang="en-US" altLang="ja-JP" sz="1200"/>
              <a:t>)</a:t>
            </a:r>
          </a:p>
          <a:p>
            <a:r>
              <a:rPr lang="ja-JP" altLang="en-US" sz="1200"/>
              <a:t>・</a:t>
            </a:r>
            <a:r>
              <a:rPr lang="en-US" altLang="ja-JP" sz="1200"/>
              <a:t>public </a:t>
            </a:r>
            <a:r>
              <a:rPr lang="en-US" altLang="ja-JP" sz="1200" err="1"/>
              <a:t>GetUserId</a:t>
            </a:r>
            <a:r>
              <a:rPr lang="en-US" altLang="ja-JP" sz="1200"/>
              <a:t>(HtmlNode </a:t>
            </a:r>
            <a:r>
              <a:rPr lang="en-US" altLang="ja-JP" sz="1200" err="1"/>
              <a:t>UserIdNode</a:t>
            </a:r>
            <a:r>
              <a:rPr lang="en-US" altLang="ja-JP" sz="1200"/>
              <a:t>)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0D925A3-218A-2664-4C15-076F39B80C26}"/>
              </a:ext>
            </a:extLst>
          </p:cNvPr>
          <p:cNvSpPr txBox="1"/>
          <p:nvPr/>
        </p:nvSpPr>
        <p:spPr>
          <a:xfrm>
            <a:off x="600363" y="4064779"/>
            <a:ext cx="6213767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err="1"/>
              <a:t>HtmlDocument</a:t>
            </a:r>
            <a:r>
              <a:rPr lang="ja-JP" altLang="en-US" sz="1100"/>
              <a:t>から</a:t>
            </a:r>
            <a:r>
              <a:rPr lang="en-US" altLang="ja-JP" sz="1100"/>
              <a:t>post</a:t>
            </a:r>
            <a:r>
              <a:rPr lang="ja-JP" altLang="en-US" sz="1100"/>
              <a:t>データを探索する処理を抽象化し、</a:t>
            </a:r>
            <a:r>
              <a:rPr lang="en-US" altLang="ja-JP" sz="1100" err="1"/>
              <a:t>scraperOwner</a:t>
            </a:r>
            <a:r>
              <a:rPr lang="ja-JP" altLang="en-US" sz="1100"/>
              <a:t>へ提供</a:t>
            </a:r>
            <a:endParaRPr lang="en-US" altLang="ja-JP" sz="1100"/>
          </a:p>
          <a:p>
            <a:r>
              <a:rPr lang="en-US" altLang="ja-JP" sz="1100" err="1"/>
              <a:t>DoCParsePosts</a:t>
            </a:r>
            <a:r>
              <a:rPr lang="ja-JP" altLang="en-US" sz="1100"/>
              <a:t>の中で、</a:t>
            </a:r>
            <a:r>
              <a:rPr lang="en-US" altLang="ja-JP" sz="1100" err="1"/>
              <a:t>ScraperLogic</a:t>
            </a:r>
            <a:r>
              <a:rPr lang="ja-JP" altLang="en-US" sz="1100"/>
              <a:t>クラスの</a:t>
            </a:r>
            <a:r>
              <a:rPr lang="en-US" altLang="ja-JP" sz="1100"/>
              <a:t>public</a:t>
            </a:r>
            <a:r>
              <a:rPr lang="ja-JP" altLang="en-US" sz="1100"/>
              <a:t>メソッドを実行し、</a:t>
            </a:r>
            <a:r>
              <a:rPr lang="en-US" altLang="ja-JP" sz="1100"/>
              <a:t>Post</a:t>
            </a:r>
            <a:r>
              <a:rPr lang="ja-JP" altLang="en-US" sz="1100"/>
              <a:t>構造体を生成。</a:t>
            </a:r>
            <a:endParaRPr lang="en-US" altLang="ja-JP" sz="1100"/>
          </a:p>
          <a:p>
            <a:r>
              <a:rPr lang="en-US" altLang="ja-JP" sz="1100"/>
              <a:t>Post</a:t>
            </a:r>
            <a:r>
              <a:rPr lang="ja-JP" altLang="en-US" sz="1100"/>
              <a:t>がある</a:t>
            </a:r>
            <a:r>
              <a:rPr lang="en-US" altLang="ja-JP" sz="1100"/>
              <a:t>node</a:t>
            </a:r>
            <a:r>
              <a:rPr lang="ja-JP" altLang="en-US" sz="1100"/>
              <a:t>を探索 </a:t>
            </a:r>
            <a:r>
              <a:rPr lang="en-US" altLang="ja-JP" sz="1100"/>
              <a:t>-&gt; Post</a:t>
            </a:r>
            <a:r>
              <a:rPr lang="ja-JP" altLang="en-US" sz="1100"/>
              <a:t>ひとつひとつの</a:t>
            </a:r>
            <a:r>
              <a:rPr lang="en-US" altLang="ja-JP" sz="1100"/>
              <a:t>Node</a:t>
            </a:r>
            <a:r>
              <a:rPr lang="ja-JP" altLang="en-US" sz="1100"/>
              <a:t>をリストで取得</a:t>
            </a:r>
            <a:r>
              <a:rPr lang="en-US" altLang="ja-JP" sz="1100"/>
              <a:t>-&gt;Post</a:t>
            </a:r>
            <a:r>
              <a:rPr lang="ja-JP" altLang="en-US" sz="1100"/>
              <a:t>の中のデータを抽出</a:t>
            </a:r>
            <a:br>
              <a:rPr lang="en-US" altLang="ja-JP" sz="1100"/>
            </a:br>
            <a:r>
              <a:rPr lang="ja-JP" altLang="en-US" sz="1100"/>
              <a:t>各</a:t>
            </a:r>
            <a:r>
              <a:rPr lang="en-US" altLang="ja-JP" sz="1100"/>
              <a:t>Post</a:t>
            </a:r>
            <a:r>
              <a:rPr lang="ja-JP" altLang="en-US" sz="1100"/>
              <a:t>の</a:t>
            </a:r>
            <a:r>
              <a:rPr lang="en-US" altLang="ja-JP" sz="1100"/>
              <a:t>Node</a:t>
            </a:r>
            <a:r>
              <a:rPr lang="ja-JP" altLang="en-US" sz="1100"/>
              <a:t>から更に</a:t>
            </a:r>
            <a:r>
              <a:rPr lang="en-US" altLang="ja-JP" sz="1100"/>
              <a:t>Node</a:t>
            </a:r>
            <a:r>
              <a:rPr lang="ja-JP" altLang="en-US" sz="1100"/>
              <a:t>を深く掘る場合は、</a:t>
            </a:r>
            <a:r>
              <a:rPr lang="en-US" altLang="ja-JP" sz="1100"/>
              <a:t>Interface</a:t>
            </a:r>
            <a:r>
              <a:rPr lang="ja-JP" altLang="en-US" sz="1100"/>
              <a:t>とは別にメソッドを定義</a:t>
            </a:r>
            <a:r>
              <a:rPr lang="en-US" altLang="ja-JP" sz="1100"/>
              <a:t>(</a:t>
            </a:r>
            <a:r>
              <a:rPr lang="en-US" altLang="ja-JP" sz="1100" err="1"/>
              <a:t>GetTextNode</a:t>
            </a:r>
            <a:r>
              <a:rPr lang="ja-JP" altLang="en-US" sz="1100"/>
              <a:t>など</a:t>
            </a:r>
            <a:r>
              <a:rPr lang="en-US" altLang="ja-JP" sz="1100"/>
              <a:t>)</a:t>
            </a:r>
          </a:p>
          <a:p>
            <a:r>
              <a:rPr lang="ja-JP" altLang="en-US" sz="1100"/>
              <a:t>・</a:t>
            </a:r>
            <a:r>
              <a:rPr lang="en-US" altLang="ja-JP" sz="1100"/>
              <a:t>public </a:t>
            </a:r>
            <a:r>
              <a:rPr lang="en-US" altLang="ja-JP" sz="1100" err="1"/>
              <a:t>GetPostsNode</a:t>
            </a:r>
            <a:r>
              <a:rPr lang="en-US" altLang="ja-JP" sz="1100"/>
              <a:t>(</a:t>
            </a:r>
            <a:r>
              <a:rPr lang="en-US" altLang="ja-JP" sz="1100" err="1"/>
              <a:t>HtmlDocument</a:t>
            </a:r>
            <a:r>
              <a:rPr lang="en-US" altLang="ja-JP" sz="1100"/>
              <a:t> doc)</a:t>
            </a:r>
          </a:p>
          <a:p>
            <a:r>
              <a:rPr lang="ja-JP" altLang="en-US" sz="1100"/>
              <a:t>・</a:t>
            </a:r>
            <a:r>
              <a:rPr lang="en-US" altLang="ja-JP" sz="1100"/>
              <a:t>public </a:t>
            </a:r>
            <a:r>
              <a:rPr lang="en-US" altLang="ja-JP" sz="1100" err="1"/>
              <a:t>GetPostNode</a:t>
            </a:r>
            <a:r>
              <a:rPr lang="en-US" altLang="ja-JP" sz="1100"/>
              <a:t>(HtmlNode </a:t>
            </a:r>
            <a:r>
              <a:rPr lang="en-US" altLang="ja-JP" sz="1100" err="1"/>
              <a:t>postsNode</a:t>
            </a:r>
            <a:r>
              <a:rPr lang="en-US" altLang="ja-JP" sz="1100"/>
              <a:t>)</a:t>
            </a:r>
          </a:p>
          <a:p>
            <a:r>
              <a:rPr lang="ja-JP" altLang="en-US" sz="1100"/>
              <a:t>・</a:t>
            </a:r>
            <a:r>
              <a:rPr lang="en-US" altLang="ja-JP" sz="1100"/>
              <a:t>public </a:t>
            </a:r>
            <a:r>
              <a:rPr lang="en-US" altLang="ja-JP" sz="1100" err="1"/>
              <a:t>GetTextNode</a:t>
            </a:r>
            <a:r>
              <a:rPr lang="en-US" altLang="ja-JP" sz="1100"/>
              <a:t>(HtmlNode postNode)</a:t>
            </a:r>
          </a:p>
          <a:p>
            <a:r>
              <a:rPr lang="ja-JP" altLang="en-US" sz="1100"/>
              <a:t>・</a:t>
            </a:r>
            <a:r>
              <a:rPr lang="en-US" altLang="ja-JP" sz="1100"/>
              <a:t>public GetText(HtmlNode </a:t>
            </a:r>
            <a:r>
              <a:rPr lang="en-US" altLang="ja-JP" sz="1100" err="1"/>
              <a:t>TextNode</a:t>
            </a:r>
            <a:r>
              <a:rPr lang="en-US" altLang="ja-JP" sz="1100"/>
              <a:t>)</a:t>
            </a:r>
          </a:p>
          <a:p>
            <a:r>
              <a:rPr lang="ja-JP" altLang="en-US" sz="1100"/>
              <a:t>・</a:t>
            </a:r>
            <a:r>
              <a:rPr lang="en-US" altLang="ja-JP" sz="1100"/>
              <a:t>public </a:t>
            </a:r>
            <a:r>
              <a:rPr lang="en-US" altLang="ja-JP" sz="1100" err="1"/>
              <a:t>GetDateNode</a:t>
            </a:r>
            <a:r>
              <a:rPr lang="en-US" altLang="ja-JP" sz="1100"/>
              <a:t>(HtmlNode postNode)</a:t>
            </a:r>
          </a:p>
          <a:p>
            <a:r>
              <a:rPr lang="ja-JP" altLang="en-US" sz="1100"/>
              <a:t>・</a:t>
            </a:r>
            <a:r>
              <a:rPr lang="en-US" altLang="ja-JP" sz="1100"/>
              <a:t>public </a:t>
            </a:r>
            <a:r>
              <a:rPr lang="en-US" altLang="ja-JP" sz="1100" err="1"/>
              <a:t>GetDate</a:t>
            </a:r>
            <a:r>
              <a:rPr lang="en-US" altLang="ja-JP" sz="1100"/>
              <a:t>(HtmlNode </a:t>
            </a:r>
            <a:r>
              <a:rPr lang="en-US" altLang="ja-JP" sz="1100" err="1"/>
              <a:t>DateNode</a:t>
            </a:r>
            <a:r>
              <a:rPr lang="en-US" altLang="ja-JP" sz="1100"/>
              <a:t>)</a:t>
            </a:r>
          </a:p>
          <a:p>
            <a:r>
              <a:rPr lang="ja-JP" altLang="en-US" sz="1100"/>
              <a:t>・</a:t>
            </a:r>
            <a:r>
              <a:rPr lang="en-US" altLang="ja-JP" sz="1100"/>
              <a:t>public </a:t>
            </a:r>
            <a:r>
              <a:rPr lang="en-US" altLang="ja-JP" sz="1100" err="1"/>
              <a:t>GetUserIdNode</a:t>
            </a:r>
            <a:r>
              <a:rPr lang="en-US" altLang="ja-JP" sz="1100"/>
              <a:t>(HtmlNode postNode)</a:t>
            </a:r>
          </a:p>
          <a:p>
            <a:r>
              <a:rPr lang="ja-JP" altLang="en-US" sz="1100"/>
              <a:t>・</a:t>
            </a:r>
            <a:r>
              <a:rPr lang="en-US" altLang="ja-JP" sz="1100"/>
              <a:t>public </a:t>
            </a:r>
            <a:r>
              <a:rPr lang="en-US" altLang="ja-JP" sz="1100" err="1"/>
              <a:t>GetUserId</a:t>
            </a:r>
            <a:r>
              <a:rPr lang="en-US" altLang="ja-JP" sz="1100"/>
              <a:t>(HtmlNode </a:t>
            </a:r>
            <a:r>
              <a:rPr lang="en-US" altLang="ja-JP" sz="1100" err="1"/>
              <a:t>UserIdNode</a:t>
            </a:r>
            <a:r>
              <a:rPr lang="en-US" altLang="ja-JP" sz="1100"/>
              <a:t>)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76C38A58-811E-EBB0-6496-0A416BB3EEAD}"/>
              </a:ext>
            </a:extLst>
          </p:cNvPr>
          <p:cNvSpPr/>
          <p:nvPr/>
        </p:nvSpPr>
        <p:spPr>
          <a:xfrm>
            <a:off x="8603672" y="3444874"/>
            <a:ext cx="2456873" cy="3734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err="1"/>
              <a:t>IscraperLogic</a:t>
            </a:r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BCDE297-3115-E0E3-878B-CAF88AFDA553}"/>
              </a:ext>
            </a:extLst>
          </p:cNvPr>
          <p:cNvSpPr txBox="1"/>
          <p:nvPr/>
        </p:nvSpPr>
        <p:spPr>
          <a:xfrm>
            <a:off x="8767621" y="1694896"/>
            <a:ext cx="3043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/>
              <a:t>・</a:t>
            </a:r>
            <a:r>
              <a:rPr lang="en-US" altLang="ja-JP" sz="1200"/>
              <a:t>public </a:t>
            </a:r>
            <a:r>
              <a:rPr lang="en-US" altLang="ja-JP" sz="1200" err="1"/>
              <a:t>GetPosts</a:t>
            </a:r>
            <a:r>
              <a:rPr lang="en-US" altLang="ja-JP" sz="1200"/>
              <a:t>()</a:t>
            </a:r>
            <a:endParaRPr kumimoji="1" lang="ja-JP" altLang="en-US" sz="120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6E3DE33-A554-FD11-CC99-3CB841505A77}"/>
              </a:ext>
            </a:extLst>
          </p:cNvPr>
          <p:cNvSpPr txBox="1"/>
          <p:nvPr/>
        </p:nvSpPr>
        <p:spPr>
          <a:xfrm>
            <a:off x="380995" y="576516"/>
            <a:ext cx="8386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err="1"/>
              <a:t>ScraperOwner</a:t>
            </a:r>
            <a:r>
              <a:rPr lang="ja-JP" altLang="en-US" sz="1400" b="1"/>
              <a:t>は</a:t>
            </a:r>
            <a:r>
              <a:rPr lang="en-US" altLang="ja-JP" sz="1400" b="1"/>
              <a:t>1</a:t>
            </a:r>
            <a:r>
              <a:rPr lang="ja-JP" altLang="en-US" sz="1400" b="1"/>
              <a:t>つ</a:t>
            </a:r>
            <a:endParaRPr lang="en-US" altLang="ja-JP" sz="1400" b="1"/>
          </a:p>
          <a:p>
            <a:r>
              <a:rPr kumimoji="1" lang="ja-JP" altLang="en-US" sz="1400" b="1"/>
              <a:t>サイト毎の処理は</a:t>
            </a:r>
            <a:r>
              <a:rPr kumimoji="1" lang="en-US" altLang="ja-JP" sz="1400" b="1" err="1"/>
              <a:t>ScraperLogic</a:t>
            </a:r>
            <a:r>
              <a:rPr kumimoji="1" lang="ja-JP" altLang="en-US" sz="1400" b="1"/>
              <a:t>で実装し</a:t>
            </a:r>
            <a:r>
              <a:rPr kumimoji="1" lang="en-US" altLang="ja-JP" sz="1400" b="1"/>
              <a:t>(</a:t>
            </a:r>
            <a:r>
              <a:rPr kumimoji="1" lang="ja-JP" altLang="en-US" sz="1400" b="1"/>
              <a:t>サイト</a:t>
            </a:r>
            <a:r>
              <a:rPr kumimoji="1" lang="en-US" altLang="ja-JP" sz="1400" b="1"/>
              <a:t>1 </a:t>
            </a:r>
            <a:r>
              <a:rPr lang="en-US" altLang="ja-JP" sz="1400" b="1"/>
              <a:t>: </a:t>
            </a:r>
            <a:r>
              <a:rPr kumimoji="1" lang="en-US" altLang="ja-JP" sz="1400" b="1"/>
              <a:t>ScraperLogic1)</a:t>
            </a:r>
            <a:r>
              <a:rPr kumimoji="1" lang="ja-JP" altLang="en-US" sz="1400" b="1"/>
              <a:t>、</a:t>
            </a:r>
            <a:r>
              <a:rPr kumimoji="1" lang="en-US" altLang="ja-JP" sz="1400" b="1" err="1"/>
              <a:t>ScraperOwner</a:t>
            </a:r>
            <a:r>
              <a:rPr kumimoji="1" lang="ja-JP" altLang="en-US" sz="1400" b="1"/>
              <a:t>に提供する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67DADA6-49BB-714D-F72F-831ACF370ACD}"/>
              </a:ext>
            </a:extLst>
          </p:cNvPr>
          <p:cNvSpPr txBox="1"/>
          <p:nvPr/>
        </p:nvSpPr>
        <p:spPr>
          <a:xfrm>
            <a:off x="2466109" y="138545"/>
            <a:ext cx="2309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Scraper</a:t>
            </a:r>
            <a:r>
              <a:rPr kumimoji="1" lang="ja-JP" altLang="en-US"/>
              <a:t>設計</a:t>
            </a: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30C21D28-345C-CB17-E6CA-567007C00A06}"/>
              </a:ext>
            </a:extLst>
          </p:cNvPr>
          <p:cNvCxnSpPr/>
          <p:nvPr/>
        </p:nvCxnSpPr>
        <p:spPr>
          <a:xfrm flipH="1">
            <a:off x="4775200" y="1403927"/>
            <a:ext cx="34451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57141325-AFC9-0753-A6E6-9C74DD8F6C04}"/>
              </a:ext>
            </a:extLst>
          </p:cNvPr>
          <p:cNvCxnSpPr/>
          <p:nvPr/>
        </p:nvCxnSpPr>
        <p:spPr>
          <a:xfrm flipH="1">
            <a:off x="4775200" y="3634509"/>
            <a:ext cx="34451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0CDF77C-71BF-C552-BC55-F13D960A138E}"/>
              </a:ext>
            </a:extLst>
          </p:cNvPr>
          <p:cNvSpPr txBox="1"/>
          <p:nvPr/>
        </p:nvSpPr>
        <p:spPr>
          <a:xfrm>
            <a:off x="5063837" y="1403927"/>
            <a:ext cx="1260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/>
              <a:t>実装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6CB25E7C-9360-23B0-F40A-29E246B63AC3}"/>
              </a:ext>
            </a:extLst>
          </p:cNvPr>
          <p:cNvSpPr txBox="1"/>
          <p:nvPr/>
        </p:nvSpPr>
        <p:spPr>
          <a:xfrm>
            <a:off x="4920674" y="3627267"/>
            <a:ext cx="1260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/>
              <a:t>実装</a:t>
            </a:r>
          </a:p>
        </p:txBody>
      </p:sp>
    </p:spTree>
    <p:extLst>
      <p:ext uri="{BB962C8B-B14F-4D97-AF65-F5344CB8AC3E}">
        <p14:creationId xmlns:p14="http://schemas.microsoft.com/office/powerpoint/2010/main" val="471335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BD4CD9-BF1F-A723-037F-30294D7C7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750" y="2355850"/>
            <a:ext cx="9105900" cy="1325563"/>
          </a:xfrm>
        </p:spPr>
        <p:txBody>
          <a:bodyPr/>
          <a:lstStyle/>
          <a:p>
            <a:r>
              <a:rPr lang="ja-JP" altLang="en-US" sz="9600" b="1"/>
              <a:t>ここから下</a:t>
            </a:r>
            <a:r>
              <a:rPr lang="en-US" altLang="ja-JP" sz="9600" b="1"/>
              <a:t>OLD</a:t>
            </a:r>
            <a:endParaRPr lang="ja-JP" altLang="en-US" sz="9600" b="1"/>
          </a:p>
        </p:txBody>
      </p:sp>
    </p:spTree>
    <p:extLst>
      <p:ext uri="{BB962C8B-B14F-4D97-AF65-F5344CB8AC3E}">
        <p14:creationId xmlns:p14="http://schemas.microsoft.com/office/powerpoint/2010/main" val="3940818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3540B7E7-F392-A62A-5C50-1E2172A17FBF}"/>
              </a:ext>
            </a:extLst>
          </p:cNvPr>
          <p:cNvSpPr/>
          <p:nvPr/>
        </p:nvSpPr>
        <p:spPr>
          <a:xfrm>
            <a:off x="1895148" y="1353730"/>
            <a:ext cx="1319649" cy="4292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err="1"/>
              <a:t>ScraperConfig</a:t>
            </a:r>
            <a:endParaRPr lang="en-US" altLang="ja-JP" sz="110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23F1DC69-E699-650D-B663-CA131535E2AC}"/>
              </a:ext>
            </a:extLst>
          </p:cNvPr>
          <p:cNvSpPr/>
          <p:nvPr/>
        </p:nvSpPr>
        <p:spPr>
          <a:xfrm>
            <a:off x="7970982" y="1353730"/>
            <a:ext cx="1930399" cy="42927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/>
              <a:t>AbstractScraperConfig</a:t>
            </a: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29F0BFF2-B6C4-74EC-1F78-BAAC385CF66E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3990814" y="1568368"/>
            <a:ext cx="3980168" cy="55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5FD0F78-DC24-DB92-3AD5-784C75DB2D3F}"/>
              </a:ext>
            </a:extLst>
          </p:cNvPr>
          <p:cNvSpPr txBox="1"/>
          <p:nvPr/>
        </p:nvSpPr>
        <p:spPr>
          <a:xfrm>
            <a:off x="6724073" y="2096654"/>
            <a:ext cx="42764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/>
              <a:t>LIST_NODE</a:t>
            </a:r>
          </a:p>
          <a:p>
            <a:r>
              <a:rPr lang="en-US" altLang="ja-JP" sz="1200"/>
              <a:t>POST_NODE</a:t>
            </a:r>
            <a:r>
              <a:rPr lang="ja-JP" altLang="en-US" sz="1200"/>
              <a:t>（複数）</a:t>
            </a:r>
          </a:p>
          <a:p>
            <a:r>
              <a:rPr lang="en-US" altLang="ja-JP" sz="1200"/>
              <a:t>ID_KEY</a:t>
            </a:r>
            <a:r>
              <a:rPr lang="ja-JP" altLang="en-US" sz="1200"/>
              <a:t>（投稿</a:t>
            </a:r>
            <a:r>
              <a:rPr lang="en-US" altLang="ja-JP" sz="1200"/>
              <a:t>ID</a:t>
            </a:r>
            <a:r>
              <a:rPr lang="ja-JP" altLang="en-US" sz="1200"/>
              <a:t>）</a:t>
            </a:r>
          </a:p>
          <a:p>
            <a:r>
              <a:rPr lang="en-US" altLang="ja-JP" sz="1200"/>
              <a:t>USER_ID_KEY</a:t>
            </a:r>
            <a:r>
              <a:rPr lang="ja-JP" altLang="en-US" sz="1200"/>
              <a:t>（投稿者ユーザー</a:t>
            </a:r>
            <a:r>
              <a:rPr lang="en-US" altLang="ja-JP" sz="1200"/>
              <a:t>ID</a:t>
            </a:r>
            <a:r>
              <a:rPr lang="ja-JP" altLang="en-US" sz="1200"/>
              <a:t>）</a:t>
            </a:r>
          </a:p>
          <a:p>
            <a:r>
              <a:rPr lang="en-US" altLang="ja-JP" sz="1200"/>
              <a:t>TEXT_KEY</a:t>
            </a:r>
            <a:r>
              <a:rPr lang="ja-JP" altLang="en-US" sz="1200"/>
              <a:t>（投稿本文）</a:t>
            </a:r>
            <a:endParaRPr lang="en-US" altLang="ja-JP" sz="1200"/>
          </a:p>
          <a:p>
            <a:r>
              <a:rPr lang="en-US" altLang="ja-JP" sz="1200"/>
              <a:t>DATE_KEY</a:t>
            </a:r>
            <a:r>
              <a:rPr lang="ja-JP" altLang="en-US" sz="1200"/>
              <a:t>（投稿日時）</a:t>
            </a:r>
          </a:p>
          <a:p>
            <a:r>
              <a:rPr lang="en-US" altLang="ja-JP" sz="1200"/>
              <a:t>REPLY_KEY</a:t>
            </a:r>
            <a:r>
              <a:rPr lang="ja-JP" altLang="en-US" sz="1200"/>
              <a:t>（返信情報）</a:t>
            </a:r>
          </a:p>
          <a:p>
            <a:r>
              <a:rPr lang="en-US" altLang="ja-JP" sz="1200"/>
              <a:t>IMAGE_URL_KEY</a:t>
            </a:r>
            <a:r>
              <a:rPr lang="ja-JP" altLang="en-US" sz="1200"/>
              <a:t>（画像</a:t>
            </a:r>
            <a:r>
              <a:rPr lang="en-US" altLang="ja-JP" sz="1200"/>
              <a:t>URL</a:t>
            </a:r>
            <a:r>
              <a:rPr lang="ja-JP" altLang="en-US" sz="1200"/>
              <a:t>）</a:t>
            </a:r>
            <a:endParaRPr kumimoji="1" lang="ja-JP" altLang="en-US" sz="120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E812395-E1F5-47B4-B8AD-2B5C231E2F6F}"/>
              </a:ext>
            </a:extLst>
          </p:cNvPr>
          <p:cNvSpPr txBox="1"/>
          <p:nvPr/>
        </p:nvSpPr>
        <p:spPr>
          <a:xfrm>
            <a:off x="1219199" y="2281382"/>
            <a:ext cx="34821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/>
              <a:t>PostNode</a:t>
            </a:r>
            <a:r>
              <a:rPr kumimoji="1" lang="ja-JP" altLang="en-US" sz="1200"/>
              <a:t>とテキストなどがある</a:t>
            </a:r>
            <a:r>
              <a:rPr kumimoji="1" lang="en-US" altLang="ja-JP" sz="1200"/>
              <a:t>node</a:t>
            </a:r>
            <a:r>
              <a:rPr kumimoji="1" lang="ja-JP" altLang="en-US" sz="1200"/>
              <a:t>が違う</a:t>
            </a:r>
            <a:r>
              <a:rPr kumimoji="1" lang="en-US" altLang="ja-JP" sz="1200"/>
              <a:t>(PostNode</a:t>
            </a:r>
            <a:r>
              <a:rPr kumimoji="1" lang="ja-JP" altLang="en-US" sz="1200"/>
              <a:t>のさらに深い階層にあるなど）場合は、それ用の</a:t>
            </a:r>
            <a:r>
              <a:rPr kumimoji="1" lang="en-US" altLang="ja-JP" sz="1200"/>
              <a:t>Node</a:t>
            </a:r>
            <a:r>
              <a:rPr kumimoji="1" lang="ja-JP" altLang="en-US" sz="1200"/>
              <a:t>を保持するフィールドを作成</a:t>
            </a:r>
            <a:r>
              <a:rPr lang="en-US" altLang="ja-JP" sz="1200"/>
              <a:t>(</a:t>
            </a:r>
            <a:r>
              <a:rPr lang="ja-JP" altLang="en-US" sz="1200"/>
              <a:t>例</a:t>
            </a:r>
            <a:r>
              <a:rPr lang="en-US" altLang="ja-JP" sz="1200"/>
              <a:t>)TEXT_NODE</a:t>
            </a:r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3008477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グラフィックス 11" descr="ブラウザー ウィンドウ 枠線">
            <a:extLst>
              <a:ext uri="{FF2B5EF4-FFF2-40B4-BE49-F238E27FC236}">
                <a16:creationId xmlns:a16="http://schemas.microsoft.com/office/drawing/2014/main" id="{465DDB9D-67C7-CF66-E2F9-AE85AAF08F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5787" y="1693716"/>
            <a:ext cx="1140691" cy="914400"/>
          </a:xfrm>
          <a:prstGeom prst="rect">
            <a:avLst/>
          </a:prstGeom>
        </p:spPr>
      </p:pic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73DA935B-B506-38E3-FDEA-4E4F05D6EBB9}"/>
              </a:ext>
            </a:extLst>
          </p:cNvPr>
          <p:cNvSpPr/>
          <p:nvPr/>
        </p:nvSpPr>
        <p:spPr>
          <a:xfrm>
            <a:off x="3139423" y="1936278"/>
            <a:ext cx="1319649" cy="4292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/>
              <a:t>スクレイパー</a:t>
            </a:r>
            <a:br>
              <a:rPr lang="en-US" altLang="ja-JP" sz="1100"/>
            </a:br>
            <a:r>
              <a:rPr lang="en-US" altLang="ja-JP" sz="1100"/>
              <a:t>Interface</a:t>
            </a: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DDB01894-7608-0F99-D88D-7CA8CF2A629C}"/>
              </a:ext>
            </a:extLst>
          </p:cNvPr>
          <p:cNvSpPr/>
          <p:nvPr/>
        </p:nvSpPr>
        <p:spPr>
          <a:xfrm>
            <a:off x="1564415" y="1998805"/>
            <a:ext cx="924785" cy="2495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/>
              <a:t>スクレイパー</a:t>
            </a:r>
            <a:endParaRPr lang="en-US" altLang="ja-JP" sz="900"/>
          </a:p>
        </p:txBody>
      </p:sp>
      <p:sp>
        <p:nvSpPr>
          <p:cNvPr id="57" name="四角形: 角を丸くする 56">
            <a:extLst>
              <a:ext uri="{FF2B5EF4-FFF2-40B4-BE49-F238E27FC236}">
                <a16:creationId xmlns:a16="http://schemas.microsoft.com/office/drawing/2014/main" id="{D62F9A93-58F9-6E17-CC63-6836F6573395}"/>
              </a:ext>
            </a:extLst>
          </p:cNvPr>
          <p:cNvSpPr/>
          <p:nvPr/>
        </p:nvSpPr>
        <p:spPr>
          <a:xfrm>
            <a:off x="4640634" y="3404298"/>
            <a:ext cx="1211242" cy="5748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/>
              <a:t>UI</a:t>
            </a:r>
          </a:p>
        </p:txBody>
      </p:sp>
      <p:sp>
        <p:nvSpPr>
          <p:cNvPr id="58" name="四角形: 角を丸くする 57">
            <a:extLst>
              <a:ext uri="{FF2B5EF4-FFF2-40B4-BE49-F238E27FC236}">
                <a16:creationId xmlns:a16="http://schemas.microsoft.com/office/drawing/2014/main" id="{8D28EBA5-7EB1-B73B-98C8-05CED8660590}"/>
              </a:ext>
            </a:extLst>
          </p:cNvPr>
          <p:cNvSpPr/>
          <p:nvPr/>
        </p:nvSpPr>
        <p:spPr>
          <a:xfrm>
            <a:off x="4640634" y="4107981"/>
            <a:ext cx="1223818" cy="36241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/>
              <a:t>レスの表示</a:t>
            </a:r>
            <a:endParaRPr kumimoji="1" lang="en-US" altLang="ja-JP" sz="1200"/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75DA2B0F-05E9-FB74-49E6-77FC04BD0196}"/>
              </a:ext>
            </a:extLst>
          </p:cNvPr>
          <p:cNvCxnSpPr>
            <a:cxnSpLocks/>
          </p:cNvCxnSpPr>
          <p:nvPr/>
        </p:nvCxnSpPr>
        <p:spPr>
          <a:xfrm flipH="1">
            <a:off x="2580774" y="2150916"/>
            <a:ext cx="4670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E99CAE1-007C-CE6D-7FA0-600840FBA169}"/>
              </a:ext>
            </a:extLst>
          </p:cNvPr>
          <p:cNvSpPr txBox="1"/>
          <p:nvPr/>
        </p:nvSpPr>
        <p:spPr>
          <a:xfrm>
            <a:off x="364279" y="234493"/>
            <a:ext cx="1043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/>
              <a:t>Phase1</a:t>
            </a:r>
            <a:endParaRPr kumimoji="1" lang="ja-JP" altLang="en-US" b="1"/>
          </a:p>
        </p:txBody>
      </p:sp>
      <p:cxnSp>
        <p:nvCxnSpPr>
          <p:cNvPr id="22" name="コネクタ: カギ線 21">
            <a:extLst>
              <a:ext uri="{FF2B5EF4-FFF2-40B4-BE49-F238E27FC236}">
                <a16:creationId xmlns:a16="http://schemas.microsoft.com/office/drawing/2014/main" id="{32C6FF31-58C3-DA59-878B-5F3F29EE85B4}"/>
              </a:ext>
            </a:extLst>
          </p:cNvPr>
          <p:cNvCxnSpPr>
            <a:cxnSpLocks/>
          </p:cNvCxnSpPr>
          <p:nvPr/>
        </p:nvCxnSpPr>
        <p:spPr>
          <a:xfrm rot="10800000">
            <a:off x="2026808" y="2365555"/>
            <a:ext cx="2432265" cy="1326159"/>
          </a:xfrm>
          <a:prstGeom prst="bentConnector3">
            <a:avLst>
              <a:gd name="adj1" fmla="val 10012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2794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3175">
          <a:solidFill>
            <a:schemeClr val="tx1"/>
          </a:solidFill>
        </a:ln>
      </a:spPr>
      <a:bodyPr rtlCol="0" anchor="ctr"/>
      <a:lstStyle>
        <a:defPPr algn="l">
          <a:defRPr kumimoji="1" sz="800">
            <a:solidFill>
              <a:schemeClr val="tx1"/>
            </a:solidFill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0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34075</TotalTime>
  <Words>2471</Words>
  <Application>Microsoft Office PowerPoint</Application>
  <PresentationFormat>ワイド画面</PresentationFormat>
  <Paragraphs>263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6" baseType="lpstr">
      <vt:lpstr>游ゴシック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ここから下OLD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宮川　広夢</dc:creator>
  <cp:lastModifiedBy>宮川　広夢</cp:lastModifiedBy>
  <cp:revision>237</cp:revision>
  <dcterms:created xsi:type="dcterms:W3CDTF">2025-06-16T16:05:08Z</dcterms:created>
  <dcterms:modified xsi:type="dcterms:W3CDTF">2025-08-08T17:15:17Z</dcterms:modified>
</cp:coreProperties>
</file>