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9" r:id="rId4"/>
    <p:sldId id="268" r:id="rId5"/>
    <p:sldId id="266" r:id="rId6"/>
    <p:sldId id="264" r:id="rId7"/>
    <p:sldId id="256" r:id="rId8"/>
    <p:sldId id="262" r:id="rId9"/>
    <p:sldId id="263" r:id="rId10"/>
    <p:sldId id="261" r:id="rId11"/>
    <p:sldId id="25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745ED-F4B4-8BFE-06A8-C73AF3FE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E58316-877E-BF52-70FE-75FAEBFB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8DBE2-B197-8EC1-45B1-E559F1D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670E4-5475-82B5-1200-1AC49C4D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9C4E6-F1D6-C758-C1AD-6DE9F98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6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057E8-6318-CAB5-EE41-07E44F89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3BCC3-61D4-1034-D2CF-79A470BC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FAC3-8421-6E3D-C51A-18DCBCF5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08FD7-949A-48A1-ED2B-3B0D011F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588AF-31D3-011E-9AA6-549AD34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BCECD4-FE83-98A3-D2D8-9E264CE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BA515-8FC5-9DCE-3743-0003ADB7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FD0E2-2F21-CA29-CD1A-831762C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8CFE7-781F-928D-E1D6-E5652998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255F9-8261-39CB-08D1-EF643A40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7F58B-FBA3-379D-929A-B3BCB1B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FA6B4-6A2C-A1A3-9677-0FAA4FBF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2A6ED-A04C-3A89-4AD3-057A1AB5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9C1A8-9FCE-4E6B-31E5-AD33ADD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E1F63-38A6-3E15-2477-DF9ABCD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9DB55-344C-774B-65FA-80CED6B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B593-4342-DEF8-A2DC-6760D756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50DBC-6E7C-8FAC-CABA-8AF7CB9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19F41-589F-27A1-E968-967FE0F4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3A396-EB03-7797-21D3-F2470EB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8EB1A-AA02-16CB-DE94-54C3357B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4200C-014C-2995-52D9-F988620A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5F36FC-E0A0-D1FE-60E7-35E05776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244D26-445B-3D5E-DF41-DD8AB25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DE44-D0B2-3661-1354-78CA388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22F04-1CFA-E0BD-B43F-4AAAA9F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C815B-62BE-8FB0-EF24-52D704F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CC110-9BD5-8020-2C4E-8E7A0966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9B6C0-F40B-AE8E-16F9-791BA730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1380BC-6398-FAEB-A07A-681B68AE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4E479B-A049-6A21-B7AA-77A5C944F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E56B2B-8524-2AC5-4B79-7E676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C613EA-F3D8-2863-9143-9D4A471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1FE93-E544-E584-C647-63DC3C9C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84C6C-E637-9076-21FA-C64AEB87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38E43E-6B95-49A9-75C5-15DC7AA6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9993BD-3CE2-BBC4-FDD3-93FE8E7D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7C372-1544-2D62-D35E-E1376456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4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BBA1CD-88FF-61DC-4121-FF93E697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EF73D2-59FC-576B-3562-09B3DDE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C0CE9-FCC7-5B32-D7B6-DF7E8178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B6E2B-C760-DC66-E307-EB8B0F0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8459-3162-3A71-2888-F7BF17E9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D7553-0E20-0AA1-5A5D-9EF8AE27F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A97EA-9637-AD20-CF4B-A87CFA5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7C16A4-B835-8C7A-C16D-494666C6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E39B4-49FD-9BE1-184B-08960CC0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D7211-7543-F2F1-37F5-ECBE736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300D2-1207-2BF2-D542-6A62F7A2D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4C276F-3193-FEC9-443B-D9C1157F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745EA-A045-9638-032F-EB921577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76712-DD6E-ABEA-53E9-90F527D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7BD8D0-356F-8033-9ECF-7E92BF1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6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2C34B5-853D-EC28-F81A-72DC60FD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B672AF-256A-E4FF-B19D-2EF6E7A23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CAB9F-5257-C635-9DCF-B7082DE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A8CDC-3FA2-32E9-E538-9E65B1D97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69C61-845C-D022-64A4-990FAADA0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0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4A54DD-E866-2186-DF42-3C1E65DC1598}"/>
              </a:ext>
            </a:extLst>
          </p:cNvPr>
          <p:cNvSpPr txBox="1"/>
          <p:nvPr/>
        </p:nvSpPr>
        <p:spPr>
          <a:xfrm>
            <a:off x="341744" y="341746"/>
            <a:ext cx="452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まとめサイト用レス収集ソフトウェア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CD1A-B114-6DED-9CEB-FAAC969E7335}"/>
              </a:ext>
            </a:extLst>
          </p:cNvPr>
          <p:cNvSpPr txBox="1"/>
          <p:nvPr/>
        </p:nvSpPr>
        <p:spPr>
          <a:xfrm>
            <a:off x="489522" y="866087"/>
            <a:ext cx="48906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Phase1</a:t>
            </a:r>
          </a:p>
          <a:p>
            <a:r>
              <a:rPr lang="ja-JP" altLang="en-US" sz="1200" b="1" dirty="0"/>
              <a:t>スクレイピング</a:t>
            </a:r>
            <a:r>
              <a:rPr lang="en-US" altLang="ja-JP" sz="1200" b="1" dirty="0"/>
              <a:t>,UI</a:t>
            </a:r>
            <a:r>
              <a:rPr lang="ja-JP" altLang="en-US" sz="1200" b="1" dirty="0"/>
              <a:t>の土台の作成</a:t>
            </a:r>
            <a:endParaRPr kumimoji="1" lang="en-US" altLang="ja-JP" sz="1200" b="1" dirty="0"/>
          </a:p>
          <a:p>
            <a:r>
              <a:rPr kumimoji="1" lang="ja-JP" altLang="en-US" sz="1200" dirty="0"/>
              <a:t>・特定の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サイトの特定のスレッドの</a:t>
            </a:r>
            <a:r>
              <a:rPr lang="ja-JP" altLang="en-US" sz="1200" dirty="0"/>
              <a:t>レスの収集</a:t>
            </a:r>
            <a:r>
              <a:rPr lang="en-US" altLang="ja-JP" sz="1200" dirty="0"/>
              <a:t>(</a:t>
            </a:r>
            <a:r>
              <a:rPr lang="ja-JP" altLang="en-US" sz="1200" dirty="0"/>
              <a:t>スクレイピング</a:t>
            </a:r>
            <a:r>
              <a:rPr lang="en-US" altLang="ja-JP" sz="1200" dirty="0"/>
              <a:t>)</a:t>
            </a:r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UI</a:t>
            </a:r>
            <a:r>
              <a:rPr kumimoji="1" lang="ja-JP" altLang="en-US" sz="1200" dirty="0"/>
              <a:t>の作成</a:t>
            </a:r>
            <a:endParaRPr kumimoji="1" lang="en-US" altLang="ja-JP" sz="1200" dirty="0"/>
          </a:p>
          <a:p>
            <a:r>
              <a:rPr kumimoji="1" lang="ja-JP" altLang="en-US" sz="1200" dirty="0"/>
              <a:t>レス収集</a:t>
            </a:r>
            <a:r>
              <a:rPr kumimoji="1" lang="en-US" altLang="ja-JP" sz="1200" dirty="0" err="1"/>
              <a:t>btn</a:t>
            </a:r>
            <a:r>
              <a:rPr kumimoji="1" lang="ja-JP" altLang="en-US" sz="1200" dirty="0"/>
              <a:t>を押下 </a:t>
            </a:r>
            <a:r>
              <a:rPr kumimoji="1" lang="en-US" altLang="ja-JP" sz="1200" dirty="0"/>
              <a:t>-&gt; </a:t>
            </a:r>
            <a:r>
              <a:rPr kumimoji="1" lang="ja-JP" altLang="en-US" sz="1200" dirty="0"/>
              <a:t>レスの表示</a:t>
            </a:r>
            <a:endParaRPr kumimoji="1" lang="en-US" altLang="ja-JP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4DD303-CF9C-8AD9-7F31-ECE404556A24}"/>
              </a:ext>
            </a:extLst>
          </p:cNvPr>
          <p:cNvSpPr txBox="1"/>
          <p:nvPr/>
        </p:nvSpPr>
        <p:spPr>
          <a:xfrm>
            <a:off x="489522" y="2106490"/>
            <a:ext cx="42302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Phase2</a:t>
            </a:r>
          </a:p>
          <a:p>
            <a:r>
              <a:rPr kumimoji="1" lang="en-US" altLang="ja-JP" sz="1200" b="1" dirty="0"/>
              <a:t>UI</a:t>
            </a:r>
            <a:r>
              <a:rPr lang="ja-JP" altLang="en-US" sz="1200" b="1" dirty="0"/>
              <a:t>を拡張</a:t>
            </a:r>
            <a:endParaRPr kumimoji="1" lang="en-US" altLang="ja-JP" sz="1200" b="1" dirty="0"/>
          </a:p>
          <a:p>
            <a:r>
              <a:rPr kumimoji="1" lang="ja-JP" altLang="en-US" sz="1200" dirty="0"/>
              <a:t>・人気レスの可視化</a:t>
            </a:r>
            <a:endParaRPr kumimoji="1" lang="en-US" altLang="ja-JP" sz="1200" dirty="0"/>
          </a:p>
          <a:p>
            <a:r>
              <a:rPr lang="ja-JP" altLang="en-US" sz="1200" dirty="0"/>
              <a:t>・勢いの可視化</a:t>
            </a:r>
            <a:endParaRPr lang="en-US" altLang="ja-JP" sz="1200" dirty="0"/>
          </a:p>
          <a:p>
            <a:r>
              <a:rPr lang="ja-JP" altLang="en-US" sz="1200" dirty="0"/>
              <a:t>・レスを抽出するためのチェック欄や複数選択</a:t>
            </a:r>
            <a:endParaRPr lang="en-US" altLang="ja-JP" sz="1200" dirty="0"/>
          </a:p>
          <a:p>
            <a:r>
              <a:rPr kumimoji="1" lang="ja-JP" altLang="en-US" sz="1200" dirty="0"/>
              <a:t>・レスの検索機能</a:t>
            </a:r>
            <a:endParaRPr kumimoji="1" lang="en-US" altLang="ja-JP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A9E553-781E-D96B-09A9-78858A846031}"/>
              </a:ext>
            </a:extLst>
          </p:cNvPr>
          <p:cNvSpPr txBox="1"/>
          <p:nvPr/>
        </p:nvSpPr>
        <p:spPr>
          <a:xfrm>
            <a:off x="6945740" y="973808"/>
            <a:ext cx="438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Phase4</a:t>
            </a:r>
          </a:p>
          <a:p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複数スレッドのスクレイピング、</a:t>
            </a:r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を複数スレッドに対応</a:t>
            </a:r>
            <a:endParaRPr lang="en-US" altLang="ja-JP" sz="1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・特定の</a:t>
            </a:r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web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サイトの複数のスレッドをスクレイピング</a:t>
            </a:r>
            <a:endParaRPr lang="en-US" altLang="ja-JP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・人気スレッドの可視化</a:t>
            </a:r>
            <a:endParaRPr kumimoji="1" lang="en-US" altLang="ja-JP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332EF2-D874-F4F3-C6D6-40814D23F9B0}"/>
              </a:ext>
            </a:extLst>
          </p:cNvPr>
          <p:cNvSpPr txBox="1"/>
          <p:nvPr/>
        </p:nvSpPr>
        <p:spPr>
          <a:xfrm>
            <a:off x="489522" y="3802980"/>
            <a:ext cx="4230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Phase3</a:t>
            </a:r>
          </a:p>
          <a:p>
            <a:r>
              <a:rPr lang="ja-JP" altLang="en-US" sz="1200" b="1" dirty="0"/>
              <a:t>まとめの作成</a:t>
            </a:r>
            <a:endParaRPr lang="en-US" altLang="ja-JP" sz="1200" b="1" dirty="0"/>
          </a:p>
          <a:p>
            <a:r>
              <a:rPr kumimoji="1" lang="ja-JP" altLang="en-US" sz="1200" dirty="0"/>
              <a:t>・レスを抽出し</a:t>
            </a:r>
            <a:r>
              <a:rPr kumimoji="1" lang="en-US" altLang="ja-JP" sz="1200" dirty="0" err="1"/>
              <a:t>json</a:t>
            </a:r>
            <a:r>
              <a:rPr kumimoji="1" lang="ja-JP" altLang="en-US" sz="1200" dirty="0"/>
              <a:t>で出力</a:t>
            </a:r>
            <a:endParaRPr kumimoji="1" lang="en-US" altLang="ja-JP" sz="1200" dirty="0"/>
          </a:p>
          <a:p>
            <a:endParaRPr kumimoji="1" lang="en-US" altLang="ja-JP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C60CC7-5499-AF94-E211-CA6098E0F506}"/>
              </a:ext>
            </a:extLst>
          </p:cNvPr>
          <p:cNvSpPr txBox="1"/>
          <p:nvPr/>
        </p:nvSpPr>
        <p:spPr>
          <a:xfrm>
            <a:off x="6945740" y="1912527"/>
            <a:ext cx="438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Phase5</a:t>
            </a:r>
          </a:p>
          <a:p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レス</a:t>
            </a:r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の作成</a:t>
            </a:r>
            <a:endParaRPr lang="en-US" altLang="ja-JP" sz="1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で選択したスレッドを毎日クロールし、</a:t>
            </a:r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に保存する</a:t>
            </a:r>
            <a:endParaRPr lang="en-US" altLang="ja-JP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894A4-6960-5FC2-0AD0-51F22DD3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CFCB434-4580-BAB9-2D3A-A7004795558D}"/>
              </a:ext>
            </a:extLst>
          </p:cNvPr>
          <p:cNvSpPr/>
          <p:nvPr/>
        </p:nvSpPr>
        <p:spPr>
          <a:xfrm>
            <a:off x="7331925" y="2870631"/>
            <a:ext cx="1293091" cy="65722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17231240-F208-29C7-8E84-820179B1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608714"/>
            <a:ext cx="1140691" cy="914400"/>
          </a:xfrm>
          <a:prstGeom prst="rect">
            <a:avLst/>
          </a:prstGeom>
        </p:spPr>
      </p:pic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AE323670-C30C-B114-89E0-A0FD6769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46627"/>
            <a:ext cx="1140691" cy="914400"/>
          </a:xfrm>
          <a:prstGeom prst="rect">
            <a:avLst/>
          </a:prstGeom>
        </p:spPr>
      </p:pic>
      <p:pic>
        <p:nvPicPr>
          <p:cNvPr id="13" name="グラフィックス 12" descr="ブラウザー ウィンドウ 枠線">
            <a:extLst>
              <a:ext uri="{FF2B5EF4-FFF2-40B4-BE49-F238E27FC236}">
                <a16:creationId xmlns:a16="http://schemas.microsoft.com/office/drawing/2014/main" id="{5782AA7A-F0ED-6177-903C-C59D7FE3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846713"/>
            <a:ext cx="1140691" cy="91440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E0E86C4-2F46-3D6D-C0F7-DF285A537F7E}"/>
              </a:ext>
            </a:extLst>
          </p:cNvPr>
          <p:cNvSpPr/>
          <p:nvPr/>
        </p:nvSpPr>
        <p:spPr>
          <a:xfrm>
            <a:off x="7978471" y="1158457"/>
            <a:ext cx="1608873" cy="657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DB Accessor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DFF95C-A2DC-8E45-676E-158C8F3D5A38}"/>
              </a:ext>
            </a:extLst>
          </p:cNvPr>
          <p:cNvSpPr/>
          <p:nvPr/>
        </p:nvSpPr>
        <p:spPr>
          <a:xfrm>
            <a:off x="3390330" y="1132101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3AD7F3-AD07-8642-0C3A-77D522E6F52F}"/>
              </a:ext>
            </a:extLst>
          </p:cNvPr>
          <p:cNvSpPr/>
          <p:nvPr/>
        </p:nvSpPr>
        <p:spPr>
          <a:xfrm>
            <a:off x="2012379" y="47905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C434032-0C6B-51D0-9D7A-BB998C323257}"/>
              </a:ext>
            </a:extLst>
          </p:cNvPr>
          <p:cNvSpPr/>
          <p:nvPr/>
        </p:nvSpPr>
        <p:spPr>
          <a:xfrm>
            <a:off x="2012379" y="1237527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B842376-EF41-CABA-C43B-4D4930CBD3D7}"/>
              </a:ext>
            </a:extLst>
          </p:cNvPr>
          <p:cNvSpPr/>
          <p:nvPr/>
        </p:nvSpPr>
        <p:spPr>
          <a:xfrm>
            <a:off x="2012378" y="1941142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9AFA72-226E-D0F7-CFEB-E1D5AF93C656}"/>
              </a:ext>
            </a:extLst>
          </p:cNvPr>
          <p:cNvSpPr txBox="1">
            <a:spLocks/>
          </p:cNvSpPr>
          <p:nvPr/>
        </p:nvSpPr>
        <p:spPr>
          <a:xfrm>
            <a:off x="8549375" y="216530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5B2501-D072-FCDC-14F1-6CEA6EA9C18B}"/>
              </a:ext>
            </a:extLst>
          </p:cNvPr>
          <p:cNvSpPr/>
          <p:nvPr/>
        </p:nvSpPr>
        <p:spPr>
          <a:xfrm>
            <a:off x="5375252" y="1976047"/>
            <a:ext cx="720748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加工</a:t>
            </a:r>
            <a:endParaRPr lang="en-US" altLang="ja-JP" sz="11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0BE75A60-18CC-30EA-565F-DB17C669FB8D}"/>
              </a:ext>
            </a:extLst>
          </p:cNvPr>
          <p:cNvCxnSpPr/>
          <p:nvPr/>
        </p:nvCxnSpPr>
        <p:spPr>
          <a:xfrm>
            <a:off x="4257964" y="1634363"/>
            <a:ext cx="988291" cy="556322"/>
          </a:xfrm>
          <a:prstGeom prst="bentConnector3">
            <a:avLst>
              <a:gd name="adj1" fmla="val -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1DDCD0A-3C5F-9F75-B5A9-0B5B7F573C91}"/>
              </a:ext>
            </a:extLst>
          </p:cNvPr>
          <p:cNvCxnSpPr>
            <a:cxnSpLocks/>
          </p:cNvCxnSpPr>
          <p:nvPr/>
        </p:nvCxnSpPr>
        <p:spPr>
          <a:xfrm flipV="1">
            <a:off x="6366718" y="1912524"/>
            <a:ext cx="2592555" cy="278161"/>
          </a:xfrm>
          <a:prstGeom prst="bentConnector3">
            <a:avLst>
              <a:gd name="adj1" fmla="val 998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39CD22B-EDD9-5922-D855-E772DA789A11}"/>
              </a:ext>
            </a:extLst>
          </p:cNvPr>
          <p:cNvCxnSpPr>
            <a:cxnSpLocks/>
          </p:cNvCxnSpPr>
          <p:nvPr/>
        </p:nvCxnSpPr>
        <p:spPr>
          <a:xfrm rot="5400000">
            <a:off x="8508575" y="2272303"/>
            <a:ext cx="1223197" cy="630686"/>
          </a:xfrm>
          <a:prstGeom prst="bentConnector3">
            <a:avLst>
              <a:gd name="adj1" fmla="val 1005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8F156888-78AF-8101-6D52-7B83AE7CC61B}"/>
              </a:ext>
            </a:extLst>
          </p:cNvPr>
          <p:cNvCxnSpPr>
            <a:cxnSpLocks/>
          </p:cNvCxnSpPr>
          <p:nvPr/>
        </p:nvCxnSpPr>
        <p:spPr>
          <a:xfrm flipV="1">
            <a:off x="3179618" y="1634363"/>
            <a:ext cx="635000" cy="431550"/>
          </a:xfrm>
          <a:prstGeom prst="bentConnector3">
            <a:avLst>
              <a:gd name="adj1" fmla="val 98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A32BEC2-841D-4BB6-7F77-2220D6691524}"/>
              </a:ext>
            </a:extLst>
          </p:cNvPr>
          <p:cNvCxnSpPr>
            <a:cxnSpLocks/>
          </p:cNvCxnSpPr>
          <p:nvPr/>
        </p:nvCxnSpPr>
        <p:spPr>
          <a:xfrm>
            <a:off x="3090726" y="603825"/>
            <a:ext cx="788547" cy="328613"/>
          </a:xfrm>
          <a:prstGeom prst="bentConnector3">
            <a:avLst>
              <a:gd name="adj1" fmla="val 991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A108D88B-B88A-5248-BDD1-2D1A173A13E2}"/>
              </a:ext>
            </a:extLst>
          </p:cNvPr>
          <p:cNvCxnSpPr>
            <a:cxnSpLocks/>
          </p:cNvCxnSpPr>
          <p:nvPr/>
        </p:nvCxnSpPr>
        <p:spPr>
          <a:xfrm>
            <a:off x="3026071" y="1362298"/>
            <a:ext cx="271311" cy="1270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EFDF48-8B5A-D00F-D61A-201E54D4582B}"/>
              </a:ext>
            </a:extLst>
          </p:cNvPr>
          <p:cNvSpPr txBox="1">
            <a:spLocks/>
          </p:cNvSpPr>
          <p:nvPr/>
        </p:nvSpPr>
        <p:spPr>
          <a:xfrm>
            <a:off x="4716285" y="2190685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0671628-20D0-9A2C-C88F-666EBAB204B6}"/>
              </a:ext>
            </a:extLst>
          </p:cNvPr>
          <p:cNvSpPr/>
          <p:nvPr/>
        </p:nvSpPr>
        <p:spPr>
          <a:xfrm>
            <a:off x="4524384" y="445267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5BFA8B7-4114-0E55-9CF4-6A70757FAB69}"/>
              </a:ext>
            </a:extLst>
          </p:cNvPr>
          <p:cNvSpPr/>
          <p:nvPr/>
        </p:nvSpPr>
        <p:spPr>
          <a:xfrm>
            <a:off x="2489200" y="5207108"/>
            <a:ext cx="5514110" cy="13831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F4174272-ACEB-1700-B16B-D564D9773F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66769" y="3194618"/>
            <a:ext cx="2085343" cy="1078464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4E46A8B-C2B2-4CDF-1909-67F11995C932}"/>
              </a:ext>
            </a:extLst>
          </p:cNvPr>
          <p:cNvSpPr txBox="1">
            <a:spLocks/>
          </p:cNvSpPr>
          <p:nvPr/>
        </p:nvSpPr>
        <p:spPr>
          <a:xfrm>
            <a:off x="8941942" y="3223772"/>
            <a:ext cx="71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書き込み</a:t>
            </a:r>
            <a:endParaRPr kumimoji="1" lang="en-US" altLang="ja-JP" sz="1000" dirty="0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1621B67-223F-F8FA-E325-1449FC020393}"/>
              </a:ext>
            </a:extLst>
          </p:cNvPr>
          <p:cNvSpPr/>
          <p:nvPr/>
        </p:nvSpPr>
        <p:spPr>
          <a:xfrm>
            <a:off x="5519438" y="399985"/>
            <a:ext cx="1694560" cy="328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スクレイピング実行</a:t>
            </a:r>
            <a:endParaRPr lang="en-US" altLang="ja-JP" sz="1200" dirty="0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B328687-7F46-BB3B-FA96-4F29AAF8D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2109" y="780670"/>
            <a:ext cx="1709438" cy="58162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6ECD885-1593-9DF5-E7C6-2E35718BEE0F}"/>
              </a:ext>
            </a:extLst>
          </p:cNvPr>
          <p:cNvCxnSpPr/>
          <p:nvPr/>
        </p:nvCxnSpPr>
        <p:spPr>
          <a:xfrm flipH="1">
            <a:off x="2789382" y="4765964"/>
            <a:ext cx="1468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29B41-C667-2111-847D-C3BCA4B4F5E0}"/>
              </a:ext>
            </a:extLst>
          </p:cNvPr>
          <p:cNvSpPr txBox="1">
            <a:spLocks/>
          </p:cNvSpPr>
          <p:nvPr/>
        </p:nvSpPr>
        <p:spPr>
          <a:xfrm>
            <a:off x="4258534" y="413665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03946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89B41-66A1-BF15-CA70-BAB6CC84C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6" y="892753"/>
            <a:ext cx="5322454" cy="4351338"/>
          </a:xfrm>
        </p:spPr>
        <p:txBody>
          <a:bodyPr>
            <a:normAutofit/>
          </a:bodyPr>
          <a:lstStyle/>
          <a:p>
            <a:r>
              <a:rPr kumimoji="1" lang="ja-JP" altLang="en-US" sz="1200" dirty="0"/>
              <a:t>実現したい機能（雑多</a:t>
            </a:r>
            <a:r>
              <a:rPr kumimoji="1" lang="en-US" altLang="ja-JP" sz="1200" dirty="0"/>
              <a:t>)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スクレイピング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レスの</a:t>
            </a:r>
            <a:r>
              <a:rPr lang="en-US" altLang="ja-JP" sz="1200" dirty="0"/>
              <a:t>DB</a:t>
            </a:r>
          </a:p>
          <a:p>
            <a:pPr marL="0" indent="0">
              <a:buNone/>
            </a:pPr>
            <a:r>
              <a:rPr lang="ja-JP" altLang="en-US" sz="1200" dirty="0"/>
              <a:t>レスを収集する操作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 </a:t>
            </a:r>
            <a:r>
              <a:rPr lang="ja-JP" altLang="en-US" sz="1200" dirty="0"/>
              <a:t>複数スレッドの</a:t>
            </a:r>
            <a:r>
              <a:rPr lang="en-US" altLang="ja-JP" sz="1200" dirty="0"/>
              <a:t>DB</a:t>
            </a:r>
            <a:r>
              <a:rPr lang="ja-JP" altLang="en-US" sz="1200" dirty="0"/>
              <a:t>とそれに対応した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膨大なレスをまとめるためのリッチ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→レスを抽出するためのチェック欄や複数選択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-&gt;explorer</a:t>
            </a:r>
            <a:r>
              <a:rPr lang="ja-JP" altLang="en-US" sz="1200" dirty="0"/>
              <a:t>感覚でスレッド管理</a:t>
            </a:r>
            <a:r>
              <a:rPr lang="en-US" altLang="ja-JP" sz="1200" dirty="0"/>
              <a:t>(DB</a:t>
            </a:r>
            <a:r>
              <a:rPr lang="ja-JP" altLang="en-US" sz="1200" dirty="0"/>
              <a:t>の隠蔽</a:t>
            </a:r>
            <a:r>
              <a:rPr lang="en-US" altLang="ja-JP" sz="1200" dirty="0"/>
              <a:t>)</a:t>
            </a:r>
          </a:p>
          <a:p>
            <a:pPr marL="0" indent="0">
              <a:buNone/>
            </a:pPr>
            <a:r>
              <a:rPr lang="ja-JP" altLang="en-US" sz="1200" dirty="0"/>
              <a:t>レスまとめ用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レスまとめの補助</a:t>
            </a:r>
            <a:r>
              <a:rPr lang="en-US" altLang="ja-JP" sz="1200" dirty="0"/>
              <a:t>(</a:t>
            </a:r>
            <a:r>
              <a:rPr lang="ja-JP" altLang="en-US" sz="1200" dirty="0"/>
              <a:t>着色、太字、リプ）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人気スレッドの可視化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人気レスの可視化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勢いの可視化（時系列）レスの横かバックグラウンドで表示する感じで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レスの検索（時間、リプライ数、投稿数、</a:t>
            </a:r>
            <a:r>
              <a:rPr lang="en-US" altLang="ja-JP" sz="1200" dirty="0"/>
              <a:t>ID)</a:t>
            </a:r>
          </a:p>
          <a:p>
            <a:pPr marL="0" indent="0">
              <a:buNone/>
            </a:pPr>
            <a:endParaRPr lang="en-US" altLang="ja-JP" sz="12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096691F-45FA-FC83-AB8B-2AE783984C93}"/>
              </a:ext>
            </a:extLst>
          </p:cNvPr>
          <p:cNvSpPr txBox="1">
            <a:spLocks/>
          </p:cNvSpPr>
          <p:nvPr/>
        </p:nvSpPr>
        <p:spPr>
          <a:xfrm>
            <a:off x="6096000" y="892753"/>
            <a:ext cx="5172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/>
              <a:t>実現手法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・スクレイピング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-&gt;Selenium(python)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DB</a:t>
            </a:r>
          </a:p>
          <a:p>
            <a:pPr marL="0" indent="0">
              <a:buNone/>
            </a:pPr>
            <a:r>
              <a:rPr lang="en-US" altLang="ja-JP" sz="1200" dirty="0"/>
              <a:t>-&gt;DynamoDB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en-US" altLang="ja-JP" sz="1200" dirty="0"/>
              <a:t>-&gt;C# WPF</a:t>
            </a:r>
          </a:p>
          <a:p>
            <a:pPr marL="0" indent="0">
              <a:buNone/>
            </a:pPr>
            <a:r>
              <a:rPr lang="ja-JP" altLang="en-US" sz="1200" dirty="0"/>
              <a:t>・スクレイピング実行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-&gt;AWS lambda</a:t>
            </a:r>
          </a:p>
          <a:p>
            <a:pPr marL="0" indent="0">
              <a:buNone/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1765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F740-F211-3FC0-DC96-3A85D87B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57033FA-9368-23DC-19DA-D2EB6BCCCA26}"/>
              </a:ext>
            </a:extLst>
          </p:cNvPr>
          <p:cNvSpPr/>
          <p:nvPr/>
        </p:nvSpPr>
        <p:spPr>
          <a:xfrm>
            <a:off x="1125260" y="1610287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IScraperOwner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0E32692-3F0A-E55B-FE9B-FBF46084C758}"/>
              </a:ext>
            </a:extLst>
          </p:cNvPr>
          <p:cNvSpPr/>
          <p:nvPr/>
        </p:nvSpPr>
        <p:spPr>
          <a:xfrm>
            <a:off x="1137587" y="158297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ScraperOwner</a:t>
            </a:r>
            <a:endParaRPr lang="en-US" altLang="ja-JP" sz="9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054B55D-17FF-B4F6-0811-BCB5A56AD804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1785085" y="2039563"/>
            <a:ext cx="2949388" cy="35259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FCCD570-DB4E-969C-C91E-EF730F849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785085" y="638587"/>
            <a:ext cx="12327" cy="971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8403C30E-A65B-2C58-F705-0E992C87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" y="135404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A1BEE6E-FFAE-2AA3-988C-68E96D36A775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57C83D-1A27-D62C-B072-2EAC1A190331}"/>
              </a:ext>
            </a:extLst>
          </p:cNvPr>
          <p:cNvSpPr txBox="1"/>
          <p:nvPr/>
        </p:nvSpPr>
        <p:spPr>
          <a:xfrm>
            <a:off x="1848629" y="4227200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input</a:t>
            </a:r>
            <a:endParaRPr kumimoji="1" lang="ja-JP" altLang="en-US" sz="12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E22D78-36AB-9B03-4938-7B37B643168E}"/>
              </a:ext>
            </a:extLst>
          </p:cNvPr>
          <p:cNvSpPr/>
          <p:nvPr/>
        </p:nvSpPr>
        <p:spPr>
          <a:xfrm>
            <a:off x="4463740" y="1583294"/>
            <a:ext cx="1808374" cy="429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AbstractScraperConfig</a:t>
            </a:r>
            <a:endParaRPr lang="en-US" altLang="ja-JP" sz="11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89D5D0A-C688-96EE-3156-3284746CE4F8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5367927" y="579505"/>
            <a:ext cx="0" cy="100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80A905-371E-A83F-C5A8-C03517915F53}"/>
              </a:ext>
            </a:extLst>
          </p:cNvPr>
          <p:cNvSpPr/>
          <p:nvPr/>
        </p:nvSpPr>
        <p:spPr>
          <a:xfrm>
            <a:off x="1867864" y="4560390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ScraperConfig.json</a:t>
            </a:r>
            <a:endParaRPr lang="en-US" altLang="ja-JP" sz="12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C3CC864-B939-3565-73D1-9BD7FB5CA419}"/>
              </a:ext>
            </a:extLst>
          </p:cNvPr>
          <p:cNvCxnSpPr>
            <a:cxnSpLocks/>
            <a:stCxn id="32" idx="1"/>
            <a:endCxn id="49" idx="1"/>
          </p:cNvCxnSpPr>
          <p:nvPr/>
        </p:nvCxnSpPr>
        <p:spPr>
          <a:xfrm flipH="1" flipV="1">
            <a:off x="2444909" y="1791987"/>
            <a:ext cx="2018831" cy="5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1AF209C-4774-C2F7-3AD0-415529BBECF2}"/>
              </a:ext>
            </a:extLst>
          </p:cNvPr>
          <p:cNvSpPr txBox="1"/>
          <p:nvPr/>
        </p:nvSpPr>
        <p:spPr>
          <a:xfrm>
            <a:off x="2729121" y="1579462"/>
            <a:ext cx="903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composition</a:t>
            </a:r>
            <a:endParaRPr kumimoji="1" lang="ja-JP" altLang="en-US" sz="9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02F6EC7-1D27-C629-0721-B4DA8259417E}"/>
              </a:ext>
            </a:extLst>
          </p:cNvPr>
          <p:cNvSpPr/>
          <p:nvPr/>
        </p:nvSpPr>
        <p:spPr>
          <a:xfrm>
            <a:off x="2329367" y="2137390"/>
            <a:ext cx="2615694" cy="535557"/>
          </a:xfrm>
          <a:prstGeom prst="wedgeRoundRectCallout">
            <a:avLst>
              <a:gd name="adj1" fmla="val -59077"/>
              <a:gd name="adj2" fmla="val -515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を解釈し、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</a:t>
            </a:r>
            <a:r>
              <a:rPr lang="ja-JP" altLang="en-US" sz="800" dirty="0">
                <a:solidFill>
                  <a:schemeClr val="tx1"/>
                </a:solidFill>
              </a:rPr>
              <a:t>インスタンスを生成</a:t>
            </a:r>
            <a:br>
              <a:rPr lang="en-US" altLang="ja-JP" sz="800" dirty="0">
                <a:solidFill>
                  <a:schemeClr val="tx1"/>
                </a:solidFill>
              </a:rPr>
            </a:br>
            <a:r>
              <a:rPr lang="en-US" altLang="ja-JP" sz="800" dirty="0" err="1">
                <a:solidFill>
                  <a:schemeClr val="tx1"/>
                </a:solidFill>
              </a:rPr>
              <a:t>ScraperConfig</a:t>
            </a:r>
            <a:r>
              <a:rPr lang="ja-JP" altLang="en-US" sz="800" dirty="0">
                <a:solidFill>
                  <a:schemeClr val="tx1"/>
                </a:solidFill>
              </a:rPr>
              <a:t>インスタンスのメソッドを実行する形式でスクレイピングを行う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C779484-CC64-7FC9-D0D7-097C2ECE02CD}"/>
              </a:ext>
            </a:extLst>
          </p:cNvPr>
          <p:cNvGrpSpPr/>
          <p:nvPr/>
        </p:nvGrpSpPr>
        <p:grpSpPr>
          <a:xfrm>
            <a:off x="8750452" y="4227200"/>
            <a:ext cx="3252556" cy="2414612"/>
            <a:chOff x="8860348" y="6101046"/>
            <a:chExt cx="3252556" cy="2957577"/>
          </a:xfrm>
        </p:grpSpPr>
        <p:sp>
          <p:nvSpPr>
            <p:cNvPr id="66" name="四角形: 1 つの角を丸める 65">
              <a:extLst>
                <a:ext uri="{FF2B5EF4-FFF2-40B4-BE49-F238E27FC236}">
                  <a16:creationId xmlns:a16="http://schemas.microsoft.com/office/drawing/2014/main" id="{20526254-35B0-BD53-8D46-0F054B92277B}"/>
                </a:ext>
              </a:extLst>
            </p:cNvPr>
            <p:cNvSpPr/>
            <p:nvPr/>
          </p:nvSpPr>
          <p:spPr>
            <a:xfrm>
              <a:off x="8860348" y="6101046"/>
              <a:ext cx="3252556" cy="2957577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4C33030-540E-D4AE-9B61-91B0A4452D58}"/>
                </a:ext>
              </a:extLst>
            </p:cNvPr>
            <p:cNvSpPr txBox="1"/>
            <p:nvPr/>
          </p:nvSpPr>
          <p:spPr>
            <a:xfrm>
              <a:off x="8896121" y="7740342"/>
              <a:ext cx="3095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ScraperOwner</a:t>
              </a:r>
              <a:r>
                <a:rPr kumimoji="1" lang="ja-JP" altLang="en-US" sz="1200" dirty="0"/>
                <a:t>クラスは、</a:t>
              </a:r>
              <a:r>
                <a:rPr kumimoji="1" lang="en-US" altLang="ja-JP" sz="1200" dirty="0" err="1"/>
                <a:t>ScraperConfig.json</a:t>
              </a:r>
              <a:r>
                <a:rPr kumimoji="1" lang="ja-JP" altLang="en-US" sz="1200" dirty="0"/>
                <a:t>を</a:t>
              </a:r>
              <a:r>
                <a:rPr lang="ja-JP" altLang="en-US" sz="1200" dirty="0"/>
                <a:t>解釈し</a:t>
              </a:r>
              <a:r>
                <a:rPr kumimoji="1" lang="ja-JP" altLang="en-US" sz="1200" dirty="0"/>
                <a:t>、スクレイピングを行う</a:t>
              </a:r>
              <a:br>
                <a:rPr lang="en-US" altLang="ja-JP" sz="1200" dirty="0"/>
              </a:br>
              <a:endParaRPr kumimoji="1" lang="ja-JP" altLang="en-US" sz="12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AE0B8E9-E1CC-14EB-BC7A-C3FB296ADD33}"/>
                </a:ext>
              </a:extLst>
            </p:cNvPr>
            <p:cNvSpPr txBox="1"/>
            <p:nvPr/>
          </p:nvSpPr>
          <p:spPr>
            <a:xfrm>
              <a:off x="8860348" y="6597700"/>
              <a:ext cx="3167085" cy="974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サイト</a:t>
              </a:r>
              <a:r>
                <a:rPr kumimoji="1" lang="en-US" altLang="ja-JP" sz="1200" dirty="0"/>
                <a:t>(</a:t>
              </a:r>
              <a:r>
                <a:rPr kumimoji="1" lang="ja-JP" altLang="en-US" sz="1200" dirty="0"/>
                <a:t>ページ</a:t>
              </a:r>
              <a:r>
                <a:rPr kumimoji="1" lang="en-US" altLang="ja-JP" sz="1200" dirty="0"/>
                <a:t>)</a:t>
              </a:r>
              <a:r>
                <a:rPr kumimoji="1" lang="ja-JP" altLang="en-US" sz="1200" dirty="0"/>
                <a:t>ごとに</a:t>
              </a:r>
              <a:r>
                <a:rPr kumimoji="1" lang="en-US" altLang="ja-JP" sz="1200" dirty="0" err="1"/>
                <a:t>ScraperConfig.json</a:t>
              </a:r>
              <a:r>
                <a:rPr kumimoji="1" lang="ja-JP" altLang="en-US" sz="1200" dirty="0"/>
                <a:t>ファイルを定義</a:t>
              </a:r>
              <a:endParaRPr kumimoji="1" lang="en-US" altLang="ja-JP" sz="1200" dirty="0"/>
            </a:p>
            <a:p>
              <a:r>
                <a:rPr lang="en-US" altLang="ja-JP" sz="1200" dirty="0"/>
                <a:t>UI</a:t>
              </a:r>
              <a:r>
                <a:rPr lang="ja-JP" altLang="en-US" sz="1200" dirty="0"/>
                <a:t>はユーザの操作で</a:t>
              </a:r>
              <a:r>
                <a:rPr lang="en-US" altLang="ja-JP" sz="1200" dirty="0" err="1"/>
                <a:t>ScraperOwner</a:t>
              </a:r>
              <a:r>
                <a:rPr lang="ja-JP" altLang="en-US" sz="1200" dirty="0"/>
                <a:t>に渡す</a:t>
              </a:r>
              <a:r>
                <a:rPr lang="en-US" altLang="ja-JP" sz="1200" dirty="0" err="1"/>
                <a:t>ScraperConfig.json</a:t>
              </a:r>
              <a:r>
                <a:rPr lang="ja-JP" altLang="en-US" sz="1200" dirty="0"/>
                <a:t>ファイルを決定。</a:t>
              </a:r>
              <a:endParaRPr lang="en-US" altLang="ja-JP" sz="1200" dirty="0"/>
            </a:p>
            <a:p>
              <a:endParaRPr kumimoji="1" lang="ja-JP" altLang="en-US" sz="1200" dirty="0"/>
            </a:p>
          </p:txBody>
        </p:sp>
      </p:grp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D9286D64-000A-FA4E-1231-3B1A0B4E3072}"/>
              </a:ext>
            </a:extLst>
          </p:cNvPr>
          <p:cNvSpPr/>
          <p:nvPr/>
        </p:nvSpPr>
        <p:spPr>
          <a:xfrm>
            <a:off x="5151273" y="4590479"/>
            <a:ext cx="2496703" cy="510789"/>
          </a:xfrm>
          <a:prstGeom prst="wedgeRoundRectCallout">
            <a:avLst>
              <a:gd name="adj1" fmla="val -35760"/>
              <a:gd name="adj2" fmla="val 7220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ユーザの操作に応じて、</a:t>
            </a:r>
            <a:r>
              <a:rPr lang="en-US" altLang="ja-JP" sz="800" dirty="0" err="1">
                <a:solidFill>
                  <a:schemeClr val="tx1"/>
                </a:solidFill>
              </a:rPr>
              <a:t>ScraperOwner</a:t>
            </a:r>
            <a:r>
              <a:rPr lang="ja-JP" altLang="en-US" sz="800" dirty="0">
                <a:solidFill>
                  <a:schemeClr val="tx1"/>
                </a:solidFill>
              </a:rPr>
              <a:t>に渡す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を決定。</a:t>
            </a:r>
            <a:r>
              <a:rPr lang="en-US" altLang="ja-JP" sz="800" dirty="0" err="1">
                <a:solidFill>
                  <a:schemeClr val="tx1"/>
                </a:solidFill>
              </a:rPr>
              <a:t>ScraperOwner</a:t>
            </a:r>
            <a:r>
              <a:rPr lang="ja-JP" altLang="en-US" sz="800" dirty="0">
                <a:solidFill>
                  <a:schemeClr val="tx1"/>
                </a:solidFill>
              </a:rPr>
              <a:t>に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ファイル名を渡す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1FCDC2A-93F5-55D2-7819-CCBC8EE96C38}"/>
              </a:ext>
            </a:extLst>
          </p:cNvPr>
          <p:cNvSpPr/>
          <p:nvPr/>
        </p:nvSpPr>
        <p:spPr>
          <a:xfrm>
            <a:off x="4521290" y="161282"/>
            <a:ext cx="1693273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PostsScraperConfig</a:t>
            </a:r>
            <a:endParaRPr kumimoji="1" lang="ja-JP" altLang="en-US" sz="12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2DA58FB-BA59-B02B-8DA5-717B748A4303}"/>
              </a:ext>
            </a:extLst>
          </p:cNvPr>
          <p:cNvSpPr/>
          <p:nvPr/>
        </p:nvSpPr>
        <p:spPr>
          <a:xfrm>
            <a:off x="6872121" y="226092"/>
            <a:ext cx="1551709" cy="341777"/>
          </a:xfrm>
          <a:prstGeom prst="wedgeRoundRectCallout">
            <a:avLst>
              <a:gd name="adj1" fmla="val -84067"/>
              <a:gd name="adj2" fmla="val -398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サイトカテゴリーごとに新しく作成定義する</a:t>
            </a:r>
          </a:p>
        </p:txBody>
      </p:sp>
      <p:sp>
        <p:nvSpPr>
          <p:cNvPr id="49" name="ひし形 48">
            <a:extLst>
              <a:ext uri="{FF2B5EF4-FFF2-40B4-BE49-F238E27FC236}">
                <a16:creationId xmlns:a16="http://schemas.microsoft.com/office/drawing/2014/main" id="{5804F0FB-C14C-0CE9-8153-221774FD8C4E}"/>
              </a:ext>
            </a:extLst>
          </p:cNvPr>
          <p:cNvSpPr/>
          <p:nvPr/>
        </p:nvSpPr>
        <p:spPr>
          <a:xfrm>
            <a:off x="2444909" y="1695739"/>
            <a:ext cx="191010" cy="1924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9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62B677-7F29-6D21-3F69-F4AE4F6583D6}"/>
              </a:ext>
            </a:extLst>
          </p:cNvPr>
          <p:cNvSpPr txBox="1"/>
          <p:nvPr/>
        </p:nvSpPr>
        <p:spPr>
          <a:xfrm>
            <a:off x="618836" y="249442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ScrapingConfig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C0B1F6-3375-6388-AB9E-7C6BBB804AC6}"/>
              </a:ext>
            </a:extLst>
          </p:cNvPr>
          <p:cNvSpPr txBox="1"/>
          <p:nvPr/>
        </p:nvSpPr>
        <p:spPr>
          <a:xfrm>
            <a:off x="618836" y="794327"/>
            <a:ext cx="4341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ScrapingOwner</a:t>
            </a:r>
            <a:r>
              <a:rPr kumimoji="1" lang="ja-JP" altLang="en-US" sz="1100" dirty="0"/>
              <a:t>が</a:t>
            </a:r>
            <a:r>
              <a:rPr kumimoji="1" lang="en-US" altLang="ja-JP" sz="1100" dirty="0" err="1"/>
              <a:t>ScrapingConfig.json</a:t>
            </a:r>
            <a:r>
              <a:rPr kumimoji="1" lang="ja-JP" altLang="en-US" sz="1100" dirty="0"/>
              <a:t>を</a:t>
            </a:r>
            <a:r>
              <a:rPr kumimoji="1" lang="en-US" altLang="ja-JP" sz="1100" dirty="0"/>
              <a:t>input</a:t>
            </a:r>
            <a:r>
              <a:rPr kumimoji="1" lang="ja-JP" altLang="en-US" sz="1100" dirty="0"/>
              <a:t>して、</a:t>
            </a:r>
            <a:r>
              <a:rPr kumimoji="1" lang="en-US" altLang="ja-JP" sz="1100" dirty="0" err="1"/>
              <a:t>ScrapingConfig</a:t>
            </a:r>
            <a:r>
              <a:rPr kumimoji="1" lang="ja-JP" altLang="en-US" sz="1100" dirty="0"/>
              <a:t>インスタンスを生成</a:t>
            </a:r>
            <a:endParaRPr kumimoji="1" lang="en-US" altLang="ja-JP" sz="1100" dirty="0"/>
          </a:p>
          <a:p>
            <a:r>
              <a:rPr lang="ja-JP" altLang="en-US" sz="1100" dirty="0"/>
              <a:t>サイトのカテゴリによって、保持する</a:t>
            </a:r>
            <a:r>
              <a:rPr lang="en-US" altLang="ja-JP" sz="1100" dirty="0"/>
              <a:t>composition</a:t>
            </a:r>
            <a:r>
              <a:rPr lang="ja-JP" altLang="en-US" sz="1100" dirty="0"/>
              <a:t>フィールドを変える</a:t>
            </a:r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A44D54-C0BD-DCB4-838D-AFC45774520C}"/>
              </a:ext>
            </a:extLst>
          </p:cNvPr>
          <p:cNvSpPr txBox="1"/>
          <p:nvPr/>
        </p:nvSpPr>
        <p:spPr>
          <a:xfrm>
            <a:off x="895927" y="2216789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ScrapingConfig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307B26-63DA-01F2-61D9-6AE58654BE8F}"/>
              </a:ext>
            </a:extLst>
          </p:cNvPr>
          <p:cNvSpPr txBox="1"/>
          <p:nvPr/>
        </p:nvSpPr>
        <p:spPr>
          <a:xfrm>
            <a:off x="2142836" y="4271880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ScrapingLogic</a:t>
            </a:r>
          </a:p>
        </p:txBody>
      </p:sp>
    </p:spTree>
    <p:extLst>
      <p:ext uri="{BB962C8B-B14F-4D97-AF65-F5344CB8AC3E}">
        <p14:creationId xmlns:p14="http://schemas.microsoft.com/office/powerpoint/2010/main" val="248595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3D86-ED69-DD9C-9CC6-F5DA61F3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610F0D-524B-CBE8-5AB0-C7EF1D7AC252}"/>
              </a:ext>
            </a:extLst>
          </p:cNvPr>
          <p:cNvSpPr/>
          <p:nvPr/>
        </p:nvSpPr>
        <p:spPr>
          <a:xfrm>
            <a:off x="1459345" y="407482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IScraperOwner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BCC5C-1854-4851-87F9-A71CBB7F6587}"/>
              </a:ext>
            </a:extLst>
          </p:cNvPr>
          <p:cNvSpPr/>
          <p:nvPr/>
        </p:nvSpPr>
        <p:spPr>
          <a:xfrm>
            <a:off x="1564416" y="1768059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ScraperOwner</a:t>
            </a:r>
            <a:endParaRPr lang="en-US" altLang="ja-JP" sz="9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45AFF12-F3C8-D5E3-8420-A02D9BABE3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03752" y="2688613"/>
            <a:ext cx="3204522" cy="2558407"/>
          </a:xfrm>
          <a:prstGeom prst="bentConnector3">
            <a:avLst>
              <a:gd name="adj1" fmla="val 7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849757-68CB-AFA8-B74F-6371B3969B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24241" y="922156"/>
            <a:ext cx="0" cy="84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3E9FAE94-D786-3DB0-D268-3CA3D26F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10" y="156465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5D3B5E9-955A-43C5-2403-96408643B922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68CE3E-C77D-42F1-D64E-F08F4EA59A09}"/>
              </a:ext>
            </a:extLst>
          </p:cNvPr>
          <p:cNvSpPr txBox="1"/>
          <p:nvPr/>
        </p:nvSpPr>
        <p:spPr>
          <a:xfrm>
            <a:off x="2119169" y="4297143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input</a:t>
            </a:r>
            <a:endParaRPr kumimoji="1"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B16EEB-034F-BBA0-5040-FDFFB131298A}"/>
              </a:ext>
            </a:extLst>
          </p:cNvPr>
          <p:cNvSpPr txBox="1"/>
          <p:nvPr/>
        </p:nvSpPr>
        <p:spPr>
          <a:xfrm>
            <a:off x="7961745" y="859026"/>
            <a:ext cx="41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サイトごとに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ファイルを定義</a:t>
            </a:r>
            <a:endParaRPr kumimoji="1" lang="en-US" altLang="ja-JP" sz="1200" dirty="0"/>
          </a:p>
          <a:p>
            <a:r>
              <a:rPr lang="en-US" altLang="ja-JP" sz="1200" dirty="0"/>
              <a:t>UI</a:t>
            </a:r>
            <a:r>
              <a:rPr lang="ja-JP" altLang="en-US" sz="1200" dirty="0"/>
              <a:t>はユーザの操作で</a:t>
            </a:r>
            <a:r>
              <a:rPr lang="en-US" altLang="ja-JP" sz="1200" dirty="0" err="1"/>
              <a:t>ScraperOwner</a:t>
            </a:r>
            <a:r>
              <a:rPr lang="ja-JP" altLang="en-US" sz="1200" dirty="0"/>
              <a:t>に渡す</a:t>
            </a:r>
            <a:r>
              <a:rPr lang="en-US" altLang="ja-JP" sz="1200" dirty="0" err="1"/>
              <a:t>ScraperConfig.json</a:t>
            </a:r>
            <a:r>
              <a:rPr lang="ja-JP" altLang="en-US" sz="1200" dirty="0"/>
              <a:t>ファイルを決定。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4074DA-E482-113D-F915-9ED0D140EB15}"/>
              </a:ext>
            </a:extLst>
          </p:cNvPr>
          <p:cNvSpPr txBox="1"/>
          <p:nvPr/>
        </p:nvSpPr>
        <p:spPr>
          <a:xfrm>
            <a:off x="3954683" y="5935844"/>
            <a:ext cx="358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ユーザの操作に応じて、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を</a:t>
            </a:r>
            <a:r>
              <a:rPr kumimoji="1" lang="en-US" altLang="ja-JP" sz="1200" dirty="0" err="1"/>
              <a:t>ScraperOwner</a:t>
            </a:r>
            <a:r>
              <a:rPr kumimoji="1" lang="ja-JP" altLang="en-US" sz="1200" dirty="0"/>
              <a:t>に渡す。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1AC4A3-92DB-0D3F-479C-EFED3A74D1CE}"/>
              </a:ext>
            </a:extLst>
          </p:cNvPr>
          <p:cNvSpPr txBox="1"/>
          <p:nvPr/>
        </p:nvSpPr>
        <p:spPr>
          <a:xfrm>
            <a:off x="7915562" y="2193027"/>
            <a:ext cx="396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ScraperOwner</a:t>
            </a:r>
            <a:r>
              <a:rPr kumimoji="1" lang="ja-JP" altLang="en-US" sz="1200" dirty="0"/>
              <a:t>クラスは、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を読み込み、スクレイピングを行う</a:t>
            </a:r>
            <a:br>
              <a:rPr lang="en-US" altLang="ja-JP" sz="1200" dirty="0"/>
            </a:br>
            <a:endParaRPr kumimoji="1"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C1E809F-94B8-468E-E3A4-06E3B35F1AF7}"/>
              </a:ext>
            </a:extLst>
          </p:cNvPr>
          <p:cNvSpPr/>
          <p:nvPr/>
        </p:nvSpPr>
        <p:spPr>
          <a:xfrm>
            <a:off x="2128673" y="4607382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ScraperConfig.json</a:t>
            </a:r>
            <a:endParaRPr lang="en-US" altLang="ja-JP" sz="12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531497-0BB1-363B-1A08-4214AFF44F42}"/>
              </a:ext>
            </a:extLst>
          </p:cNvPr>
          <p:cNvSpPr/>
          <p:nvPr/>
        </p:nvSpPr>
        <p:spPr>
          <a:xfrm>
            <a:off x="4170216" y="595493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InputScraperConfig</a:t>
            </a:r>
            <a:endParaRPr lang="en-US" altLang="ja-JP" sz="9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DB99B5-033D-ED51-86AB-F01E8B991B2F}"/>
              </a:ext>
            </a:extLst>
          </p:cNvPr>
          <p:cNvSpPr/>
          <p:nvPr/>
        </p:nvSpPr>
        <p:spPr>
          <a:xfrm>
            <a:off x="4170215" y="1634468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ScraperLogic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147385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540B7E7-F392-A62A-5C50-1E2172A17FBF}"/>
              </a:ext>
            </a:extLst>
          </p:cNvPr>
          <p:cNvSpPr/>
          <p:nvPr/>
        </p:nvSpPr>
        <p:spPr>
          <a:xfrm>
            <a:off x="1895148" y="1353730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ScraperConfig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3F1DC69-E699-650D-B663-CA131535E2AC}"/>
              </a:ext>
            </a:extLst>
          </p:cNvPr>
          <p:cNvSpPr/>
          <p:nvPr/>
        </p:nvSpPr>
        <p:spPr>
          <a:xfrm>
            <a:off x="7970982" y="1353730"/>
            <a:ext cx="1930399" cy="429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AbstractScraperConfig</a:t>
            </a:r>
            <a:endParaRPr lang="en-US" altLang="ja-JP" sz="11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9F0BFF2-B6C4-74EC-1F78-BAAC385CF66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90814" y="1568368"/>
            <a:ext cx="3980168" cy="5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D0F78-DC24-DB92-3AD5-784C75DB2D3F}"/>
              </a:ext>
            </a:extLst>
          </p:cNvPr>
          <p:cNvSpPr txBox="1"/>
          <p:nvPr/>
        </p:nvSpPr>
        <p:spPr>
          <a:xfrm>
            <a:off x="6724073" y="2096654"/>
            <a:ext cx="427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LIST_NODE</a:t>
            </a:r>
          </a:p>
          <a:p>
            <a:r>
              <a:rPr lang="en-US" altLang="ja-JP" sz="1200" dirty="0"/>
              <a:t>POST_NODE</a:t>
            </a:r>
            <a:r>
              <a:rPr lang="ja-JP" altLang="en-US" sz="1200" dirty="0"/>
              <a:t>（複数）</a:t>
            </a:r>
          </a:p>
          <a:p>
            <a:r>
              <a:rPr lang="en-US" altLang="ja-JP" sz="1200" dirty="0"/>
              <a:t>ID_KEY</a:t>
            </a:r>
            <a:r>
              <a:rPr lang="ja-JP" altLang="en-US" sz="1200" dirty="0"/>
              <a:t>（投稿</a:t>
            </a:r>
            <a:r>
              <a:rPr lang="en-US" altLang="ja-JP" sz="1200" dirty="0"/>
              <a:t>ID</a:t>
            </a:r>
            <a:r>
              <a:rPr lang="ja-JP" altLang="en-US" sz="1200" dirty="0"/>
              <a:t>）</a:t>
            </a:r>
          </a:p>
          <a:p>
            <a:r>
              <a:rPr lang="en-US" altLang="ja-JP" sz="1200" dirty="0"/>
              <a:t>USER_ID_KEY</a:t>
            </a:r>
            <a:r>
              <a:rPr lang="ja-JP" altLang="en-US" sz="1200" dirty="0"/>
              <a:t>（投稿者ユーザー</a:t>
            </a:r>
            <a:r>
              <a:rPr lang="en-US" altLang="ja-JP" sz="1200" dirty="0"/>
              <a:t>ID</a:t>
            </a:r>
            <a:r>
              <a:rPr lang="ja-JP" altLang="en-US" sz="1200" dirty="0"/>
              <a:t>）</a:t>
            </a:r>
          </a:p>
          <a:p>
            <a:r>
              <a:rPr lang="en-US" altLang="ja-JP" sz="1200" dirty="0"/>
              <a:t>TEXT_KEY</a:t>
            </a:r>
            <a:r>
              <a:rPr lang="ja-JP" altLang="en-US" sz="1200" dirty="0"/>
              <a:t>（投稿本文）</a:t>
            </a:r>
            <a:endParaRPr lang="en-US" altLang="ja-JP" sz="1200" dirty="0"/>
          </a:p>
          <a:p>
            <a:r>
              <a:rPr lang="en-US" altLang="ja-JP" sz="1200" dirty="0"/>
              <a:t>DATE_KEY</a:t>
            </a:r>
            <a:r>
              <a:rPr lang="ja-JP" altLang="en-US" sz="1200" dirty="0"/>
              <a:t>（投稿日時）</a:t>
            </a:r>
          </a:p>
          <a:p>
            <a:r>
              <a:rPr lang="en-US" altLang="ja-JP" sz="1200" dirty="0"/>
              <a:t>REPLY_KEY</a:t>
            </a:r>
            <a:r>
              <a:rPr lang="ja-JP" altLang="en-US" sz="1200" dirty="0"/>
              <a:t>（返信情報）</a:t>
            </a:r>
          </a:p>
          <a:p>
            <a:r>
              <a:rPr lang="en-US" altLang="ja-JP" sz="1200" dirty="0"/>
              <a:t>IMAGE_URL_KEY</a:t>
            </a:r>
            <a:r>
              <a:rPr lang="ja-JP" altLang="en-US" sz="1200" dirty="0"/>
              <a:t>（画像</a:t>
            </a:r>
            <a:r>
              <a:rPr lang="en-US" altLang="ja-JP" sz="1200" dirty="0"/>
              <a:t>URL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812395-E1F5-47B4-B8AD-2B5C231E2F6F}"/>
              </a:ext>
            </a:extLst>
          </p:cNvPr>
          <p:cNvSpPr txBox="1"/>
          <p:nvPr/>
        </p:nvSpPr>
        <p:spPr>
          <a:xfrm>
            <a:off x="1219199" y="2281382"/>
            <a:ext cx="348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PostNode</a:t>
            </a:r>
            <a:r>
              <a:rPr kumimoji="1" lang="ja-JP" altLang="en-US" sz="1200" dirty="0"/>
              <a:t>とテキストなどがある</a:t>
            </a:r>
            <a:r>
              <a:rPr kumimoji="1" lang="en-US" altLang="ja-JP" sz="1200" dirty="0"/>
              <a:t>node</a:t>
            </a:r>
            <a:r>
              <a:rPr kumimoji="1" lang="ja-JP" altLang="en-US" sz="1200" dirty="0"/>
              <a:t>が違う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PostNode</a:t>
            </a:r>
            <a:r>
              <a:rPr kumimoji="1" lang="ja-JP" altLang="en-US" sz="1200" dirty="0"/>
              <a:t>のさらに深い階層にあるなど）場合は、それ用の</a:t>
            </a:r>
            <a:r>
              <a:rPr kumimoji="1" lang="en-US" altLang="ja-JP" sz="1200" dirty="0"/>
              <a:t>Node</a:t>
            </a:r>
            <a:r>
              <a:rPr kumimoji="1" lang="ja-JP" altLang="en-US" sz="1200" dirty="0"/>
              <a:t>を保持するフィールドを作成</a:t>
            </a:r>
            <a:r>
              <a:rPr lang="en-US" altLang="ja-JP" sz="1200" dirty="0"/>
              <a:t>(</a:t>
            </a:r>
            <a:r>
              <a:rPr lang="ja-JP" altLang="en-US" sz="1200" dirty="0"/>
              <a:t>例</a:t>
            </a:r>
            <a:r>
              <a:rPr lang="en-US" altLang="ja-JP" sz="1200" dirty="0"/>
              <a:t>)TEXT_NODE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47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657F-F82D-BF03-44DA-3FF4F7DD1D20}"/>
              </a:ext>
            </a:extLst>
          </p:cNvPr>
          <p:cNvSpPr/>
          <p:nvPr/>
        </p:nvSpPr>
        <p:spPr>
          <a:xfrm>
            <a:off x="1796471" y="1297973"/>
            <a:ext cx="2456873" cy="59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</a:t>
            </a:r>
            <a:r>
              <a:rPr kumimoji="1" lang="en-US" altLang="ja-JP" dirty="0" err="1"/>
              <a:t>craperOwner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3687B7-7A03-435A-6B41-C772A0F5BBD0}"/>
              </a:ext>
            </a:extLst>
          </p:cNvPr>
          <p:cNvSpPr/>
          <p:nvPr/>
        </p:nvSpPr>
        <p:spPr>
          <a:xfrm>
            <a:off x="8603673" y="1220039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IscraperOwner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6F8D80-69C9-36E9-179C-41295E2CE930}"/>
              </a:ext>
            </a:extLst>
          </p:cNvPr>
          <p:cNvSpPr/>
          <p:nvPr/>
        </p:nvSpPr>
        <p:spPr>
          <a:xfrm>
            <a:off x="1796471" y="3373245"/>
            <a:ext cx="2456873" cy="535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scraperLogic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F3CE06-A9E0-0006-D117-000158C865DA}"/>
              </a:ext>
            </a:extLst>
          </p:cNvPr>
          <p:cNvSpPr txBox="1"/>
          <p:nvPr/>
        </p:nvSpPr>
        <p:spPr>
          <a:xfrm>
            <a:off x="380996" y="1967013"/>
            <a:ext cx="621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スクレイピングの処理が呼ばれたら実行し、</a:t>
            </a:r>
            <a:r>
              <a:rPr lang="en-US" altLang="ja-JP" sz="1200" dirty="0"/>
              <a:t>post</a:t>
            </a:r>
            <a:r>
              <a:rPr lang="ja-JP" altLang="en-US" sz="1200" dirty="0"/>
              <a:t>構造体のリストを返す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public </a:t>
            </a:r>
            <a:r>
              <a:rPr lang="en-US" altLang="ja-JP" sz="1200" b="1" dirty="0" err="1"/>
              <a:t>GetPosts</a:t>
            </a:r>
            <a:r>
              <a:rPr lang="en-US" altLang="ja-JP" sz="1200" b="1" dirty="0"/>
              <a:t> </a:t>
            </a:r>
            <a:r>
              <a:rPr lang="en-US" altLang="ja-JP" sz="1200" dirty="0"/>
              <a:t>return post</a:t>
            </a:r>
            <a:r>
              <a:rPr lang="ja-JP" altLang="en-US" sz="1200" dirty="0"/>
              <a:t>のリスト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private </a:t>
            </a:r>
            <a:r>
              <a:rPr lang="en-US" altLang="ja-JP" sz="1200" b="1" dirty="0" err="1"/>
              <a:t>GetHtml</a:t>
            </a:r>
            <a:r>
              <a:rPr lang="en-US" altLang="ja-JP" sz="1200" b="1" dirty="0"/>
              <a:t> </a:t>
            </a:r>
            <a:r>
              <a:rPr lang="en-US" altLang="ja-JP" sz="1200" dirty="0"/>
              <a:t>html</a:t>
            </a:r>
            <a:r>
              <a:rPr lang="ja-JP" altLang="en-US" sz="1200" dirty="0"/>
              <a:t>の取得</a:t>
            </a:r>
            <a:r>
              <a:rPr lang="en-US" altLang="ja-JP" sz="1200" dirty="0"/>
              <a:t>(selenium)</a:t>
            </a:r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private </a:t>
            </a:r>
            <a:r>
              <a:rPr lang="en-US" altLang="ja-JP" sz="1200" b="1" dirty="0" err="1"/>
              <a:t>DocParsePosts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HtmlDocument</a:t>
            </a:r>
            <a:r>
              <a:rPr lang="ja-JP" altLang="en-US" sz="1200" dirty="0"/>
              <a:t>から</a:t>
            </a:r>
            <a:r>
              <a:rPr lang="en-US" altLang="ja-JP" sz="1200" dirty="0"/>
              <a:t>Post</a:t>
            </a:r>
            <a:r>
              <a:rPr lang="ja-JP" altLang="en-US" sz="1200" dirty="0"/>
              <a:t>構造体のリストへデータ抽出＆変換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BB748-AC57-3B69-2657-FE1E53A7D7B5}"/>
              </a:ext>
            </a:extLst>
          </p:cNvPr>
          <p:cNvSpPr txBox="1"/>
          <p:nvPr/>
        </p:nvSpPr>
        <p:spPr>
          <a:xfrm>
            <a:off x="8081818" y="3962372"/>
            <a:ext cx="411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GetPostsNode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HtmlDocument</a:t>
            </a:r>
            <a:r>
              <a:rPr lang="en-US" altLang="ja-JP" sz="1200" dirty="0"/>
              <a:t> doc)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GetPostNode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postsNode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GetText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TextNode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GetDate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DateNode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GetUserId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UserIdNode</a:t>
            </a:r>
            <a:r>
              <a:rPr lang="en-US" altLang="ja-JP" sz="1200" dirty="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D925A3-218A-2664-4C15-076F39B80C26}"/>
              </a:ext>
            </a:extLst>
          </p:cNvPr>
          <p:cNvSpPr txBox="1"/>
          <p:nvPr/>
        </p:nvSpPr>
        <p:spPr>
          <a:xfrm>
            <a:off x="600363" y="4064779"/>
            <a:ext cx="62137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/>
              <a:t>HtmlDocument</a:t>
            </a:r>
            <a:r>
              <a:rPr lang="ja-JP" altLang="en-US" sz="1100" dirty="0"/>
              <a:t>から</a:t>
            </a:r>
            <a:r>
              <a:rPr lang="en-US" altLang="ja-JP" sz="1100" dirty="0"/>
              <a:t>post</a:t>
            </a:r>
            <a:r>
              <a:rPr lang="ja-JP" altLang="en-US" sz="1100" dirty="0"/>
              <a:t>データを探索する処理を抽象化し、</a:t>
            </a:r>
            <a:r>
              <a:rPr lang="en-US" altLang="ja-JP" sz="1100" dirty="0" err="1"/>
              <a:t>scraperOwner</a:t>
            </a:r>
            <a:r>
              <a:rPr lang="ja-JP" altLang="en-US" sz="1100" dirty="0"/>
              <a:t>へ提供</a:t>
            </a:r>
            <a:endParaRPr lang="en-US" altLang="ja-JP" sz="1100" dirty="0"/>
          </a:p>
          <a:p>
            <a:r>
              <a:rPr lang="en-US" altLang="ja-JP" sz="1100" dirty="0" err="1"/>
              <a:t>DoCParsePosts</a:t>
            </a:r>
            <a:r>
              <a:rPr lang="ja-JP" altLang="en-US" sz="1100" dirty="0"/>
              <a:t>の中で、</a:t>
            </a:r>
            <a:r>
              <a:rPr lang="en-US" altLang="ja-JP" sz="1100" dirty="0" err="1"/>
              <a:t>ScraperLogic</a:t>
            </a:r>
            <a:r>
              <a:rPr lang="ja-JP" altLang="en-US" sz="1100" dirty="0"/>
              <a:t>クラスの</a:t>
            </a:r>
            <a:r>
              <a:rPr lang="en-US" altLang="ja-JP" sz="1100" dirty="0"/>
              <a:t>public</a:t>
            </a:r>
            <a:r>
              <a:rPr lang="ja-JP" altLang="en-US" sz="1100" dirty="0"/>
              <a:t>メソッドを実行し、</a:t>
            </a:r>
            <a:r>
              <a:rPr lang="en-US" altLang="ja-JP" sz="1100" dirty="0"/>
              <a:t>Post</a:t>
            </a:r>
            <a:r>
              <a:rPr lang="ja-JP" altLang="en-US" sz="1100" dirty="0"/>
              <a:t>構造体を生成。</a:t>
            </a:r>
            <a:endParaRPr lang="en-US" altLang="ja-JP" sz="1100" dirty="0"/>
          </a:p>
          <a:p>
            <a:r>
              <a:rPr lang="en-US" altLang="ja-JP" sz="1100" dirty="0"/>
              <a:t>Post</a:t>
            </a:r>
            <a:r>
              <a:rPr lang="ja-JP" altLang="en-US" sz="1100" dirty="0"/>
              <a:t>がある</a:t>
            </a:r>
            <a:r>
              <a:rPr lang="en-US" altLang="ja-JP" sz="1100" dirty="0"/>
              <a:t>node</a:t>
            </a:r>
            <a:r>
              <a:rPr lang="ja-JP" altLang="en-US" sz="1100" dirty="0"/>
              <a:t>を探索 </a:t>
            </a:r>
            <a:r>
              <a:rPr lang="en-US" altLang="ja-JP" sz="1100" dirty="0"/>
              <a:t>-&gt; Post</a:t>
            </a:r>
            <a:r>
              <a:rPr lang="ja-JP" altLang="en-US" sz="1100" dirty="0"/>
              <a:t>ひとつひとつの</a:t>
            </a:r>
            <a:r>
              <a:rPr lang="en-US" altLang="ja-JP" sz="1100" dirty="0"/>
              <a:t>Node</a:t>
            </a:r>
            <a:r>
              <a:rPr lang="ja-JP" altLang="en-US" sz="1100" dirty="0"/>
              <a:t>をリストで取得</a:t>
            </a:r>
            <a:r>
              <a:rPr lang="en-US" altLang="ja-JP" sz="1100" dirty="0"/>
              <a:t>-&gt;Post</a:t>
            </a:r>
            <a:r>
              <a:rPr lang="ja-JP" altLang="en-US" sz="1100" dirty="0"/>
              <a:t>の中のデータを抽出</a:t>
            </a:r>
            <a:br>
              <a:rPr lang="en-US" altLang="ja-JP" sz="1100" dirty="0"/>
            </a:br>
            <a:r>
              <a:rPr lang="ja-JP" altLang="en-US" sz="1100" dirty="0"/>
              <a:t>各</a:t>
            </a:r>
            <a:r>
              <a:rPr lang="en-US" altLang="ja-JP" sz="1100" dirty="0"/>
              <a:t>Post</a:t>
            </a:r>
            <a:r>
              <a:rPr lang="ja-JP" altLang="en-US" sz="1100" dirty="0"/>
              <a:t>の</a:t>
            </a:r>
            <a:r>
              <a:rPr lang="en-US" altLang="ja-JP" sz="1100" dirty="0"/>
              <a:t>Node</a:t>
            </a:r>
            <a:r>
              <a:rPr lang="ja-JP" altLang="en-US" sz="1100" dirty="0"/>
              <a:t>から更に</a:t>
            </a:r>
            <a:r>
              <a:rPr lang="en-US" altLang="ja-JP" sz="1100" dirty="0"/>
              <a:t>Node</a:t>
            </a:r>
            <a:r>
              <a:rPr lang="ja-JP" altLang="en-US" sz="1100" dirty="0"/>
              <a:t>を深く掘る場合は、</a:t>
            </a:r>
            <a:r>
              <a:rPr lang="en-US" altLang="ja-JP" sz="1100" dirty="0"/>
              <a:t>Interface</a:t>
            </a:r>
            <a:r>
              <a:rPr lang="ja-JP" altLang="en-US" sz="1100" dirty="0"/>
              <a:t>とは別にメソッドを定義</a:t>
            </a:r>
            <a:r>
              <a:rPr lang="en-US" altLang="ja-JP" sz="1100" dirty="0"/>
              <a:t>(</a:t>
            </a:r>
            <a:r>
              <a:rPr lang="en-US" altLang="ja-JP" sz="1100" dirty="0" err="1"/>
              <a:t>GetTextNode</a:t>
            </a:r>
            <a:r>
              <a:rPr lang="ja-JP" altLang="en-US" sz="1100" dirty="0"/>
              <a:t>など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GetPostsNode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HtmlDocument</a:t>
            </a:r>
            <a:r>
              <a:rPr lang="en-US" altLang="ja-JP" sz="1100" dirty="0"/>
              <a:t> doc)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GetPostNode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postsNode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GetTextNode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GetText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TextNode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GetDateNode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GetDate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DateNode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GetUserIdNode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GetUserId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UserIdNode</a:t>
            </a:r>
            <a:r>
              <a:rPr lang="en-US" altLang="ja-JP" sz="1100" dirty="0"/>
              <a:t>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C38A58-811E-EBB0-6496-0A416BB3EEAD}"/>
              </a:ext>
            </a:extLst>
          </p:cNvPr>
          <p:cNvSpPr/>
          <p:nvPr/>
        </p:nvSpPr>
        <p:spPr>
          <a:xfrm>
            <a:off x="8603672" y="3444874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IscraperLogic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CDE297-3115-E0E3-878B-CAF88AFDA553}"/>
              </a:ext>
            </a:extLst>
          </p:cNvPr>
          <p:cNvSpPr txBox="1"/>
          <p:nvPr/>
        </p:nvSpPr>
        <p:spPr>
          <a:xfrm>
            <a:off x="8767621" y="1694896"/>
            <a:ext cx="304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GetPosts</a:t>
            </a:r>
            <a:r>
              <a:rPr lang="en-US" altLang="ja-JP" sz="1200" dirty="0"/>
              <a:t>()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E3DE33-A554-FD11-CC99-3CB841505A77}"/>
              </a:ext>
            </a:extLst>
          </p:cNvPr>
          <p:cNvSpPr txBox="1"/>
          <p:nvPr/>
        </p:nvSpPr>
        <p:spPr>
          <a:xfrm>
            <a:off x="380995" y="576516"/>
            <a:ext cx="8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/>
              <a:t>ScraperOwner</a:t>
            </a:r>
            <a:r>
              <a:rPr lang="ja-JP" altLang="en-US" sz="1400" b="1" dirty="0"/>
              <a:t>は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つ</a:t>
            </a:r>
            <a:endParaRPr lang="en-US" altLang="ja-JP" sz="1400" b="1" dirty="0"/>
          </a:p>
          <a:p>
            <a:r>
              <a:rPr kumimoji="1" lang="ja-JP" altLang="en-US" sz="1400" b="1" dirty="0"/>
              <a:t>サイト毎の処理は</a:t>
            </a:r>
            <a:r>
              <a:rPr kumimoji="1" lang="en-US" altLang="ja-JP" sz="1400" b="1" dirty="0" err="1"/>
              <a:t>ScraperLogic</a:t>
            </a:r>
            <a:r>
              <a:rPr kumimoji="1" lang="ja-JP" altLang="en-US" sz="1400" b="1" dirty="0"/>
              <a:t>で実装し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サイト</a:t>
            </a:r>
            <a:r>
              <a:rPr kumimoji="1" lang="en-US" altLang="ja-JP" sz="1400" b="1" dirty="0"/>
              <a:t>1 </a:t>
            </a:r>
            <a:r>
              <a:rPr lang="en-US" altLang="ja-JP" sz="1400" b="1" dirty="0"/>
              <a:t>: </a:t>
            </a:r>
            <a:r>
              <a:rPr kumimoji="1" lang="en-US" altLang="ja-JP" sz="1400" b="1" dirty="0"/>
              <a:t>ScraperLogic1)</a:t>
            </a:r>
            <a:r>
              <a:rPr kumimoji="1" lang="ja-JP" altLang="en-US" sz="1400" b="1" dirty="0"/>
              <a:t>、</a:t>
            </a:r>
            <a:r>
              <a:rPr kumimoji="1" lang="en-US" altLang="ja-JP" sz="1400" b="1" dirty="0" err="1"/>
              <a:t>ScraperOwner</a:t>
            </a:r>
            <a:r>
              <a:rPr kumimoji="1" lang="ja-JP" altLang="en-US" sz="1400" b="1" dirty="0"/>
              <a:t>に提供する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67DADA6-49BB-714D-F72F-831ACF370ACD}"/>
              </a:ext>
            </a:extLst>
          </p:cNvPr>
          <p:cNvSpPr txBox="1"/>
          <p:nvPr/>
        </p:nvSpPr>
        <p:spPr>
          <a:xfrm>
            <a:off x="2466109" y="138545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Scraper</a:t>
            </a:r>
            <a:r>
              <a:rPr kumimoji="1" lang="ja-JP" altLang="en-US" dirty="0"/>
              <a:t>設計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21D28-345C-CB17-E6CA-567007C00A06}"/>
              </a:ext>
            </a:extLst>
          </p:cNvPr>
          <p:cNvCxnSpPr/>
          <p:nvPr/>
        </p:nvCxnSpPr>
        <p:spPr>
          <a:xfrm flipH="1">
            <a:off x="4775200" y="1403927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141325-AFC9-0753-A6E6-9C74DD8F6C04}"/>
              </a:ext>
            </a:extLst>
          </p:cNvPr>
          <p:cNvCxnSpPr/>
          <p:nvPr/>
        </p:nvCxnSpPr>
        <p:spPr>
          <a:xfrm flipH="1">
            <a:off x="4775200" y="3634509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CDF77C-71BF-C552-BC55-F13D960A138E}"/>
              </a:ext>
            </a:extLst>
          </p:cNvPr>
          <p:cNvSpPr txBox="1"/>
          <p:nvPr/>
        </p:nvSpPr>
        <p:spPr>
          <a:xfrm>
            <a:off x="5063837" y="140392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実装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B25E7C-9360-23B0-F40A-29E246B63AC3}"/>
              </a:ext>
            </a:extLst>
          </p:cNvPr>
          <p:cNvSpPr txBox="1"/>
          <p:nvPr/>
        </p:nvSpPr>
        <p:spPr>
          <a:xfrm>
            <a:off x="4920674" y="362726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4713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465DDB9D-67C7-CF66-E2F9-AE85AAF0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DA935B-B506-38E3-FDEA-4E4F05D6EBB9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B01894-7608-0F99-D88D-7CA8CF2A629C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D62F9A93-58F9-6E17-CC63-6836F6573395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8D28EBA5-7EB1-B73B-98C8-05CED8660590}"/>
              </a:ext>
            </a:extLst>
          </p:cNvPr>
          <p:cNvSpPr/>
          <p:nvPr/>
        </p:nvSpPr>
        <p:spPr>
          <a:xfrm>
            <a:off x="4640634" y="4107981"/>
            <a:ext cx="1223818" cy="3624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レスの表示</a:t>
            </a:r>
            <a:endParaRPr kumimoji="1" lang="en-US" altLang="ja-JP" sz="12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DA2B0F-05E9-FB74-49E6-77FC04BD0196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99CAE1-007C-CE6D-7FA0-600840FBA169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Phase1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2C6FF31-58C3-DA59-878B-5F3F29EE85B4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9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A0FD-6600-4447-5329-EAC98EF1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B1F820D3-3948-F535-EF84-D9719D8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870227-20A5-BC17-9651-D4BFE7BB003B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A93CFA8-AC36-E4A1-B8C3-7A6A50CFCD44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6024BC9-9394-AC5A-31A7-DB78F1729DFF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4D67EC-25B0-8B42-6FEE-EC60BBA6A9D0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B5F75A-D509-65A3-78E6-0083D6207EAA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Phase2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37F688F-1764-399E-4947-49A1B27A386D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B12361-9661-26F7-5F05-1260253EE602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89876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A197-AA76-268C-184B-C2C26D50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7190C997-65E6-65D3-40A7-FCEC06C4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F24035-F751-BB6E-2B38-2BBB5C74D06A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CB5D5F4-5C0A-AD17-5AA7-E8F9ABF85953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D2E5903-DD2E-13BE-3D6D-BC3815EAA2EE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825F283-692F-5385-A1A8-09FD5DF1F5AE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0557D2-50AF-5415-B90F-EE9D800CEBB6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Phase2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6FF23D5-3D42-8C06-F429-96DE8C7D5E70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B4065C8-15F6-8ECC-C28B-49FD0E6A4919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E39CB05-2EAF-230C-1A8E-870028015DBD}"/>
              </a:ext>
            </a:extLst>
          </p:cNvPr>
          <p:cNvCxnSpPr>
            <a:cxnSpLocks/>
          </p:cNvCxnSpPr>
          <p:nvPr/>
        </p:nvCxnSpPr>
        <p:spPr>
          <a:xfrm>
            <a:off x="5985164" y="3691715"/>
            <a:ext cx="1440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D3F0BD-DD42-22B2-3312-1B42FD111353}"/>
              </a:ext>
            </a:extLst>
          </p:cNvPr>
          <p:cNvSpPr txBox="1"/>
          <p:nvPr/>
        </p:nvSpPr>
        <p:spPr>
          <a:xfrm>
            <a:off x="6853381" y="3404298"/>
            <a:ext cx="49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544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18218</TotalTime>
  <Words>890</Words>
  <Application>Microsoft Office PowerPoint</Application>
  <PresentationFormat>ワイド画面</PresentationFormat>
  <Paragraphs>149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宮川　広夢</dc:creator>
  <cp:lastModifiedBy>宮川　広夢</cp:lastModifiedBy>
  <cp:revision>133</cp:revision>
  <dcterms:created xsi:type="dcterms:W3CDTF">2025-06-16T16:05:08Z</dcterms:created>
  <dcterms:modified xsi:type="dcterms:W3CDTF">2025-07-16T14:37:51Z</dcterms:modified>
</cp:coreProperties>
</file>