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68" r:id="rId6"/>
    <p:sldId id="264" r:id="rId7"/>
    <p:sldId id="274" r:id="rId8"/>
    <p:sldId id="266" r:id="rId9"/>
    <p:sldId id="256" r:id="rId10"/>
    <p:sldId id="262" r:id="rId11"/>
    <p:sldId id="263" r:id="rId12"/>
    <p:sldId id="261" r:id="rId13"/>
    <p:sldId id="25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701958" y="296938"/>
            <a:ext cx="45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まとめサイト用レス収集ソフトウェア</a:t>
            </a:r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600358" y="1632705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Phase1</a:t>
            </a:r>
          </a:p>
          <a:p>
            <a:r>
              <a:rPr lang="ja-JP" altLang="en-US" sz="1200" b="1"/>
              <a:t>スクレイピング</a:t>
            </a:r>
            <a:r>
              <a:rPr lang="en-US" altLang="ja-JP" sz="1200" b="1"/>
              <a:t>,UI</a:t>
            </a:r>
            <a:r>
              <a:rPr lang="ja-JP" altLang="en-US" sz="1200" b="1"/>
              <a:t>の土台の作成</a:t>
            </a:r>
            <a:endParaRPr kumimoji="1" lang="en-US" altLang="ja-JP" sz="1200" b="1"/>
          </a:p>
          <a:p>
            <a:r>
              <a:rPr kumimoji="1" lang="ja-JP" altLang="en-US" sz="1200"/>
              <a:t>・特定の</a:t>
            </a:r>
            <a:r>
              <a:rPr kumimoji="1" lang="en-US" altLang="ja-JP" sz="1200"/>
              <a:t>web</a:t>
            </a:r>
            <a:r>
              <a:rPr kumimoji="1" lang="ja-JP" altLang="en-US" sz="1200"/>
              <a:t>サイトの特定のスレッドの</a:t>
            </a:r>
            <a:r>
              <a:rPr lang="ja-JP" altLang="en-US" sz="1200"/>
              <a:t>レスの収集</a:t>
            </a:r>
            <a:r>
              <a:rPr lang="en-US" altLang="ja-JP" sz="1200"/>
              <a:t>(</a:t>
            </a:r>
            <a:r>
              <a:rPr lang="ja-JP" altLang="en-US" sz="1200"/>
              <a:t>スクレイピング</a:t>
            </a:r>
            <a:r>
              <a:rPr lang="en-US" altLang="ja-JP" sz="1200"/>
              <a:t>)</a:t>
            </a:r>
          </a:p>
          <a:p>
            <a:r>
              <a:rPr kumimoji="1" lang="ja-JP" altLang="en-US" sz="1200"/>
              <a:t>・</a:t>
            </a:r>
            <a:r>
              <a:rPr kumimoji="1" lang="en-US" altLang="ja-JP" sz="1200"/>
              <a:t>UI</a:t>
            </a:r>
            <a:r>
              <a:rPr kumimoji="1" lang="ja-JP" altLang="en-US" sz="1200"/>
              <a:t>の作成</a:t>
            </a:r>
            <a:endParaRPr kumimoji="1" lang="en-US" altLang="ja-JP" sz="1200"/>
          </a:p>
          <a:p>
            <a:r>
              <a:rPr kumimoji="1" lang="ja-JP" altLang="en-US" sz="1200"/>
              <a:t>レス収集</a:t>
            </a:r>
            <a:r>
              <a:rPr kumimoji="1" lang="en-US" altLang="ja-JP" sz="1200" err="1"/>
              <a:t>btn</a:t>
            </a:r>
            <a:r>
              <a:rPr kumimoji="1" lang="ja-JP" altLang="en-US" sz="1200"/>
              <a:t>を押下 </a:t>
            </a:r>
            <a:r>
              <a:rPr kumimoji="1" lang="en-US" altLang="ja-JP" sz="1200"/>
              <a:t>-&gt; </a:t>
            </a:r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600358" y="2873108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Phase2</a:t>
            </a:r>
          </a:p>
          <a:p>
            <a:r>
              <a:rPr kumimoji="1" lang="en-US" altLang="ja-JP" sz="1200" b="1"/>
              <a:t>UI</a:t>
            </a:r>
            <a:r>
              <a:rPr lang="ja-JP" altLang="en-US" sz="1200" b="1"/>
              <a:t>を拡張</a:t>
            </a:r>
            <a:endParaRPr kumimoji="1" lang="en-US" altLang="ja-JP" sz="1200" b="1"/>
          </a:p>
          <a:p>
            <a:r>
              <a:rPr kumimoji="1" lang="ja-JP" altLang="en-US" sz="1200"/>
              <a:t>・人気レスの可視化</a:t>
            </a:r>
            <a:endParaRPr kumimoji="1" lang="en-US" altLang="ja-JP" sz="1200"/>
          </a:p>
          <a:p>
            <a:r>
              <a:rPr lang="ja-JP" altLang="en-US" sz="1200"/>
              <a:t>・勢いの可視化</a:t>
            </a:r>
            <a:endParaRPr lang="en-US" altLang="ja-JP" sz="1200"/>
          </a:p>
          <a:p>
            <a:r>
              <a:rPr lang="ja-JP" altLang="en-US" sz="1200"/>
              <a:t>・レスを抽出するためのチェック欄や複数選択</a:t>
            </a:r>
            <a:endParaRPr lang="en-US" altLang="ja-JP" sz="1200"/>
          </a:p>
          <a:p>
            <a:r>
              <a:rPr kumimoji="1" lang="ja-JP" altLang="en-US" sz="1200"/>
              <a:t>・レスの検索機能</a:t>
            </a:r>
            <a:endParaRPr kumimoji="1" lang="en-US" altLang="ja-JP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834904" y="1934389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600358" y="4569598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Phase3</a:t>
            </a:r>
          </a:p>
          <a:p>
            <a:r>
              <a:rPr lang="ja-JP" altLang="en-US" sz="1200" b="1"/>
              <a:t>まとめの作成</a:t>
            </a:r>
            <a:endParaRPr lang="en-US" altLang="ja-JP" sz="1200" b="1"/>
          </a:p>
          <a:p>
            <a:r>
              <a:rPr kumimoji="1" lang="ja-JP" altLang="en-US" sz="1200"/>
              <a:t>・レスを抽出し</a:t>
            </a:r>
            <a:r>
              <a:rPr kumimoji="1" lang="en-US" altLang="ja-JP" sz="1200" err="1"/>
              <a:t>json</a:t>
            </a:r>
            <a:r>
              <a:rPr kumimoji="1" lang="ja-JP" altLang="en-US" sz="1200"/>
              <a:t>で出力</a:t>
            </a:r>
            <a:endParaRPr kumimoji="1" lang="en-US" altLang="ja-JP" sz="1200"/>
          </a:p>
          <a:p>
            <a:endParaRPr kumimoji="1" lang="en-US" altLang="ja-JP" sz="14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834904" y="2873108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json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DB</a:t>
            </a:r>
            <a:endParaRPr kumimoji="1" lang="ja-JP" altLang="en-US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加工</a:t>
            </a:r>
            <a:endParaRPr lang="en-US" altLang="ja-JP" sz="110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書き込み</a:t>
            </a:r>
            <a:endParaRPr kumimoji="1" lang="en-US" altLang="ja-JP" sz="100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スクレイピング実行</a:t>
            </a:r>
            <a:endParaRPr lang="en-US" altLang="ja-JP" sz="120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0346" y="892753"/>
            <a:ext cx="532245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ja-JP" altLang="en-US" sz="1200"/>
              <a:t>実現したい機能（雑多</a:t>
            </a:r>
            <a:r>
              <a:rPr kumimoji="1" lang="en-US" altLang="ja-JP" sz="1200"/>
              <a:t>)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スクレイピング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ja-JP" altLang="en-US" sz="1200"/>
              <a:t>レスを収集する操作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 </a:t>
            </a:r>
            <a:r>
              <a:rPr lang="ja-JP" altLang="en-US" sz="1200"/>
              <a:t>複数スレッドの</a:t>
            </a:r>
            <a:r>
              <a:rPr lang="en-US" altLang="ja-JP" sz="1200"/>
              <a:t>DB</a:t>
            </a:r>
            <a:r>
              <a:rPr lang="ja-JP" altLang="en-US" sz="1200"/>
              <a:t>とそれに対応した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膨大なレスをまとめるためのリッチ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→レスを抽出するためのチェック欄や複数選択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-&gt;explorer</a:t>
            </a:r>
            <a:r>
              <a:rPr lang="ja-JP" altLang="en-US" sz="1200"/>
              <a:t>感覚でスレッド管理</a:t>
            </a:r>
            <a:r>
              <a:rPr lang="en-US" altLang="ja-JP" sz="1200"/>
              <a:t>(DB</a:t>
            </a:r>
            <a:r>
              <a:rPr lang="ja-JP" altLang="en-US" sz="1200"/>
              <a:t>の隠蔽</a:t>
            </a:r>
            <a:r>
              <a:rPr lang="en-US" altLang="ja-JP" sz="1200"/>
              <a:t>)</a:t>
            </a:r>
          </a:p>
          <a:p>
            <a:pPr marL="0" indent="0">
              <a:buNone/>
            </a:pPr>
            <a:r>
              <a:rPr lang="ja-JP" altLang="en-US" sz="1200"/>
              <a:t>レスまとめ用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レスまとめの補助</a:t>
            </a:r>
            <a:r>
              <a:rPr lang="en-US" altLang="ja-JP" sz="1200"/>
              <a:t>(</a:t>
            </a:r>
            <a:r>
              <a:rPr lang="ja-JP" altLang="en-US" sz="1200"/>
              <a:t>着色、太字、リプ）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人気スレッドの可視化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人気レスの可視化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勢いの可視化（時系列）レスの横かバックグラウンドで表示する感じで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レスの検索（時間、リプライ数、投稿数、</a:t>
            </a:r>
            <a:r>
              <a:rPr lang="en-US" altLang="ja-JP" sz="1200"/>
              <a:t>ID)</a:t>
            </a:r>
          </a:p>
          <a:p>
            <a:pPr marL="0" indent="0">
              <a:buNone/>
            </a:pPr>
            <a:endParaRPr lang="en-US" altLang="ja-JP" sz="12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実現手法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・スクレイピング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-&gt;Selenium(python)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en-US" altLang="ja-JP" sz="1200"/>
              <a:t>-&gt;DynamoDB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en-US" altLang="ja-JP" sz="1200"/>
              <a:t>-&gt;C# WPF</a:t>
            </a:r>
          </a:p>
          <a:p>
            <a:pPr marL="0" indent="0">
              <a:buNone/>
            </a:pPr>
            <a:r>
              <a:rPr lang="ja-JP" altLang="en-US" sz="1200"/>
              <a:t>・スクレイピング実行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-&gt;AWS lambda</a:t>
            </a:r>
          </a:p>
          <a:p>
            <a:pPr marL="0" indent="0">
              <a:buNone/>
            </a:pP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/>
              <a:t>ScraperOwner</a:t>
            </a:r>
            <a:endParaRPr lang="en-US" altLang="ja-JP" sz="1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6192786" y="1610287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を解釈し、</a:t>
            </a: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>
                <a:solidFill>
                  <a:schemeClr val="tx1"/>
                </a:solidFill>
              </a:rPr>
            </a:b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err="1"/>
                <a:t>ScraperOwner</a:t>
              </a:r>
              <a:r>
                <a:rPr kumimoji="1" lang="ja-JP" altLang="en-US" sz="1200"/>
                <a:t>クラスは、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を</a:t>
              </a:r>
              <a:r>
                <a:rPr lang="ja-JP" altLang="en-US" sz="1200"/>
                <a:t>解釈し</a:t>
              </a:r>
              <a:r>
                <a:rPr kumimoji="1" lang="ja-JP" altLang="en-US" sz="1200"/>
                <a:t>、スクレイピングを行う</a:t>
              </a:r>
              <a:br>
                <a:rPr lang="en-US" altLang="ja-JP" sz="1200"/>
              </a:br>
              <a:endParaRPr kumimoji="1" lang="ja-JP" altLang="en-US" sz="12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サイト</a:t>
              </a:r>
              <a:r>
                <a:rPr kumimoji="1" lang="en-US" altLang="ja-JP" sz="1200"/>
                <a:t>(</a:t>
              </a:r>
              <a:r>
                <a:rPr kumimoji="1" lang="ja-JP" altLang="en-US" sz="1200"/>
                <a:t>ページ</a:t>
              </a:r>
              <a:r>
                <a:rPr kumimoji="1" lang="en-US" altLang="ja-JP" sz="1200"/>
                <a:t>)</a:t>
              </a:r>
              <a:r>
                <a:rPr kumimoji="1" lang="ja-JP" altLang="en-US" sz="1200"/>
                <a:t>ごとに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ファイルを定義</a:t>
              </a:r>
              <a:endParaRPr kumimoji="1" lang="en-US" altLang="ja-JP" sz="1200"/>
            </a:p>
            <a:p>
              <a:r>
                <a:rPr lang="en-US" altLang="ja-JP" sz="1200"/>
                <a:t>UI</a:t>
              </a:r>
              <a:r>
                <a:rPr lang="ja-JP" altLang="en-US" sz="1200"/>
                <a:t>はユーザの操作で</a:t>
              </a:r>
              <a:r>
                <a:rPr lang="en-US" altLang="ja-JP" sz="1200" err="1"/>
                <a:t>ScraperOwner</a:t>
              </a:r>
              <a:r>
                <a:rPr lang="ja-JP" altLang="en-US" sz="1200"/>
                <a:t>に渡す</a:t>
              </a:r>
              <a:r>
                <a:rPr lang="en-US" altLang="ja-JP" sz="1200" err="1"/>
                <a:t>ScraperConfig.json</a:t>
              </a:r>
              <a:r>
                <a:rPr lang="ja-JP" altLang="en-US" sz="1200"/>
                <a:t>ファイルを決定。</a:t>
              </a:r>
              <a:endParaRPr lang="en-US" altLang="ja-JP" sz="1200"/>
            </a:p>
            <a:p>
              <a:endParaRPr kumimoji="1" lang="ja-JP" altLang="en-US" sz="120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に渡す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を決定。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8294797" y="410683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PostsScraperConfig</a:t>
            </a:r>
            <a:endParaRPr kumimoji="1" lang="ja-JP" altLang="en-US" sz="120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9750214" y="1122045"/>
            <a:ext cx="1551709" cy="341777"/>
          </a:xfrm>
          <a:prstGeom prst="wedgeRoundRectCallout">
            <a:avLst>
              <a:gd name="adj1" fmla="val -42794"/>
              <a:gd name="adj2" fmla="val -1068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986B5EE-4730-49C7-A01D-CD233A0C1D74}"/>
              </a:ext>
            </a:extLst>
          </p:cNvPr>
          <p:cNvSpPr/>
          <p:nvPr/>
        </p:nvSpPr>
        <p:spPr>
          <a:xfrm>
            <a:off x="10526069" y="380987"/>
            <a:ext cx="1319650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NodeSelector</a:t>
            </a:r>
            <a:endParaRPr kumimoji="1" lang="ja-JP" altLang="en-US" sz="1200"/>
          </a:p>
        </p:txBody>
      </p:sp>
      <p:sp>
        <p:nvSpPr>
          <p:cNvPr id="54" name="ひし形 53">
            <a:extLst>
              <a:ext uri="{FF2B5EF4-FFF2-40B4-BE49-F238E27FC236}">
                <a16:creationId xmlns:a16="http://schemas.microsoft.com/office/drawing/2014/main" id="{FF9C408D-9945-05D8-DD69-EB9858AC34DC}"/>
              </a:ext>
            </a:extLst>
          </p:cNvPr>
          <p:cNvSpPr/>
          <p:nvPr/>
        </p:nvSpPr>
        <p:spPr>
          <a:xfrm>
            <a:off x="10003897" y="493852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7E84B4-1113-C015-3A47-9201B01EE6DC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flipH="1">
            <a:off x="10003897" y="590099"/>
            <a:ext cx="52217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B60C230-8A4D-8B2C-DE0B-BA3DFF035DC3}"/>
              </a:ext>
            </a:extLst>
          </p:cNvPr>
          <p:cNvSpPr/>
          <p:nvPr/>
        </p:nvSpPr>
        <p:spPr>
          <a:xfrm>
            <a:off x="3535336" y="1610287"/>
            <a:ext cx="1760544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ScraperConfigFactory</a:t>
            </a:r>
            <a:endParaRPr kumimoji="1" lang="ja-JP" altLang="en-US" sz="120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56CBE33-BD5D-6D2E-6606-6CDE40A49A06}"/>
              </a:ext>
            </a:extLst>
          </p:cNvPr>
          <p:cNvCxnSpPr>
            <a:cxnSpLocks/>
            <a:stCxn id="4" idx="3"/>
            <a:endCxn id="68" idx="1"/>
          </p:cNvCxnSpPr>
          <p:nvPr/>
        </p:nvCxnSpPr>
        <p:spPr>
          <a:xfrm flipV="1">
            <a:off x="2444909" y="1819399"/>
            <a:ext cx="1090427" cy="55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54D16A4-3E31-0083-BCE5-68394E6C6B0A}"/>
              </a:ext>
            </a:extLst>
          </p:cNvPr>
          <p:cNvCxnSpPr>
            <a:stCxn id="68" idx="3"/>
            <a:endCxn id="32" idx="1"/>
          </p:cNvCxnSpPr>
          <p:nvPr/>
        </p:nvCxnSpPr>
        <p:spPr>
          <a:xfrm>
            <a:off x="5295880" y="1819399"/>
            <a:ext cx="896906" cy="5526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C895A11-8506-0A01-7739-4FF836433146}"/>
              </a:ext>
            </a:extLst>
          </p:cNvPr>
          <p:cNvSpPr/>
          <p:nvPr/>
        </p:nvSpPr>
        <p:spPr>
          <a:xfrm>
            <a:off x="2234555" y="1003571"/>
            <a:ext cx="1760544" cy="418223"/>
          </a:xfrm>
          <a:prstGeom prst="wedgeRoundRectCallout">
            <a:avLst>
              <a:gd name="adj1" fmla="val 47169"/>
              <a:gd name="adj2" fmla="val 8219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</a:rPr>
              <a:t>Config.json</a:t>
            </a:r>
            <a:r>
              <a:rPr lang="ja-JP" altLang="en-US" sz="800">
                <a:solidFill>
                  <a:schemeClr val="tx1"/>
                </a:solidFill>
              </a:rPr>
              <a:t>の</a:t>
            </a:r>
            <a:r>
              <a:rPr lang="en-US" altLang="ja-JP" sz="800">
                <a:solidFill>
                  <a:schemeClr val="tx1"/>
                </a:solidFill>
              </a:rPr>
              <a:t>LOGIC</a:t>
            </a:r>
            <a:r>
              <a:rPr lang="ja-JP" altLang="en-US" sz="800">
                <a:solidFill>
                  <a:schemeClr val="tx1"/>
                </a:solidFill>
              </a:rPr>
              <a:t>属性の値で、生成するインスタンスを変更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4A5D2BA7-2518-9620-8F1B-70C57BD2AFF4}"/>
              </a:ext>
            </a:extLst>
          </p:cNvPr>
          <p:cNvCxnSpPr>
            <a:cxnSpLocks/>
            <a:stCxn id="12" idx="1"/>
            <a:endCxn id="32" idx="0"/>
          </p:cNvCxnSpPr>
          <p:nvPr/>
        </p:nvCxnSpPr>
        <p:spPr>
          <a:xfrm rot="10800000" flipV="1">
            <a:off x="7096973" y="619795"/>
            <a:ext cx="1197824" cy="990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CE999A-A85A-328A-45DF-12E0E4EA5302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8001160" y="1811241"/>
            <a:ext cx="309464" cy="13684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B6C513-03FF-E6CB-1EFB-B92E8A7EB230}"/>
              </a:ext>
            </a:extLst>
          </p:cNvPr>
          <p:cNvSpPr/>
          <p:nvPr/>
        </p:nvSpPr>
        <p:spPr>
          <a:xfrm>
            <a:off x="8310624" y="1602129"/>
            <a:ext cx="1693273" cy="418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NewScraperConfig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91F824-9D9F-97D6-0950-2D2297DFDCFE}"/>
              </a:ext>
            </a:extLst>
          </p:cNvPr>
          <p:cNvSpPr txBox="1"/>
          <p:nvPr/>
        </p:nvSpPr>
        <p:spPr>
          <a:xfrm>
            <a:off x="914398" y="2393009"/>
            <a:ext cx="2198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AbstractScraperConfig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- PAGES : List&lt;PageConfig&gt;</a:t>
            </a:r>
          </a:p>
          <a:p>
            <a:r>
              <a:rPr lang="en-US" altLang="ja-JP" sz="1000"/>
              <a:t>+ </a:t>
            </a:r>
            <a:r>
              <a:rPr lang="en-US" altLang="ja-JP" sz="1000" err="1"/>
              <a:t>GetHtml</a:t>
            </a:r>
            <a:r>
              <a:rPr lang="en-US" altLang="ja-JP" sz="1000"/>
              <a:t>(</a:t>
            </a:r>
            <a:r>
              <a:rPr lang="en-US" altLang="ja-JP" sz="1000" err="1"/>
              <a:t>url</a:t>
            </a:r>
            <a:r>
              <a:rPr lang="en-US" altLang="ja-JP" sz="1000"/>
              <a:t> : string) : string</a:t>
            </a:r>
          </a:p>
          <a:p>
            <a:r>
              <a:rPr lang="en-US" altLang="ja-JP" sz="1000"/>
              <a:t>+ GetItems() : List&lt;Object&gt;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10911-57DA-1EE9-A1F2-0691BE16FDBC}"/>
              </a:ext>
            </a:extLst>
          </p:cNvPr>
          <p:cNvSpPr txBox="1"/>
          <p:nvPr/>
        </p:nvSpPr>
        <p:spPr>
          <a:xfrm>
            <a:off x="3057238" y="971566"/>
            <a:ext cx="3241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ScraperConfigFactory</a:t>
            </a:r>
          </a:p>
          <a:p>
            <a:r>
              <a:rPr lang="en-US" altLang="ja-JP" sz="1000"/>
              <a:t>+ Create(</a:t>
            </a:r>
            <a:r>
              <a:rPr lang="en-US" altLang="ja-JP" sz="1000" err="1"/>
              <a:t>json</a:t>
            </a:r>
            <a:r>
              <a:rPr lang="en-US" altLang="ja-JP" sz="1000"/>
              <a:t>: string): AbstractScraperConfig</a:t>
            </a:r>
            <a:endParaRPr lang="ja-JP" altLang="en-US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8B8BE7-A982-D39A-A0C5-D4F887C508B5}"/>
              </a:ext>
            </a:extLst>
          </p:cNvPr>
          <p:cNvSpPr txBox="1"/>
          <p:nvPr/>
        </p:nvSpPr>
        <p:spPr>
          <a:xfrm>
            <a:off x="4350329" y="1730499"/>
            <a:ext cx="44888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PostsScraperConfig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- LIST_NODE : string</a:t>
            </a:r>
          </a:p>
          <a:p>
            <a:r>
              <a:rPr lang="en-US" altLang="ja-JP" sz="1000"/>
              <a:t>- POST_NODE : string</a:t>
            </a:r>
          </a:p>
          <a:p>
            <a:r>
              <a:rPr lang="en-US" altLang="ja-JP" sz="1000"/>
              <a:t>- USER_ID : NodeSelector</a:t>
            </a:r>
          </a:p>
          <a:p>
            <a:r>
              <a:rPr lang="en-US" altLang="ja-JP" sz="1000"/>
              <a:t>- TEXT : NodeSelector</a:t>
            </a:r>
          </a:p>
          <a:p>
            <a:r>
              <a:rPr lang="en-US" altLang="ja-JP" sz="1000"/>
              <a:t>- DATE : NodeSelector</a:t>
            </a:r>
          </a:p>
          <a:p>
            <a:r>
              <a:rPr lang="en-US" altLang="ja-JP" sz="1000"/>
              <a:t>- REPLY : NodeSelector</a:t>
            </a:r>
          </a:p>
          <a:p>
            <a:r>
              <a:rPr lang="en-US" altLang="ja-JP" sz="1000"/>
              <a:t>- IMAGE : NodeSelector</a:t>
            </a:r>
          </a:p>
          <a:p>
            <a:r>
              <a:rPr lang="en-US" altLang="ja-JP" sz="1000"/>
              <a:t>- POST_ID : NodeSelector</a:t>
            </a:r>
          </a:p>
          <a:p>
            <a:r>
              <a:rPr lang="en-US" altLang="ja-JP" sz="1000"/>
              <a:t>+ GetItems() : List&lt;Object&gt;</a:t>
            </a:r>
          </a:p>
          <a:p>
            <a:r>
              <a:rPr lang="en-US" altLang="ja-JP" sz="1000"/>
              <a:t>+ SelectorSwitch(postNode : HtmlNode, selector : NodeSelector) : string</a:t>
            </a:r>
          </a:p>
          <a:p>
            <a:r>
              <a:rPr lang="fr-FR" altLang="ja-JP" sz="1000"/>
              <a:t>+ DocParsePosts(doc : HtmlDocument) : List&lt;Object&gt;</a:t>
            </a:r>
            <a:endParaRPr kumimoji="1" lang="ja-JP" altLang="en-US" sz="1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731050-E7B5-B66A-9B43-AB4534C8FC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112653" y="2992383"/>
            <a:ext cx="1237676" cy="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47F1016E-1EAD-CACF-556C-F92DA36D599E}"/>
              </a:ext>
            </a:extLst>
          </p:cNvPr>
          <p:cNvSpPr/>
          <p:nvPr/>
        </p:nvSpPr>
        <p:spPr>
          <a:xfrm>
            <a:off x="5049983" y="377185"/>
            <a:ext cx="2283690" cy="363288"/>
          </a:xfrm>
          <a:prstGeom prst="wedgeRoundRectCallout">
            <a:avLst>
              <a:gd name="adj1" fmla="val -59601"/>
              <a:gd name="adj2" fmla="val 1215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から</a:t>
            </a:r>
            <a:r>
              <a:rPr lang="en-US" altLang="ja-JP" sz="800">
                <a:solidFill>
                  <a:schemeClr val="tx1"/>
                </a:solidFill>
              </a:rPr>
              <a:t>Josn</a:t>
            </a:r>
            <a:r>
              <a:rPr lang="ja-JP" altLang="en-US" sz="800">
                <a:solidFill>
                  <a:schemeClr val="tx1"/>
                </a:solidFill>
              </a:rPr>
              <a:t>を受け取り</a:t>
            </a:r>
            <a:r>
              <a:rPr lang="en-US" altLang="ja-JP" sz="800">
                <a:solidFill>
                  <a:schemeClr val="tx1"/>
                </a:solidFill>
              </a:rPr>
              <a:t>AbstractScraperConfig</a:t>
            </a:r>
            <a:r>
              <a:rPr lang="ja-JP" altLang="en-US" sz="800">
                <a:solidFill>
                  <a:schemeClr val="tx1"/>
                </a:solidFill>
              </a:rPr>
              <a:t>のサブクラスをインスタンス化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E21BAE-17F7-518A-2CFF-5961EE7FD1FC}"/>
              </a:ext>
            </a:extLst>
          </p:cNvPr>
          <p:cNvSpPr txBox="1"/>
          <p:nvPr/>
        </p:nvSpPr>
        <p:spPr>
          <a:xfrm>
            <a:off x="9578109" y="2623051"/>
            <a:ext cx="2613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200" b="1"/>
              <a:t>NodeSelector</a:t>
            </a:r>
          </a:p>
          <a:p>
            <a:pPr algn="l"/>
            <a:r>
              <a:rPr lang="en-US" altLang="ja-JP" sz="1000"/>
              <a:t>- NODE : string</a:t>
            </a:r>
          </a:p>
          <a:p>
            <a:pPr algn="l"/>
            <a:r>
              <a:rPr lang="en-US" altLang="ja-JP" sz="1000"/>
              <a:t>- TYPE : string</a:t>
            </a:r>
          </a:p>
          <a:p>
            <a:pPr algn="l"/>
            <a:r>
              <a:rPr lang="en-US" altLang="ja-JP" sz="1000"/>
              <a:t>- ATTRIBUTE : string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EC4C20-8062-1ECB-7F62-5572573E3BDE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8839200" y="2992383"/>
            <a:ext cx="73890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ひし形 27">
            <a:extLst>
              <a:ext uri="{FF2B5EF4-FFF2-40B4-BE49-F238E27FC236}">
                <a16:creationId xmlns:a16="http://schemas.microsoft.com/office/drawing/2014/main" id="{78FB580E-33B4-2C83-D7B9-1F9C1A29B4B5}"/>
              </a:ext>
            </a:extLst>
          </p:cNvPr>
          <p:cNvSpPr/>
          <p:nvPr/>
        </p:nvSpPr>
        <p:spPr>
          <a:xfrm>
            <a:off x="8672945" y="2909255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AA955567-C571-796C-1022-B3F7F5CF6A77}"/>
              </a:ext>
            </a:extLst>
          </p:cNvPr>
          <p:cNvSpPr/>
          <p:nvPr/>
        </p:nvSpPr>
        <p:spPr>
          <a:xfrm>
            <a:off x="9836727" y="1668154"/>
            <a:ext cx="1930400" cy="572653"/>
          </a:xfrm>
          <a:prstGeom prst="wedgeRoundRectCallout">
            <a:avLst>
              <a:gd name="adj1" fmla="val -35195"/>
              <a:gd name="adj2" fmla="val 8991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r>
              <a:rPr kumimoji="1" lang="ja-JP" altLang="en-US" sz="800">
                <a:solidFill>
                  <a:schemeClr val="tx1"/>
                </a:solidFill>
              </a:rPr>
              <a:t>の位置情報と、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kumimoji="1" lang="ja-JP" altLang="en-US" sz="800">
                <a:solidFill>
                  <a:schemeClr val="tx1"/>
                </a:solidFill>
              </a:rPr>
              <a:t>値が</a:t>
            </a:r>
            <a:r>
              <a:rPr kumimoji="1" lang="en-US" altLang="ja-JP" sz="800">
                <a:solidFill>
                  <a:schemeClr val="tx1"/>
                </a:solidFill>
              </a:rPr>
              <a:t>text</a:t>
            </a:r>
            <a:r>
              <a:rPr kumimoji="1" lang="ja-JP" altLang="en-US" sz="800">
                <a:solidFill>
                  <a:schemeClr val="tx1"/>
                </a:solidFill>
              </a:rPr>
              <a:t>か</a:t>
            </a:r>
            <a:r>
              <a:rPr kumimoji="1" lang="en-US" altLang="ja-JP" sz="800">
                <a:solidFill>
                  <a:schemeClr val="tx1"/>
                </a:solidFill>
              </a:rPr>
              <a:t>attribute</a:t>
            </a:r>
            <a:r>
              <a:rPr lang="ja-JP" altLang="en-US" sz="800">
                <a:solidFill>
                  <a:schemeClr val="tx1"/>
                </a:solidFill>
              </a:rPr>
              <a:t>なのかの情報と、</a:t>
            </a:r>
            <a:r>
              <a:rPr lang="en-US" altLang="ja-JP" sz="800">
                <a:solidFill>
                  <a:schemeClr val="tx1"/>
                </a:solidFill>
              </a:rPr>
              <a:t>attribute</a:t>
            </a:r>
            <a:r>
              <a:rPr lang="ja-JP" altLang="en-US" sz="800">
                <a:solidFill>
                  <a:schemeClr val="tx1"/>
                </a:solidFill>
              </a:rPr>
              <a:t>だった場合の取得したい値の属性を記載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C3673B-9006-2CB5-5CDD-9B666B87D1F8}"/>
              </a:ext>
            </a:extLst>
          </p:cNvPr>
          <p:cNvSpPr txBox="1"/>
          <p:nvPr/>
        </p:nvSpPr>
        <p:spPr>
          <a:xfrm>
            <a:off x="852053" y="4849599"/>
            <a:ext cx="2322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/>
              <a:t>PageConfig</a:t>
            </a:r>
            <a:r>
              <a:rPr lang="en-US" altLang="ja-JP" sz="1000" b="1"/>
              <a:t> </a:t>
            </a:r>
          </a:p>
          <a:p>
            <a:r>
              <a:rPr lang="en-US" altLang="ja-JP" sz="1000"/>
              <a:t>- TARGET_LINK : TargetLinkConfig</a:t>
            </a:r>
          </a:p>
          <a:p>
            <a:r>
              <a:rPr lang="en-US" altLang="ja-JP" sz="1000"/>
              <a:t>- PAGINATION  : PaginationConfig</a:t>
            </a:r>
            <a:endParaRPr kumimoji="1" lang="ja-JP" altLang="en-US" sz="10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9815E0-2C1F-4CE3-C888-6BBB142C6550}"/>
              </a:ext>
            </a:extLst>
          </p:cNvPr>
          <p:cNvSpPr txBox="1"/>
          <p:nvPr/>
        </p:nvSpPr>
        <p:spPr>
          <a:xfrm>
            <a:off x="4438072" y="4557211"/>
            <a:ext cx="162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/>
              <a:t>TargetLinkConfig</a:t>
            </a:r>
          </a:p>
          <a:p>
            <a:r>
              <a:rPr lang="en-US" altLang="ja-JP" sz="1000"/>
              <a:t>- NODE : string</a:t>
            </a:r>
          </a:p>
          <a:p>
            <a:r>
              <a:rPr lang="en-US" altLang="ja-JP" sz="1000"/>
              <a:t>- LINKTEXT : string</a:t>
            </a:r>
            <a:endParaRPr kumimoji="1" lang="ja-JP" altLang="en-US" sz="10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F65395-742D-8A5D-8D62-6554269F4D27}"/>
              </a:ext>
            </a:extLst>
          </p:cNvPr>
          <p:cNvSpPr txBox="1"/>
          <p:nvPr/>
        </p:nvSpPr>
        <p:spPr>
          <a:xfrm>
            <a:off x="4470399" y="5227322"/>
            <a:ext cx="1625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/>
              <a:t>PaginationConfig</a:t>
            </a:r>
          </a:p>
          <a:p>
            <a:r>
              <a:rPr lang="en-US" altLang="ja-JP" sz="1000"/>
              <a:t>- NEXT_LINK : string</a:t>
            </a:r>
          </a:p>
          <a:p>
            <a:r>
              <a:rPr lang="en-US" altLang="ja-JP" sz="1000"/>
              <a:t>- PREV_LINK : string</a:t>
            </a:r>
            <a:endParaRPr kumimoji="1" lang="ja-JP" altLang="en-US" sz="100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F71D97F-3748-3211-BBD1-E58A006CE056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flipH="1" flipV="1">
            <a:off x="2013525" y="3719134"/>
            <a:ext cx="1" cy="11304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ひし形 42">
            <a:extLst>
              <a:ext uri="{FF2B5EF4-FFF2-40B4-BE49-F238E27FC236}">
                <a16:creationId xmlns:a16="http://schemas.microsoft.com/office/drawing/2014/main" id="{CE3D8741-4C90-B69C-F01A-80D9918C3AFD}"/>
              </a:ext>
            </a:extLst>
          </p:cNvPr>
          <p:cNvSpPr/>
          <p:nvPr/>
        </p:nvSpPr>
        <p:spPr>
          <a:xfrm>
            <a:off x="1930397" y="3552879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67D5C8-8433-AD73-D7C4-7E1F6B28AFC1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3174999" y="4849599"/>
            <a:ext cx="1263073" cy="2923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ひし形 45">
            <a:extLst>
              <a:ext uri="{FF2B5EF4-FFF2-40B4-BE49-F238E27FC236}">
                <a16:creationId xmlns:a16="http://schemas.microsoft.com/office/drawing/2014/main" id="{2412A4C0-650C-DCE8-2191-869C2D3C4103}"/>
              </a:ext>
            </a:extLst>
          </p:cNvPr>
          <p:cNvSpPr/>
          <p:nvPr/>
        </p:nvSpPr>
        <p:spPr>
          <a:xfrm>
            <a:off x="3112653" y="5058858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C798E2D-31F5-E71D-AEFE-5C0F9588D0C6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>
            <a:off x="3112653" y="5141986"/>
            <a:ext cx="1357746" cy="3777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2F579C10-F466-A2E9-8B97-AD60CF193148}"/>
              </a:ext>
            </a:extLst>
          </p:cNvPr>
          <p:cNvSpPr/>
          <p:nvPr/>
        </p:nvSpPr>
        <p:spPr>
          <a:xfrm>
            <a:off x="1145307" y="1699643"/>
            <a:ext cx="1736436" cy="430809"/>
          </a:xfrm>
          <a:prstGeom prst="wedgeRoundRectCallout">
            <a:avLst>
              <a:gd name="adj1" fmla="val -27748"/>
              <a:gd name="adj2" fmla="val 9680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Config</a:t>
            </a:r>
            <a:r>
              <a:rPr kumimoji="1" lang="ja-JP" altLang="en-US" sz="800">
                <a:solidFill>
                  <a:schemeClr val="tx1"/>
                </a:solidFill>
              </a:rPr>
              <a:t>クラスの抽象クラス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kumimoji="1" lang="ja-JP" altLang="en-US" sz="800">
                <a:solidFill>
                  <a:schemeClr val="tx1"/>
                </a:solidFill>
              </a:rPr>
              <a:t>共通メンバは実装する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8D2D57A1-0AC9-E933-1251-4E1D3ABC683A}"/>
              </a:ext>
            </a:extLst>
          </p:cNvPr>
          <p:cNvSpPr/>
          <p:nvPr/>
        </p:nvSpPr>
        <p:spPr>
          <a:xfrm>
            <a:off x="6428511" y="1237034"/>
            <a:ext cx="1717964" cy="462609"/>
          </a:xfrm>
          <a:prstGeom prst="wedgeRoundRectCallout">
            <a:avLst>
              <a:gd name="adj1" fmla="val -69220"/>
              <a:gd name="adj2" fmla="val 76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800">
                <a:solidFill>
                  <a:schemeClr val="tx1"/>
                </a:solidFill>
              </a:rPr>
              <a:t>LOGIC:POSTS</a:t>
            </a:r>
            <a:r>
              <a:rPr lang="ja-JP" altLang="en-US" sz="800">
                <a:solidFill>
                  <a:schemeClr val="tx1"/>
                </a:solidFill>
              </a:rPr>
              <a:t>の</a:t>
            </a:r>
            <a:r>
              <a:rPr lang="en-US" altLang="ja-JP" sz="800">
                <a:solidFill>
                  <a:schemeClr val="tx1"/>
                </a:solidFill>
              </a:rPr>
              <a:t>config</a:t>
            </a:r>
            <a:r>
              <a:rPr lang="ja-JP" altLang="en-US" sz="800">
                <a:solidFill>
                  <a:schemeClr val="tx1"/>
                </a:solidFill>
              </a:rPr>
              <a:t>クラス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1272564F-B619-E7E9-335D-6C34AF462A43}"/>
              </a:ext>
            </a:extLst>
          </p:cNvPr>
          <p:cNvSpPr/>
          <p:nvPr/>
        </p:nvSpPr>
        <p:spPr>
          <a:xfrm>
            <a:off x="1514764" y="5809888"/>
            <a:ext cx="2438400" cy="584775"/>
          </a:xfrm>
          <a:prstGeom prst="wedgeRoundRectCallout">
            <a:avLst>
              <a:gd name="adj1" fmla="val -46521"/>
              <a:gd name="adj2" fmla="val -9544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>
                <a:solidFill>
                  <a:schemeClr val="tx1"/>
                </a:solidFill>
              </a:rPr>
              <a:t>踏みたいリンクの</a:t>
            </a:r>
            <a:r>
              <a:rPr lang="en-US" altLang="ja-JP" sz="800">
                <a:solidFill>
                  <a:schemeClr val="tx1"/>
                </a:solidFill>
              </a:rPr>
              <a:t>Node</a:t>
            </a:r>
            <a:r>
              <a:rPr lang="ja-JP" altLang="en-US" sz="800">
                <a:solidFill>
                  <a:schemeClr val="tx1"/>
                </a:solidFill>
              </a:rPr>
              <a:t>とリンクテキストを定義</a:t>
            </a:r>
            <a:br>
              <a:rPr lang="en-US" altLang="ja-JP" sz="800">
                <a:solidFill>
                  <a:schemeClr val="tx1"/>
                </a:solidFill>
              </a:rPr>
            </a:br>
            <a:r>
              <a:rPr lang="ja-JP" altLang="en-US" sz="800">
                <a:solidFill>
                  <a:schemeClr val="tx1"/>
                </a:solidFill>
              </a:rPr>
              <a:t>ページネーションが存在する場合、ページ遷移するための</a:t>
            </a:r>
            <a:r>
              <a:rPr lang="en-US" altLang="ja-JP" sz="800">
                <a:solidFill>
                  <a:schemeClr val="tx1"/>
                </a:solidFill>
              </a:rPr>
              <a:t>next_link</a:t>
            </a:r>
            <a:r>
              <a:rPr lang="ja-JP" altLang="en-US" sz="800">
                <a:solidFill>
                  <a:schemeClr val="tx1"/>
                </a:solidFill>
              </a:rPr>
              <a:t>と</a:t>
            </a:r>
            <a:r>
              <a:rPr lang="en-US" altLang="ja-JP" sz="800">
                <a:solidFill>
                  <a:schemeClr val="tx1"/>
                </a:solidFill>
              </a:rPr>
              <a:t>prev_link</a:t>
            </a:r>
            <a:r>
              <a:rPr lang="ja-JP" altLang="en-US" sz="800">
                <a:solidFill>
                  <a:schemeClr val="tx1"/>
                </a:solidFill>
              </a:rPr>
              <a:t>を定義</a:t>
            </a:r>
          </a:p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9D5ED5AE-2FD7-853A-5299-D0E60EBE2537}"/>
              </a:ext>
            </a:extLst>
          </p:cNvPr>
          <p:cNvSpPr/>
          <p:nvPr/>
        </p:nvSpPr>
        <p:spPr>
          <a:xfrm>
            <a:off x="6063672" y="4440651"/>
            <a:ext cx="1754910" cy="501647"/>
          </a:xfrm>
          <a:prstGeom prst="wedgeRoundRectCallout">
            <a:avLst>
              <a:gd name="adj1" fmla="val -59255"/>
              <a:gd name="adj2" fmla="val 3304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踏みたいリンクが存在する</a:t>
            </a:r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r>
              <a:rPr kumimoji="1" lang="ja-JP" altLang="en-US" sz="800">
                <a:solidFill>
                  <a:schemeClr val="tx1"/>
                </a:solidFill>
              </a:rPr>
              <a:t>と、リンクテキストを定義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9D07932-9683-5B9D-2BE5-24DB210E88DE}"/>
              </a:ext>
            </a:extLst>
          </p:cNvPr>
          <p:cNvSpPr txBox="1"/>
          <p:nvPr/>
        </p:nvSpPr>
        <p:spPr>
          <a:xfrm>
            <a:off x="281709" y="198030"/>
            <a:ext cx="40686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b="1">
                <a:solidFill>
                  <a:schemeClr val="accent6"/>
                </a:solidFill>
              </a:rPr>
              <a:t>Configs</a:t>
            </a:r>
            <a:r>
              <a:rPr kumimoji="1" lang="ja-JP" altLang="en-US" sz="2400" b="1">
                <a:solidFill>
                  <a:schemeClr val="accent6"/>
                </a:solidFill>
              </a:rPr>
              <a:t>フォルダの仕様書</a:t>
            </a:r>
            <a:endParaRPr kumimoji="1" lang="en-US" altLang="ja-JP" sz="2400" b="1">
              <a:solidFill>
                <a:schemeClr val="accent6"/>
              </a:solidFill>
            </a:endParaRPr>
          </a:p>
          <a:p>
            <a:pPr algn="l"/>
            <a:r>
              <a:rPr lang="en-US" altLang="ja-JP" sz="1400" b="1">
                <a:solidFill>
                  <a:schemeClr val="accent6"/>
                </a:solidFill>
              </a:rPr>
              <a:t>PostsScraperConfig</a:t>
            </a:r>
            <a:r>
              <a:rPr lang="ja-JP" altLang="en-US" sz="1400" b="1">
                <a:solidFill>
                  <a:schemeClr val="accent6"/>
                </a:solidFill>
              </a:rPr>
              <a:t>作成時</a:t>
            </a:r>
            <a:endParaRPr kumimoji="1" lang="ja-JP" altLang="en-US" sz="1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A523F0-ED14-22F1-4950-9125C6A22FEC}"/>
              </a:ext>
            </a:extLst>
          </p:cNvPr>
          <p:cNvSpPr txBox="1"/>
          <p:nvPr/>
        </p:nvSpPr>
        <p:spPr>
          <a:xfrm>
            <a:off x="452581" y="1681017"/>
            <a:ext cx="5283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rgbClr val="FF0000"/>
                </a:solidFill>
              </a:rPr>
              <a:t>SAMPLE</a:t>
            </a:r>
            <a:r>
              <a:rPr lang="en-US" altLang="ja-JP" sz="1200"/>
              <a:t> </a:t>
            </a:r>
          </a:p>
          <a:p>
            <a:r>
              <a:rPr lang="en-US" altLang="ja-JP" sz="1200"/>
              <a:t>"SITE_NAME": "zawazawaSpla3_</a:t>
            </a:r>
            <a:r>
              <a:rPr lang="ja-JP" altLang="en-US" sz="1200"/>
              <a:t>ブキ</a:t>
            </a:r>
            <a:r>
              <a:rPr lang="en-US" altLang="ja-JP" sz="1200"/>
              <a:t>",</a:t>
            </a:r>
          </a:p>
          <a:p>
            <a:r>
              <a:rPr lang="en-US" altLang="ja-JP" sz="1200"/>
              <a:t>  "URL": "https://zawazawa.jp/spla3/tag/%E3%83%96%E3%82%AD",</a:t>
            </a:r>
          </a:p>
          <a:p>
            <a:r>
              <a:rPr lang="en-US" altLang="ja-JP" sz="1200"/>
              <a:t>  "PAGE": [</a:t>
            </a:r>
          </a:p>
          <a:p>
            <a:r>
              <a:rPr lang="ja-JP" altLang="en-US" sz="1200"/>
              <a:t>    </a:t>
            </a:r>
            <a:r>
              <a:rPr lang="en-US" altLang="ja-JP" sz="1200"/>
              <a:t>{</a:t>
            </a:r>
          </a:p>
          <a:p>
            <a:r>
              <a:rPr lang="en-US" altLang="ja-JP" sz="1200"/>
              <a:t>      "TARGET_LINK": {</a:t>
            </a:r>
          </a:p>
          <a:p>
            <a:r>
              <a:rPr lang="en-US" altLang="ja-JP" sz="1200"/>
              <a:t>        "NODE": "//h3[contains(@class, 'list-view-item-heading')]/a",</a:t>
            </a:r>
          </a:p>
          <a:p>
            <a:r>
              <a:rPr lang="ja-JP" altLang="en-US" sz="1200"/>
              <a:t>        </a:t>
            </a:r>
            <a:r>
              <a:rPr lang="en-US" altLang="ja-JP" sz="1200"/>
              <a:t>"LINKTEXT": "</a:t>
            </a:r>
            <a:r>
              <a:rPr lang="ja-JP" altLang="en-US" sz="1200"/>
              <a:t>わかばシューター</a:t>
            </a:r>
            <a:r>
              <a:rPr lang="en-US" altLang="ja-JP" sz="1200"/>
              <a:t>"</a:t>
            </a:r>
            <a:endParaRPr lang="ja-JP" altLang="en-US" sz="1200"/>
          </a:p>
          <a:p>
            <a:r>
              <a:rPr lang="ja-JP" altLang="en-US" sz="1200"/>
              <a:t>      </a:t>
            </a:r>
            <a:r>
              <a:rPr lang="en-US" altLang="ja-JP" sz="1200"/>
              <a:t>},</a:t>
            </a:r>
          </a:p>
          <a:p>
            <a:r>
              <a:rPr lang="en-US" altLang="ja-JP" sz="1200"/>
              <a:t>      "PAGINATION": {</a:t>
            </a:r>
          </a:p>
          <a:p>
            <a:r>
              <a:rPr lang="en-US" altLang="ja-JP" sz="1200"/>
              <a:t>        "NEXT_LINK": "//li[contains(@class, 'next')]/a",</a:t>
            </a:r>
          </a:p>
          <a:p>
            <a:r>
              <a:rPr lang="en-US" altLang="ja-JP" sz="1200"/>
              <a:t>        "PREV_LINK": "//li[contains(@class, 'prev')]/a"</a:t>
            </a:r>
          </a:p>
          <a:p>
            <a:r>
              <a:rPr lang="ja-JP" altLang="en-US" sz="1200"/>
              <a:t>      </a:t>
            </a:r>
            <a:r>
              <a:rPr lang="en-US" altLang="ja-JP" sz="1200"/>
              <a:t>}</a:t>
            </a:r>
          </a:p>
          <a:p>
            <a:r>
              <a:rPr lang="ja-JP" altLang="en-US" sz="1200"/>
              <a:t>    </a:t>
            </a:r>
            <a:r>
              <a:rPr lang="en-US" altLang="ja-JP" sz="1200"/>
              <a:t>}</a:t>
            </a:r>
          </a:p>
          <a:p>
            <a:r>
              <a:rPr lang="ja-JP" altLang="en-US" sz="1200"/>
              <a:t>  </a:t>
            </a:r>
            <a:r>
              <a:rPr lang="en-US" altLang="ja-JP" sz="1200"/>
              <a:t>],</a:t>
            </a:r>
            <a:endParaRPr kumimoji="1" lang="ja-JP" altLang="en-US" sz="1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9FE15B-2116-1FAB-B4F0-234F02B0D934}"/>
              </a:ext>
            </a:extLst>
          </p:cNvPr>
          <p:cNvSpPr txBox="1"/>
          <p:nvPr/>
        </p:nvSpPr>
        <p:spPr>
          <a:xfrm>
            <a:off x="665018" y="292492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>
                <a:solidFill>
                  <a:schemeClr val="accent6"/>
                </a:solidFill>
              </a:rPr>
              <a:t>Config.json</a:t>
            </a:r>
            <a:r>
              <a:rPr kumimoji="1" lang="ja-JP" altLang="en-US" b="1">
                <a:solidFill>
                  <a:schemeClr val="accent6"/>
                </a:solidFill>
              </a:rPr>
              <a:t>の仕様書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90F53E-F313-6B46-76F5-DF6017526847}"/>
              </a:ext>
            </a:extLst>
          </p:cNvPr>
          <p:cNvSpPr txBox="1"/>
          <p:nvPr/>
        </p:nvSpPr>
        <p:spPr>
          <a:xfrm>
            <a:off x="600363" y="847666"/>
            <a:ext cx="3398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00"/>
              <a:t>URL</a:t>
            </a:r>
            <a:r>
              <a:rPr lang="ja-JP" altLang="en-US" sz="1000"/>
              <a:t>にアクセスしたのち</a:t>
            </a:r>
            <a:r>
              <a:rPr kumimoji="1" lang="ja-JP" altLang="en-US" sz="1000"/>
              <a:t>、</a:t>
            </a:r>
            <a:r>
              <a:rPr kumimoji="1" lang="en-US" altLang="ja-JP" sz="1000"/>
              <a:t>PAGE</a:t>
            </a:r>
            <a:r>
              <a:rPr kumimoji="1" lang="ja-JP" altLang="en-US" sz="1000"/>
              <a:t>に記載した設定値通りにブラウザを操作して特定のページにアクセスする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B578B6E-782F-15D6-3A2E-C625EDCD5980}"/>
              </a:ext>
            </a:extLst>
          </p:cNvPr>
          <p:cNvSpPr/>
          <p:nvPr/>
        </p:nvSpPr>
        <p:spPr>
          <a:xfrm>
            <a:off x="1694872" y="1367848"/>
            <a:ext cx="2105891" cy="433241"/>
          </a:xfrm>
          <a:prstGeom prst="wedgeRoundRectCallout">
            <a:avLst>
              <a:gd name="adj1" fmla="val -65482"/>
              <a:gd name="adj2" fmla="val 16586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リンクテキストを踏む操作を配列で定義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7429118-826B-8F07-3B26-B13775E2B0FA}"/>
              </a:ext>
            </a:extLst>
          </p:cNvPr>
          <p:cNvSpPr/>
          <p:nvPr/>
        </p:nvSpPr>
        <p:spPr>
          <a:xfrm>
            <a:off x="2747817" y="2303881"/>
            <a:ext cx="2733964" cy="433242"/>
          </a:xfrm>
          <a:prstGeom prst="wedgeRoundRectCallout">
            <a:avLst>
              <a:gd name="adj1" fmla="val -72347"/>
              <a:gd name="adj2" fmla="val 462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踏みたいリンクの</a:t>
            </a:r>
            <a:r>
              <a:rPr lang="en-US" altLang="ja-JP" sz="800">
                <a:solidFill>
                  <a:schemeClr val="tx1"/>
                </a:solidFill>
              </a:rPr>
              <a:t>Node</a:t>
            </a:r>
            <a:r>
              <a:rPr lang="ja-JP" altLang="en-US" sz="800">
                <a:solidFill>
                  <a:schemeClr val="tx1"/>
                </a:solidFill>
              </a:rPr>
              <a:t>とリンクテキストを定義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C32B73E-D145-EB39-1F32-D1F24FB0D83D}"/>
              </a:ext>
            </a:extLst>
          </p:cNvPr>
          <p:cNvSpPr/>
          <p:nvPr/>
        </p:nvSpPr>
        <p:spPr>
          <a:xfrm>
            <a:off x="2747816" y="3049267"/>
            <a:ext cx="2987965" cy="433242"/>
          </a:xfrm>
          <a:prstGeom prst="wedgeRoundRectCallout">
            <a:avLst>
              <a:gd name="adj1" fmla="val -72347"/>
              <a:gd name="adj2" fmla="val 462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ページネーションが存在する場合、ページ遷移するための</a:t>
            </a:r>
            <a:r>
              <a:rPr kumimoji="1" lang="en-US" altLang="ja-JP" sz="800">
                <a:solidFill>
                  <a:schemeClr val="tx1"/>
                </a:solidFill>
              </a:rPr>
              <a:t>next_link</a:t>
            </a:r>
            <a:r>
              <a:rPr kumimoji="1" lang="ja-JP" altLang="en-US" sz="800">
                <a:solidFill>
                  <a:schemeClr val="tx1"/>
                </a:solidFill>
              </a:rPr>
              <a:t>と</a:t>
            </a:r>
            <a:r>
              <a:rPr kumimoji="1" lang="en-US" altLang="ja-JP" sz="800">
                <a:solidFill>
                  <a:schemeClr val="tx1"/>
                </a:solidFill>
              </a:rPr>
              <a:t>prev_link</a:t>
            </a:r>
            <a:r>
              <a:rPr kumimoji="1" lang="ja-JP" altLang="en-US" sz="800">
                <a:solidFill>
                  <a:schemeClr val="tx1"/>
                </a:solidFill>
              </a:rPr>
              <a:t>を定義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ScraperOwner</a:t>
            </a:r>
            <a:endParaRPr lang="en-US" altLang="ja-JP" sz="9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サイトごとに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ファイルを定義</a:t>
            </a:r>
            <a:endParaRPr kumimoji="1" lang="en-US" altLang="ja-JP" sz="1200"/>
          </a:p>
          <a:p>
            <a:r>
              <a:rPr lang="en-US" altLang="ja-JP" sz="1200"/>
              <a:t>UI</a:t>
            </a:r>
            <a:r>
              <a:rPr lang="ja-JP" altLang="en-US" sz="1200"/>
              <a:t>はユーザの操作で</a:t>
            </a:r>
            <a:r>
              <a:rPr lang="en-US" altLang="ja-JP" sz="1200" err="1"/>
              <a:t>ScraperOwner</a:t>
            </a:r>
            <a:r>
              <a:rPr lang="ja-JP" altLang="en-US" sz="1200"/>
              <a:t>に渡す</a:t>
            </a:r>
            <a:r>
              <a:rPr lang="en-US" altLang="ja-JP" sz="1200" err="1"/>
              <a:t>ScraperConfig.json</a:t>
            </a:r>
            <a:r>
              <a:rPr lang="ja-JP" altLang="en-US" sz="1200"/>
              <a:t>ファイルを決定。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ユーザの操作に応じて、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</a:t>
            </a:r>
            <a:r>
              <a:rPr kumimoji="1" lang="en-US" altLang="ja-JP" sz="1200" err="1"/>
              <a:t>ScraperOwner</a:t>
            </a:r>
            <a:r>
              <a:rPr kumimoji="1" lang="ja-JP" altLang="en-US" sz="120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ScraperOwner</a:t>
            </a:r>
            <a:r>
              <a:rPr kumimoji="1" lang="ja-JP" altLang="en-US" sz="1200"/>
              <a:t>クラスは、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を読み込み、スクレイピングを行う</a:t>
            </a:r>
            <a:br>
              <a:rPr lang="en-US" altLang="ja-JP" sz="1200"/>
            </a:br>
            <a:endParaRPr kumimoji="1" lang="ja-JP" altLang="en-US" sz="1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InputScraperConfig</a:t>
            </a:r>
            <a:endParaRPr lang="en-US" altLang="ja-JP" sz="9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ScraperLogic</a:t>
            </a:r>
            <a:endParaRPr lang="en-US" altLang="ja-JP" sz="90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S</a:t>
            </a:r>
            <a:r>
              <a:rPr kumimoji="1" lang="en-US" altLang="ja-JP" err="1"/>
              <a:t>craperOwner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IscraperOwner</a:t>
            </a:r>
            <a:endParaRPr kumimoji="1"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scraperLogic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スクレイピングの処理が呼ばれたら実行し、</a:t>
            </a:r>
            <a:r>
              <a:rPr lang="en-US" altLang="ja-JP" sz="1200"/>
              <a:t>post</a:t>
            </a:r>
            <a:r>
              <a:rPr lang="ja-JP" altLang="en-US" sz="1200"/>
              <a:t>構造体のリストを返す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public </a:t>
            </a:r>
            <a:r>
              <a:rPr lang="en-US" altLang="ja-JP" sz="1200" b="1" err="1"/>
              <a:t>GetPosts</a:t>
            </a:r>
            <a:r>
              <a:rPr lang="en-US" altLang="ja-JP" sz="1200" b="1"/>
              <a:t> </a:t>
            </a:r>
            <a:r>
              <a:rPr lang="en-US" altLang="ja-JP" sz="1200"/>
              <a:t>return post</a:t>
            </a:r>
            <a:r>
              <a:rPr lang="ja-JP" altLang="en-US" sz="1200"/>
              <a:t>のリスト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GetHtml</a:t>
            </a:r>
            <a:r>
              <a:rPr lang="en-US" altLang="ja-JP" sz="1200" b="1"/>
              <a:t> </a:t>
            </a:r>
            <a:r>
              <a:rPr lang="en-US" altLang="ja-JP" sz="1200"/>
              <a:t>html</a:t>
            </a:r>
            <a:r>
              <a:rPr lang="ja-JP" altLang="en-US" sz="1200"/>
              <a:t>の取得</a:t>
            </a:r>
            <a:r>
              <a:rPr lang="en-US" altLang="ja-JP" sz="1200"/>
              <a:t>(selenium)</a:t>
            </a:r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DocParsePosts</a:t>
            </a:r>
            <a:r>
              <a:rPr lang="en-US" altLang="ja-JP" sz="1200"/>
              <a:t> </a:t>
            </a:r>
            <a:r>
              <a:rPr lang="en-US" altLang="ja-JP" sz="1200" err="1"/>
              <a:t>HtmlDocument</a:t>
            </a:r>
            <a:r>
              <a:rPr lang="ja-JP" altLang="en-US" sz="1200"/>
              <a:t>から</a:t>
            </a:r>
            <a:r>
              <a:rPr lang="en-US" altLang="ja-JP" sz="1200"/>
              <a:t>Post</a:t>
            </a:r>
            <a:r>
              <a:rPr lang="ja-JP" altLang="en-US" sz="1200"/>
              <a:t>構造体のリストへデータ抽出＆変換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GetPostsNode</a:t>
            </a:r>
            <a:r>
              <a:rPr lang="en-US" altLang="ja-JP" sz="1200"/>
              <a:t>(</a:t>
            </a:r>
            <a:r>
              <a:rPr lang="en-US" altLang="ja-JP" sz="1200" err="1"/>
              <a:t>HtmlDocument</a:t>
            </a:r>
            <a:r>
              <a:rPr lang="en-US" altLang="ja-JP" sz="1200"/>
              <a:t> doc)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GetPostNode</a:t>
            </a:r>
            <a:r>
              <a:rPr lang="en-US" altLang="ja-JP" sz="1200"/>
              <a:t>(HtmlNode </a:t>
            </a:r>
            <a:r>
              <a:rPr lang="en-US" altLang="ja-JP" sz="1200" err="1"/>
              <a:t>postsNode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GetText(HtmlNode </a:t>
            </a:r>
            <a:r>
              <a:rPr lang="en-US" altLang="ja-JP" sz="1200" err="1"/>
              <a:t>TextNode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GetDate</a:t>
            </a:r>
            <a:r>
              <a:rPr lang="en-US" altLang="ja-JP" sz="1200"/>
              <a:t>(HtmlNode </a:t>
            </a:r>
            <a:r>
              <a:rPr lang="en-US" altLang="ja-JP" sz="1200" err="1"/>
              <a:t>DateNode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GetUserId</a:t>
            </a:r>
            <a:r>
              <a:rPr lang="en-US" altLang="ja-JP" sz="1200"/>
              <a:t>(HtmlNode </a:t>
            </a:r>
            <a:r>
              <a:rPr lang="en-US" altLang="ja-JP" sz="1200" err="1"/>
              <a:t>UserIdNode</a:t>
            </a:r>
            <a:r>
              <a:rPr lang="en-US" altLang="ja-JP" sz="120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err="1"/>
              <a:t>HtmlDocument</a:t>
            </a:r>
            <a:r>
              <a:rPr lang="ja-JP" altLang="en-US" sz="1100"/>
              <a:t>から</a:t>
            </a:r>
            <a:r>
              <a:rPr lang="en-US" altLang="ja-JP" sz="1100"/>
              <a:t>post</a:t>
            </a:r>
            <a:r>
              <a:rPr lang="ja-JP" altLang="en-US" sz="1100"/>
              <a:t>データを探索する処理を抽象化し、</a:t>
            </a:r>
            <a:r>
              <a:rPr lang="en-US" altLang="ja-JP" sz="1100" err="1"/>
              <a:t>scraperOwner</a:t>
            </a:r>
            <a:r>
              <a:rPr lang="ja-JP" altLang="en-US" sz="1100"/>
              <a:t>へ提供</a:t>
            </a:r>
            <a:endParaRPr lang="en-US" altLang="ja-JP" sz="1100"/>
          </a:p>
          <a:p>
            <a:r>
              <a:rPr lang="en-US" altLang="ja-JP" sz="1100" err="1"/>
              <a:t>DoCParsePosts</a:t>
            </a:r>
            <a:r>
              <a:rPr lang="ja-JP" altLang="en-US" sz="1100"/>
              <a:t>の中で、</a:t>
            </a:r>
            <a:r>
              <a:rPr lang="en-US" altLang="ja-JP" sz="1100" err="1"/>
              <a:t>ScraperLogic</a:t>
            </a:r>
            <a:r>
              <a:rPr lang="ja-JP" altLang="en-US" sz="1100"/>
              <a:t>クラスの</a:t>
            </a:r>
            <a:r>
              <a:rPr lang="en-US" altLang="ja-JP" sz="1100"/>
              <a:t>public</a:t>
            </a:r>
            <a:r>
              <a:rPr lang="ja-JP" altLang="en-US" sz="1100"/>
              <a:t>メソッドを実行し、</a:t>
            </a:r>
            <a:r>
              <a:rPr lang="en-US" altLang="ja-JP" sz="1100"/>
              <a:t>Post</a:t>
            </a:r>
            <a:r>
              <a:rPr lang="ja-JP" altLang="en-US" sz="1100"/>
              <a:t>構造体を生成。</a:t>
            </a:r>
            <a:endParaRPr lang="en-US" altLang="ja-JP" sz="1100"/>
          </a:p>
          <a:p>
            <a:r>
              <a:rPr lang="en-US" altLang="ja-JP" sz="1100"/>
              <a:t>Post</a:t>
            </a:r>
            <a:r>
              <a:rPr lang="ja-JP" altLang="en-US" sz="1100"/>
              <a:t>がある</a:t>
            </a:r>
            <a:r>
              <a:rPr lang="en-US" altLang="ja-JP" sz="1100"/>
              <a:t>node</a:t>
            </a:r>
            <a:r>
              <a:rPr lang="ja-JP" altLang="en-US" sz="1100"/>
              <a:t>を探索 </a:t>
            </a:r>
            <a:r>
              <a:rPr lang="en-US" altLang="ja-JP" sz="1100"/>
              <a:t>-&gt; Post</a:t>
            </a:r>
            <a:r>
              <a:rPr lang="ja-JP" altLang="en-US" sz="1100"/>
              <a:t>ひとつひとつの</a:t>
            </a:r>
            <a:r>
              <a:rPr lang="en-US" altLang="ja-JP" sz="1100"/>
              <a:t>Node</a:t>
            </a:r>
            <a:r>
              <a:rPr lang="ja-JP" altLang="en-US" sz="1100"/>
              <a:t>をリストで取得</a:t>
            </a:r>
            <a:r>
              <a:rPr lang="en-US" altLang="ja-JP" sz="1100"/>
              <a:t>-&gt;Post</a:t>
            </a:r>
            <a:r>
              <a:rPr lang="ja-JP" altLang="en-US" sz="1100"/>
              <a:t>の中のデータを抽出</a:t>
            </a:r>
            <a:br>
              <a:rPr lang="en-US" altLang="ja-JP" sz="1100"/>
            </a:br>
            <a:r>
              <a:rPr lang="ja-JP" altLang="en-US" sz="1100"/>
              <a:t>各</a:t>
            </a:r>
            <a:r>
              <a:rPr lang="en-US" altLang="ja-JP" sz="1100"/>
              <a:t>Post</a:t>
            </a:r>
            <a:r>
              <a:rPr lang="ja-JP" altLang="en-US" sz="1100"/>
              <a:t>の</a:t>
            </a:r>
            <a:r>
              <a:rPr lang="en-US" altLang="ja-JP" sz="1100"/>
              <a:t>Node</a:t>
            </a:r>
            <a:r>
              <a:rPr lang="ja-JP" altLang="en-US" sz="1100"/>
              <a:t>から更に</a:t>
            </a:r>
            <a:r>
              <a:rPr lang="en-US" altLang="ja-JP" sz="1100"/>
              <a:t>Node</a:t>
            </a:r>
            <a:r>
              <a:rPr lang="ja-JP" altLang="en-US" sz="1100"/>
              <a:t>を深く掘る場合は、</a:t>
            </a:r>
            <a:r>
              <a:rPr lang="en-US" altLang="ja-JP" sz="1100"/>
              <a:t>Interface</a:t>
            </a:r>
            <a:r>
              <a:rPr lang="ja-JP" altLang="en-US" sz="1100"/>
              <a:t>とは別にメソッドを定義</a:t>
            </a:r>
            <a:r>
              <a:rPr lang="en-US" altLang="ja-JP" sz="1100"/>
              <a:t>(</a:t>
            </a:r>
            <a:r>
              <a:rPr lang="en-US" altLang="ja-JP" sz="1100" err="1"/>
              <a:t>GetTextNode</a:t>
            </a:r>
            <a:r>
              <a:rPr lang="ja-JP" altLang="en-US" sz="1100"/>
              <a:t>など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GetPostsNode</a:t>
            </a:r>
            <a:r>
              <a:rPr lang="en-US" altLang="ja-JP" sz="1100"/>
              <a:t>(</a:t>
            </a:r>
            <a:r>
              <a:rPr lang="en-US" altLang="ja-JP" sz="1100" err="1"/>
              <a:t>HtmlDocument</a:t>
            </a:r>
            <a:r>
              <a:rPr lang="en-US" altLang="ja-JP" sz="1100"/>
              <a:t> doc)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GetPostNode</a:t>
            </a:r>
            <a:r>
              <a:rPr lang="en-US" altLang="ja-JP" sz="1100"/>
              <a:t>(HtmlNode </a:t>
            </a:r>
            <a:r>
              <a:rPr lang="en-US" altLang="ja-JP" sz="1100" err="1"/>
              <a:t>postsNode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GetTextNode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GetText(HtmlNode </a:t>
            </a:r>
            <a:r>
              <a:rPr lang="en-US" altLang="ja-JP" sz="1100" err="1"/>
              <a:t>TextNode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</a:t>
            </a:r>
            <a:r>
              <a:rPr lang="en-US" altLang="ja-JP" sz="1100"/>
              <a:t>(HtmlNode </a:t>
            </a:r>
            <a:r>
              <a:rPr lang="en-US" altLang="ja-JP" sz="1100" err="1"/>
              <a:t>DateNode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</a:t>
            </a:r>
            <a:r>
              <a:rPr lang="en-US" altLang="ja-JP" sz="1100"/>
              <a:t>(HtmlNode </a:t>
            </a:r>
            <a:r>
              <a:rPr lang="en-US" altLang="ja-JP" sz="1100" err="1"/>
              <a:t>UserIdNode</a:t>
            </a:r>
            <a:r>
              <a:rPr lang="en-US" altLang="ja-JP" sz="110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IscraperLogic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</a:t>
            </a:r>
            <a:r>
              <a:rPr lang="en-US" altLang="ja-JP" sz="1200"/>
              <a:t>()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err="1"/>
              <a:t>ScraperOwner</a:t>
            </a:r>
            <a:r>
              <a:rPr lang="ja-JP" altLang="en-US" sz="1400" b="1"/>
              <a:t>は</a:t>
            </a:r>
            <a:r>
              <a:rPr lang="en-US" altLang="ja-JP" sz="1400" b="1"/>
              <a:t>1</a:t>
            </a:r>
            <a:r>
              <a:rPr lang="ja-JP" altLang="en-US" sz="1400" b="1"/>
              <a:t>つ</a:t>
            </a:r>
            <a:endParaRPr lang="en-US" altLang="ja-JP" sz="1400" b="1"/>
          </a:p>
          <a:p>
            <a:r>
              <a:rPr kumimoji="1" lang="ja-JP" altLang="en-US" sz="1400" b="1"/>
              <a:t>サイト毎の処理は</a:t>
            </a:r>
            <a:r>
              <a:rPr kumimoji="1" lang="en-US" altLang="ja-JP" sz="1400" b="1" err="1"/>
              <a:t>ScraperLogic</a:t>
            </a:r>
            <a:r>
              <a:rPr kumimoji="1" lang="ja-JP" altLang="en-US" sz="1400" b="1"/>
              <a:t>で実装し</a:t>
            </a:r>
            <a:r>
              <a:rPr kumimoji="1" lang="en-US" altLang="ja-JP" sz="1400" b="1"/>
              <a:t>(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1 </a:t>
            </a:r>
            <a:r>
              <a:rPr lang="en-US" altLang="ja-JP" sz="1400" b="1"/>
              <a:t>: </a:t>
            </a:r>
            <a:r>
              <a:rPr kumimoji="1" lang="en-US" altLang="ja-JP" sz="1400" b="1"/>
              <a:t>ScraperLogic1)</a:t>
            </a:r>
            <a:r>
              <a:rPr kumimoji="1" lang="ja-JP" altLang="en-US" sz="1400" b="1"/>
              <a:t>、</a:t>
            </a:r>
            <a:r>
              <a:rPr kumimoji="1" lang="en-US" altLang="ja-JP" sz="1400" b="1" err="1"/>
              <a:t>ScraperOwner</a:t>
            </a:r>
            <a:r>
              <a:rPr kumimoji="1" lang="ja-JP" altLang="en-US" sz="1400" b="1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Scraper</a:t>
            </a:r>
            <a:r>
              <a:rPr kumimoji="1" lang="ja-JP" altLang="en-US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D4CD9-BF1F-A723-037F-30294D7C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2355850"/>
            <a:ext cx="9105900" cy="1325563"/>
          </a:xfrm>
        </p:spPr>
        <p:txBody>
          <a:bodyPr/>
          <a:lstStyle/>
          <a:p>
            <a:r>
              <a:rPr lang="ja-JP" altLang="en-US" sz="9600" b="1"/>
              <a:t>ここから下</a:t>
            </a:r>
            <a:r>
              <a:rPr lang="en-US" altLang="ja-JP" sz="9600" b="1"/>
              <a:t>OLD</a:t>
            </a:r>
            <a:endParaRPr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39408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ScraperConfig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LIST_NODE</a:t>
            </a:r>
          </a:p>
          <a:p>
            <a:r>
              <a:rPr lang="en-US" altLang="ja-JP" sz="1200"/>
              <a:t>POST_NODE</a:t>
            </a:r>
            <a:r>
              <a:rPr lang="ja-JP" altLang="en-US" sz="1200"/>
              <a:t>（複数）</a:t>
            </a:r>
          </a:p>
          <a:p>
            <a:r>
              <a:rPr lang="en-US" altLang="ja-JP" sz="1200"/>
              <a:t>ID_KEY</a:t>
            </a:r>
            <a:r>
              <a:rPr lang="ja-JP" altLang="en-US" sz="1200"/>
              <a:t>（投稿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USER_ID_KEY</a:t>
            </a:r>
            <a:r>
              <a:rPr lang="ja-JP" altLang="en-US" sz="1200"/>
              <a:t>（投稿者ユーザー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TEXT_KEY</a:t>
            </a:r>
            <a:r>
              <a:rPr lang="ja-JP" altLang="en-US" sz="1200"/>
              <a:t>（投稿本文）</a:t>
            </a:r>
            <a:endParaRPr lang="en-US" altLang="ja-JP" sz="1200"/>
          </a:p>
          <a:p>
            <a:r>
              <a:rPr lang="en-US" altLang="ja-JP" sz="1200"/>
              <a:t>DATE_KEY</a:t>
            </a:r>
            <a:r>
              <a:rPr lang="ja-JP" altLang="en-US" sz="1200"/>
              <a:t>（投稿日時）</a:t>
            </a:r>
          </a:p>
          <a:p>
            <a:r>
              <a:rPr lang="en-US" altLang="ja-JP" sz="1200"/>
              <a:t>REPLY_KEY</a:t>
            </a:r>
            <a:r>
              <a:rPr lang="ja-JP" altLang="en-US" sz="1200"/>
              <a:t>（返信情報）</a:t>
            </a:r>
          </a:p>
          <a:p>
            <a:r>
              <a:rPr lang="en-US" altLang="ja-JP" sz="1200"/>
              <a:t>IMAGE_URL_KEY</a:t>
            </a:r>
            <a:r>
              <a:rPr lang="ja-JP" altLang="en-US" sz="1200"/>
              <a:t>（画像</a:t>
            </a:r>
            <a:r>
              <a:rPr lang="en-US" altLang="ja-JP" sz="1200"/>
              <a:t>URL</a:t>
            </a:r>
            <a:r>
              <a:rPr lang="ja-JP" altLang="en-US" sz="1200"/>
              <a:t>）</a:t>
            </a:r>
            <a:endParaRPr kumimoji="1"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PostNode</a:t>
            </a:r>
            <a:r>
              <a:rPr kumimoji="1" lang="ja-JP" altLang="en-US" sz="1200"/>
              <a:t>とテキストなどがある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が違う</a:t>
            </a:r>
            <a:r>
              <a:rPr kumimoji="1" lang="en-US" altLang="ja-JP" sz="1200"/>
              <a:t>(PostNode</a:t>
            </a:r>
            <a:r>
              <a:rPr kumimoji="1" lang="ja-JP" altLang="en-US" sz="1200"/>
              <a:t>のさらに深い階層にあるなど）場合は、それ用の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を保持するフィールドを作成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)TEXT_NODE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Phase1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l">
          <a:defRPr kumimoji="1" sz="8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28712</TotalTime>
  <Words>1346</Words>
  <Application>Microsoft Office PowerPoint</Application>
  <PresentationFormat>ワイド画面</PresentationFormat>
  <Paragraphs>213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ここから下OLD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226</cp:revision>
  <dcterms:created xsi:type="dcterms:W3CDTF">2025-06-16T16:05:08Z</dcterms:created>
  <dcterms:modified xsi:type="dcterms:W3CDTF">2025-07-29T16:48:34Z</dcterms:modified>
</cp:coreProperties>
</file>