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5" r:id="rId4"/>
    <p:sldId id="268" r:id="rId5"/>
    <p:sldId id="266" r:id="rId6"/>
    <p:sldId id="264" r:id="rId7"/>
    <p:sldId id="256" r:id="rId8"/>
    <p:sldId id="262" r:id="rId9"/>
    <p:sldId id="263" r:id="rId10"/>
    <p:sldId id="261" r:id="rId11"/>
    <p:sldId id="25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B745ED-F4B4-8BFE-06A8-C73AF3FEB8A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9E58316-877E-BF52-70FE-75FAEBFB5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D8DBE2-B197-8EC1-45B1-E559F1D83536}"/>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5" name="フッター プレースホルダー 4">
            <a:extLst>
              <a:ext uri="{FF2B5EF4-FFF2-40B4-BE49-F238E27FC236}">
                <a16:creationId xmlns:a16="http://schemas.microsoft.com/office/drawing/2014/main" id="{E55670E4-5475-82B5-1200-1AC49C4D91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09C4E6-F1D6-C758-C1AD-6DE9F981FFD3}"/>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327762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057E8-6318-CAB5-EE41-07E44F893E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23BCC3-61D4-1034-D2CF-79A470BC4C7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FBFAC3-8421-6E3D-C51A-18DCBCF559F8}"/>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5" name="フッター プレースホルダー 4">
            <a:extLst>
              <a:ext uri="{FF2B5EF4-FFF2-40B4-BE49-F238E27FC236}">
                <a16:creationId xmlns:a16="http://schemas.microsoft.com/office/drawing/2014/main" id="{0EB08FD7-949A-48A1-ED2B-3B0D011FFB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9588AF-31D3-011E-9AA6-549AD34EE7FB}"/>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4275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BCECD4-FE83-98A3-D2D8-9E264CE61C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6BA515-8FC5-9DCE-3743-0003ADB706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EFD0E2-2F21-CA29-CD1A-831762CB2AE4}"/>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5" name="フッター プレースホルダー 4">
            <a:extLst>
              <a:ext uri="{FF2B5EF4-FFF2-40B4-BE49-F238E27FC236}">
                <a16:creationId xmlns:a16="http://schemas.microsoft.com/office/drawing/2014/main" id="{18C8CFE7-781F-928D-E1D6-E56529984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255F9-8261-39CB-08D1-EF643A4070F5}"/>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98887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7F58B-FBA3-379D-929A-B3BCB1B5CA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2FA6B4-6A2C-A1A3-9677-0FAA4FBF5C1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62A6ED-A04C-3A89-4AD3-057A1AB5A302}"/>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5" name="フッター プレースホルダー 4">
            <a:extLst>
              <a:ext uri="{FF2B5EF4-FFF2-40B4-BE49-F238E27FC236}">
                <a16:creationId xmlns:a16="http://schemas.microsoft.com/office/drawing/2014/main" id="{17D9C1A8-9FCE-4E6B-31E5-AD33ADD03F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1E1F63-38A6-3E15-2477-DF9ABCDCB1B7}"/>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337505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9DB55-344C-774B-65FA-80CED6B7F4C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DCB593-4342-DEF8-A2DC-6760D7563B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250DBC-6E7C-8FAC-CABA-8AF7CB92017F}"/>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5" name="フッター プレースホルダー 4">
            <a:extLst>
              <a:ext uri="{FF2B5EF4-FFF2-40B4-BE49-F238E27FC236}">
                <a16:creationId xmlns:a16="http://schemas.microsoft.com/office/drawing/2014/main" id="{B0D19F41-589F-27A1-E968-967FE0F43A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3A396-EB03-7797-21D3-F2470EBE26B7}"/>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272031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8EB1A-AA02-16CB-DE94-54C3357B78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74200C-014C-2995-52D9-F988620A62D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5F36FC-E0A0-D1FE-60E7-35E05776136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244D26-445B-3D5E-DF41-DD8AB2573277}"/>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6" name="フッター プレースホルダー 5">
            <a:extLst>
              <a:ext uri="{FF2B5EF4-FFF2-40B4-BE49-F238E27FC236}">
                <a16:creationId xmlns:a16="http://schemas.microsoft.com/office/drawing/2014/main" id="{9581DE44-D0B2-3661-1354-78CA388CA1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E22F04-1CFA-E0BD-B43F-4AAAA9FF4DF6}"/>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62636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C815B-62BE-8FB0-EF24-52D704F3E9D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0CC110-9BD5-8020-2C4E-8E7A0966D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59B6C0-F40B-AE8E-16F9-791BA73044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1380BC-6398-FAEB-A07A-681B68AEF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4E479B-A049-6A21-B7AA-77A5C944F9A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E56B2B-8524-2AC5-4B79-7E676E8F9399}"/>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8" name="フッター プレースホルダー 7">
            <a:extLst>
              <a:ext uri="{FF2B5EF4-FFF2-40B4-BE49-F238E27FC236}">
                <a16:creationId xmlns:a16="http://schemas.microsoft.com/office/drawing/2014/main" id="{15C613EA-F3D8-2863-9143-9D4A471004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D81FE93-E544-E584-C647-63DC3C9C3FD1}"/>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1571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84C6C-E637-9076-21FA-C64AEB87F3F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38E43E-6B95-49A9-75C5-15DC7AA67895}"/>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4" name="フッター プレースホルダー 3">
            <a:extLst>
              <a:ext uri="{FF2B5EF4-FFF2-40B4-BE49-F238E27FC236}">
                <a16:creationId xmlns:a16="http://schemas.microsoft.com/office/drawing/2014/main" id="{AA9993BD-3CE2-BBC4-FDD3-93FE8E7DDCF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7C372-1544-2D62-D35E-E13764568A5C}"/>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23951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7BBA1CD-88FF-61DC-4121-FF93E697F78D}"/>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3" name="フッター プレースホルダー 2">
            <a:extLst>
              <a:ext uri="{FF2B5EF4-FFF2-40B4-BE49-F238E27FC236}">
                <a16:creationId xmlns:a16="http://schemas.microsoft.com/office/drawing/2014/main" id="{23EF73D2-59FC-576B-3562-09B3DDE07C1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3C0CE9-FCC7-5B32-D7B6-DF7E8178A94E}"/>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108604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B6E2B-C760-DC66-E307-EB8B0F0D4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E18459-3162-3A71-2888-F7BF17E93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D9D7553-0E20-0AA1-5A5D-9EF8AE27F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9A97EA-9637-AD20-CF4B-A87CFA5C639D}"/>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6" name="フッター プレースホルダー 5">
            <a:extLst>
              <a:ext uri="{FF2B5EF4-FFF2-40B4-BE49-F238E27FC236}">
                <a16:creationId xmlns:a16="http://schemas.microsoft.com/office/drawing/2014/main" id="{2F7C16A4-B835-8C7A-C16D-494666C6C7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6E39B4-49FD-9BE1-184B-08960CC0B521}"/>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258278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D7211-7543-F2F1-37F5-ECBE736AF2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9300D2-1207-2BF2-D542-6A62F7A2D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64C276F-3193-FEC9-443B-D9C1157F6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E745EA-A045-9638-032F-EB9215773126}"/>
              </a:ext>
            </a:extLst>
          </p:cNvPr>
          <p:cNvSpPr>
            <a:spLocks noGrp="1"/>
          </p:cNvSpPr>
          <p:nvPr>
            <p:ph type="dt" sz="half" idx="10"/>
          </p:nvPr>
        </p:nvSpPr>
        <p:spPr/>
        <p:txBody>
          <a:bodyPr/>
          <a:lstStyle/>
          <a:p>
            <a:fld id="{260B2DE4-4C89-464B-BA5F-760EFF51B16B}" type="datetimeFigureOut">
              <a:rPr kumimoji="1" lang="ja-JP" altLang="en-US" smtClean="0"/>
              <a:t>2025/7/12</a:t>
            </a:fld>
            <a:endParaRPr kumimoji="1" lang="ja-JP" altLang="en-US"/>
          </a:p>
        </p:txBody>
      </p:sp>
      <p:sp>
        <p:nvSpPr>
          <p:cNvPr id="6" name="フッター プレースホルダー 5">
            <a:extLst>
              <a:ext uri="{FF2B5EF4-FFF2-40B4-BE49-F238E27FC236}">
                <a16:creationId xmlns:a16="http://schemas.microsoft.com/office/drawing/2014/main" id="{F5C76712-DD6E-ABEA-53E9-90F527D2E3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7BD8D0-356F-8033-9ECF-7E92BF148763}"/>
              </a:ext>
            </a:extLst>
          </p:cNvPr>
          <p:cNvSpPr>
            <a:spLocks noGrp="1"/>
          </p:cNvSpPr>
          <p:nvPr>
            <p:ph type="sldNum" sz="quarter" idx="12"/>
          </p:nvPr>
        </p:nvSpPr>
        <p:spPr/>
        <p:txBody>
          <a:body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203126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2C34B5-853D-EC28-F81A-72DC60FD5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B672AF-256A-E4FF-B19D-2EF6E7A23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2CAB9F-5257-C635-9DCF-B7082DEB3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0B2DE4-4C89-464B-BA5F-760EFF51B16B}" type="datetimeFigureOut">
              <a:rPr kumimoji="1" lang="ja-JP" altLang="en-US" smtClean="0"/>
              <a:t>2025/7/12</a:t>
            </a:fld>
            <a:endParaRPr kumimoji="1" lang="ja-JP" altLang="en-US"/>
          </a:p>
        </p:txBody>
      </p:sp>
      <p:sp>
        <p:nvSpPr>
          <p:cNvPr id="5" name="フッター プレースホルダー 4">
            <a:extLst>
              <a:ext uri="{FF2B5EF4-FFF2-40B4-BE49-F238E27FC236}">
                <a16:creationId xmlns:a16="http://schemas.microsoft.com/office/drawing/2014/main" id="{FFFA8CDC-3FA2-32E9-E538-9E65B1D97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069C61-845C-D022-64A4-990FAADA0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5E9D8F-F0EE-4CCF-A11B-0850274E7E48}" type="slidenum">
              <a:rPr kumimoji="1" lang="ja-JP" altLang="en-US" smtClean="0"/>
              <a:t>‹#›</a:t>
            </a:fld>
            <a:endParaRPr kumimoji="1" lang="ja-JP" altLang="en-US"/>
          </a:p>
        </p:txBody>
      </p:sp>
    </p:spTree>
    <p:extLst>
      <p:ext uri="{BB962C8B-B14F-4D97-AF65-F5344CB8AC3E}">
        <p14:creationId xmlns:p14="http://schemas.microsoft.com/office/powerpoint/2010/main" val="258601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4A54DD-E866-2186-DF42-3C1E65DC1598}"/>
              </a:ext>
            </a:extLst>
          </p:cNvPr>
          <p:cNvSpPr txBox="1"/>
          <p:nvPr/>
        </p:nvSpPr>
        <p:spPr>
          <a:xfrm>
            <a:off x="341744" y="341746"/>
            <a:ext cx="4525820" cy="646331"/>
          </a:xfrm>
          <a:prstGeom prst="rect">
            <a:avLst/>
          </a:prstGeom>
          <a:noFill/>
        </p:spPr>
        <p:txBody>
          <a:bodyPr wrap="square" rtlCol="0">
            <a:spAutoFit/>
          </a:bodyPr>
          <a:lstStyle/>
          <a:p>
            <a:r>
              <a:rPr lang="ja-JP" altLang="en-US" dirty="0"/>
              <a:t>まとめサイト用レス収集ソフトウェア</a:t>
            </a:r>
            <a:endParaRPr lang="en-US" altLang="ja-JP" dirty="0"/>
          </a:p>
          <a:p>
            <a:endParaRPr kumimoji="1" lang="ja-JP" altLang="en-US" dirty="0"/>
          </a:p>
        </p:txBody>
      </p:sp>
      <p:sp>
        <p:nvSpPr>
          <p:cNvPr id="6" name="テキスト ボックス 5">
            <a:extLst>
              <a:ext uri="{FF2B5EF4-FFF2-40B4-BE49-F238E27FC236}">
                <a16:creationId xmlns:a16="http://schemas.microsoft.com/office/drawing/2014/main" id="{8ABFCD1A-B114-6DED-9CEB-FAAC969E7335}"/>
              </a:ext>
            </a:extLst>
          </p:cNvPr>
          <p:cNvSpPr txBox="1"/>
          <p:nvPr/>
        </p:nvSpPr>
        <p:spPr>
          <a:xfrm>
            <a:off x="489522" y="866087"/>
            <a:ext cx="4890656" cy="1046440"/>
          </a:xfrm>
          <a:prstGeom prst="rect">
            <a:avLst/>
          </a:prstGeom>
          <a:noFill/>
        </p:spPr>
        <p:txBody>
          <a:bodyPr wrap="square" rtlCol="0">
            <a:spAutoFit/>
          </a:bodyPr>
          <a:lstStyle/>
          <a:p>
            <a:r>
              <a:rPr lang="en-US" altLang="ja-JP" sz="1400" b="1" dirty="0"/>
              <a:t>Phase1</a:t>
            </a:r>
          </a:p>
          <a:p>
            <a:r>
              <a:rPr lang="ja-JP" altLang="en-US" sz="1200" b="1" dirty="0"/>
              <a:t>スクレイピング</a:t>
            </a:r>
            <a:r>
              <a:rPr lang="en-US" altLang="ja-JP" sz="1200" b="1" dirty="0"/>
              <a:t>,UI</a:t>
            </a:r>
            <a:r>
              <a:rPr lang="ja-JP" altLang="en-US" sz="1200" b="1" dirty="0"/>
              <a:t>の土台の作成</a:t>
            </a:r>
            <a:endParaRPr kumimoji="1" lang="en-US" altLang="ja-JP" sz="1200" b="1" dirty="0"/>
          </a:p>
          <a:p>
            <a:r>
              <a:rPr kumimoji="1" lang="ja-JP" altLang="en-US" sz="1200" dirty="0"/>
              <a:t>・特定の</a:t>
            </a:r>
            <a:r>
              <a:rPr kumimoji="1" lang="en-US" altLang="ja-JP" sz="1200" dirty="0"/>
              <a:t>web</a:t>
            </a:r>
            <a:r>
              <a:rPr kumimoji="1" lang="ja-JP" altLang="en-US" sz="1200" dirty="0"/>
              <a:t>サイトの特定のスレッドの</a:t>
            </a:r>
            <a:r>
              <a:rPr lang="ja-JP" altLang="en-US" sz="1200" dirty="0"/>
              <a:t>レスの収集</a:t>
            </a:r>
            <a:r>
              <a:rPr lang="en-US" altLang="ja-JP" sz="1200" dirty="0"/>
              <a:t>(</a:t>
            </a:r>
            <a:r>
              <a:rPr lang="ja-JP" altLang="en-US" sz="1200" dirty="0"/>
              <a:t>スクレイピング</a:t>
            </a:r>
            <a:r>
              <a:rPr lang="en-US" altLang="ja-JP" sz="1200" dirty="0"/>
              <a:t>)</a:t>
            </a:r>
          </a:p>
          <a:p>
            <a:r>
              <a:rPr kumimoji="1" lang="ja-JP" altLang="en-US" sz="1200" dirty="0"/>
              <a:t>・</a:t>
            </a:r>
            <a:r>
              <a:rPr kumimoji="1" lang="en-US" altLang="ja-JP" sz="1200" dirty="0"/>
              <a:t>UI</a:t>
            </a:r>
            <a:r>
              <a:rPr kumimoji="1" lang="ja-JP" altLang="en-US" sz="1200" dirty="0"/>
              <a:t>の作成</a:t>
            </a:r>
            <a:endParaRPr kumimoji="1" lang="en-US" altLang="ja-JP" sz="1200" dirty="0"/>
          </a:p>
          <a:p>
            <a:r>
              <a:rPr kumimoji="1" lang="ja-JP" altLang="en-US" sz="1200" dirty="0"/>
              <a:t>レス収集</a:t>
            </a:r>
            <a:r>
              <a:rPr kumimoji="1" lang="en-US" altLang="ja-JP" sz="1200" dirty="0" err="1"/>
              <a:t>btn</a:t>
            </a:r>
            <a:r>
              <a:rPr kumimoji="1" lang="ja-JP" altLang="en-US" sz="1200" dirty="0"/>
              <a:t>を押下 </a:t>
            </a:r>
            <a:r>
              <a:rPr kumimoji="1" lang="en-US" altLang="ja-JP" sz="1200" dirty="0"/>
              <a:t>-&gt; </a:t>
            </a:r>
            <a:r>
              <a:rPr kumimoji="1" lang="ja-JP" altLang="en-US" sz="1200" dirty="0"/>
              <a:t>レスの表示</a:t>
            </a:r>
            <a:endParaRPr kumimoji="1" lang="en-US" altLang="ja-JP" sz="1200" dirty="0"/>
          </a:p>
        </p:txBody>
      </p:sp>
      <p:sp>
        <p:nvSpPr>
          <p:cNvPr id="9" name="テキスト ボックス 8">
            <a:extLst>
              <a:ext uri="{FF2B5EF4-FFF2-40B4-BE49-F238E27FC236}">
                <a16:creationId xmlns:a16="http://schemas.microsoft.com/office/drawing/2014/main" id="{994DD303-CF9C-8AD9-7F31-ECE404556A24}"/>
              </a:ext>
            </a:extLst>
          </p:cNvPr>
          <p:cNvSpPr txBox="1"/>
          <p:nvPr/>
        </p:nvSpPr>
        <p:spPr>
          <a:xfrm>
            <a:off x="489522" y="2106490"/>
            <a:ext cx="4230263" cy="1231106"/>
          </a:xfrm>
          <a:prstGeom prst="rect">
            <a:avLst/>
          </a:prstGeom>
          <a:noFill/>
        </p:spPr>
        <p:txBody>
          <a:bodyPr wrap="square" rtlCol="0">
            <a:spAutoFit/>
          </a:bodyPr>
          <a:lstStyle/>
          <a:p>
            <a:r>
              <a:rPr kumimoji="1" lang="en-US" altLang="ja-JP" sz="1400" b="1" dirty="0"/>
              <a:t>Phase2</a:t>
            </a:r>
          </a:p>
          <a:p>
            <a:r>
              <a:rPr kumimoji="1" lang="en-US" altLang="ja-JP" sz="1200" b="1" dirty="0"/>
              <a:t>UI</a:t>
            </a:r>
            <a:r>
              <a:rPr lang="ja-JP" altLang="en-US" sz="1200" b="1" dirty="0"/>
              <a:t>を拡張</a:t>
            </a:r>
            <a:endParaRPr kumimoji="1" lang="en-US" altLang="ja-JP" sz="1200" b="1" dirty="0"/>
          </a:p>
          <a:p>
            <a:r>
              <a:rPr kumimoji="1" lang="ja-JP" altLang="en-US" sz="1200" dirty="0"/>
              <a:t>・人気レスの可視化</a:t>
            </a:r>
            <a:endParaRPr kumimoji="1" lang="en-US" altLang="ja-JP" sz="1200" dirty="0"/>
          </a:p>
          <a:p>
            <a:r>
              <a:rPr lang="ja-JP" altLang="en-US" sz="1200" dirty="0"/>
              <a:t>・勢いの可視化</a:t>
            </a:r>
            <a:endParaRPr lang="en-US" altLang="ja-JP" sz="1200" dirty="0"/>
          </a:p>
          <a:p>
            <a:r>
              <a:rPr lang="ja-JP" altLang="en-US" sz="1200" dirty="0"/>
              <a:t>・レスを抽出するためのチェック欄や複数選択</a:t>
            </a:r>
            <a:endParaRPr lang="en-US" altLang="ja-JP" sz="1200" dirty="0"/>
          </a:p>
          <a:p>
            <a:r>
              <a:rPr kumimoji="1" lang="ja-JP" altLang="en-US" sz="1200" dirty="0"/>
              <a:t>・レスの検索機能</a:t>
            </a:r>
            <a:endParaRPr kumimoji="1" lang="en-US" altLang="ja-JP" sz="1200" dirty="0"/>
          </a:p>
        </p:txBody>
      </p:sp>
      <p:sp>
        <p:nvSpPr>
          <p:cNvPr id="12" name="テキスト ボックス 11">
            <a:extLst>
              <a:ext uri="{FF2B5EF4-FFF2-40B4-BE49-F238E27FC236}">
                <a16:creationId xmlns:a16="http://schemas.microsoft.com/office/drawing/2014/main" id="{B8A9E553-781E-D96B-09A9-78858A846031}"/>
              </a:ext>
            </a:extLst>
          </p:cNvPr>
          <p:cNvSpPr txBox="1"/>
          <p:nvPr/>
        </p:nvSpPr>
        <p:spPr>
          <a:xfrm>
            <a:off x="6945740" y="973808"/>
            <a:ext cx="4380348" cy="830997"/>
          </a:xfrm>
          <a:prstGeom prst="rect">
            <a:avLst/>
          </a:prstGeom>
          <a:noFill/>
        </p:spPr>
        <p:txBody>
          <a:bodyPr wrap="square" rtlCol="0">
            <a:spAutoFit/>
          </a:bodyPr>
          <a:lstStyle/>
          <a:p>
            <a:r>
              <a:rPr lang="en-US" altLang="ja-JP" sz="1200" b="1" dirty="0">
                <a:solidFill>
                  <a:schemeClr val="bg1">
                    <a:lumMod val="85000"/>
                  </a:schemeClr>
                </a:solidFill>
              </a:rPr>
              <a:t>Phase4</a:t>
            </a:r>
          </a:p>
          <a:p>
            <a:r>
              <a:rPr lang="ja-JP" altLang="en-US" sz="1200" b="1" dirty="0">
                <a:solidFill>
                  <a:schemeClr val="bg1">
                    <a:lumMod val="85000"/>
                  </a:schemeClr>
                </a:solidFill>
              </a:rPr>
              <a:t>複数スレッドのスクレイピング、</a:t>
            </a:r>
            <a:r>
              <a:rPr lang="en-US" altLang="ja-JP" sz="1200" b="1" dirty="0">
                <a:solidFill>
                  <a:schemeClr val="bg1">
                    <a:lumMod val="85000"/>
                  </a:schemeClr>
                </a:solidFill>
              </a:rPr>
              <a:t>UI</a:t>
            </a:r>
            <a:r>
              <a:rPr lang="ja-JP" altLang="en-US" sz="1200" b="1" dirty="0">
                <a:solidFill>
                  <a:schemeClr val="bg1">
                    <a:lumMod val="85000"/>
                  </a:schemeClr>
                </a:solidFill>
              </a:rPr>
              <a:t>を複数スレッドに対応</a:t>
            </a:r>
            <a:endParaRPr lang="en-US" altLang="ja-JP" sz="1200" b="1" dirty="0">
              <a:solidFill>
                <a:schemeClr val="bg1">
                  <a:lumMod val="85000"/>
                </a:schemeClr>
              </a:solidFill>
            </a:endParaRPr>
          </a:p>
          <a:p>
            <a:r>
              <a:rPr lang="ja-JP" altLang="en-US" sz="1200" dirty="0">
                <a:solidFill>
                  <a:schemeClr val="bg1">
                    <a:lumMod val="85000"/>
                  </a:schemeClr>
                </a:solidFill>
              </a:rPr>
              <a:t>・特定の</a:t>
            </a:r>
            <a:r>
              <a:rPr lang="en-US" altLang="ja-JP" sz="1200" dirty="0">
                <a:solidFill>
                  <a:schemeClr val="bg1">
                    <a:lumMod val="85000"/>
                  </a:schemeClr>
                </a:solidFill>
              </a:rPr>
              <a:t>web</a:t>
            </a:r>
            <a:r>
              <a:rPr lang="ja-JP" altLang="en-US" sz="1200" dirty="0">
                <a:solidFill>
                  <a:schemeClr val="bg1">
                    <a:lumMod val="85000"/>
                  </a:schemeClr>
                </a:solidFill>
              </a:rPr>
              <a:t>サイトの複数のスレッドをスクレイピング</a:t>
            </a:r>
            <a:endParaRPr lang="en-US" altLang="ja-JP" sz="1200" dirty="0">
              <a:solidFill>
                <a:schemeClr val="bg1">
                  <a:lumMod val="85000"/>
                </a:schemeClr>
              </a:solidFill>
            </a:endParaRPr>
          </a:p>
          <a:p>
            <a:r>
              <a:rPr lang="ja-JP" altLang="en-US" sz="1200" dirty="0">
                <a:solidFill>
                  <a:schemeClr val="bg1">
                    <a:lumMod val="85000"/>
                  </a:schemeClr>
                </a:solidFill>
              </a:rPr>
              <a:t>・人気スレッドの可視化</a:t>
            </a:r>
            <a:endParaRPr kumimoji="1" lang="en-US" altLang="ja-JP" sz="1200" dirty="0">
              <a:solidFill>
                <a:schemeClr val="bg1">
                  <a:lumMod val="85000"/>
                </a:schemeClr>
              </a:solidFill>
            </a:endParaRPr>
          </a:p>
        </p:txBody>
      </p:sp>
      <p:sp>
        <p:nvSpPr>
          <p:cNvPr id="2" name="テキスト ボックス 1">
            <a:extLst>
              <a:ext uri="{FF2B5EF4-FFF2-40B4-BE49-F238E27FC236}">
                <a16:creationId xmlns:a16="http://schemas.microsoft.com/office/drawing/2014/main" id="{E5332EF2-D874-F4F3-C6D6-40814D23F9B0}"/>
              </a:ext>
            </a:extLst>
          </p:cNvPr>
          <p:cNvSpPr txBox="1"/>
          <p:nvPr/>
        </p:nvSpPr>
        <p:spPr>
          <a:xfrm>
            <a:off x="489522" y="3802980"/>
            <a:ext cx="4230263" cy="892552"/>
          </a:xfrm>
          <a:prstGeom prst="rect">
            <a:avLst/>
          </a:prstGeom>
          <a:noFill/>
        </p:spPr>
        <p:txBody>
          <a:bodyPr wrap="square" rtlCol="0">
            <a:spAutoFit/>
          </a:bodyPr>
          <a:lstStyle/>
          <a:p>
            <a:r>
              <a:rPr kumimoji="1" lang="en-US" altLang="ja-JP" sz="1400" b="1" dirty="0"/>
              <a:t>Phase3</a:t>
            </a:r>
          </a:p>
          <a:p>
            <a:r>
              <a:rPr lang="ja-JP" altLang="en-US" sz="1200" b="1" dirty="0"/>
              <a:t>まとめの作成</a:t>
            </a:r>
            <a:endParaRPr lang="en-US" altLang="ja-JP" sz="1200" b="1" dirty="0"/>
          </a:p>
          <a:p>
            <a:r>
              <a:rPr kumimoji="1" lang="ja-JP" altLang="en-US" sz="1200" dirty="0"/>
              <a:t>・レスを抽出し</a:t>
            </a:r>
            <a:r>
              <a:rPr kumimoji="1" lang="en-US" altLang="ja-JP" sz="1200" dirty="0" err="1"/>
              <a:t>json</a:t>
            </a:r>
            <a:r>
              <a:rPr kumimoji="1" lang="ja-JP" altLang="en-US" sz="1200" dirty="0"/>
              <a:t>で出力</a:t>
            </a:r>
            <a:endParaRPr kumimoji="1" lang="en-US" altLang="ja-JP" sz="1200" dirty="0"/>
          </a:p>
          <a:p>
            <a:endParaRPr kumimoji="1" lang="en-US" altLang="ja-JP" sz="1400" b="1" dirty="0"/>
          </a:p>
        </p:txBody>
      </p:sp>
      <p:sp>
        <p:nvSpPr>
          <p:cNvPr id="8" name="テキスト ボックス 7">
            <a:extLst>
              <a:ext uri="{FF2B5EF4-FFF2-40B4-BE49-F238E27FC236}">
                <a16:creationId xmlns:a16="http://schemas.microsoft.com/office/drawing/2014/main" id="{37C60CC7-5499-AF94-E211-CA6098E0F506}"/>
              </a:ext>
            </a:extLst>
          </p:cNvPr>
          <p:cNvSpPr txBox="1"/>
          <p:nvPr/>
        </p:nvSpPr>
        <p:spPr>
          <a:xfrm>
            <a:off x="6945740" y="1912527"/>
            <a:ext cx="4380348" cy="646331"/>
          </a:xfrm>
          <a:prstGeom prst="rect">
            <a:avLst/>
          </a:prstGeom>
          <a:noFill/>
        </p:spPr>
        <p:txBody>
          <a:bodyPr wrap="square" rtlCol="0">
            <a:spAutoFit/>
          </a:bodyPr>
          <a:lstStyle/>
          <a:p>
            <a:r>
              <a:rPr lang="en-US" altLang="ja-JP" sz="1200" b="1" dirty="0">
                <a:solidFill>
                  <a:schemeClr val="bg1">
                    <a:lumMod val="85000"/>
                  </a:schemeClr>
                </a:solidFill>
              </a:rPr>
              <a:t>Phase5</a:t>
            </a:r>
          </a:p>
          <a:p>
            <a:r>
              <a:rPr lang="ja-JP" altLang="en-US" sz="1200" b="1" dirty="0">
                <a:solidFill>
                  <a:schemeClr val="bg1">
                    <a:lumMod val="85000"/>
                  </a:schemeClr>
                </a:solidFill>
              </a:rPr>
              <a:t>レス</a:t>
            </a:r>
            <a:r>
              <a:rPr lang="en-US" altLang="ja-JP" sz="1200" b="1" dirty="0">
                <a:solidFill>
                  <a:schemeClr val="bg1">
                    <a:lumMod val="85000"/>
                  </a:schemeClr>
                </a:solidFill>
              </a:rPr>
              <a:t>DB</a:t>
            </a:r>
            <a:r>
              <a:rPr lang="ja-JP" altLang="en-US" sz="1200" b="1" dirty="0">
                <a:solidFill>
                  <a:schemeClr val="bg1">
                    <a:lumMod val="85000"/>
                  </a:schemeClr>
                </a:solidFill>
              </a:rPr>
              <a:t>の作成</a:t>
            </a:r>
            <a:endParaRPr lang="en-US" altLang="ja-JP" sz="1200" b="1" dirty="0">
              <a:solidFill>
                <a:schemeClr val="bg1">
                  <a:lumMod val="85000"/>
                </a:schemeClr>
              </a:solidFill>
            </a:endParaRPr>
          </a:p>
          <a:p>
            <a:r>
              <a:rPr lang="en-US" altLang="ja-JP" sz="1200" dirty="0">
                <a:solidFill>
                  <a:schemeClr val="bg1">
                    <a:lumMod val="85000"/>
                  </a:schemeClr>
                </a:solidFill>
              </a:rPr>
              <a:t>UI</a:t>
            </a:r>
            <a:r>
              <a:rPr lang="ja-JP" altLang="en-US" sz="1200" dirty="0">
                <a:solidFill>
                  <a:schemeClr val="bg1">
                    <a:lumMod val="85000"/>
                  </a:schemeClr>
                </a:solidFill>
              </a:rPr>
              <a:t>で選択したスレッドを毎日クロールし、</a:t>
            </a:r>
            <a:r>
              <a:rPr lang="en-US" altLang="ja-JP" sz="1200" dirty="0">
                <a:solidFill>
                  <a:schemeClr val="bg1">
                    <a:lumMod val="85000"/>
                  </a:schemeClr>
                </a:solidFill>
              </a:rPr>
              <a:t>DB</a:t>
            </a:r>
            <a:r>
              <a:rPr lang="ja-JP" altLang="en-US" sz="1200" dirty="0">
                <a:solidFill>
                  <a:schemeClr val="bg1">
                    <a:lumMod val="85000"/>
                  </a:schemeClr>
                </a:solidFill>
              </a:rPr>
              <a:t>に保存する</a:t>
            </a:r>
            <a:endParaRPr lang="en-US" altLang="ja-JP" sz="1200" dirty="0">
              <a:solidFill>
                <a:schemeClr val="bg1">
                  <a:lumMod val="85000"/>
                </a:schemeClr>
              </a:solidFill>
            </a:endParaRPr>
          </a:p>
        </p:txBody>
      </p:sp>
    </p:spTree>
    <p:extLst>
      <p:ext uri="{BB962C8B-B14F-4D97-AF65-F5344CB8AC3E}">
        <p14:creationId xmlns:p14="http://schemas.microsoft.com/office/powerpoint/2010/main" val="349296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894A4-6960-5FC2-0AD0-51F22DD32585}"/>
            </a:ext>
          </a:extLst>
        </p:cNvPr>
        <p:cNvGrpSpPr/>
        <p:nvPr/>
      </p:nvGrpSpPr>
      <p:grpSpPr>
        <a:xfrm>
          <a:off x="0" y="0"/>
          <a:ext cx="0" cy="0"/>
          <a:chOff x="0" y="0"/>
          <a:chExt cx="0" cy="0"/>
        </a:xfrm>
      </p:grpSpPr>
      <p:sp>
        <p:nvSpPr>
          <p:cNvPr id="6" name="フローチャート: 磁気ディスク 5">
            <a:extLst>
              <a:ext uri="{FF2B5EF4-FFF2-40B4-BE49-F238E27FC236}">
                <a16:creationId xmlns:a16="http://schemas.microsoft.com/office/drawing/2014/main" id="{1CFCB434-4580-BAB9-2D3A-A7004795558D}"/>
              </a:ext>
            </a:extLst>
          </p:cNvPr>
          <p:cNvSpPr/>
          <p:nvPr/>
        </p:nvSpPr>
        <p:spPr>
          <a:xfrm>
            <a:off x="7331925" y="2870631"/>
            <a:ext cx="1293091" cy="65722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DB</a:t>
            </a:r>
            <a:endParaRPr kumimoji="1" lang="ja-JP" altLang="en-US" dirty="0"/>
          </a:p>
        </p:txBody>
      </p:sp>
      <p:pic>
        <p:nvPicPr>
          <p:cNvPr id="10" name="グラフィックス 9" descr="ブラウザー ウィンドウ 枠線">
            <a:extLst>
              <a:ext uri="{FF2B5EF4-FFF2-40B4-BE49-F238E27FC236}">
                <a16:creationId xmlns:a16="http://schemas.microsoft.com/office/drawing/2014/main" id="{17231240-F208-29C7-8E84-820179B129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126" y="1608714"/>
            <a:ext cx="1140691" cy="914400"/>
          </a:xfrm>
          <a:prstGeom prst="rect">
            <a:avLst/>
          </a:prstGeom>
        </p:spPr>
      </p:pic>
      <p:pic>
        <p:nvPicPr>
          <p:cNvPr id="12" name="グラフィックス 11" descr="ブラウザー ウィンドウ 枠線">
            <a:extLst>
              <a:ext uri="{FF2B5EF4-FFF2-40B4-BE49-F238E27FC236}">
                <a16:creationId xmlns:a16="http://schemas.microsoft.com/office/drawing/2014/main" id="{AE323670-C30C-B114-89E0-A0FD67699C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126" y="146627"/>
            <a:ext cx="1140691" cy="914400"/>
          </a:xfrm>
          <a:prstGeom prst="rect">
            <a:avLst/>
          </a:prstGeom>
        </p:spPr>
      </p:pic>
      <p:pic>
        <p:nvPicPr>
          <p:cNvPr id="13" name="グラフィックス 12" descr="ブラウザー ウィンドウ 枠線">
            <a:extLst>
              <a:ext uri="{FF2B5EF4-FFF2-40B4-BE49-F238E27FC236}">
                <a16:creationId xmlns:a16="http://schemas.microsoft.com/office/drawing/2014/main" id="{5782AA7A-F0ED-6177-903C-C59D7FE3E4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126" y="846713"/>
            <a:ext cx="1140691" cy="914400"/>
          </a:xfrm>
          <a:prstGeom prst="rect">
            <a:avLst/>
          </a:prstGeom>
        </p:spPr>
      </p:pic>
      <p:sp>
        <p:nvSpPr>
          <p:cNvPr id="14" name="四角形: 角を丸くする 13">
            <a:extLst>
              <a:ext uri="{FF2B5EF4-FFF2-40B4-BE49-F238E27FC236}">
                <a16:creationId xmlns:a16="http://schemas.microsoft.com/office/drawing/2014/main" id="{0E0E86C4-2F46-3D6D-C0F7-DF285A537F7E}"/>
              </a:ext>
            </a:extLst>
          </p:cNvPr>
          <p:cNvSpPr/>
          <p:nvPr/>
        </p:nvSpPr>
        <p:spPr>
          <a:xfrm>
            <a:off x="7978471" y="1158457"/>
            <a:ext cx="1608873" cy="6572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DB Accessor</a:t>
            </a:r>
          </a:p>
        </p:txBody>
      </p:sp>
      <p:sp>
        <p:nvSpPr>
          <p:cNvPr id="15" name="四角形: 角を丸くする 14">
            <a:extLst>
              <a:ext uri="{FF2B5EF4-FFF2-40B4-BE49-F238E27FC236}">
                <a16:creationId xmlns:a16="http://schemas.microsoft.com/office/drawing/2014/main" id="{EBDFF95C-A2DC-8E45-676E-158C8F3D5A38}"/>
              </a:ext>
            </a:extLst>
          </p:cNvPr>
          <p:cNvSpPr/>
          <p:nvPr/>
        </p:nvSpPr>
        <p:spPr>
          <a:xfrm>
            <a:off x="3390330" y="1132101"/>
            <a:ext cx="1319649" cy="42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t>スクレイパー</a:t>
            </a:r>
            <a:br>
              <a:rPr lang="en-US" altLang="ja-JP" sz="1100" dirty="0"/>
            </a:br>
            <a:r>
              <a:rPr lang="en-US" altLang="ja-JP" sz="1100" dirty="0"/>
              <a:t>Interface</a:t>
            </a:r>
          </a:p>
        </p:txBody>
      </p:sp>
      <p:sp>
        <p:nvSpPr>
          <p:cNvPr id="16" name="四角形: 角を丸くする 15">
            <a:extLst>
              <a:ext uri="{FF2B5EF4-FFF2-40B4-BE49-F238E27FC236}">
                <a16:creationId xmlns:a16="http://schemas.microsoft.com/office/drawing/2014/main" id="{6F3AD7F3-AD07-8642-0C3A-77D522E6F52F}"/>
              </a:ext>
            </a:extLst>
          </p:cNvPr>
          <p:cNvSpPr/>
          <p:nvPr/>
        </p:nvSpPr>
        <p:spPr>
          <a:xfrm>
            <a:off x="2012379" y="479055"/>
            <a:ext cx="924785" cy="249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t>スクレイパー</a:t>
            </a:r>
            <a:endParaRPr lang="en-US" altLang="ja-JP" sz="900" dirty="0"/>
          </a:p>
        </p:txBody>
      </p:sp>
      <p:sp>
        <p:nvSpPr>
          <p:cNvPr id="19" name="四角形: 角を丸くする 18">
            <a:extLst>
              <a:ext uri="{FF2B5EF4-FFF2-40B4-BE49-F238E27FC236}">
                <a16:creationId xmlns:a16="http://schemas.microsoft.com/office/drawing/2014/main" id="{5C434032-0C6B-51D0-9D7A-BB998C323257}"/>
              </a:ext>
            </a:extLst>
          </p:cNvPr>
          <p:cNvSpPr/>
          <p:nvPr/>
        </p:nvSpPr>
        <p:spPr>
          <a:xfrm>
            <a:off x="2012379" y="1237527"/>
            <a:ext cx="924785" cy="249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t>スクレイパー</a:t>
            </a:r>
            <a:endParaRPr lang="en-US" altLang="ja-JP" sz="900" dirty="0"/>
          </a:p>
        </p:txBody>
      </p:sp>
      <p:sp>
        <p:nvSpPr>
          <p:cNvPr id="20" name="四角形: 角を丸くする 19">
            <a:extLst>
              <a:ext uri="{FF2B5EF4-FFF2-40B4-BE49-F238E27FC236}">
                <a16:creationId xmlns:a16="http://schemas.microsoft.com/office/drawing/2014/main" id="{BB842376-EF41-CABA-C43B-4D4930CBD3D7}"/>
              </a:ext>
            </a:extLst>
          </p:cNvPr>
          <p:cNvSpPr/>
          <p:nvPr/>
        </p:nvSpPr>
        <p:spPr>
          <a:xfrm>
            <a:off x="2012378" y="1941142"/>
            <a:ext cx="924785" cy="249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t>スクレイパー</a:t>
            </a:r>
            <a:endParaRPr lang="en-US" altLang="ja-JP" sz="900" dirty="0"/>
          </a:p>
        </p:txBody>
      </p:sp>
      <p:sp>
        <p:nvSpPr>
          <p:cNvPr id="24" name="テキスト ボックス 23">
            <a:extLst>
              <a:ext uri="{FF2B5EF4-FFF2-40B4-BE49-F238E27FC236}">
                <a16:creationId xmlns:a16="http://schemas.microsoft.com/office/drawing/2014/main" id="{079AFA72-226E-D0F7-CFEB-E1D5AF93C656}"/>
              </a:ext>
            </a:extLst>
          </p:cNvPr>
          <p:cNvSpPr txBox="1">
            <a:spLocks/>
          </p:cNvSpPr>
          <p:nvPr/>
        </p:nvSpPr>
        <p:spPr>
          <a:xfrm>
            <a:off x="8549375" y="2165306"/>
            <a:ext cx="493575" cy="246221"/>
          </a:xfrm>
          <a:prstGeom prst="rect">
            <a:avLst/>
          </a:prstGeom>
          <a:noFill/>
        </p:spPr>
        <p:txBody>
          <a:bodyPr wrap="square" rtlCol="0">
            <a:spAutoFit/>
          </a:bodyPr>
          <a:lstStyle/>
          <a:p>
            <a:r>
              <a:rPr kumimoji="1" lang="en-US" altLang="ja-JP" sz="1000" dirty="0"/>
              <a:t>Json</a:t>
            </a:r>
          </a:p>
        </p:txBody>
      </p:sp>
      <p:sp>
        <p:nvSpPr>
          <p:cNvPr id="25" name="四角形: 角を丸くする 24">
            <a:extLst>
              <a:ext uri="{FF2B5EF4-FFF2-40B4-BE49-F238E27FC236}">
                <a16:creationId xmlns:a16="http://schemas.microsoft.com/office/drawing/2014/main" id="{A75B2501-D072-FCDC-14F1-6CEA6EA9C18B}"/>
              </a:ext>
            </a:extLst>
          </p:cNvPr>
          <p:cNvSpPr/>
          <p:nvPr/>
        </p:nvSpPr>
        <p:spPr>
          <a:xfrm>
            <a:off x="5375252" y="1976047"/>
            <a:ext cx="720748" cy="42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t>加工</a:t>
            </a:r>
            <a:endParaRPr lang="en-US" altLang="ja-JP" sz="1100" dirty="0"/>
          </a:p>
        </p:txBody>
      </p:sp>
      <p:cxnSp>
        <p:nvCxnSpPr>
          <p:cNvPr id="27" name="コネクタ: カギ線 26">
            <a:extLst>
              <a:ext uri="{FF2B5EF4-FFF2-40B4-BE49-F238E27FC236}">
                <a16:creationId xmlns:a16="http://schemas.microsoft.com/office/drawing/2014/main" id="{0BE75A60-18CC-30EA-565F-DB17C669FB8D}"/>
              </a:ext>
            </a:extLst>
          </p:cNvPr>
          <p:cNvCxnSpPr/>
          <p:nvPr/>
        </p:nvCxnSpPr>
        <p:spPr>
          <a:xfrm>
            <a:off x="4257964" y="1634363"/>
            <a:ext cx="988291" cy="556322"/>
          </a:xfrm>
          <a:prstGeom prst="bentConnector3">
            <a:avLst>
              <a:gd name="adj1" fmla="val -46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コネクタ: カギ線 28">
            <a:extLst>
              <a:ext uri="{FF2B5EF4-FFF2-40B4-BE49-F238E27FC236}">
                <a16:creationId xmlns:a16="http://schemas.microsoft.com/office/drawing/2014/main" id="{91DDCD0A-3C5F-9F75-B5A9-0B5B7F573C91}"/>
              </a:ext>
            </a:extLst>
          </p:cNvPr>
          <p:cNvCxnSpPr>
            <a:cxnSpLocks/>
          </p:cNvCxnSpPr>
          <p:nvPr/>
        </p:nvCxnSpPr>
        <p:spPr>
          <a:xfrm flipV="1">
            <a:off x="6366718" y="1912524"/>
            <a:ext cx="2592555" cy="278161"/>
          </a:xfrm>
          <a:prstGeom prst="bentConnector3">
            <a:avLst>
              <a:gd name="adj1" fmla="val 9987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コネクタ: カギ線 32">
            <a:extLst>
              <a:ext uri="{FF2B5EF4-FFF2-40B4-BE49-F238E27FC236}">
                <a16:creationId xmlns:a16="http://schemas.microsoft.com/office/drawing/2014/main" id="{839CD22B-EDD9-5922-D855-E772DA789A11}"/>
              </a:ext>
            </a:extLst>
          </p:cNvPr>
          <p:cNvCxnSpPr>
            <a:cxnSpLocks/>
          </p:cNvCxnSpPr>
          <p:nvPr/>
        </p:nvCxnSpPr>
        <p:spPr>
          <a:xfrm rot="5400000">
            <a:off x="8508575" y="2272303"/>
            <a:ext cx="1223197" cy="630686"/>
          </a:xfrm>
          <a:prstGeom prst="bentConnector3">
            <a:avLst>
              <a:gd name="adj1" fmla="val 10059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コネクタ: カギ線 37">
            <a:extLst>
              <a:ext uri="{FF2B5EF4-FFF2-40B4-BE49-F238E27FC236}">
                <a16:creationId xmlns:a16="http://schemas.microsoft.com/office/drawing/2014/main" id="{8F156888-78AF-8101-6D52-7B83AE7CC61B}"/>
              </a:ext>
            </a:extLst>
          </p:cNvPr>
          <p:cNvCxnSpPr>
            <a:cxnSpLocks/>
          </p:cNvCxnSpPr>
          <p:nvPr/>
        </p:nvCxnSpPr>
        <p:spPr>
          <a:xfrm flipV="1">
            <a:off x="3179618" y="1634363"/>
            <a:ext cx="635000" cy="431550"/>
          </a:xfrm>
          <a:prstGeom prst="bentConnector3">
            <a:avLst>
              <a:gd name="adj1" fmla="val 98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コネクタ: カギ線 41">
            <a:extLst>
              <a:ext uri="{FF2B5EF4-FFF2-40B4-BE49-F238E27FC236}">
                <a16:creationId xmlns:a16="http://schemas.microsoft.com/office/drawing/2014/main" id="{AA32BEC2-841D-4BB6-7F77-2220D6691524}"/>
              </a:ext>
            </a:extLst>
          </p:cNvPr>
          <p:cNvCxnSpPr>
            <a:cxnSpLocks/>
          </p:cNvCxnSpPr>
          <p:nvPr/>
        </p:nvCxnSpPr>
        <p:spPr>
          <a:xfrm>
            <a:off x="3090726" y="603825"/>
            <a:ext cx="788547" cy="328613"/>
          </a:xfrm>
          <a:prstGeom prst="bentConnector3">
            <a:avLst>
              <a:gd name="adj1" fmla="val 99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コネクタ: カギ線 45">
            <a:extLst>
              <a:ext uri="{FF2B5EF4-FFF2-40B4-BE49-F238E27FC236}">
                <a16:creationId xmlns:a16="http://schemas.microsoft.com/office/drawing/2014/main" id="{A108D88B-B88A-5248-BDD1-2D1A173A13E2}"/>
              </a:ext>
            </a:extLst>
          </p:cNvPr>
          <p:cNvCxnSpPr>
            <a:cxnSpLocks/>
          </p:cNvCxnSpPr>
          <p:nvPr/>
        </p:nvCxnSpPr>
        <p:spPr>
          <a:xfrm>
            <a:off x="3026071" y="1362298"/>
            <a:ext cx="271311" cy="12700"/>
          </a:xfrm>
          <a:prstGeom prst="bentConnector3">
            <a:avLst>
              <a:gd name="adj1" fmla="val 5000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11EFDF48-8B5A-D00F-D61A-201E54D4582B}"/>
              </a:ext>
            </a:extLst>
          </p:cNvPr>
          <p:cNvSpPr txBox="1">
            <a:spLocks/>
          </p:cNvSpPr>
          <p:nvPr/>
        </p:nvSpPr>
        <p:spPr>
          <a:xfrm>
            <a:off x="4716285" y="2190685"/>
            <a:ext cx="493575" cy="246221"/>
          </a:xfrm>
          <a:prstGeom prst="rect">
            <a:avLst/>
          </a:prstGeom>
          <a:noFill/>
        </p:spPr>
        <p:txBody>
          <a:bodyPr wrap="square" rtlCol="0">
            <a:spAutoFit/>
          </a:bodyPr>
          <a:lstStyle/>
          <a:p>
            <a:r>
              <a:rPr kumimoji="1" lang="en-US" altLang="ja-JP" sz="1000" dirty="0"/>
              <a:t>Json</a:t>
            </a:r>
          </a:p>
        </p:txBody>
      </p:sp>
      <p:sp>
        <p:nvSpPr>
          <p:cNvPr id="57" name="四角形: 角を丸くする 56">
            <a:extLst>
              <a:ext uri="{FF2B5EF4-FFF2-40B4-BE49-F238E27FC236}">
                <a16:creationId xmlns:a16="http://schemas.microsoft.com/office/drawing/2014/main" id="{10671628-20D0-9A2C-C88F-666EBAB204B6}"/>
              </a:ext>
            </a:extLst>
          </p:cNvPr>
          <p:cNvSpPr/>
          <p:nvPr/>
        </p:nvSpPr>
        <p:spPr>
          <a:xfrm>
            <a:off x="4524384" y="4452678"/>
            <a:ext cx="1211242" cy="574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UI</a:t>
            </a:r>
          </a:p>
        </p:txBody>
      </p:sp>
      <p:sp>
        <p:nvSpPr>
          <p:cNvPr id="58" name="四角形: 角を丸くする 57">
            <a:extLst>
              <a:ext uri="{FF2B5EF4-FFF2-40B4-BE49-F238E27FC236}">
                <a16:creationId xmlns:a16="http://schemas.microsoft.com/office/drawing/2014/main" id="{A5BFA8B7-4114-0E55-9CF4-6A70757FAB69}"/>
              </a:ext>
            </a:extLst>
          </p:cNvPr>
          <p:cNvSpPr/>
          <p:nvPr/>
        </p:nvSpPr>
        <p:spPr>
          <a:xfrm>
            <a:off x="2489200" y="5207108"/>
            <a:ext cx="5514110" cy="1383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スレッド</a:t>
            </a:r>
            <a:r>
              <a:rPr lang="ja-JP" altLang="en-US" sz="1200" dirty="0"/>
              <a:t>の人気の可視化</a:t>
            </a:r>
            <a:endParaRPr lang="en-US" altLang="ja-JP" sz="1200" dirty="0"/>
          </a:p>
          <a:p>
            <a:pPr algn="ctr"/>
            <a:r>
              <a:rPr lang="ja-JP" altLang="en-US" sz="1200" dirty="0"/>
              <a:t>人気レスの可視化</a:t>
            </a:r>
            <a:br>
              <a:rPr lang="en-US" altLang="ja-JP" sz="1200" dirty="0"/>
            </a:br>
            <a:r>
              <a:rPr lang="ja-JP" altLang="en-US" sz="1200" dirty="0"/>
              <a:t>勢いの時系列の可視化</a:t>
            </a:r>
            <a:endParaRPr kumimoji="1" lang="en-US" altLang="ja-JP" sz="1200" dirty="0"/>
          </a:p>
        </p:txBody>
      </p:sp>
      <p:cxnSp>
        <p:nvCxnSpPr>
          <p:cNvPr id="59" name="コネクタ: カギ線 58">
            <a:extLst>
              <a:ext uri="{FF2B5EF4-FFF2-40B4-BE49-F238E27FC236}">
                <a16:creationId xmlns:a16="http://schemas.microsoft.com/office/drawing/2014/main" id="{F4174272-ACEB-1700-B16B-D564D9773FBF}"/>
              </a:ext>
            </a:extLst>
          </p:cNvPr>
          <p:cNvCxnSpPr>
            <a:cxnSpLocks/>
          </p:cNvCxnSpPr>
          <p:nvPr/>
        </p:nvCxnSpPr>
        <p:spPr>
          <a:xfrm rot="10800000" flipV="1">
            <a:off x="5066769" y="3194618"/>
            <a:ext cx="2085343" cy="1078464"/>
          </a:xfrm>
          <a:prstGeom prst="bentConnector3">
            <a:avLst>
              <a:gd name="adj1" fmla="val 99607"/>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テキスト ボックス 63">
            <a:extLst>
              <a:ext uri="{FF2B5EF4-FFF2-40B4-BE49-F238E27FC236}">
                <a16:creationId xmlns:a16="http://schemas.microsoft.com/office/drawing/2014/main" id="{34E46A8B-C2B2-4CDF-1909-67F11995C932}"/>
              </a:ext>
            </a:extLst>
          </p:cNvPr>
          <p:cNvSpPr txBox="1">
            <a:spLocks/>
          </p:cNvSpPr>
          <p:nvPr/>
        </p:nvSpPr>
        <p:spPr>
          <a:xfrm>
            <a:off x="8941942" y="3223772"/>
            <a:ext cx="710058" cy="246221"/>
          </a:xfrm>
          <a:prstGeom prst="rect">
            <a:avLst/>
          </a:prstGeom>
          <a:noFill/>
        </p:spPr>
        <p:txBody>
          <a:bodyPr wrap="square" rtlCol="0">
            <a:spAutoFit/>
          </a:bodyPr>
          <a:lstStyle/>
          <a:p>
            <a:r>
              <a:rPr kumimoji="1" lang="ja-JP" altLang="en-US" sz="1000" dirty="0"/>
              <a:t>書き込み</a:t>
            </a:r>
            <a:endParaRPr kumimoji="1" lang="en-US" altLang="ja-JP" sz="1000" dirty="0"/>
          </a:p>
        </p:txBody>
      </p:sp>
      <p:sp>
        <p:nvSpPr>
          <p:cNvPr id="65" name="四角形: 角を丸くする 64">
            <a:extLst>
              <a:ext uri="{FF2B5EF4-FFF2-40B4-BE49-F238E27FC236}">
                <a16:creationId xmlns:a16="http://schemas.microsoft.com/office/drawing/2014/main" id="{91621B67-223F-F8FA-E325-1449FC020393}"/>
              </a:ext>
            </a:extLst>
          </p:cNvPr>
          <p:cNvSpPr/>
          <p:nvPr/>
        </p:nvSpPr>
        <p:spPr>
          <a:xfrm>
            <a:off x="5519438" y="399985"/>
            <a:ext cx="1694560" cy="3286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t>スクレイピング実行</a:t>
            </a:r>
            <a:endParaRPr lang="en-US" altLang="ja-JP" sz="1200" dirty="0"/>
          </a:p>
        </p:txBody>
      </p:sp>
      <p:cxnSp>
        <p:nvCxnSpPr>
          <p:cNvPr id="66" name="コネクタ: カギ線 65">
            <a:extLst>
              <a:ext uri="{FF2B5EF4-FFF2-40B4-BE49-F238E27FC236}">
                <a16:creationId xmlns:a16="http://schemas.microsoft.com/office/drawing/2014/main" id="{FB328687-7F46-BB3B-FA96-4F29AAF8D2E9}"/>
              </a:ext>
            </a:extLst>
          </p:cNvPr>
          <p:cNvCxnSpPr>
            <a:cxnSpLocks/>
          </p:cNvCxnSpPr>
          <p:nvPr/>
        </p:nvCxnSpPr>
        <p:spPr>
          <a:xfrm rot="10800000" flipV="1">
            <a:off x="4752109" y="780670"/>
            <a:ext cx="1709438" cy="581628"/>
          </a:xfrm>
          <a:prstGeom prst="bentConnector3">
            <a:avLst>
              <a:gd name="adj1" fmla="val -2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直線矢印コネクタ 2">
            <a:extLst>
              <a:ext uri="{FF2B5EF4-FFF2-40B4-BE49-F238E27FC236}">
                <a16:creationId xmlns:a16="http://schemas.microsoft.com/office/drawing/2014/main" id="{36ECD885-1593-9DF5-E7C6-2E35718BEE0F}"/>
              </a:ext>
            </a:extLst>
          </p:cNvPr>
          <p:cNvCxnSpPr/>
          <p:nvPr/>
        </p:nvCxnSpPr>
        <p:spPr>
          <a:xfrm flipH="1">
            <a:off x="2789382" y="4765964"/>
            <a:ext cx="14685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テキスト ボックス 3">
            <a:extLst>
              <a:ext uri="{FF2B5EF4-FFF2-40B4-BE49-F238E27FC236}">
                <a16:creationId xmlns:a16="http://schemas.microsoft.com/office/drawing/2014/main" id="{A0129B41-C667-2111-847D-C3BCA4B4F5E0}"/>
              </a:ext>
            </a:extLst>
          </p:cNvPr>
          <p:cNvSpPr txBox="1">
            <a:spLocks/>
          </p:cNvSpPr>
          <p:nvPr/>
        </p:nvSpPr>
        <p:spPr>
          <a:xfrm>
            <a:off x="4258534" y="4136656"/>
            <a:ext cx="493575" cy="246221"/>
          </a:xfrm>
          <a:prstGeom prst="rect">
            <a:avLst/>
          </a:prstGeom>
          <a:noFill/>
        </p:spPr>
        <p:txBody>
          <a:bodyPr wrap="square" rtlCol="0">
            <a:spAutoFit/>
          </a:bodyPr>
          <a:lstStyle/>
          <a:p>
            <a:r>
              <a:rPr kumimoji="1" lang="en-US" altLang="ja-JP" sz="1000" dirty="0"/>
              <a:t>Json</a:t>
            </a:r>
          </a:p>
        </p:txBody>
      </p:sp>
    </p:spTree>
    <p:extLst>
      <p:ext uri="{BB962C8B-B14F-4D97-AF65-F5344CB8AC3E}">
        <p14:creationId xmlns:p14="http://schemas.microsoft.com/office/powerpoint/2010/main" val="203946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4C89B41-66A1-BF15-CA70-BAB6CC84CB8D}"/>
              </a:ext>
            </a:extLst>
          </p:cNvPr>
          <p:cNvSpPr>
            <a:spLocks noGrp="1"/>
          </p:cNvSpPr>
          <p:nvPr>
            <p:ph idx="1"/>
          </p:nvPr>
        </p:nvSpPr>
        <p:spPr>
          <a:xfrm>
            <a:off x="570346" y="892753"/>
            <a:ext cx="5322454" cy="4351338"/>
          </a:xfrm>
        </p:spPr>
        <p:txBody>
          <a:bodyPr>
            <a:normAutofit/>
          </a:bodyPr>
          <a:lstStyle/>
          <a:p>
            <a:r>
              <a:rPr kumimoji="1" lang="ja-JP" altLang="en-US" sz="1200" dirty="0"/>
              <a:t>実現したい機能（雑多</a:t>
            </a:r>
            <a:r>
              <a:rPr kumimoji="1" lang="en-US" altLang="ja-JP" sz="1200" dirty="0"/>
              <a:t>)</a:t>
            </a:r>
            <a:endParaRPr lang="en-US" altLang="ja-JP" sz="1200" dirty="0"/>
          </a:p>
          <a:p>
            <a:pPr marL="0" indent="0">
              <a:buNone/>
            </a:pPr>
            <a:r>
              <a:rPr lang="ja-JP" altLang="en-US" sz="1200" dirty="0"/>
              <a:t>スクレイピング</a:t>
            </a:r>
            <a:endParaRPr lang="en-US" altLang="ja-JP" sz="1200" dirty="0"/>
          </a:p>
          <a:p>
            <a:pPr marL="0" indent="0">
              <a:buNone/>
            </a:pPr>
            <a:r>
              <a:rPr lang="ja-JP" altLang="en-US" sz="1200" dirty="0"/>
              <a:t>レスの</a:t>
            </a:r>
            <a:r>
              <a:rPr lang="en-US" altLang="ja-JP" sz="1200" dirty="0"/>
              <a:t>DB</a:t>
            </a:r>
          </a:p>
          <a:p>
            <a:pPr marL="0" indent="0">
              <a:buNone/>
            </a:pPr>
            <a:r>
              <a:rPr lang="ja-JP" altLang="en-US" sz="1200" dirty="0"/>
              <a:t>レスを収集する操作</a:t>
            </a:r>
            <a:endParaRPr lang="en-US" altLang="ja-JP" sz="1200" dirty="0"/>
          </a:p>
          <a:p>
            <a:pPr marL="0" indent="0">
              <a:buNone/>
            </a:pPr>
            <a:r>
              <a:rPr lang="en-US" altLang="ja-JP" sz="1200" dirty="0"/>
              <a:t> </a:t>
            </a:r>
            <a:r>
              <a:rPr lang="ja-JP" altLang="en-US" sz="1200" dirty="0"/>
              <a:t>複数スレッドの</a:t>
            </a:r>
            <a:r>
              <a:rPr lang="en-US" altLang="ja-JP" sz="1200" dirty="0"/>
              <a:t>DB</a:t>
            </a:r>
            <a:r>
              <a:rPr lang="ja-JP" altLang="en-US" sz="1200" dirty="0"/>
              <a:t>とそれに対応した</a:t>
            </a:r>
            <a:r>
              <a:rPr lang="en-US" altLang="ja-JP" sz="1200" dirty="0"/>
              <a:t>UI</a:t>
            </a:r>
          </a:p>
          <a:p>
            <a:pPr marL="0" indent="0">
              <a:buNone/>
            </a:pPr>
            <a:r>
              <a:rPr lang="ja-JP" altLang="en-US" sz="1200" dirty="0"/>
              <a:t>膨大なレスをまとめるためのリッチ</a:t>
            </a:r>
            <a:r>
              <a:rPr lang="en-US" altLang="ja-JP" sz="1200" dirty="0"/>
              <a:t>UI</a:t>
            </a:r>
          </a:p>
          <a:p>
            <a:pPr marL="0" indent="0">
              <a:buNone/>
            </a:pPr>
            <a:r>
              <a:rPr lang="ja-JP" altLang="en-US" sz="1200" dirty="0"/>
              <a:t>→レスを抽出するためのチェック欄や複数選択</a:t>
            </a:r>
            <a:endParaRPr lang="en-US" altLang="ja-JP" sz="1200" dirty="0"/>
          </a:p>
          <a:p>
            <a:pPr marL="0" indent="0">
              <a:buNone/>
            </a:pPr>
            <a:r>
              <a:rPr lang="en-US" altLang="ja-JP" sz="1200" dirty="0"/>
              <a:t>-&gt;explorer</a:t>
            </a:r>
            <a:r>
              <a:rPr lang="ja-JP" altLang="en-US" sz="1200" dirty="0"/>
              <a:t>感覚でスレッド管理</a:t>
            </a:r>
            <a:r>
              <a:rPr lang="en-US" altLang="ja-JP" sz="1200" dirty="0"/>
              <a:t>(DB</a:t>
            </a:r>
            <a:r>
              <a:rPr lang="ja-JP" altLang="en-US" sz="1200" dirty="0"/>
              <a:t>の隠蔽</a:t>
            </a:r>
            <a:r>
              <a:rPr lang="en-US" altLang="ja-JP" sz="1200" dirty="0"/>
              <a:t>)</a:t>
            </a:r>
          </a:p>
          <a:p>
            <a:pPr marL="0" indent="0">
              <a:buNone/>
            </a:pPr>
            <a:r>
              <a:rPr lang="ja-JP" altLang="en-US" sz="1200" dirty="0"/>
              <a:t>レスまとめ用</a:t>
            </a:r>
            <a:r>
              <a:rPr lang="en-US" altLang="ja-JP" sz="1200" dirty="0"/>
              <a:t>UI</a:t>
            </a:r>
          </a:p>
          <a:p>
            <a:pPr marL="0" indent="0">
              <a:buNone/>
            </a:pPr>
            <a:r>
              <a:rPr lang="ja-JP" altLang="en-US" sz="1200" dirty="0"/>
              <a:t>レスまとめの補助</a:t>
            </a:r>
            <a:r>
              <a:rPr lang="en-US" altLang="ja-JP" sz="1200" dirty="0"/>
              <a:t>(</a:t>
            </a:r>
            <a:r>
              <a:rPr lang="ja-JP" altLang="en-US" sz="1200" dirty="0"/>
              <a:t>着色、太字、リプ）</a:t>
            </a:r>
            <a:endParaRPr lang="en-US" altLang="ja-JP" sz="1200" dirty="0"/>
          </a:p>
          <a:p>
            <a:pPr marL="0" indent="0">
              <a:buNone/>
            </a:pPr>
            <a:r>
              <a:rPr lang="ja-JP" altLang="en-US" sz="1200" dirty="0"/>
              <a:t>人気スレッドの可視化</a:t>
            </a:r>
            <a:endParaRPr lang="en-US" altLang="ja-JP" sz="1200" dirty="0"/>
          </a:p>
          <a:p>
            <a:pPr marL="0" indent="0">
              <a:buNone/>
            </a:pPr>
            <a:r>
              <a:rPr lang="ja-JP" altLang="en-US" sz="1200" dirty="0"/>
              <a:t>人気レスの可視化</a:t>
            </a:r>
            <a:endParaRPr lang="en-US" altLang="ja-JP" sz="1200" dirty="0"/>
          </a:p>
          <a:p>
            <a:pPr marL="0" indent="0">
              <a:buNone/>
            </a:pPr>
            <a:r>
              <a:rPr lang="ja-JP" altLang="en-US" sz="1200" dirty="0"/>
              <a:t>勢いの可視化（時系列）レスの横かバックグラウンドで表示する感じで</a:t>
            </a:r>
            <a:endParaRPr lang="en-US" altLang="ja-JP" sz="1200" dirty="0"/>
          </a:p>
          <a:p>
            <a:pPr marL="0" indent="0">
              <a:buNone/>
            </a:pPr>
            <a:r>
              <a:rPr lang="ja-JP" altLang="en-US" sz="1200" dirty="0"/>
              <a:t>レスの検索（時間、リプライ数、投稿数、</a:t>
            </a:r>
            <a:r>
              <a:rPr lang="en-US" altLang="ja-JP" sz="1200" dirty="0"/>
              <a:t>ID)</a:t>
            </a:r>
          </a:p>
          <a:p>
            <a:pPr marL="0" indent="0">
              <a:buNone/>
            </a:pPr>
            <a:endParaRPr lang="en-US" altLang="ja-JP" sz="1200" dirty="0"/>
          </a:p>
        </p:txBody>
      </p:sp>
      <p:sp>
        <p:nvSpPr>
          <p:cNvPr id="4" name="コンテンツ プレースホルダー 2">
            <a:extLst>
              <a:ext uri="{FF2B5EF4-FFF2-40B4-BE49-F238E27FC236}">
                <a16:creationId xmlns:a16="http://schemas.microsoft.com/office/drawing/2014/main" id="{1096691F-45FA-FC83-AB8B-2AE783984C93}"/>
              </a:ext>
            </a:extLst>
          </p:cNvPr>
          <p:cNvSpPr txBox="1">
            <a:spLocks/>
          </p:cNvSpPr>
          <p:nvPr/>
        </p:nvSpPr>
        <p:spPr>
          <a:xfrm>
            <a:off x="6096000" y="892753"/>
            <a:ext cx="51723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200" dirty="0"/>
              <a:t>実現手法</a:t>
            </a:r>
            <a:endParaRPr lang="en-US" altLang="ja-JP" sz="1200" dirty="0"/>
          </a:p>
          <a:p>
            <a:pPr marL="0" indent="0">
              <a:buNone/>
            </a:pPr>
            <a:r>
              <a:rPr lang="ja-JP" altLang="en-US" sz="1200" dirty="0"/>
              <a:t>・スクレイピング</a:t>
            </a:r>
            <a:endParaRPr lang="en-US" altLang="ja-JP" sz="1200" dirty="0"/>
          </a:p>
          <a:p>
            <a:pPr marL="0" indent="0">
              <a:buNone/>
            </a:pPr>
            <a:r>
              <a:rPr lang="en-US" altLang="ja-JP" sz="1200" dirty="0"/>
              <a:t>-&gt;Selenium(python)</a:t>
            </a:r>
          </a:p>
          <a:p>
            <a:pPr marL="0" indent="0">
              <a:buNone/>
            </a:pPr>
            <a:r>
              <a:rPr lang="ja-JP" altLang="en-US" sz="1200" dirty="0"/>
              <a:t>・</a:t>
            </a:r>
            <a:r>
              <a:rPr lang="en-US" altLang="ja-JP" sz="1200" dirty="0"/>
              <a:t>DB</a:t>
            </a:r>
          </a:p>
          <a:p>
            <a:pPr marL="0" indent="0">
              <a:buNone/>
            </a:pPr>
            <a:r>
              <a:rPr lang="en-US" altLang="ja-JP" sz="1200" dirty="0"/>
              <a:t>-&gt;DynamoDB</a:t>
            </a:r>
          </a:p>
          <a:p>
            <a:pPr marL="0" indent="0">
              <a:buNone/>
            </a:pPr>
            <a:r>
              <a:rPr lang="ja-JP" altLang="en-US" sz="1200" dirty="0"/>
              <a:t>・</a:t>
            </a:r>
            <a:r>
              <a:rPr lang="en-US" altLang="ja-JP" sz="1200" dirty="0"/>
              <a:t>UI</a:t>
            </a:r>
          </a:p>
          <a:p>
            <a:pPr marL="0" indent="0">
              <a:buNone/>
            </a:pPr>
            <a:r>
              <a:rPr lang="en-US" altLang="ja-JP" sz="1200" dirty="0"/>
              <a:t>-&gt;C# WPF</a:t>
            </a:r>
          </a:p>
          <a:p>
            <a:pPr marL="0" indent="0">
              <a:buNone/>
            </a:pPr>
            <a:r>
              <a:rPr lang="ja-JP" altLang="en-US" sz="1200" dirty="0"/>
              <a:t>・スクレイピング実行</a:t>
            </a:r>
            <a:endParaRPr lang="en-US" altLang="ja-JP" sz="1200" dirty="0"/>
          </a:p>
          <a:p>
            <a:pPr marL="0" indent="0">
              <a:buNone/>
            </a:pPr>
            <a:r>
              <a:rPr lang="en-US" altLang="ja-JP" sz="1200" dirty="0"/>
              <a:t>-&gt;AWS lambda</a:t>
            </a:r>
          </a:p>
          <a:p>
            <a:pPr marL="0" indent="0">
              <a:buNone/>
            </a:pPr>
            <a:endParaRPr lang="en-US" altLang="ja-JP" sz="1200" dirty="0"/>
          </a:p>
        </p:txBody>
      </p:sp>
    </p:spTree>
    <p:extLst>
      <p:ext uri="{BB962C8B-B14F-4D97-AF65-F5344CB8AC3E}">
        <p14:creationId xmlns:p14="http://schemas.microsoft.com/office/powerpoint/2010/main" val="217652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0A902A-9AC3-E42F-5E0F-193A249628A1}"/>
              </a:ext>
            </a:extLst>
          </p:cNvPr>
          <p:cNvSpPr txBox="1"/>
          <p:nvPr/>
        </p:nvSpPr>
        <p:spPr>
          <a:xfrm>
            <a:off x="517236" y="3832969"/>
            <a:ext cx="5375564" cy="600164"/>
          </a:xfrm>
          <a:prstGeom prst="rect">
            <a:avLst/>
          </a:prstGeom>
          <a:noFill/>
        </p:spPr>
        <p:txBody>
          <a:bodyPr wrap="square" rtlCol="0">
            <a:spAutoFit/>
          </a:bodyPr>
          <a:lstStyle/>
          <a:p>
            <a:r>
              <a:rPr lang="ja-JP" altLang="en-US" sz="1100" strike="sngStrike" dirty="0"/>
              <a:t>・</a:t>
            </a:r>
            <a:r>
              <a:rPr lang="en-US" altLang="ja-JP" sz="1100" strike="sngStrike" dirty="0"/>
              <a:t>URL</a:t>
            </a:r>
            <a:r>
              <a:rPr lang="ja-JP" altLang="en-US" sz="1100" strike="sngStrike" dirty="0"/>
              <a:t>を取得するロジック</a:t>
            </a:r>
            <a:br>
              <a:rPr lang="en-US" altLang="ja-JP" sz="1100" strike="sngStrike" dirty="0"/>
            </a:br>
            <a:r>
              <a:rPr lang="en-US" altLang="ja-JP" sz="1100" strike="sngStrike" dirty="0"/>
              <a:t>-&gt;</a:t>
            </a:r>
            <a:r>
              <a:rPr lang="ja-JP" altLang="en-US" sz="1100" strike="sngStrike" dirty="0"/>
              <a:t>現在は</a:t>
            </a:r>
            <a:r>
              <a:rPr lang="en-US" altLang="ja-JP" sz="1100" strike="sngStrike" dirty="0" err="1"/>
              <a:t>ScraperConfig</a:t>
            </a:r>
            <a:r>
              <a:rPr lang="ja-JP" altLang="en-US" sz="1100" strike="sngStrike" dirty="0"/>
              <a:t>のフィールドにハードコーディング</a:t>
            </a:r>
            <a:endParaRPr lang="en-US" altLang="ja-JP" sz="1100" strike="sngStrike" dirty="0"/>
          </a:p>
          <a:p>
            <a:r>
              <a:rPr kumimoji="1" lang="ja-JP" altLang="en-US" sz="1100" strike="sngStrike" dirty="0"/>
              <a:t>・それ以外の</a:t>
            </a:r>
            <a:r>
              <a:rPr kumimoji="1" lang="en-US" altLang="ja-JP" sz="1100" strike="sngStrike" dirty="0"/>
              <a:t>Node</a:t>
            </a:r>
            <a:r>
              <a:rPr kumimoji="1" lang="ja-JP" altLang="en-US" sz="1100" strike="sngStrike" dirty="0"/>
              <a:t>の位置データもハードコーディングになっている</a:t>
            </a:r>
          </a:p>
        </p:txBody>
      </p:sp>
      <p:sp>
        <p:nvSpPr>
          <p:cNvPr id="5" name="テキスト ボックス 4">
            <a:extLst>
              <a:ext uri="{FF2B5EF4-FFF2-40B4-BE49-F238E27FC236}">
                <a16:creationId xmlns:a16="http://schemas.microsoft.com/office/drawing/2014/main" id="{53AD3E61-F4EA-3FEF-C670-E6CD3EDA467B}"/>
              </a:ext>
            </a:extLst>
          </p:cNvPr>
          <p:cNvSpPr txBox="1"/>
          <p:nvPr/>
        </p:nvSpPr>
        <p:spPr>
          <a:xfrm>
            <a:off x="997526" y="3214255"/>
            <a:ext cx="1948874" cy="369332"/>
          </a:xfrm>
          <a:prstGeom prst="rect">
            <a:avLst/>
          </a:prstGeom>
          <a:noFill/>
        </p:spPr>
        <p:txBody>
          <a:bodyPr wrap="square" rtlCol="0">
            <a:spAutoFit/>
          </a:bodyPr>
          <a:lstStyle/>
          <a:p>
            <a:r>
              <a:rPr lang="ja-JP" altLang="en-US" dirty="0"/>
              <a:t>不具合・課題</a:t>
            </a:r>
            <a:endParaRPr lang="en-US" altLang="ja-JP" dirty="0"/>
          </a:p>
        </p:txBody>
      </p:sp>
      <p:sp>
        <p:nvSpPr>
          <p:cNvPr id="8" name="テキスト ボックス 7">
            <a:extLst>
              <a:ext uri="{FF2B5EF4-FFF2-40B4-BE49-F238E27FC236}">
                <a16:creationId xmlns:a16="http://schemas.microsoft.com/office/drawing/2014/main" id="{55422213-D37E-8087-30CC-F84D1D621A94}"/>
              </a:ext>
            </a:extLst>
          </p:cNvPr>
          <p:cNvSpPr txBox="1"/>
          <p:nvPr/>
        </p:nvSpPr>
        <p:spPr>
          <a:xfrm>
            <a:off x="1214581" y="489466"/>
            <a:ext cx="1450109" cy="369332"/>
          </a:xfrm>
          <a:prstGeom prst="rect">
            <a:avLst/>
          </a:prstGeom>
          <a:noFill/>
        </p:spPr>
        <p:txBody>
          <a:bodyPr wrap="square" rtlCol="0">
            <a:spAutoFit/>
          </a:bodyPr>
          <a:lstStyle/>
          <a:p>
            <a:r>
              <a:rPr kumimoji="1" lang="ja-JP" altLang="en-US" dirty="0"/>
              <a:t>タスク</a:t>
            </a:r>
          </a:p>
        </p:txBody>
      </p:sp>
      <p:sp>
        <p:nvSpPr>
          <p:cNvPr id="2" name="テキスト ボックス 1">
            <a:extLst>
              <a:ext uri="{FF2B5EF4-FFF2-40B4-BE49-F238E27FC236}">
                <a16:creationId xmlns:a16="http://schemas.microsoft.com/office/drawing/2014/main" id="{E21E6650-4E8F-3992-4545-CB7B2979068C}"/>
              </a:ext>
            </a:extLst>
          </p:cNvPr>
          <p:cNvSpPr txBox="1"/>
          <p:nvPr/>
        </p:nvSpPr>
        <p:spPr>
          <a:xfrm>
            <a:off x="517236" y="858798"/>
            <a:ext cx="4849091" cy="1169551"/>
          </a:xfrm>
          <a:prstGeom prst="rect">
            <a:avLst/>
          </a:prstGeom>
          <a:noFill/>
        </p:spPr>
        <p:txBody>
          <a:bodyPr wrap="square" rtlCol="0">
            <a:spAutoFit/>
          </a:bodyPr>
          <a:lstStyle/>
          <a:p>
            <a:r>
              <a:rPr kumimoji="1" lang="ja-JP" altLang="en-US" sz="1000" dirty="0">
                <a:latin typeface="+mn-ea"/>
              </a:rPr>
              <a:t>・</a:t>
            </a:r>
            <a:r>
              <a:rPr kumimoji="1" lang="en-US" altLang="ja-JP" sz="1000" dirty="0" err="1">
                <a:latin typeface="+mn-ea"/>
              </a:rPr>
              <a:t>ScraperConfig.json</a:t>
            </a:r>
            <a:r>
              <a:rPr kumimoji="1" lang="ja-JP" altLang="en-US" sz="1000" dirty="0">
                <a:latin typeface="+mn-ea"/>
              </a:rPr>
              <a:t>ファイルの属性と</a:t>
            </a:r>
            <a:r>
              <a:rPr kumimoji="1" lang="en-US" altLang="ja-JP" sz="1000" dirty="0">
                <a:latin typeface="+mn-ea"/>
              </a:rPr>
              <a:t>value</a:t>
            </a:r>
            <a:r>
              <a:rPr kumimoji="1" lang="ja-JP" altLang="en-US" sz="1000" dirty="0">
                <a:latin typeface="+mn-ea"/>
              </a:rPr>
              <a:t>の定義</a:t>
            </a:r>
            <a:endParaRPr kumimoji="1" lang="en-US" altLang="ja-JP" sz="1000" dirty="0">
              <a:latin typeface="+mn-ea"/>
            </a:endParaRPr>
          </a:p>
          <a:p>
            <a:r>
              <a:rPr lang="ja-JP" altLang="en-US" sz="1000" dirty="0">
                <a:latin typeface="+mn-ea"/>
              </a:rPr>
              <a:t>・</a:t>
            </a:r>
            <a:r>
              <a:rPr lang="en-US" altLang="ja-JP" sz="1000" dirty="0" err="1">
                <a:latin typeface="+mn-ea"/>
              </a:rPr>
              <a:t>ScraperConfig</a:t>
            </a:r>
            <a:r>
              <a:rPr lang="ja-JP" altLang="en-US" sz="1000" dirty="0">
                <a:latin typeface="+mn-ea"/>
              </a:rPr>
              <a:t>クラスの作成</a:t>
            </a:r>
            <a:endParaRPr lang="en-US" altLang="ja-JP" sz="1000" dirty="0">
              <a:latin typeface="+mn-ea"/>
            </a:endParaRPr>
          </a:p>
          <a:p>
            <a:r>
              <a:rPr kumimoji="1" lang="ja-JP" altLang="en-US" sz="1000" dirty="0">
                <a:latin typeface="+mn-ea"/>
              </a:rPr>
              <a:t>・</a:t>
            </a:r>
            <a:r>
              <a:rPr kumimoji="1" lang="en-US" altLang="ja-JP" sz="1000" dirty="0" err="1">
                <a:latin typeface="+mn-ea"/>
              </a:rPr>
              <a:t>ScraperOwner</a:t>
            </a:r>
            <a:r>
              <a:rPr kumimoji="1" lang="ja-JP" altLang="en-US" sz="1000" dirty="0">
                <a:latin typeface="+mn-ea"/>
              </a:rPr>
              <a:t>クラスは、</a:t>
            </a:r>
            <a:r>
              <a:rPr kumimoji="1" lang="en-US" altLang="ja-JP" sz="1000" dirty="0" err="1">
                <a:latin typeface="+mn-ea"/>
              </a:rPr>
              <a:t>ScraperConfig</a:t>
            </a:r>
            <a:r>
              <a:rPr kumimoji="1" lang="ja-JP" altLang="en-US" sz="1000" dirty="0">
                <a:latin typeface="+mn-ea"/>
              </a:rPr>
              <a:t>クラスをインスタンス化してメソッドを呼び出すだけだから最後にやる</a:t>
            </a:r>
            <a:endParaRPr kumimoji="1" lang="en-US" altLang="ja-JP" sz="1000" dirty="0">
              <a:latin typeface="+mn-ea"/>
            </a:endParaRPr>
          </a:p>
          <a:p>
            <a:r>
              <a:rPr lang="ja-JP" altLang="en-US" sz="1000" dirty="0">
                <a:latin typeface="+mn-ea"/>
              </a:rPr>
              <a:t>・</a:t>
            </a:r>
            <a:r>
              <a:rPr lang="en-US" altLang="ja-JP" sz="1000" strike="sngStrike" dirty="0" err="1">
                <a:latin typeface="+mn-ea"/>
              </a:rPr>
              <a:t>ZawazawaScraperOwners</a:t>
            </a:r>
            <a:endParaRPr lang="en-US" altLang="ja-JP" sz="1000" strike="sngStrike" dirty="0">
              <a:latin typeface="+mn-ea"/>
            </a:endParaRPr>
          </a:p>
          <a:p>
            <a:r>
              <a:rPr lang="en-US" altLang="ja-JP" sz="1000" strike="sngStrike" dirty="0" err="1">
                <a:latin typeface="+mn-ea"/>
              </a:rPr>
              <a:t>scrasperConfig</a:t>
            </a:r>
            <a:r>
              <a:rPr lang="ja-JP" altLang="en-US" sz="1000" strike="sngStrike" dirty="0">
                <a:latin typeface="+mn-ea"/>
              </a:rPr>
              <a:t>と調整、</a:t>
            </a:r>
            <a:r>
              <a:rPr lang="en-US" altLang="ja-JP" sz="1000" strike="sngStrike" dirty="0" err="1">
                <a:latin typeface="+mn-ea"/>
              </a:rPr>
              <a:t>zawazawa</a:t>
            </a:r>
            <a:r>
              <a:rPr lang="ja-JP" altLang="en-US" sz="1000" strike="sngStrike" dirty="0">
                <a:latin typeface="+mn-ea"/>
              </a:rPr>
              <a:t>で動くように動作確認し、不具合の捻出</a:t>
            </a:r>
          </a:p>
          <a:p>
            <a:endParaRPr kumimoji="1" lang="ja-JP" altLang="en-US" sz="1000" dirty="0">
              <a:latin typeface="+mn-ea"/>
            </a:endParaRPr>
          </a:p>
        </p:txBody>
      </p:sp>
    </p:spTree>
    <p:extLst>
      <p:ext uri="{BB962C8B-B14F-4D97-AF65-F5344CB8AC3E}">
        <p14:creationId xmlns:p14="http://schemas.microsoft.com/office/powerpoint/2010/main" val="280654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DC8596F3-D553-314B-53BE-2DFD0DFFA420}"/>
              </a:ext>
            </a:extLst>
          </p:cNvPr>
          <p:cNvSpPr/>
          <p:nvPr/>
        </p:nvSpPr>
        <p:spPr>
          <a:xfrm>
            <a:off x="1137588" y="140792"/>
            <a:ext cx="1319649" cy="429276"/>
          </a:xfrm>
          <a:prstGeom prst="roundRect">
            <a:avLst/>
          </a:prstGeom>
          <a:solidFill>
            <a:schemeClr val="accent1">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IScraperOwner</a:t>
            </a:r>
            <a:endParaRPr lang="en-US" altLang="ja-JP" sz="1100" dirty="0"/>
          </a:p>
        </p:txBody>
      </p:sp>
      <p:sp>
        <p:nvSpPr>
          <p:cNvPr id="5" name="四角形: 角を丸くする 4">
            <a:extLst>
              <a:ext uri="{FF2B5EF4-FFF2-40B4-BE49-F238E27FC236}">
                <a16:creationId xmlns:a16="http://schemas.microsoft.com/office/drawing/2014/main" id="{23A63EDD-6C54-B3C4-EE10-7F11E2EAFBB4}"/>
              </a:ext>
            </a:extLst>
          </p:cNvPr>
          <p:cNvSpPr/>
          <p:nvPr/>
        </p:nvSpPr>
        <p:spPr>
          <a:xfrm>
            <a:off x="1137587" y="1571096"/>
            <a:ext cx="1319650" cy="480290"/>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900" dirty="0" err="1"/>
              <a:t>ScraperOwner</a:t>
            </a:r>
            <a:endParaRPr lang="en-US" altLang="ja-JP" sz="900" dirty="0"/>
          </a:p>
        </p:txBody>
      </p:sp>
      <p:cxnSp>
        <p:nvCxnSpPr>
          <p:cNvPr id="7" name="コネクタ: カギ線 6">
            <a:extLst>
              <a:ext uri="{FF2B5EF4-FFF2-40B4-BE49-F238E27FC236}">
                <a16:creationId xmlns:a16="http://schemas.microsoft.com/office/drawing/2014/main" id="{790FCDB3-2CED-95F0-8497-52C09BF9C157}"/>
              </a:ext>
            </a:extLst>
          </p:cNvPr>
          <p:cNvCxnSpPr>
            <a:cxnSpLocks/>
          </p:cNvCxnSpPr>
          <p:nvPr/>
        </p:nvCxnSpPr>
        <p:spPr>
          <a:xfrm rot="16200000" flipV="1">
            <a:off x="1424455" y="2409315"/>
            <a:ext cx="3479863" cy="2841662"/>
          </a:xfrm>
          <a:prstGeom prst="bentConnector3">
            <a:avLst>
              <a:gd name="adj1" fmla="val -16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3FC5242C-6641-912D-7747-684FA6D914DF}"/>
              </a:ext>
            </a:extLst>
          </p:cNvPr>
          <p:cNvCxnSpPr>
            <a:cxnSpLocks/>
            <a:stCxn id="4" idx="2"/>
            <a:endCxn id="5" idx="0"/>
          </p:cNvCxnSpPr>
          <p:nvPr/>
        </p:nvCxnSpPr>
        <p:spPr>
          <a:xfrm flipH="1">
            <a:off x="1797412" y="570068"/>
            <a:ext cx="1" cy="10010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グラフィックス 9" descr="ブラウザー ウィンドウ 枠線">
            <a:extLst>
              <a:ext uri="{FF2B5EF4-FFF2-40B4-BE49-F238E27FC236}">
                <a16:creationId xmlns:a16="http://schemas.microsoft.com/office/drawing/2014/main" id="{1985DC0A-2405-7E7B-2203-72F49FC9CB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4" y="1354041"/>
            <a:ext cx="1140691" cy="914400"/>
          </a:xfrm>
          <a:prstGeom prst="rect">
            <a:avLst/>
          </a:prstGeom>
        </p:spPr>
      </p:pic>
      <p:sp>
        <p:nvSpPr>
          <p:cNvPr id="11" name="四角形: 角を丸くする 10">
            <a:extLst>
              <a:ext uri="{FF2B5EF4-FFF2-40B4-BE49-F238E27FC236}">
                <a16:creationId xmlns:a16="http://schemas.microsoft.com/office/drawing/2014/main" id="{1EE415F3-69EC-D730-14B2-DB5CD0810044}"/>
              </a:ext>
            </a:extLst>
          </p:cNvPr>
          <p:cNvSpPr/>
          <p:nvPr/>
        </p:nvSpPr>
        <p:spPr>
          <a:xfrm>
            <a:off x="7069596" y="1584724"/>
            <a:ext cx="1319649" cy="429276"/>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ScraperLogic</a:t>
            </a:r>
            <a:endParaRPr lang="en-US" altLang="ja-JP" sz="1100" dirty="0"/>
          </a:p>
        </p:txBody>
      </p:sp>
      <p:cxnSp>
        <p:nvCxnSpPr>
          <p:cNvPr id="20" name="直線矢印コネクタ 19">
            <a:extLst>
              <a:ext uri="{FF2B5EF4-FFF2-40B4-BE49-F238E27FC236}">
                <a16:creationId xmlns:a16="http://schemas.microsoft.com/office/drawing/2014/main" id="{8FBE202B-8915-FAE1-BD9C-5D3E556302B3}"/>
              </a:ext>
            </a:extLst>
          </p:cNvPr>
          <p:cNvCxnSpPr>
            <a:cxnSpLocks/>
            <a:stCxn id="11" idx="1"/>
            <a:endCxn id="24" idx="3"/>
          </p:cNvCxnSpPr>
          <p:nvPr/>
        </p:nvCxnSpPr>
        <p:spPr>
          <a:xfrm flipH="1">
            <a:off x="6149689" y="1799362"/>
            <a:ext cx="91990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四角形: 角を丸くする 22">
            <a:extLst>
              <a:ext uri="{FF2B5EF4-FFF2-40B4-BE49-F238E27FC236}">
                <a16:creationId xmlns:a16="http://schemas.microsoft.com/office/drawing/2014/main" id="{032A5C4F-93F5-1641-BD0E-6B73ED398DA7}"/>
              </a:ext>
            </a:extLst>
          </p:cNvPr>
          <p:cNvSpPr/>
          <p:nvPr/>
        </p:nvSpPr>
        <p:spPr>
          <a:xfrm>
            <a:off x="4734473" y="5350909"/>
            <a:ext cx="1510784" cy="42927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UI</a:t>
            </a:r>
          </a:p>
        </p:txBody>
      </p:sp>
      <p:sp>
        <p:nvSpPr>
          <p:cNvPr id="24" name="四角形: 角を丸くする 23">
            <a:extLst>
              <a:ext uri="{FF2B5EF4-FFF2-40B4-BE49-F238E27FC236}">
                <a16:creationId xmlns:a16="http://schemas.microsoft.com/office/drawing/2014/main" id="{A0109724-2E92-ADBB-B0EA-C4A967DC2AD1}"/>
              </a:ext>
            </a:extLst>
          </p:cNvPr>
          <p:cNvSpPr/>
          <p:nvPr/>
        </p:nvSpPr>
        <p:spPr>
          <a:xfrm>
            <a:off x="4830040" y="1584724"/>
            <a:ext cx="1319649" cy="429276"/>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ScraperConfig</a:t>
            </a:r>
            <a:endParaRPr lang="en-US" altLang="ja-JP" sz="1100" dirty="0"/>
          </a:p>
        </p:txBody>
      </p:sp>
      <p:sp>
        <p:nvSpPr>
          <p:cNvPr id="25" name="四角形: 角を丸くする 24">
            <a:extLst>
              <a:ext uri="{FF2B5EF4-FFF2-40B4-BE49-F238E27FC236}">
                <a16:creationId xmlns:a16="http://schemas.microsoft.com/office/drawing/2014/main" id="{4965910F-AB6D-E510-63DC-0A9DE77D897B}"/>
              </a:ext>
            </a:extLst>
          </p:cNvPr>
          <p:cNvSpPr/>
          <p:nvPr/>
        </p:nvSpPr>
        <p:spPr>
          <a:xfrm>
            <a:off x="7069596" y="99714"/>
            <a:ext cx="1319649" cy="429276"/>
          </a:xfrm>
          <a:prstGeom prst="roundRect">
            <a:avLst/>
          </a:prstGeom>
          <a:solidFill>
            <a:schemeClr val="accent1">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IScraperLogic</a:t>
            </a:r>
            <a:endParaRPr lang="en-US" altLang="ja-JP" sz="1100" dirty="0"/>
          </a:p>
        </p:txBody>
      </p:sp>
      <p:cxnSp>
        <p:nvCxnSpPr>
          <p:cNvPr id="27" name="直線矢印コネクタ 26">
            <a:extLst>
              <a:ext uri="{FF2B5EF4-FFF2-40B4-BE49-F238E27FC236}">
                <a16:creationId xmlns:a16="http://schemas.microsoft.com/office/drawing/2014/main" id="{0346EB9B-86BD-DE6B-65AF-F4F7BE534AD4}"/>
              </a:ext>
            </a:extLst>
          </p:cNvPr>
          <p:cNvCxnSpPr>
            <a:cxnSpLocks/>
            <a:stCxn id="25" idx="2"/>
            <a:endCxn id="11" idx="0"/>
          </p:cNvCxnSpPr>
          <p:nvPr/>
        </p:nvCxnSpPr>
        <p:spPr>
          <a:xfrm>
            <a:off x="7729421" y="528990"/>
            <a:ext cx="0" cy="1055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テキスト ボックス 30">
            <a:extLst>
              <a:ext uri="{FF2B5EF4-FFF2-40B4-BE49-F238E27FC236}">
                <a16:creationId xmlns:a16="http://schemas.microsoft.com/office/drawing/2014/main" id="{8A5045C9-57B3-8720-9A50-C27F12CB73EE}"/>
              </a:ext>
            </a:extLst>
          </p:cNvPr>
          <p:cNvSpPr txBox="1"/>
          <p:nvPr/>
        </p:nvSpPr>
        <p:spPr>
          <a:xfrm>
            <a:off x="1848629" y="4227200"/>
            <a:ext cx="554753" cy="276999"/>
          </a:xfrm>
          <a:prstGeom prst="rect">
            <a:avLst/>
          </a:prstGeom>
          <a:noFill/>
        </p:spPr>
        <p:txBody>
          <a:bodyPr wrap="square" rtlCol="0">
            <a:spAutoFit/>
          </a:bodyPr>
          <a:lstStyle/>
          <a:p>
            <a:r>
              <a:rPr kumimoji="1" lang="en-US" altLang="ja-JP" sz="1200" dirty="0"/>
              <a:t>input</a:t>
            </a:r>
            <a:endParaRPr kumimoji="1" lang="ja-JP" altLang="en-US" sz="1200" dirty="0"/>
          </a:p>
        </p:txBody>
      </p:sp>
      <p:sp>
        <p:nvSpPr>
          <p:cNvPr id="32" name="四角形: 角を丸くする 31">
            <a:extLst>
              <a:ext uri="{FF2B5EF4-FFF2-40B4-BE49-F238E27FC236}">
                <a16:creationId xmlns:a16="http://schemas.microsoft.com/office/drawing/2014/main" id="{41DAC219-43FB-E625-5F72-E77E8D5136A0}"/>
              </a:ext>
            </a:extLst>
          </p:cNvPr>
          <p:cNvSpPr/>
          <p:nvPr/>
        </p:nvSpPr>
        <p:spPr>
          <a:xfrm>
            <a:off x="4577457" y="102151"/>
            <a:ext cx="1808374" cy="429276"/>
          </a:xfrm>
          <a:prstGeom prst="roundRect">
            <a:avLst/>
          </a:prstGeom>
          <a:solidFill>
            <a:schemeClr val="accent5">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AbstractScraperConfig</a:t>
            </a:r>
            <a:endParaRPr lang="en-US" altLang="ja-JP" sz="1100" dirty="0"/>
          </a:p>
        </p:txBody>
      </p:sp>
      <p:cxnSp>
        <p:nvCxnSpPr>
          <p:cNvPr id="33" name="直線矢印コネクタ 32">
            <a:extLst>
              <a:ext uri="{FF2B5EF4-FFF2-40B4-BE49-F238E27FC236}">
                <a16:creationId xmlns:a16="http://schemas.microsoft.com/office/drawing/2014/main" id="{E1A66760-C5DC-257F-FC66-84CCC80EBB40}"/>
              </a:ext>
            </a:extLst>
          </p:cNvPr>
          <p:cNvCxnSpPr>
            <a:cxnSpLocks/>
            <a:stCxn id="32" idx="2"/>
            <a:endCxn id="24" idx="0"/>
          </p:cNvCxnSpPr>
          <p:nvPr/>
        </p:nvCxnSpPr>
        <p:spPr>
          <a:xfrm>
            <a:off x="5481644" y="531427"/>
            <a:ext cx="8221" cy="1053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58ECBBAC-D6F0-847D-14B1-132660DDD40E}"/>
              </a:ext>
            </a:extLst>
          </p:cNvPr>
          <p:cNvSpPr txBox="1"/>
          <p:nvPr/>
        </p:nvSpPr>
        <p:spPr>
          <a:xfrm>
            <a:off x="6110130" y="1453149"/>
            <a:ext cx="1069903" cy="230832"/>
          </a:xfrm>
          <a:prstGeom prst="rect">
            <a:avLst/>
          </a:prstGeom>
          <a:noFill/>
        </p:spPr>
        <p:txBody>
          <a:bodyPr wrap="square" rtlCol="0">
            <a:spAutoFit/>
          </a:bodyPr>
          <a:lstStyle/>
          <a:p>
            <a:r>
              <a:rPr kumimoji="1" lang="en-US" altLang="ja-JP" sz="900" dirty="0"/>
              <a:t>composition</a:t>
            </a:r>
            <a:endParaRPr kumimoji="1" lang="ja-JP" altLang="en-US" sz="900" dirty="0"/>
          </a:p>
        </p:txBody>
      </p:sp>
      <p:sp>
        <p:nvSpPr>
          <p:cNvPr id="15" name="四角形: 角を丸くする 14">
            <a:extLst>
              <a:ext uri="{FF2B5EF4-FFF2-40B4-BE49-F238E27FC236}">
                <a16:creationId xmlns:a16="http://schemas.microsoft.com/office/drawing/2014/main" id="{18410B66-E60E-CEC1-F49D-05CFDD7B81C7}"/>
              </a:ext>
            </a:extLst>
          </p:cNvPr>
          <p:cNvSpPr/>
          <p:nvPr/>
        </p:nvSpPr>
        <p:spPr>
          <a:xfrm>
            <a:off x="1815270" y="4570436"/>
            <a:ext cx="1667472" cy="34724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err="1"/>
              <a:t>ScraperConfig.json</a:t>
            </a:r>
            <a:endParaRPr lang="en-US" altLang="ja-JP" sz="1200" dirty="0"/>
          </a:p>
        </p:txBody>
      </p:sp>
      <p:cxnSp>
        <p:nvCxnSpPr>
          <p:cNvPr id="30" name="直線矢印コネクタ 29">
            <a:extLst>
              <a:ext uri="{FF2B5EF4-FFF2-40B4-BE49-F238E27FC236}">
                <a16:creationId xmlns:a16="http://schemas.microsoft.com/office/drawing/2014/main" id="{469046BF-302A-EFC4-9560-9A1A44AAA5C6}"/>
              </a:ext>
            </a:extLst>
          </p:cNvPr>
          <p:cNvCxnSpPr>
            <a:cxnSpLocks/>
            <a:stCxn id="45" idx="3"/>
            <a:endCxn id="24" idx="1"/>
          </p:cNvCxnSpPr>
          <p:nvPr/>
        </p:nvCxnSpPr>
        <p:spPr>
          <a:xfrm flipV="1">
            <a:off x="2747044" y="1799362"/>
            <a:ext cx="2082996" cy="10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71A35892-40A7-7A8E-7028-E0920305B6AF}"/>
              </a:ext>
            </a:extLst>
          </p:cNvPr>
          <p:cNvSpPr txBox="1"/>
          <p:nvPr/>
        </p:nvSpPr>
        <p:spPr>
          <a:xfrm>
            <a:off x="2729121" y="1579462"/>
            <a:ext cx="903811" cy="230832"/>
          </a:xfrm>
          <a:prstGeom prst="rect">
            <a:avLst/>
          </a:prstGeom>
          <a:noFill/>
        </p:spPr>
        <p:txBody>
          <a:bodyPr wrap="square" rtlCol="0">
            <a:spAutoFit/>
          </a:bodyPr>
          <a:lstStyle/>
          <a:p>
            <a:r>
              <a:rPr kumimoji="1" lang="en-US" altLang="ja-JP" sz="900" dirty="0"/>
              <a:t>composition</a:t>
            </a:r>
            <a:endParaRPr kumimoji="1" lang="ja-JP" altLang="en-US" sz="900" dirty="0"/>
          </a:p>
        </p:txBody>
      </p:sp>
      <p:grpSp>
        <p:nvGrpSpPr>
          <p:cNvPr id="68" name="グループ化 67">
            <a:extLst>
              <a:ext uri="{FF2B5EF4-FFF2-40B4-BE49-F238E27FC236}">
                <a16:creationId xmlns:a16="http://schemas.microsoft.com/office/drawing/2014/main" id="{389ABC9F-7FD3-FA7D-D8F4-DA3F77F0A9D1}"/>
              </a:ext>
            </a:extLst>
          </p:cNvPr>
          <p:cNvGrpSpPr/>
          <p:nvPr/>
        </p:nvGrpSpPr>
        <p:grpSpPr>
          <a:xfrm>
            <a:off x="2338602" y="2250266"/>
            <a:ext cx="2938060" cy="1438602"/>
            <a:chOff x="2338602" y="2250266"/>
            <a:chExt cx="2938060" cy="1438602"/>
          </a:xfrm>
        </p:grpSpPr>
        <p:sp>
          <p:nvSpPr>
            <p:cNvPr id="39" name="吹き出し: 角を丸めた四角形 38">
              <a:extLst>
                <a:ext uri="{FF2B5EF4-FFF2-40B4-BE49-F238E27FC236}">
                  <a16:creationId xmlns:a16="http://schemas.microsoft.com/office/drawing/2014/main" id="{0F684AF0-FB35-FEC9-44B4-9073DB7F2498}"/>
                </a:ext>
              </a:extLst>
            </p:cNvPr>
            <p:cNvSpPr/>
            <p:nvPr/>
          </p:nvSpPr>
          <p:spPr>
            <a:xfrm>
              <a:off x="2338602" y="2250266"/>
              <a:ext cx="2938060" cy="1438602"/>
            </a:xfrm>
            <a:prstGeom prst="wedgeRoundRectCallout">
              <a:avLst>
                <a:gd name="adj1" fmla="val -59077"/>
                <a:gd name="adj2" fmla="val -5154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21F29D41-9E7D-CD2F-7E7F-1CA6549B543F}"/>
                </a:ext>
              </a:extLst>
            </p:cNvPr>
            <p:cNvSpPr txBox="1"/>
            <p:nvPr/>
          </p:nvSpPr>
          <p:spPr>
            <a:xfrm>
              <a:off x="2467754" y="2978061"/>
              <a:ext cx="2808908" cy="430887"/>
            </a:xfrm>
            <a:prstGeom prst="rect">
              <a:avLst/>
            </a:prstGeom>
            <a:noFill/>
          </p:spPr>
          <p:txBody>
            <a:bodyPr wrap="square" rtlCol="0">
              <a:spAutoFit/>
            </a:bodyPr>
            <a:lstStyle/>
            <a:p>
              <a:r>
                <a:rPr kumimoji="1" lang="en-US" altLang="ja-JP" sz="1100" dirty="0" err="1"/>
                <a:t>ScraperConfig</a:t>
              </a:r>
              <a:r>
                <a:rPr kumimoji="1" lang="ja-JP" altLang="en-US" sz="1100" dirty="0"/>
                <a:t>インスタンスのメソッドを実行する形式でスクレイピングを行う</a:t>
              </a:r>
            </a:p>
          </p:txBody>
        </p:sp>
        <p:sp>
          <p:nvSpPr>
            <p:cNvPr id="14" name="テキスト ボックス 13">
              <a:extLst>
                <a:ext uri="{FF2B5EF4-FFF2-40B4-BE49-F238E27FC236}">
                  <a16:creationId xmlns:a16="http://schemas.microsoft.com/office/drawing/2014/main" id="{D8A473CF-ECBB-0F77-B33B-A647FB6B0FD9}"/>
                </a:ext>
              </a:extLst>
            </p:cNvPr>
            <p:cNvSpPr txBox="1"/>
            <p:nvPr/>
          </p:nvSpPr>
          <p:spPr>
            <a:xfrm>
              <a:off x="2506398" y="2377897"/>
              <a:ext cx="2488052" cy="600164"/>
            </a:xfrm>
            <a:prstGeom prst="rect">
              <a:avLst/>
            </a:prstGeom>
            <a:noFill/>
          </p:spPr>
          <p:txBody>
            <a:bodyPr wrap="square" rtlCol="0">
              <a:spAutoFit/>
            </a:bodyPr>
            <a:lstStyle/>
            <a:p>
              <a:r>
                <a:rPr lang="en-US" altLang="ja-JP" sz="1100" dirty="0" err="1"/>
                <a:t>ScraperConfig.json</a:t>
              </a:r>
              <a:r>
                <a:rPr lang="ja-JP" altLang="en-US" sz="1100" dirty="0"/>
                <a:t>を解釈し、</a:t>
              </a:r>
              <a:r>
                <a:rPr lang="en-US" altLang="ja-JP" sz="1100" dirty="0" err="1"/>
                <a:t>ScraperConfig</a:t>
              </a:r>
              <a:r>
                <a:rPr lang="ja-JP" altLang="en-US" sz="1100" dirty="0"/>
                <a:t>インスタンスを生成</a:t>
              </a:r>
              <a:endParaRPr lang="en-US" altLang="ja-JP" sz="1100" dirty="0"/>
            </a:p>
            <a:p>
              <a:endParaRPr kumimoji="1" lang="ja-JP" altLang="en-US" sz="1100" dirty="0"/>
            </a:p>
          </p:txBody>
        </p:sp>
      </p:grpSp>
      <p:sp>
        <p:nvSpPr>
          <p:cNvPr id="45" name="ひし形 44">
            <a:extLst>
              <a:ext uri="{FF2B5EF4-FFF2-40B4-BE49-F238E27FC236}">
                <a16:creationId xmlns:a16="http://schemas.microsoft.com/office/drawing/2014/main" id="{09991F32-5DED-F69D-271C-987682E5C0B3}"/>
              </a:ext>
            </a:extLst>
          </p:cNvPr>
          <p:cNvSpPr/>
          <p:nvPr/>
        </p:nvSpPr>
        <p:spPr>
          <a:xfrm>
            <a:off x="2475160" y="1694878"/>
            <a:ext cx="271884" cy="23083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ひし形 47">
            <a:extLst>
              <a:ext uri="{FF2B5EF4-FFF2-40B4-BE49-F238E27FC236}">
                <a16:creationId xmlns:a16="http://schemas.microsoft.com/office/drawing/2014/main" id="{C0D674BD-02EB-25B7-F0B6-C366E7B596A2}"/>
              </a:ext>
            </a:extLst>
          </p:cNvPr>
          <p:cNvSpPr/>
          <p:nvPr/>
        </p:nvSpPr>
        <p:spPr>
          <a:xfrm>
            <a:off x="6797712" y="1683946"/>
            <a:ext cx="271884" cy="23083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3C0E3513-9273-9B5F-6C38-C3D5AD448924}"/>
              </a:ext>
            </a:extLst>
          </p:cNvPr>
          <p:cNvGrpSpPr/>
          <p:nvPr/>
        </p:nvGrpSpPr>
        <p:grpSpPr>
          <a:xfrm>
            <a:off x="8769555" y="2363297"/>
            <a:ext cx="3305168" cy="4244142"/>
            <a:chOff x="8863022" y="4841436"/>
            <a:chExt cx="3305168" cy="4074007"/>
          </a:xfrm>
        </p:grpSpPr>
        <p:sp>
          <p:nvSpPr>
            <p:cNvPr id="66" name="四角形: 1 つの角を丸める 65">
              <a:extLst>
                <a:ext uri="{FF2B5EF4-FFF2-40B4-BE49-F238E27FC236}">
                  <a16:creationId xmlns:a16="http://schemas.microsoft.com/office/drawing/2014/main" id="{8348046D-C621-8D12-2169-867053151D83}"/>
                </a:ext>
              </a:extLst>
            </p:cNvPr>
            <p:cNvSpPr/>
            <p:nvPr/>
          </p:nvSpPr>
          <p:spPr>
            <a:xfrm>
              <a:off x="8915634" y="4841436"/>
              <a:ext cx="3252556" cy="4074007"/>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F7B20AC-0946-BD1B-F408-3DF3F6E4D323}"/>
                </a:ext>
              </a:extLst>
            </p:cNvPr>
            <p:cNvSpPr txBox="1"/>
            <p:nvPr/>
          </p:nvSpPr>
          <p:spPr>
            <a:xfrm>
              <a:off x="8863022" y="6310831"/>
              <a:ext cx="3095538" cy="830997"/>
            </a:xfrm>
            <a:prstGeom prst="rect">
              <a:avLst/>
            </a:prstGeom>
            <a:noFill/>
          </p:spPr>
          <p:txBody>
            <a:bodyPr wrap="square" rtlCol="0">
              <a:spAutoFit/>
            </a:bodyPr>
            <a:lstStyle/>
            <a:p>
              <a:r>
                <a:rPr kumimoji="1" lang="en-US" altLang="ja-JP" sz="1200" dirty="0" err="1"/>
                <a:t>ScraperOwner</a:t>
              </a:r>
              <a:r>
                <a:rPr kumimoji="1" lang="ja-JP" altLang="en-US" sz="1200" dirty="0"/>
                <a:t>クラスは、</a:t>
              </a:r>
              <a:r>
                <a:rPr kumimoji="1" lang="en-US" altLang="ja-JP" sz="1200" dirty="0" err="1"/>
                <a:t>ScraperConfig.json</a:t>
              </a:r>
              <a:r>
                <a:rPr kumimoji="1" lang="ja-JP" altLang="en-US" sz="1200" dirty="0"/>
                <a:t>を</a:t>
              </a:r>
              <a:r>
                <a:rPr lang="ja-JP" altLang="en-US" sz="1200" dirty="0"/>
                <a:t>解釈し</a:t>
              </a:r>
              <a:r>
                <a:rPr kumimoji="1" lang="ja-JP" altLang="en-US" sz="1200" dirty="0"/>
                <a:t>、スクレイピングを行う</a:t>
              </a:r>
              <a:br>
                <a:rPr lang="en-US" altLang="ja-JP" sz="1200" dirty="0"/>
              </a:br>
              <a:endParaRPr kumimoji="1" lang="ja-JP" altLang="en-US" sz="1200" dirty="0"/>
            </a:p>
          </p:txBody>
        </p:sp>
        <p:sp>
          <p:nvSpPr>
            <p:cNvPr id="35" name="テキスト ボックス 34">
              <a:extLst>
                <a:ext uri="{FF2B5EF4-FFF2-40B4-BE49-F238E27FC236}">
                  <a16:creationId xmlns:a16="http://schemas.microsoft.com/office/drawing/2014/main" id="{36AD343D-2B30-3AA8-D076-C4391F516AED}"/>
                </a:ext>
              </a:extLst>
            </p:cNvPr>
            <p:cNvSpPr txBox="1"/>
            <p:nvPr/>
          </p:nvSpPr>
          <p:spPr>
            <a:xfrm>
              <a:off x="8863022" y="5098205"/>
              <a:ext cx="3167085" cy="974948"/>
            </a:xfrm>
            <a:prstGeom prst="rect">
              <a:avLst/>
            </a:prstGeom>
            <a:noFill/>
          </p:spPr>
          <p:txBody>
            <a:bodyPr wrap="square" rtlCol="0">
              <a:spAutoFit/>
            </a:bodyPr>
            <a:lstStyle/>
            <a:p>
              <a:r>
                <a:rPr kumimoji="1" lang="ja-JP" altLang="en-US" sz="1200" dirty="0"/>
                <a:t>サイト</a:t>
              </a:r>
              <a:r>
                <a:rPr kumimoji="1" lang="en-US" altLang="ja-JP" sz="1200" dirty="0"/>
                <a:t>(</a:t>
              </a:r>
              <a:r>
                <a:rPr kumimoji="1" lang="ja-JP" altLang="en-US" sz="1200" dirty="0"/>
                <a:t>ページ</a:t>
              </a:r>
              <a:r>
                <a:rPr kumimoji="1" lang="en-US" altLang="ja-JP" sz="1200" dirty="0"/>
                <a:t>)</a:t>
              </a:r>
              <a:r>
                <a:rPr kumimoji="1" lang="ja-JP" altLang="en-US" sz="1200" dirty="0"/>
                <a:t>ごとに</a:t>
              </a:r>
              <a:r>
                <a:rPr kumimoji="1" lang="en-US" altLang="ja-JP" sz="1200" dirty="0" err="1"/>
                <a:t>ScraperConfig.json</a:t>
              </a:r>
              <a:r>
                <a:rPr kumimoji="1" lang="ja-JP" altLang="en-US" sz="1200" dirty="0"/>
                <a:t>ファイルを定義</a:t>
              </a:r>
              <a:endParaRPr kumimoji="1" lang="en-US" altLang="ja-JP" sz="1200" dirty="0"/>
            </a:p>
            <a:p>
              <a:r>
                <a:rPr lang="en-US" altLang="ja-JP" sz="1200" dirty="0"/>
                <a:t>UI</a:t>
              </a:r>
              <a:r>
                <a:rPr lang="ja-JP" altLang="en-US" sz="1200" dirty="0"/>
                <a:t>はユーザの操作で</a:t>
              </a:r>
              <a:r>
                <a:rPr lang="en-US" altLang="ja-JP" sz="1200" dirty="0" err="1"/>
                <a:t>ScraperOwner</a:t>
              </a:r>
              <a:r>
                <a:rPr lang="ja-JP" altLang="en-US" sz="1200" dirty="0"/>
                <a:t>に渡す</a:t>
              </a:r>
              <a:r>
                <a:rPr lang="en-US" altLang="ja-JP" sz="1200" dirty="0" err="1"/>
                <a:t>ScraperConfig.json</a:t>
              </a:r>
              <a:r>
                <a:rPr lang="ja-JP" altLang="en-US" sz="1200" dirty="0"/>
                <a:t>ファイルを決定。</a:t>
              </a:r>
              <a:endParaRPr lang="en-US" altLang="ja-JP" sz="1200" dirty="0"/>
            </a:p>
            <a:p>
              <a:endParaRPr kumimoji="1" lang="ja-JP" altLang="en-US" sz="1200" dirty="0"/>
            </a:p>
          </p:txBody>
        </p:sp>
      </p:grpSp>
      <p:sp>
        <p:nvSpPr>
          <p:cNvPr id="69" name="吹き出し: 角を丸めた四角形 68">
            <a:extLst>
              <a:ext uri="{FF2B5EF4-FFF2-40B4-BE49-F238E27FC236}">
                <a16:creationId xmlns:a16="http://schemas.microsoft.com/office/drawing/2014/main" id="{A0868970-B0EA-E17B-6AB6-B1ACB350C56D}"/>
              </a:ext>
            </a:extLst>
          </p:cNvPr>
          <p:cNvSpPr/>
          <p:nvPr/>
        </p:nvSpPr>
        <p:spPr>
          <a:xfrm>
            <a:off x="5151273" y="4289031"/>
            <a:ext cx="2841663" cy="812237"/>
          </a:xfrm>
          <a:prstGeom prst="wedgeRoundRectCallout">
            <a:avLst>
              <a:gd name="adj1" fmla="val -35760"/>
              <a:gd name="adj2" fmla="val 72207"/>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452001FD-C88D-757C-3D9E-9472699E9891}"/>
              </a:ext>
            </a:extLst>
          </p:cNvPr>
          <p:cNvSpPr txBox="1"/>
          <p:nvPr/>
        </p:nvSpPr>
        <p:spPr>
          <a:xfrm>
            <a:off x="5166887" y="4375035"/>
            <a:ext cx="2841663" cy="769441"/>
          </a:xfrm>
          <a:prstGeom prst="rect">
            <a:avLst/>
          </a:prstGeom>
          <a:noFill/>
        </p:spPr>
        <p:txBody>
          <a:bodyPr wrap="square" rtlCol="0">
            <a:spAutoFit/>
          </a:bodyPr>
          <a:lstStyle/>
          <a:p>
            <a:r>
              <a:rPr kumimoji="1" lang="ja-JP" altLang="en-US" sz="1100" dirty="0"/>
              <a:t>ユーザの操作に応じて、</a:t>
            </a:r>
            <a:r>
              <a:rPr kumimoji="1" lang="en-US" altLang="ja-JP" sz="1100" dirty="0" err="1"/>
              <a:t>ScraperOwner</a:t>
            </a:r>
            <a:r>
              <a:rPr kumimoji="1" lang="ja-JP" altLang="en-US" sz="1100" dirty="0"/>
              <a:t>に渡す</a:t>
            </a:r>
            <a:r>
              <a:rPr lang="en-US" altLang="ja-JP" sz="1100" dirty="0" err="1"/>
              <a:t>ScraperConfig.json</a:t>
            </a:r>
            <a:r>
              <a:rPr lang="ja-JP" altLang="en-US" sz="1100" dirty="0"/>
              <a:t>を決定。</a:t>
            </a:r>
            <a:r>
              <a:rPr lang="en-US" altLang="ja-JP" sz="1100" dirty="0" err="1"/>
              <a:t>ScraperOwner</a:t>
            </a:r>
            <a:r>
              <a:rPr lang="ja-JP" altLang="en-US" sz="1100" dirty="0"/>
              <a:t>に</a:t>
            </a:r>
            <a:r>
              <a:rPr lang="en-US" altLang="ja-JP" sz="1100" dirty="0" err="1"/>
              <a:t>ScraperConfig.json</a:t>
            </a:r>
            <a:r>
              <a:rPr lang="ja-JP" altLang="en-US" sz="1100" dirty="0"/>
              <a:t>ファイル名を渡す</a:t>
            </a:r>
            <a:endParaRPr kumimoji="1" lang="ja-JP" altLang="en-US" sz="1100" dirty="0"/>
          </a:p>
        </p:txBody>
      </p:sp>
    </p:spTree>
    <p:extLst>
      <p:ext uri="{BB962C8B-B14F-4D97-AF65-F5344CB8AC3E}">
        <p14:creationId xmlns:p14="http://schemas.microsoft.com/office/powerpoint/2010/main" val="321431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63D86-ED69-DD9C-9CC6-F5DA61F3E16E}"/>
            </a:ext>
          </a:extLst>
        </p:cNvPr>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74610F0D-524B-CBE8-5AB0-C7EF1D7AC252}"/>
              </a:ext>
            </a:extLst>
          </p:cNvPr>
          <p:cNvSpPr/>
          <p:nvPr/>
        </p:nvSpPr>
        <p:spPr>
          <a:xfrm>
            <a:off x="1459345" y="407482"/>
            <a:ext cx="1319649" cy="429276"/>
          </a:xfrm>
          <a:prstGeom prst="roundRect">
            <a:avLst/>
          </a:prstGeom>
          <a:solidFill>
            <a:schemeClr val="accent1">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IScraperOwner</a:t>
            </a:r>
            <a:endParaRPr lang="en-US" altLang="ja-JP" sz="1100" dirty="0"/>
          </a:p>
        </p:txBody>
      </p:sp>
      <p:sp>
        <p:nvSpPr>
          <p:cNvPr id="5" name="四角形: 角を丸くする 4">
            <a:extLst>
              <a:ext uri="{FF2B5EF4-FFF2-40B4-BE49-F238E27FC236}">
                <a16:creationId xmlns:a16="http://schemas.microsoft.com/office/drawing/2014/main" id="{2CEBCC5C-1854-4851-87F9-A71CBB7F6587}"/>
              </a:ext>
            </a:extLst>
          </p:cNvPr>
          <p:cNvSpPr/>
          <p:nvPr/>
        </p:nvSpPr>
        <p:spPr>
          <a:xfrm>
            <a:off x="1564416" y="1768059"/>
            <a:ext cx="1319650" cy="480290"/>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900" dirty="0" err="1"/>
              <a:t>ScraperOwner</a:t>
            </a:r>
            <a:endParaRPr lang="en-US" altLang="ja-JP" sz="900" dirty="0"/>
          </a:p>
        </p:txBody>
      </p:sp>
      <p:cxnSp>
        <p:nvCxnSpPr>
          <p:cNvPr id="7" name="コネクタ: カギ線 6">
            <a:extLst>
              <a:ext uri="{FF2B5EF4-FFF2-40B4-BE49-F238E27FC236}">
                <a16:creationId xmlns:a16="http://schemas.microsoft.com/office/drawing/2014/main" id="{745AFF12-F3C8-D5E3-8420-A02D9BABE33D}"/>
              </a:ext>
            </a:extLst>
          </p:cNvPr>
          <p:cNvCxnSpPr>
            <a:cxnSpLocks/>
          </p:cNvCxnSpPr>
          <p:nvPr/>
        </p:nvCxnSpPr>
        <p:spPr>
          <a:xfrm rot="16200000" flipV="1">
            <a:off x="1703752" y="2688613"/>
            <a:ext cx="3204522" cy="2558407"/>
          </a:xfrm>
          <a:prstGeom prst="bentConnector3">
            <a:avLst>
              <a:gd name="adj1" fmla="val 71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31849757-68CB-AFA8-B74F-6371B3969BB0}"/>
              </a:ext>
            </a:extLst>
          </p:cNvPr>
          <p:cNvCxnSpPr>
            <a:cxnSpLocks/>
            <a:endCxn id="5" idx="0"/>
          </p:cNvCxnSpPr>
          <p:nvPr/>
        </p:nvCxnSpPr>
        <p:spPr>
          <a:xfrm>
            <a:off x="2224241" y="922156"/>
            <a:ext cx="0" cy="845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グラフィックス 9" descr="ブラウザー ウィンドウ 枠線">
            <a:extLst>
              <a:ext uri="{FF2B5EF4-FFF2-40B4-BE49-F238E27FC236}">
                <a16:creationId xmlns:a16="http://schemas.microsoft.com/office/drawing/2014/main" id="{3E9FAE94-D786-3DB0-D268-3CA3D26FB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010" y="1564651"/>
            <a:ext cx="1140691" cy="914400"/>
          </a:xfrm>
          <a:prstGeom prst="rect">
            <a:avLst/>
          </a:prstGeom>
        </p:spPr>
      </p:pic>
      <p:sp>
        <p:nvSpPr>
          <p:cNvPr id="23" name="四角形: 角を丸くする 22">
            <a:extLst>
              <a:ext uri="{FF2B5EF4-FFF2-40B4-BE49-F238E27FC236}">
                <a16:creationId xmlns:a16="http://schemas.microsoft.com/office/drawing/2014/main" id="{45D3B5E9-955A-43C5-2403-96408643B922}"/>
              </a:ext>
            </a:extLst>
          </p:cNvPr>
          <p:cNvSpPr/>
          <p:nvPr/>
        </p:nvSpPr>
        <p:spPr>
          <a:xfrm>
            <a:off x="4734473" y="5350909"/>
            <a:ext cx="1510784" cy="429276"/>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UI</a:t>
            </a:r>
          </a:p>
        </p:txBody>
      </p:sp>
      <p:sp>
        <p:nvSpPr>
          <p:cNvPr id="31" name="テキスト ボックス 30">
            <a:extLst>
              <a:ext uri="{FF2B5EF4-FFF2-40B4-BE49-F238E27FC236}">
                <a16:creationId xmlns:a16="http://schemas.microsoft.com/office/drawing/2014/main" id="{DB68CE3E-C77D-42F1-D64E-F08F4EA59A09}"/>
              </a:ext>
            </a:extLst>
          </p:cNvPr>
          <p:cNvSpPr txBox="1"/>
          <p:nvPr/>
        </p:nvSpPr>
        <p:spPr>
          <a:xfrm>
            <a:off x="2119169" y="4297143"/>
            <a:ext cx="554753" cy="276999"/>
          </a:xfrm>
          <a:prstGeom prst="rect">
            <a:avLst/>
          </a:prstGeom>
          <a:noFill/>
        </p:spPr>
        <p:txBody>
          <a:bodyPr wrap="square" rtlCol="0">
            <a:spAutoFit/>
          </a:bodyPr>
          <a:lstStyle/>
          <a:p>
            <a:r>
              <a:rPr kumimoji="1" lang="en-US" altLang="ja-JP" sz="1200" dirty="0"/>
              <a:t>input</a:t>
            </a:r>
            <a:endParaRPr kumimoji="1" lang="ja-JP" altLang="en-US" sz="1200" dirty="0"/>
          </a:p>
        </p:txBody>
      </p:sp>
      <p:sp>
        <p:nvSpPr>
          <p:cNvPr id="35" name="テキスト ボックス 34">
            <a:extLst>
              <a:ext uri="{FF2B5EF4-FFF2-40B4-BE49-F238E27FC236}">
                <a16:creationId xmlns:a16="http://schemas.microsoft.com/office/drawing/2014/main" id="{74B16EEB-034F-BBA0-5040-FDFFB131298A}"/>
              </a:ext>
            </a:extLst>
          </p:cNvPr>
          <p:cNvSpPr txBox="1"/>
          <p:nvPr/>
        </p:nvSpPr>
        <p:spPr>
          <a:xfrm>
            <a:off x="7961745" y="859026"/>
            <a:ext cx="4100945" cy="830997"/>
          </a:xfrm>
          <a:prstGeom prst="rect">
            <a:avLst/>
          </a:prstGeom>
          <a:noFill/>
        </p:spPr>
        <p:txBody>
          <a:bodyPr wrap="square" rtlCol="0">
            <a:spAutoFit/>
          </a:bodyPr>
          <a:lstStyle/>
          <a:p>
            <a:r>
              <a:rPr kumimoji="1" lang="ja-JP" altLang="en-US" sz="1200" dirty="0"/>
              <a:t>サイトごとに</a:t>
            </a:r>
            <a:r>
              <a:rPr kumimoji="1" lang="en-US" altLang="ja-JP" sz="1200" dirty="0" err="1"/>
              <a:t>ScraperConfig.json</a:t>
            </a:r>
            <a:r>
              <a:rPr kumimoji="1" lang="ja-JP" altLang="en-US" sz="1200" dirty="0"/>
              <a:t>ファイルを定義</a:t>
            </a:r>
            <a:endParaRPr kumimoji="1" lang="en-US" altLang="ja-JP" sz="1200" dirty="0"/>
          </a:p>
          <a:p>
            <a:r>
              <a:rPr lang="en-US" altLang="ja-JP" sz="1200" dirty="0"/>
              <a:t>UI</a:t>
            </a:r>
            <a:r>
              <a:rPr lang="ja-JP" altLang="en-US" sz="1200" dirty="0"/>
              <a:t>はユーザの操作で</a:t>
            </a:r>
            <a:r>
              <a:rPr lang="en-US" altLang="ja-JP" sz="1200" dirty="0" err="1"/>
              <a:t>ScraperOwner</a:t>
            </a:r>
            <a:r>
              <a:rPr lang="ja-JP" altLang="en-US" sz="1200" dirty="0"/>
              <a:t>に渡す</a:t>
            </a:r>
            <a:r>
              <a:rPr lang="en-US" altLang="ja-JP" sz="1200" dirty="0" err="1"/>
              <a:t>ScraperConfig.json</a:t>
            </a:r>
            <a:r>
              <a:rPr lang="ja-JP" altLang="en-US" sz="1200" dirty="0"/>
              <a:t>ファイルを決定。</a:t>
            </a:r>
            <a:endParaRPr lang="en-US" altLang="ja-JP" sz="1200" dirty="0"/>
          </a:p>
          <a:p>
            <a:endParaRPr kumimoji="1" lang="ja-JP" altLang="en-US" sz="1200" dirty="0"/>
          </a:p>
        </p:txBody>
      </p:sp>
      <p:sp>
        <p:nvSpPr>
          <p:cNvPr id="36" name="テキスト ボックス 35">
            <a:extLst>
              <a:ext uri="{FF2B5EF4-FFF2-40B4-BE49-F238E27FC236}">
                <a16:creationId xmlns:a16="http://schemas.microsoft.com/office/drawing/2014/main" id="{524074DA-E482-113D-F915-9ED0D140EB15}"/>
              </a:ext>
            </a:extLst>
          </p:cNvPr>
          <p:cNvSpPr txBox="1"/>
          <p:nvPr/>
        </p:nvSpPr>
        <p:spPr>
          <a:xfrm>
            <a:off x="3954683" y="5935844"/>
            <a:ext cx="3582189" cy="461665"/>
          </a:xfrm>
          <a:prstGeom prst="rect">
            <a:avLst/>
          </a:prstGeom>
          <a:noFill/>
        </p:spPr>
        <p:txBody>
          <a:bodyPr wrap="square" rtlCol="0">
            <a:spAutoFit/>
          </a:bodyPr>
          <a:lstStyle/>
          <a:p>
            <a:r>
              <a:rPr kumimoji="1" lang="ja-JP" altLang="en-US" sz="1200" dirty="0"/>
              <a:t>ユーザの操作に応じて、</a:t>
            </a:r>
            <a:r>
              <a:rPr kumimoji="1" lang="en-US" altLang="ja-JP" sz="1200" dirty="0" err="1"/>
              <a:t>ScraperConfig.json</a:t>
            </a:r>
            <a:r>
              <a:rPr kumimoji="1" lang="ja-JP" altLang="en-US" sz="1200" dirty="0"/>
              <a:t>を</a:t>
            </a:r>
            <a:r>
              <a:rPr kumimoji="1" lang="en-US" altLang="ja-JP" sz="1200" dirty="0" err="1"/>
              <a:t>ScraperOwner</a:t>
            </a:r>
            <a:r>
              <a:rPr kumimoji="1" lang="ja-JP" altLang="en-US" sz="1200" dirty="0"/>
              <a:t>に渡す。</a:t>
            </a:r>
          </a:p>
        </p:txBody>
      </p:sp>
      <p:sp>
        <p:nvSpPr>
          <p:cNvPr id="8" name="テキスト ボックス 7">
            <a:extLst>
              <a:ext uri="{FF2B5EF4-FFF2-40B4-BE49-F238E27FC236}">
                <a16:creationId xmlns:a16="http://schemas.microsoft.com/office/drawing/2014/main" id="{621AC4A3-92DB-0D3F-479C-EFED3A74D1CE}"/>
              </a:ext>
            </a:extLst>
          </p:cNvPr>
          <p:cNvSpPr txBox="1"/>
          <p:nvPr/>
        </p:nvSpPr>
        <p:spPr>
          <a:xfrm>
            <a:off x="7915562" y="2193027"/>
            <a:ext cx="3968170" cy="646331"/>
          </a:xfrm>
          <a:prstGeom prst="rect">
            <a:avLst/>
          </a:prstGeom>
          <a:noFill/>
        </p:spPr>
        <p:txBody>
          <a:bodyPr wrap="square" rtlCol="0">
            <a:spAutoFit/>
          </a:bodyPr>
          <a:lstStyle/>
          <a:p>
            <a:r>
              <a:rPr kumimoji="1" lang="en-US" altLang="ja-JP" sz="1200" dirty="0" err="1"/>
              <a:t>ScraperOwner</a:t>
            </a:r>
            <a:r>
              <a:rPr kumimoji="1" lang="ja-JP" altLang="en-US" sz="1200" dirty="0"/>
              <a:t>クラスは、</a:t>
            </a:r>
            <a:r>
              <a:rPr kumimoji="1" lang="en-US" altLang="ja-JP" sz="1200" dirty="0" err="1"/>
              <a:t>ScraperConfig.json</a:t>
            </a:r>
            <a:r>
              <a:rPr kumimoji="1" lang="ja-JP" altLang="en-US" sz="1200" dirty="0"/>
              <a:t>を読み込み、スクレイピングを行う</a:t>
            </a:r>
            <a:br>
              <a:rPr lang="en-US" altLang="ja-JP" sz="1200" dirty="0"/>
            </a:br>
            <a:endParaRPr kumimoji="1" lang="ja-JP" altLang="en-US" sz="1200" dirty="0"/>
          </a:p>
        </p:txBody>
      </p:sp>
      <p:sp>
        <p:nvSpPr>
          <p:cNvPr id="15" name="四角形: 角を丸くする 14">
            <a:extLst>
              <a:ext uri="{FF2B5EF4-FFF2-40B4-BE49-F238E27FC236}">
                <a16:creationId xmlns:a16="http://schemas.microsoft.com/office/drawing/2014/main" id="{2C1E809F-94B8-468E-E3A4-06E3B35F1AF7}"/>
              </a:ext>
            </a:extLst>
          </p:cNvPr>
          <p:cNvSpPr/>
          <p:nvPr/>
        </p:nvSpPr>
        <p:spPr>
          <a:xfrm>
            <a:off x="2128673" y="4607382"/>
            <a:ext cx="1667472" cy="34724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err="1"/>
              <a:t>ScraperConfig.json</a:t>
            </a:r>
            <a:endParaRPr lang="en-US" altLang="ja-JP" sz="1200" dirty="0"/>
          </a:p>
        </p:txBody>
      </p:sp>
      <p:sp>
        <p:nvSpPr>
          <p:cNvPr id="2" name="四角形: 角を丸くする 1">
            <a:extLst>
              <a:ext uri="{FF2B5EF4-FFF2-40B4-BE49-F238E27FC236}">
                <a16:creationId xmlns:a16="http://schemas.microsoft.com/office/drawing/2014/main" id="{24531497-0BB1-363B-1A08-4214AFF44F42}"/>
              </a:ext>
            </a:extLst>
          </p:cNvPr>
          <p:cNvSpPr/>
          <p:nvPr/>
        </p:nvSpPr>
        <p:spPr>
          <a:xfrm>
            <a:off x="4170216" y="595493"/>
            <a:ext cx="1319649" cy="354732"/>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900" dirty="0" err="1"/>
              <a:t>InputScraperConfig</a:t>
            </a:r>
            <a:endParaRPr lang="en-US" altLang="ja-JP" sz="900" dirty="0"/>
          </a:p>
        </p:txBody>
      </p:sp>
      <p:sp>
        <p:nvSpPr>
          <p:cNvPr id="3" name="四角形: 角を丸くする 2">
            <a:extLst>
              <a:ext uri="{FF2B5EF4-FFF2-40B4-BE49-F238E27FC236}">
                <a16:creationId xmlns:a16="http://schemas.microsoft.com/office/drawing/2014/main" id="{55DB99B5-033D-ED51-86AB-F01E8B991B2F}"/>
              </a:ext>
            </a:extLst>
          </p:cNvPr>
          <p:cNvSpPr/>
          <p:nvPr/>
        </p:nvSpPr>
        <p:spPr>
          <a:xfrm>
            <a:off x="4170215" y="1634468"/>
            <a:ext cx="1319649" cy="354732"/>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900" dirty="0" err="1"/>
              <a:t>ScraperLogic</a:t>
            </a:r>
            <a:endParaRPr lang="en-US" altLang="ja-JP" sz="900" dirty="0"/>
          </a:p>
        </p:txBody>
      </p:sp>
    </p:spTree>
    <p:extLst>
      <p:ext uri="{BB962C8B-B14F-4D97-AF65-F5344CB8AC3E}">
        <p14:creationId xmlns:p14="http://schemas.microsoft.com/office/powerpoint/2010/main" val="147385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3540B7E7-F392-A62A-5C50-1E2172A17FBF}"/>
              </a:ext>
            </a:extLst>
          </p:cNvPr>
          <p:cNvSpPr/>
          <p:nvPr/>
        </p:nvSpPr>
        <p:spPr>
          <a:xfrm>
            <a:off x="1895148" y="1353730"/>
            <a:ext cx="1319649" cy="42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ScraperConfig</a:t>
            </a:r>
            <a:endParaRPr lang="en-US" altLang="ja-JP" sz="1100" dirty="0"/>
          </a:p>
        </p:txBody>
      </p:sp>
      <p:sp>
        <p:nvSpPr>
          <p:cNvPr id="5" name="四角形: 角を丸くする 4">
            <a:extLst>
              <a:ext uri="{FF2B5EF4-FFF2-40B4-BE49-F238E27FC236}">
                <a16:creationId xmlns:a16="http://schemas.microsoft.com/office/drawing/2014/main" id="{23F1DC69-E699-650D-B663-CA131535E2AC}"/>
              </a:ext>
            </a:extLst>
          </p:cNvPr>
          <p:cNvSpPr/>
          <p:nvPr/>
        </p:nvSpPr>
        <p:spPr>
          <a:xfrm>
            <a:off x="7970982" y="1353730"/>
            <a:ext cx="1930399" cy="42927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err="1"/>
              <a:t>AbstractScraperConfig</a:t>
            </a:r>
            <a:endParaRPr lang="en-US" altLang="ja-JP" sz="1100" dirty="0"/>
          </a:p>
        </p:txBody>
      </p:sp>
      <p:cxnSp>
        <p:nvCxnSpPr>
          <p:cNvPr id="6" name="直線矢印コネクタ 5">
            <a:extLst>
              <a:ext uri="{FF2B5EF4-FFF2-40B4-BE49-F238E27FC236}">
                <a16:creationId xmlns:a16="http://schemas.microsoft.com/office/drawing/2014/main" id="{29F0BFF2-B6C4-74EC-1F78-BAAC385CF66E}"/>
              </a:ext>
            </a:extLst>
          </p:cNvPr>
          <p:cNvCxnSpPr>
            <a:cxnSpLocks/>
            <a:stCxn id="5" idx="1"/>
          </p:cNvCxnSpPr>
          <p:nvPr/>
        </p:nvCxnSpPr>
        <p:spPr>
          <a:xfrm flipH="1">
            <a:off x="3990814" y="1568368"/>
            <a:ext cx="3980168" cy="5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95FD0F78-DC24-DB92-3AD5-784C75DB2D3F}"/>
              </a:ext>
            </a:extLst>
          </p:cNvPr>
          <p:cNvSpPr txBox="1"/>
          <p:nvPr/>
        </p:nvSpPr>
        <p:spPr>
          <a:xfrm>
            <a:off x="6724073" y="2096654"/>
            <a:ext cx="4276435" cy="1569660"/>
          </a:xfrm>
          <a:prstGeom prst="rect">
            <a:avLst/>
          </a:prstGeom>
          <a:noFill/>
        </p:spPr>
        <p:txBody>
          <a:bodyPr wrap="square" rtlCol="0">
            <a:spAutoFit/>
          </a:bodyPr>
          <a:lstStyle/>
          <a:p>
            <a:r>
              <a:rPr lang="en-US" altLang="ja-JP" sz="1200" dirty="0"/>
              <a:t>LIST_NODE</a:t>
            </a:r>
          </a:p>
          <a:p>
            <a:r>
              <a:rPr lang="en-US" altLang="ja-JP" sz="1200" dirty="0"/>
              <a:t>POST_NODE</a:t>
            </a:r>
            <a:r>
              <a:rPr lang="ja-JP" altLang="en-US" sz="1200" dirty="0"/>
              <a:t>（複数）</a:t>
            </a:r>
          </a:p>
          <a:p>
            <a:r>
              <a:rPr lang="en-US" altLang="ja-JP" sz="1200" dirty="0"/>
              <a:t>ID_KEY</a:t>
            </a:r>
            <a:r>
              <a:rPr lang="ja-JP" altLang="en-US" sz="1200" dirty="0"/>
              <a:t>（投稿</a:t>
            </a:r>
            <a:r>
              <a:rPr lang="en-US" altLang="ja-JP" sz="1200" dirty="0"/>
              <a:t>ID</a:t>
            </a:r>
            <a:r>
              <a:rPr lang="ja-JP" altLang="en-US" sz="1200" dirty="0"/>
              <a:t>）</a:t>
            </a:r>
          </a:p>
          <a:p>
            <a:r>
              <a:rPr lang="en-US" altLang="ja-JP" sz="1200" dirty="0"/>
              <a:t>USER_ID_KEY</a:t>
            </a:r>
            <a:r>
              <a:rPr lang="ja-JP" altLang="en-US" sz="1200" dirty="0"/>
              <a:t>（投稿者ユーザー</a:t>
            </a:r>
            <a:r>
              <a:rPr lang="en-US" altLang="ja-JP" sz="1200" dirty="0"/>
              <a:t>ID</a:t>
            </a:r>
            <a:r>
              <a:rPr lang="ja-JP" altLang="en-US" sz="1200" dirty="0"/>
              <a:t>）</a:t>
            </a:r>
          </a:p>
          <a:p>
            <a:r>
              <a:rPr lang="en-US" altLang="ja-JP" sz="1200" dirty="0"/>
              <a:t>TEXT_KEY</a:t>
            </a:r>
            <a:r>
              <a:rPr lang="ja-JP" altLang="en-US" sz="1200" dirty="0"/>
              <a:t>（投稿本文）</a:t>
            </a:r>
            <a:endParaRPr lang="en-US" altLang="ja-JP" sz="1200" dirty="0"/>
          </a:p>
          <a:p>
            <a:r>
              <a:rPr lang="en-US" altLang="ja-JP" sz="1200" dirty="0"/>
              <a:t>DATE_KEY</a:t>
            </a:r>
            <a:r>
              <a:rPr lang="ja-JP" altLang="en-US" sz="1200" dirty="0"/>
              <a:t>（投稿日時）</a:t>
            </a:r>
          </a:p>
          <a:p>
            <a:r>
              <a:rPr lang="en-US" altLang="ja-JP" sz="1200" dirty="0"/>
              <a:t>REPLY_KEY</a:t>
            </a:r>
            <a:r>
              <a:rPr lang="ja-JP" altLang="en-US" sz="1200" dirty="0"/>
              <a:t>（返信情報）</a:t>
            </a:r>
          </a:p>
          <a:p>
            <a:r>
              <a:rPr lang="en-US" altLang="ja-JP" sz="1200" dirty="0"/>
              <a:t>IMAGE_URL_KEY</a:t>
            </a:r>
            <a:r>
              <a:rPr lang="ja-JP" altLang="en-US" sz="1200" dirty="0"/>
              <a:t>（画像</a:t>
            </a:r>
            <a:r>
              <a:rPr lang="en-US" altLang="ja-JP" sz="1200" dirty="0"/>
              <a:t>URL</a:t>
            </a:r>
            <a:r>
              <a:rPr lang="ja-JP" altLang="en-US" sz="1200" dirty="0"/>
              <a:t>）</a:t>
            </a:r>
            <a:endParaRPr kumimoji="1" lang="ja-JP" altLang="en-US" sz="1200" dirty="0"/>
          </a:p>
        </p:txBody>
      </p:sp>
      <p:sp>
        <p:nvSpPr>
          <p:cNvPr id="11" name="テキスト ボックス 10">
            <a:extLst>
              <a:ext uri="{FF2B5EF4-FFF2-40B4-BE49-F238E27FC236}">
                <a16:creationId xmlns:a16="http://schemas.microsoft.com/office/drawing/2014/main" id="{1E812395-E1F5-47B4-B8AD-2B5C231E2F6F}"/>
              </a:ext>
            </a:extLst>
          </p:cNvPr>
          <p:cNvSpPr txBox="1"/>
          <p:nvPr/>
        </p:nvSpPr>
        <p:spPr>
          <a:xfrm>
            <a:off x="1219199" y="2281382"/>
            <a:ext cx="3482109" cy="830997"/>
          </a:xfrm>
          <a:prstGeom prst="rect">
            <a:avLst/>
          </a:prstGeom>
          <a:noFill/>
        </p:spPr>
        <p:txBody>
          <a:bodyPr wrap="square" rtlCol="0">
            <a:spAutoFit/>
          </a:bodyPr>
          <a:lstStyle/>
          <a:p>
            <a:r>
              <a:rPr kumimoji="1" lang="en-US" altLang="ja-JP" sz="1200" dirty="0" err="1"/>
              <a:t>PostNode</a:t>
            </a:r>
            <a:r>
              <a:rPr kumimoji="1" lang="ja-JP" altLang="en-US" sz="1200" dirty="0"/>
              <a:t>とテキストなどがある</a:t>
            </a:r>
            <a:r>
              <a:rPr kumimoji="1" lang="en-US" altLang="ja-JP" sz="1200" dirty="0"/>
              <a:t>node</a:t>
            </a:r>
            <a:r>
              <a:rPr kumimoji="1" lang="ja-JP" altLang="en-US" sz="1200" dirty="0"/>
              <a:t>が違う</a:t>
            </a:r>
            <a:r>
              <a:rPr kumimoji="1" lang="en-US" altLang="ja-JP" sz="1200" dirty="0"/>
              <a:t>(</a:t>
            </a:r>
            <a:r>
              <a:rPr kumimoji="1" lang="en-US" altLang="ja-JP" sz="1200" dirty="0" err="1"/>
              <a:t>PostNode</a:t>
            </a:r>
            <a:r>
              <a:rPr kumimoji="1" lang="ja-JP" altLang="en-US" sz="1200" dirty="0"/>
              <a:t>のさらに深い階層にあるなど）場合は、それ用の</a:t>
            </a:r>
            <a:r>
              <a:rPr kumimoji="1" lang="en-US" altLang="ja-JP" sz="1200" dirty="0"/>
              <a:t>Node</a:t>
            </a:r>
            <a:r>
              <a:rPr kumimoji="1" lang="ja-JP" altLang="en-US" sz="1200" dirty="0"/>
              <a:t>を保持するフィールドを作成</a:t>
            </a:r>
            <a:r>
              <a:rPr lang="en-US" altLang="ja-JP" sz="1200" dirty="0"/>
              <a:t>(</a:t>
            </a:r>
            <a:r>
              <a:rPr lang="ja-JP" altLang="en-US" sz="1200" dirty="0"/>
              <a:t>例</a:t>
            </a:r>
            <a:r>
              <a:rPr lang="en-US" altLang="ja-JP" sz="1200" dirty="0"/>
              <a:t>)TEXT_NODE</a:t>
            </a:r>
            <a:endParaRPr kumimoji="1" lang="ja-JP" altLang="en-US" sz="1200" dirty="0"/>
          </a:p>
        </p:txBody>
      </p:sp>
    </p:spTree>
    <p:extLst>
      <p:ext uri="{BB962C8B-B14F-4D97-AF65-F5344CB8AC3E}">
        <p14:creationId xmlns:p14="http://schemas.microsoft.com/office/powerpoint/2010/main" val="30084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A72657F-F82D-BF03-44DA-3FF4F7DD1D20}"/>
              </a:ext>
            </a:extLst>
          </p:cNvPr>
          <p:cNvSpPr/>
          <p:nvPr/>
        </p:nvSpPr>
        <p:spPr>
          <a:xfrm>
            <a:off x="1796471" y="1297973"/>
            <a:ext cx="2456873" cy="591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t>S</a:t>
            </a:r>
            <a:r>
              <a:rPr kumimoji="1" lang="en-US" altLang="ja-JP" dirty="0" err="1"/>
              <a:t>craperOwner</a:t>
            </a:r>
            <a:endParaRPr kumimoji="1" lang="ja-JP" altLang="en-US" dirty="0"/>
          </a:p>
        </p:txBody>
      </p:sp>
      <p:sp>
        <p:nvSpPr>
          <p:cNvPr id="5" name="正方形/長方形 4">
            <a:extLst>
              <a:ext uri="{FF2B5EF4-FFF2-40B4-BE49-F238E27FC236}">
                <a16:creationId xmlns:a16="http://schemas.microsoft.com/office/drawing/2014/main" id="{FA3687B7-7A03-435A-6B41-C772A0F5BBD0}"/>
              </a:ext>
            </a:extLst>
          </p:cNvPr>
          <p:cNvSpPr/>
          <p:nvPr/>
        </p:nvSpPr>
        <p:spPr>
          <a:xfrm>
            <a:off x="8603673" y="1220039"/>
            <a:ext cx="2456873" cy="373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IscraperOwner</a:t>
            </a:r>
            <a:endParaRPr kumimoji="1" lang="en-US" altLang="ja-JP" dirty="0"/>
          </a:p>
        </p:txBody>
      </p:sp>
      <p:sp>
        <p:nvSpPr>
          <p:cNvPr id="6" name="正方形/長方形 5">
            <a:extLst>
              <a:ext uri="{FF2B5EF4-FFF2-40B4-BE49-F238E27FC236}">
                <a16:creationId xmlns:a16="http://schemas.microsoft.com/office/drawing/2014/main" id="{966F8D80-69C9-36E9-179C-41295E2CE930}"/>
              </a:ext>
            </a:extLst>
          </p:cNvPr>
          <p:cNvSpPr/>
          <p:nvPr/>
        </p:nvSpPr>
        <p:spPr>
          <a:xfrm>
            <a:off x="1796471" y="3373245"/>
            <a:ext cx="2456873" cy="535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scraperLogic</a:t>
            </a:r>
            <a:endParaRPr kumimoji="1" lang="ja-JP" altLang="en-US" dirty="0"/>
          </a:p>
        </p:txBody>
      </p:sp>
      <p:sp>
        <p:nvSpPr>
          <p:cNvPr id="7" name="テキスト ボックス 6">
            <a:extLst>
              <a:ext uri="{FF2B5EF4-FFF2-40B4-BE49-F238E27FC236}">
                <a16:creationId xmlns:a16="http://schemas.microsoft.com/office/drawing/2014/main" id="{A7F3CE06-A9E0-0006-D117-000158C865DA}"/>
              </a:ext>
            </a:extLst>
          </p:cNvPr>
          <p:cNvSpPr txBox="1"/>
          <p:nvPr/>
        </p:nvSpPr>
        <p:spPr>
          <a:xfrm>
            <a:off x="380996" y="1967013"/>
            <a:ext cx="6213767" cy="1015663"/>
          </a:xfrm>
          <a:prstGeom prst="rect">
            <a:avLst/>
          </a:prstGeom>
          <a:noFill/>
        </p:spPr>
        <p:txBody>
          <a:bodyPr wrap="square" rtlCol="0">
            <a:spAutoFit/>
          </a:bodyPr>
          <a:lstStyle/>
          <a:p>
            <a:r>
              <a:rPr lang="ja-JP" altLang="en-US" sz="1200" dirty="0"/>
              <a:t>スクレイピングの処理が呼ばれたら実行し、</a:t>
            </a:r>
            <a:r>
              <a:rPr lang="en-US" altLang="ja-JP" sz="1200" dirty="0"/>
              <a:t>post</a:t>
            </a:r>
            <a:r>
              <a:rPr lang="ja-JP" altLang="en-US" sz="1200" dirty="0"/>
              <a:t>構造体のリストを返す</a:t>
            </a:r>
            <a:endParaRPr lang="en-US" altLang="ja-JP" sz="1200" dirty="0"/>
          </a:p>
          <a:p>
            <a:r>
              <a:rPr lang="ja-JP" altLang="en-US" sz="1200" dirty="0"/>
              <a:t>・</a:t>
            </a:r>
            <a:r>
              <a:rPr lang="en-US" altLang="ja-JP" sz="1200" b="1" dirty="0"/>
              <a:t>public </a:t>
            </a:r>
            <a:r>
              <a:rPr lang="en-US" altLang="ja-JP" sz="1200" b="1" dirty="0" err="1"/>
              <a:t>GetPosts</a:t>
            </a:r>
            <a:r>
              <a:rPr lang="en-US" altLang="ja-JP" sz="1200" b="1" dirty="0"/>
              <a:t> </a:t>
            </a:r>
            <a:r>
              <a:rPr lang="en-US" altLang="ja-JP" sz="1200" dirty="0"/>
              <a:t>return post</a:t>
            </a:r>
            <a:r>
              <a:rPr lang="ja-JP" altLang="en-US" sz="1200" dirty="0"/>
              <a:t>のリスト</a:t>
            </a:r>
            <a:endParaRPr lang="en-US" altLang="ja-JP" sz="1200" dirty="0"/>
          </a:p>
          <a:p>
            <a:r>
              <a:rPr lang="ja-JP" altLang="en-US" sz="1200" dirty="0"/>
              <a:t>・</a:t>
            </a:r>
            <a:r>
              <a:rPr lang="en-US" altLang="ja-JP" sz="1200" b="1" dirty="0"/>
              <a:t>private </a:t>
            </a:r>
            <a:r>
              <a:rPr lang="en-US" altLang="ja-JP" sz="1200" b="1" dirty="0" err="1"/>
              <a:t>GetHtml</a:t>
            </a:r>
            <a:r>
              <a:rPr lang="en-US" altLang="ja-JP" sz="1200" b="1" dirty="0"/>
              <a:t> </a:t>
            </a:r>
            <a:r>
              <a:rPr lang="en-US" altLang="ja-JP" sz="1200" dirty="0"/>
              <a:t>html</a:t>
            </a:r>
            <a:r>
              <a:rPr lang="ja-JP" altLang="en-US" sz="1200" dirty="0"/>
              <a:t>の取得</a:t>
            </a:r>
            <a:r>
              <a:rPr lang="en-US" altLang="ja-JP" sz="1200" dirty="0"/>
              <a:t>(selenium)</a:t>
            </a:r>
          </a:p>
          <a:p>
            <a:r>
              <a:rPr lang="ja-JP" altLang="en-US" sz="1200" dirty="0"/>
              <a:t>・</a:t>
            </a:r>
            <a:r>
              <a:rPr lang="en-US" altLang="ja-JP" sz="1200" b="1" dirty="0"/>
              <a:t>private </a:t>
            </a:r>
            <a:r>
              <a:rPr lang="en-US" altLang="ja-JP" sz="1200" b="1" dirty="0" err="1"/>
              <a:t>DocParsePosts</a:t>
            </a:r>
            <a:r>
              <a:rPr lang="en-US" altLang="ja-JP" sz="1200" dirty="0"/>
              <a:t> </a:t>
            </a:r>
            <a:r>
              <a:rPr lang="en-US" altLang="ja-JP" sz="1200" dirty="0" err="1"/>
              <a:t>HtmlDocument</a:t>
            </a:r>
            <a:r>
              <a:rPr lang="ja-JP" altLang="en-US" sz="1200" dirty="0"/>
              <a:t>から</a:t>
            </a:r>
            <a:r>
              <a:rPr lang="en-US" altLang="ja-JP" sz="1200" dirty="0"/>
              <a:t>Post</a:t>
            </a:r>
            <a:r>
              <a:rPr lang="ja-JP" altLang="en-US" sz="1200" dirty="0"/>
              <a:t>構造体のリストへデータ抽出＆変換</a:t>
            </a:r>
            <a:endParaRPr lang="en-US" altLang="ja-JP" sz="1200" dirty="0"/>
          </a:p>
          <a:p>
            <a:endParaRPr kumimoji="1" lang="ja-JP" altLang="en-US" sz="1200" dirty="0"/>
          </a:p>
        </p:txBody>
      </p:sp>
      <p:sp>
        <p:nvSpPr>
          <p:cNvPr id="8" name="テキスト ボックス 7">
            <a:extLst>
              <a:ext uri="{FF2B5EF4-FFF2-40B4-BE49-F238E27FC236}">
                <a16:creationId xmlns:a16="http://schemas.microsoft.com/office/drawing/2014/main" id="{DB8BB748-AC57-3B69-2657-FE1E53A7D7B5}"/>
              </a:ext>
            </a:extLst>
          </p:cNvPr>
          <p:cNvSpPr txBox="1"/>
          <p:nvPr/>
        </p:nvSpPr>
        <p:spPr>
          <a:xfrm>
            <a:off x="8081818" y="3962372"/>
            <a:ext cx="4110182" cy="1015663"/>
          </a:xfrm>
          <a:prstGeom prst="rect">
            <a:avLst/>
          </a:prstGeom>
          <a:noFill/>
        </p:spPr>
        <p:txBody>
          <a:bodyPr wrap="square" rtlCol="0">
            <a:spAutoFit/>
          </a:bodyPr>
          <a:lstStyle/>
          <a:p>
            <a:r>
              <a:rPr lang="ja-JP" altLang="en-US" sz="1200" dirty="0"/>
              <a:t>・</a:t>
            </a:r>
            <a:r>
              <a:rPr lang="en-US" altLang="ja-JP" sz="1200" dirty="0"/>
              <a:t>public </a:t>
            </a:r>
            <a:r>
              <a:rPr lang="en-US" altLang="ja-JP" sz="1200" dirty="0" err="1"/>
              <a:t>GetPostsNode</a:t>
            </a:r>
            <a:r>
              <a:rPr lang="en-US" altLang="ja-JP" sz="1200" dirty="0"/>
              <a:t>(</a:t>
            </a:r>
            <a:r>
              <a:rPr lang="en-US" altLang="ja-JP" sz="1200" dirty="0" err="1"/>
              <a:t>HtmlDocument</a:t>
            </a:r>
            <a:r>
              <a:rPr lang="en-US" altLang="ja-JP" sz="1200" dirty="0"/>
              <a:t> doc)</a:t>
            </a:r>
          </a:p>
          <a:p>
            <a:r>
              <a:rPr lang="ja-JP" altLang="en-US" sz="1200" dirty="0"/>
              <a:t>・</a:t>
            </a:r>
            <a:r>
              <a:rPr lang="en-US" altLang="ja-JP" sz="1200" dirty="0"/>
              <a:t>public </a:t>
            </a:r>
            <a:r>
              <a:rPr lang="en-US" altLang="ja-JP" sz="1200" dirty="0" err="1"/>
              <a:t>GetPostNode</a:t>
            </a:r>
            <a:r>
              <a:rPr lang="en-US" altLang="ja-JP" sz="1200" dirty="0"/>
              <a:t>(</a:t>
            </a:r>
            <a:r>
              <a:rPr lang="en-US" altLang="ja-JP" sz="1200" dirty="0" err="1"/>
              <a:t>HtmlNode</a:t>
            </a:r>
            <a:r>
              <a:rPr lang="en-US" altLang="ja-JP" sz="1200" dirty="0"/>
              <a:t> </a:t>
            </a:r>
            <a:r>
              <a:rPr lang="en-US" altLang="ja-JP" sz="1200" dirty="0" err="1"/>
              <a:t>postsNode</a:t>
            </a:r>
            <a:r>
              <a:rPr lang="en-US" altLang="ja-JP" sz="1200" dirty="0"/>
              <a:t>)</a:t>
            </a:r>
          </a:p>
          <a:p>
            <a:r>
              <a:rPr lang="ja-JP" altLang="en-US" sz="1200" dirty="0"/>
              <a:t>・</a:t>
            </a:r>
            <a:r>
              <a:rPr lang="en-US" altLang="ja-JP" sz="1200" dirty="0"/>
              <a:t>public </a:t>
            </a:r>
            <a:r>
              <a:rPr lang="en-US" altLang="ja-JP" sz="1200" dirty="0" err="1"/>
              <a:t>GetText</a:t>
            </a:r>
            <a:r>
              <a:rPr lang="en-US" altLang="ja-JP" sz="1200" dirty="0"/>
              <a:t>(</a:t>
            </a:r>
            <a:r>
              <a:rPr lang="en-US" altLang="ja-JP" sz="1200" dirty="0" err="1"/>
              <a:t>HtmlNode</a:t>
            </a:r>
            <a:r>
              <a:rPr lang="en-US" altLang="ja-JP" sz="1200" dirty="0"/>
              <a:t> </a:t>
            </a:r>
            <a:r>
              <a:rPr lang="en-US" altLang="ja-JP" sz="1200" dirty="0" err="1"/>
              <a:t>TextNode</a:t>
            </a:r>
            <a:r>
              <a:rPr lang="en-US" altLang="ja-JP" sz="1200" dirty="0"/>
              <a:t>)</a:t>
            </a:r>
          </a:p>
          <a:p>
            <a:r>
              <a:rPr lang="ja-JP" altLang="en-US" sz="1200" dirty="0"/>
              <a:t>・</a:t>
            </a:r>
            <a:r>
              <a:rPr lang="en-US" altLang="ja-JP" sz="1200" dirty="0"/>
              <a:t>public </a:t>
            </a:r>
            <a:r>
              <a:rPr lang="en-US" altLang="ja-JP" sz="1200" dirty="0" err="1"/>
              <a:t>GetDate</a:t>
            </a:r>
            <a:r>
              <a:rPr lang="en-US" altLang="ja-JP" sz="1200" dirty="0"/>
              <a:t>(</a:t>
            </a:r>
            <a:r>
              <a:rPr lang="en-US" altLang="ja-JP" sz="1200" dirty="0" err="1"/>
              <a:t>HtmlNode</a:t>
            </a:r>
            <a:r>
              <a:rPr lang="en-US" altLang="ja-JP" sz="1200" dirty="0"/>
              <a:t> </a:t>
            </a:r>
            <a:r>
              <a:rPr lang="en-US" altLang="ja-JP" sz="1200" dirty="0" err="1"/>
              <a:t>DateNode</a:t>
            </a:r>
            <a:r>
              <a:rPr lang="en-US" altLang="ja-JP" sz="1200" dirty="0"/>
              <a:t>)</a:t>
            </a:r>
          </a:p>
          <a:p>
            <a:r>
              <a:rPr lang="ja-JP" altLang="en-US" sz="1200" dirty="0"/>
              <a:t>・</a:t>
            </a:r>
            <a:r>
              <a:rPr lang="en-US" altLang="ja-JP" sz="1200" dirty="0"/>
              <a:t>public </a:t>
            </a:r>
            <a:r>
              <a:rPr lang="en-US" altLang="ja-JP" sz="1200" dirty="0" err="1"/>
              <a:t>GetUserId</a:t>
            </a:r>
            <a:r>
              <a:rPr lang="en-US" altLang="ja-JP" sz="1200" dirty="0"/>
              <a:t>(</a:t>
            </a:r>
            <a:r>
              <a:rPr lang="en-US" altLang="ja-JP" sz="1200" dirty="0" err="1"/>
              <a:t>HtmlNode</a:t>
            </a:r>
            <a:r>
              <a:rPr lang="en-US" altLang="ja-JP" sz="1200" dirty="0"/>
              <a:t> </a:t>
            </a:r>
            <a:r>
              <a:rPr lang="en-US" altLang="ja-JP" sz="1200" dirty="0" err="1"/>
              <a:t>UserIdNode</a:t>
            </a:r>
            <a:r>
              <a:rPr lang="en-US" altLang="ja-JP" sz="1200" dirty="0"/>
              <a:t>)</a:t>
            </a:r>
          </a:p>
        </p:txBody>
      </p:sp>
      <p:sp>
        <p:nvSpPr>
          <p:cNvPr id="10" name="テキスト ボックス 9">
            <a:extLst>
              <a:ext uri="{FF2B5EF4-FFF2-40B4-BE49-F238E27FC236}">
                <a16:creationId xmlns:a16="http://schemas.microsoft.com/office/drawing/2014/main" id="{E0D925A3-218A-2664-4C15-076F39B80C26}"/>
              </a:ext>
            </a:extLst>
          </p:cNvPr>
          <p:cNvSpPr txBox="1"/>
          <p:nvPr/>
        </p:nvSpPr>
        <p:spPr>
          <a:xfrm>
            <a:off x="600363" y="4064779"/>
            <a:ext cx="6213767" cy="2292935"/>
          </a:xfrm>
          <a:prstGeom prst="rect">
            <a:avLst/>
          </a:prstGeom>
          <a:noFill/>
        </p:spPr>
        <p:txBody>
          <a:bodyPr wrap="square" rtlCol="0">
            <a:spAutoFit/>
          </a:bodyPr>
          <a:lstStyle/>
          <a:p>
            <a:r>
              <a:rPr lang="en-US" altLang="ja-JP" sz="1100" dirty="0" err="1"/>
              <a:t>HtmlDocument</a:t>
            </a:r>
            <a:r>
              <a:rPr lang="ja-JP" altLang="en-US" sz="1100" dirty="0"/>
              <a:t>から</a:t>
            </a:r>
            <a:r>
              <a:rPr lang="en-US" altLang="ja-JP" sz="1100" dirty="0"/>
              <a:t>post</a:t>
            </a:r>
            <a:r>
              <a:rPr lang="ja-JP" altLang="en-US" sz="1100" dirty="0"/>
              <a:t>データを探索する処理を抽象化し、</a:t>
            </a:r>
            <a:r>
              <a:rPr lang="en-US" altLang="ja-JP" sz="1100" dirty="0" err="1"/>
              <a:t>scraperOwner</a:t>
            </a:r>
            <a:r>
              <a:rPr lang="ja-JP" altLang="en-US" sz="1100" dirty="0"/>
              <a:t>へ提供</a:t>
            </a:r>
            <a:endParaRPr lang="en-US" altLang="ja-JP" sz="1100" dirty="0"/>
          </a:p>
          <a:p>
            <a:r>
              <a:rPr lang="en-US" altLang="ja-JP" sz="1100" dirty="0" err="1"/>
              <a:t>DoCParsePosts</a:t>
            </a:r>
            <a:r>
              <a:rPr lang="ja-JP" altLang="en-US" sz="1100" dirty="0"/>
              <a:t>の中で、</a:t>
            </a:r>
            <a:r>
              <a:rPr lang="en-US" altLang="ja-JP" sz="1100" dirty="0" err="1"/>
              <a:t>ScraperLogic</a:t>
            </a:r>
            <a:r>
              <a:rPr lang="ja-JP" altLang="en-US" sz="1100" dirty="0"/>
              <a:t>クラスの</a:t>
            </a:r>
            <a:r>
              <a:rPr lang="en-US" altLang="ja-JP" sz="1100" dirty="0"/>
              <a:t>public</a:t>
            </a:r>
            <a:r>
              <a:rPr lang="ja-JP" altLang="en-US" sz="1100" dirty="0"/>
              <a:t>メソッドを実行し、</a:t>
            </a:r>
            <a:r>
              <a:rPr lang="en-US" altLang="ja-JP" sz="1100" dirty="0"/>
              <a:t>Post</a:t>
            </a:r>
            <a:r>
              <a:rPr lang="ja-JP" altLang="en-US" sz="1100" dirty="0"/>
              <a:t>構造体を生成。</a:t>
            </a:r>
            <a:endParaRPr lang="en-US" altLang="ja-JP" sz="1100" dirty="0"/>
          </a:p>
          <a:p>
            <a:r>
              <a:rPr lang="en-US" altLang="ja-JP" sz="1100" dirty="0"/>
              <a:t>Post</a:t>
            </a:r>
            <a:r>
              <a:rPr lang="ja-JP" altLang="en-US" sz="1100" dirty="0"/>
              <a:t>がある</a:t>
            </a:r>
            <a:r>
              <a:rPr lang="en-US" altLang="ja-JP" sz="1100" dirty="0"/>
              <a:t>node</a:t>
            </a:r>
            <a:r>
              <a:rPr lang="ja-JP" altLang="en-US" sz="1100" dirty="0"/>
              <a:t>を探索 </a:t>
            </a:r>
            <a:r>
              <a:rPr lang="en-US" altLang="ja-JP" sz="1100" dirty="0"/>
              <a:t>-&gt; Post</a:t>
            </a:r>
            <a:r>
              <a:rPr lang="ja-JP" altLang="en-US" sz="1100" dirty="0"/>
              <a:t>ひとつひとつの</a:t>
            </a:r>
            <a:r>
              <a:rPr lang="en-US" altLang="ja-JP" sz="1100" dirty="0"/>
              <a:t>Node</a:t>
            </a:r>
            <a:r>
              <a:rPr lang="ja-JP" altLang="en-US" sz="1100" dirty="0"/>
              <a:t>をリストで取得</a:t>
            </a:r>
            <a:r>
              <a:rPr lang="en-US" altLang="ja-JP" sz="1100" dirty="0"/>
              <a:t>-&gt;Post</a:t>
            </a:r>
            <a:r>
              <a:rPr lang="ja-JP" altLang="en-US" sz="1100" dirty="0"/>
              <a:t>の中のデータを抽出</a:t>
            </a:r>
            <a:br>
              <a:rPr lang="en-US" altLang="ja-JP" sz="1100" dirty="0"/>
            </a:br>
            <a:r>
              <a:rPr lang="ja-JP" altLang="en-US" sz="1100" dirty="0"/>
              <a:t>各</a:t>
            </a:r>
            <a:r>
              <a:rPr lang="en-US" altLang="ja-JP" sz="1100" dirty="0"/>
              <a:t>Post</a:t>
            </a:r>
            <a:r>
              <a:rPr lang="ja-JP" altLang="en-US" sz="1100" dirty="0"/>
              <a:t>の</a:t>
            </a:r>
            <a:r>
              <a:rPr lang="en-US" altLang="ja-JP" sz="1100" dirty="0"/>
              <a:t>Node</a:t>
            </a:r>
            <a:r>
              <a:rPr lang="ja-JP" altLang="en-US" sz="1100" dirty="0"/>
              <a:t>から更に</a:t>
            </a:r>
            <a:r>
              <a:rPr lang="en-US" altLang="ja-JP" sz="1100" dirty="0"/>
              <a:t>Node</a:t>
            </a:r>
            <a:r>
              <a:rPr lang="ja-JP" altLang="en-US" sz="1100" dirty="0"/>
              <a:t>を深く掘る場合は、</a:t>
            </a:r>
            <a:r>
              <a:rPr lang="en-US" altLang="ja-JP" sz="1100" dirty="0"/>
              <a:t>Interface</a:t>
            </a:r>
            <a:r>
              <a:rPr lang="ja-JP" altLang="en-US" sz="1100" dirty="0"/>
              <a:t>とは別にメソッドを定義</a:t>
            </a:r>
            <a:r>
              <a:rPr lang="en-US" altLang="ja-JP" sz="1100" dirty="0"/>
              <a:t>(</a:t>
            </a:r>
            <a:r>
              <a:rPr lang="en-US" altLang="ja-JP" sz="1100" dirty="0" err="1"/>
              <a:t>GetTextNode</a:t>
            </a:r>
            <a:r>
              <a:rPr lang="ja-JP" altLang="en-US" sz="1100" dirty="0"/>
              <a:t>など</a:t>
            </a:r>
            <a:r>
              <a:rPr lang="en-US" altLang="ja-JP" sz="1100" dirty="0"/>
              <a:t>)</a:t>
            </a:r>
          </a:p>
          <a:p>
            <a:r>
              <a:rPr lang="ja-JP" altLang="en-US" sz="1100" dirty="0"/>
              <a:t>・</a:t>
            </a:r>
            <a:r>
              <a:rPr lang="en-US" altLang="ja-JP" sz="1100" dirty="0"/>
              <a:t>public </a:t>
            </a:r>
            <a:r>
              <a:rPr lang="en-US" altLang="ja-JP" sz="1100" dirty="0" err="1"/>
              <a:t>GetPostsNode</a:t>
            </a:r>
            <a:r>
              <a:rPr lang="en-US" altLang="ja-JP" sz="1100" dirty="0"/>
              <a:t>(</a:t>
            </a:r>
            <a:r>
              <a:rPr lang="en-US" altLang="ja-JP" sz="1100" dirty="0" err="1"/>
              <a:t>HtmlDocument</a:t>
            </a:r>
            <a:r>
              <a:rPr lang="en-US" altLang="ja-JP" sz="1100" dirty="0"/>
              <a:t> doc)</a:t>
            </a:r>
          </a:p>
          <a:p>
            <a:r>
              <a:rPr lang="ja-JP" altLang="en-US" sz="1100" dirty="0"/>
              <a:t>・</a:t>
            </a:r>
            <a:r>
              <a:rPr lang="en-US" altLang="ja-JP" sz="1100" dirty="0"/>
              <a:t>public </a:t>
            </a:r>
            <a:r>
              <a:rPr lang="en-US" altLang="ja-JP" sz="1100" dirty="0" err="1"/>
              <a:t>GetPostNode</a:t>
            </a:r>
            <a:r>
              <a:rPr lang="en-US" altLang="ja-JP" sz="1100" dirty="0"/>
              <a:t>(</a:t>
            </a:r>
            <a:r>
              <a:rPr lang="en-US" altLang="ja-JP" sz="1100" dirty="0" err="1"/>
              <a:t>HtmlNode</a:t>
            </a:r>
            <a:r>
              <a:rPr lang="en-US" altLang="ja-JP" sz="1100" dirty="0"/>
              <a:t> </a:t>
            </a:r>
            <a:r>
              <a:rPr lang="en-US" altLang="ja-JP" sz="1100" dirty="0" err="1"/>
              <a:t>postsNode</a:t>
            </a:r>
            <a:r>
              <a:rPr lang="en-US" altLang="ja-JP" sz="1100" dirty="0"/>
              <a:t>)</a:t>
            </a:r>
          </a:p>
          <a:p>
            <a:r>
              <a:rPr lang="ja-JP" altLang="en-US" sz="1100" dirty="0"/>
              <a:t>・</a:t>
            </a:r>
            <a:r>
              <a:rPr lang="en-US" altLang="ja-JP" sz="1100" dirty="0"/>
              <a:t>public </a:t>
            </a:r>
            <a:r>
              <a:rPr lang="en-US" altLang="ja-JP" sz="1100" dirty="0" err="1"/>
              <a:t>GetTextNode</a:t>
            </a:r>
            <a:r>
              <a:rPr lang="en-US" altLang="ja-JP" sz="1100" dirty="0"/>
              <a:t>(</a:t>
            </a:r>
            <a:r>
              <a:rPr lang="en-US" altLang="ja-JP" sz="1100" dirty="0" err="1"/>
              <a:t>HtmlNode</a:t>
            </a:r>
            <a:r>
              <a:rPr lang="en-US" altLang="ja-JP" sz="1100" dirty="0"/>
              <a:t> </a:t>
            </a:r>
            <a:r>
              <a:rPr lang="en-US" altLang="ja-JP" sz="1100" dirty="0" err="1"/>
              <a:t>postNode</a:t>
            </a:r>
            <a:r>
              <a:rPr lang="en-US" altLang="ja-JP" sz="1100" dirty="0"/>
              <a:t>)</a:t>
            </a:r>
          </a:p>
          <a:p>
            <a:r>
              <a:rPr lang="ja-JP" altLang="en-US" sz="1100" dirty="0"/>
              <a:t>・</a:t>
            </a:r>
            <a:r>
              <a:rPr lang="en-US" altLang="ja-JP" sz="1100" dirty="0"/>
              <a:t>public </a:t>
            </a:r>
            <a:r>
              <a:rPr lang="en-US" altLang="ja-JP" sz="1100" dirty="0" err="1"/>
              <a:t>GetText</a:t>
            </a:r>
            <a:r>
              <a:rPr lang="en-US" altLang="ja-JP" sz="1100" dirty="0"/>
              <a:t>(</a:t>
            </a:r>
            <a:r>
              <a:rPr lang="en-US" altLang="ja-JP" sz="1100" dirty="0" err="1"/>
              <a:t>HtmlNode</a:t>
            </a:r>
            <a:r>
              <a:rPr lang="en-US" altLang="ja-JP" sz="1100" dirty="0"/>
              <a:t> </a:t>
            </a:r>
            <a:r>
              <a:rPr lang="en-US" altLang="ja-JP" sz="1100" dirty="0" err="1"/>
              <a:t>TextNode</a:t>
            </a:r>
            <a:r>
              <a:rPr lang="en-US" altLang="ja-JP" sz="1100" dirty="0"/>
              <a:t>)</a:t>
            </a:r>
          </a:p>
          <a:p>
            <a:r>
              <a:rPr lang="ja-JP" altLang="en-US" sz="1100" dirty="0"/>
              <a:t>・</a:t>
            </a:r>
            <a:r>
              <a:rPr lang="en-US" altLang="ja-JP" sz="1100" dirty="0"/>
              <a:t>public </a:t>
            </a:r>
            <a:r>
              <a:rPr lang="en-US" altLang="ja-JP" sz="1100" dirty="0" err="1"/>
              <a:t>GetDateNode</a:t>
            </a:r>
            <a:r>
              <a:rPr lang="en-US" altLang="ja-JP" sz="1100" dirty="0"/>
              <a:t>(</a:t>
            </a:r>
            <a:r>
              <a:rPr lang="en-US" altLang="ja-JP" sz="1100" dirty="0" err="1"/>
              <a:t>HtmlNode</a:t>
            </a:r>
            <a:r>
              <a:rPr lang="en-US" altLang="ja-JP" sz="1100" dirty="0"/>
              <a:t> </a:t>
            </a:r>
            <a:r>
              <a:rPr lang="en-US" altLang="ja-JP" sz="1100" dirty="0" err="1"/>
              <a:t>postNode</a:t>
            </a:r>
            <a:r>
              <a:rPr lang="en-US" altLang="ja-JP" sz="1100" dirty="0"/>
              <a:t>)</a:t>
            </a:r>
          </a:p>
          <a:p>
            <a:r>
              <a:rPr lang="ja-JP" altLang="en-US" sz="1100" dirty="0"/>
              <a:t>・</a:t>
            </a:r>
            <a:r>
              <a:rPr lang="en-US" altLang="ja-JP" sz="1100" dirty="0"/>
              <a:t>public </a:t>
            </a:r>
            <a:r>
              <a:rPr lang="en-US" altLang="ja-JP" sz="1100" dirty="0" err="1"/>
              <a:t>GetDate</a:t>
            </a:r>
            <a:r>
              <a:rPr lang="en-US" altLang="ja-JP" sz="1100" dirty="0"/>
              <a:t>(</a:t>
            </a:r>
            <a:r>
              <a:rPr lang="en-US" altLang="ja-JP" sz="1100" dirty="0" err="1"/>
              <a:t>HtmlNode</a:t>
            </a:r>
            <a:r>
              <a:rPr lang="en-US" altLang="ja-JP" sz="1100" dirty="0"/>
              <a:t> </a:t>
            </a:r>
            <a:r>
              <a:rPr lang="en-US" altLang="ja-JP" sz="1100" dirty="0" err="1"/>
              <a:t>DateNode</a:t>
            </a:r>
            <a:r>
              <a:rPr lang="en-US" altLang="ja-JP" sz="1100" dirty="0"/>
              <a:t>)</a:t>
            </a:r>
          </a:p>
          <a:p>
            <a:r>
              <a:rPr lang="ja-JP" altLang="en-US" sz="1100" dirty="0"/>
              <a:t>・</a:t>
            </a:r>
            <a:r>
              <a:rPr lang="en-US" altLang="ja-JP" sz="1100" dirty="0"/>
              <a:t>public </a:t>
            </a:r>
            <a:r>
              <a:rPr lang="en-US" altLang="ja-JP" sz="1100" dirty="0" err="1"/>
              <a:t>GetUserIdNode</a:t>
            </a:r>
            <a:r>
              <a:rPr lang="en-US" altLang="ja-JP" sz="1100" dirty="0"/>
              <a:t>(</a:t>
            </a:r>
            <a:r>
              <a:rPr lang="en-US" altLang="ja-JP" sz="1100" dirty="0" err="1"/>
              <a:t>HtmlNode</a:t>
            </a:r>
            <a:r>
              <a:rPr lang="en-US" altLang="ja-JP" sz="1100" dirty="0"/>
              <a:t> </a:t>
            </a:r>
            <a:r>
              <a:rPr lang="en-US" altLang="ja-JP" sz="1100" dirty="0" err="1"/>
              <a:t>postNode</a:t>
            </a:r>
            <a:r>
              <a:rPr lang="en-US" altLang="ja-JP" sz="1100" dirty="0"/>
              <a:t>)</a:t>
            </a:r>
          </a:p>
          <a:p>
            <a:r>
              <a:rPr lang="ja-JP" altLang="en-US" sz="1100" dirty="0"/>
              <a:t>・</a:t>
            </a:r>
            <a:r>
              <a:rPr lang="en-US" altLang="ja-JP" sz="1100" dirty="0"/>
              <a:t>public </a:t>
            </a:r>
            <a:r>
              <a:rPr lang="en-US" altLang="ja-JP" sz="1100" dirty="0" err="1"/>
              <a:t>GetUserId</a:t>
            </a:r>
            <a:r>
              <a:rPr lang="en-US" altLang="ja-JP" sz="1100" dirty="0"/>
              <a:t>(</a:t>
            </a:r>
            <a:r>
              <a:rPr lang="en-US" altLang="ja-JP" sz="1100" dirty="0" err="1"/>
              <a:t>HtmlNode</a:t>
            </a:r>
            <a:r>
              <a:rPr lang="en-US" altLang="ja-JP" sz="1100" dirty="0"/>
              <a:t> </a:t>
            </a:r>
            <a:r>
              <a:rPr lang="en-US" altLang="ja-JP" sz="1100" dirty="0" err="1"/>
              <a:t>UserIdNode</a:t>
            </a:r>
            <a:r>
              <a:rPr lang="en-US" altLang="ja-JP" sz="1100" dirty="0"/>
              <a:t>)</a:t>
            </a:r>
          </a:p>
        </p:txBody>
      </p:sp>
      <p:sp>
        <p:nvSpPr>
          <p:cNvPr id="12" name="正方形/長方形 11">
            <a:extLst>
              <a:ext uri="{FF2B5EF4-FFF2-40B4-BE49-F238E27FC236}">
                <a16:creationId xmlns:a16="http://schemas.microsoft.com/office/drawing/2014/main" id="{76C38A58-811E-EBB0-6496-0A416BB3EEAD}"/>
              </a:ext>
            </a:extLst>
          </p:cNvPr>
          <p:cNvSpPr/>
          <p:nvPr/>
        </p:nvSpPr>
        <p:spPr>
          <a:xfrm>
            <a:off x="8603672" y="3444874"/>
            <a:ext cx="2456873" cy="373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IscraperLogic</a:t>
            </a:r>
            <a:endParaRPr kumimoji="1" lang="ja-JP" altLang="en-US" dirty="0"/>
          </a:p>
        </p:txBody>
      </p:sp>
      <p:sp>
        <p:nvSpPr>
          <p:cNvPr id="13" name="テキスト ボックス 12">
            <a:extLst>
              <a:ext uri="{FF2B5EF4-FFF2-40B4-BE49-F238E27FC236}">
                <a16:creationId xmlns:a16="http://schemas.microsoft.com/office/drawing/2014/main" id="{5BCDE297-3115-E0E3-878B-CAF88AFDA553}"/>
              </a:ext>
            </a:extLst>
          </p:cNvPr>
          <p:cNvSpPr txBox="1"/>
          <p:nvPr/>
        </p:nvSpPr>
        <p:spPr>
          <a:xfrm>
            <a:off x="8767621" y="1694896"/>
            <a:ext cx="3043383" cy="276999"/>
          </a:xfrm>
          <a:prstGeom prst="rect">
            <a:avLst/>
          </a:prstGeom>
          <a:noFill/>
        </p:spPr>
        <p:txBody>
          <a:bodyPr wrap="square" rtlCol="0">
            <a:spAutoFit/>
          </a:bodyPr>
          <a:lstStyle/>
          <a:p>
            <a:r>
              <a:rPr lang="ja-JP" altLang="en-US" sz="1200" dirty="0"/>
              <a:t>・</a:t>
            </a:r>
            <a:r>
              <a:rPr lang="en-US" altLang="ja-JP" sz="1200" dirty="0"/>
              <a:t>public </a:t>
            </a:r>
            <a:r>
              <a:rPr lang="en-US" altLang="ja-JP" sz="1200" dirty="0" err="1"/>
              <a:t>GetPosts</a:t>
            </a:r>
            <a:r>
              <a:rPr lang="en-US" altLang="ja-JP" sz="1200" dirty="0"/>
              <a:t>()</a:t>
            </a:r>
            <a:endParaRPr kumimoji="1" lang="ja-JP" altLang="en-US" sz="1200" dirty="0"/>
          </a:p>
        </p:txBody>
      </p:sp>
      <p:sp>
        <p:nvSpPr>
          <p:cNvPr id="14" name="テキスト ボックス 13">
            <a:extLst>
              <a:ext uri="{FF2B5EF4-FFF2-40B4-BE49-F238E27FC236}">
                <a16:creationId xmlns:a16="http://schemas.microsoft.com/office/drawing/2014/main" id="{D6E3DE33-A554-FD11-CC99-3CB841505A77}"/>
              </a:ext>
            </a:extLst>
          </p:cNvPr>
          <p:cNvSpPr txBox="1"/>
          <p:nvPr/>
        </p:nvSpPr>
        <p:spPr>
          <a:xfrm>
            <a:off x="380995" y="576516"/>
            <a:ext cx="8386625" cy="523220"/>
          </a:xfrm>
          <a:prstGeom prst="rect">
            <a:avLst/>
          </a:prstGeom>
          <a:noFill/>
        </p:spPr>
        <p:txBody>
          <a:bodyPr wrap="square" rtlCol="0">
            <a:spAutoFit/>
          </a:bodyPr>
          <a:lstStyle/>
          <a:p>
            <a:r>
              <a:rPr lang="en-US" altLang="ja-JP" sz="1400" b="1" dirty="0" err="1"/>
              <a:t>ScraperOwner</a:t>
            </a:r>
            <a:r>
              <a:rPr lang="ja-JP" altLang="en-US" sz="1400" b="1" dirty="0"/>
              <a:t>は</a:t>
            </a:r>
            <a:r>
              <a:rPr lang="en-US" altLang="ja-JP" sz="1400" b="1" dirty="0"/>
              <a:t>1</a:t>
            </a:r>
            <a:r>
              <a:rPr lang="ja-JP" altLang="en-US" sz="1400" b="1" dirty="0"/>
              <a:t>つ</a:t>
            </a:r>
            <a:endParaRPr lang="en-US" altLang="ja-JP" sz="1400" b="1" dirty="0"/>
          </a:p>
          <a:p>
            <a:r>
              <a:rPr kumimoji="1" lang="ja-JP" altLang="en-US" sz="1400" b="1" dirty="0"/>
              <a:t>サイト毎の処理は</a:t>
            </a:r>
            <a:r>
              <a:rPr kumimoji="1" lang="en-US" altLang="ja-JP" sz="1400" b="1" dirty="0" err="1"/>
              <a:t>ScraperLogic</a:t>
            </a:r>
            <a:r>
              <a:rPr kumimoji="1" lang="ja-JP" altLang="en-US" sz="1400" b="1" dirty="0"/>
              <a:t>で実装し</a:t>
            </a:r>
            <a:r>
              <a:rPr kumimoji="1" lang="en-US" altLang="ja-JP" sz="1400" b="1" dirty="0"/>
              <a:t>(</a:t>
            </a:r>
            <a:r>
              <a:rPr kumimoji="1" lang="ja-JP" altLang="en-US" sz="1400" b="1" dirty="0"/>
              <a:t>サイト</a:t>
            </a:r>
            <a:r>
              <a:rPr kumimoji="1" lang="en-US" altLang="ja-JP" sz="1400" b="1" dirty="0"/>
              <a:t>1 </a:t>
            </a:r>
            <a:r>
              <a:rPr lang="en-US" altLang="ja-JP" sz="1400" b="1" dirty="0"/>
              <a:t>: </a:t>
            </a:r>
            <a:r>
              <a:rPr kumimoji="1" lang="en-US" altLang="ja-JP" sz="1400" b="1" dirty="0"/>
              <a:t>ScraperLogic1)</a:t>
            </a:r>
            <a:r>
              <a:rPr kumimoji="1" lang="ja-JP" altLang="en-US" sz="1400" b="1" dirty="0"/>
              <a:t>、</a:t>
            </a:r>
            <a:r>
              <a:rPr kumimoji="1" lang="en-US" altLang="ja-JP" sz="1400" b="1" dirty="0" err="1"/>
              <a:t>ScraperOwner</a:t>
            </a:r>
            <a:r>
              <a:rPr kumimoji="1" lang="ja-JP" altLang="en-US" sz="1400" b="1" dirty="0"/>
              <a:t>に提供する</a:t>
            </a:r>
          </a:p>
        </p:txBody>
      </p:sp>
      <p:sp>
        <p:nvSpPr>
          <p:cNvPr id="16" name="テキスト ボックス 15">
            <a:extLst>
              <a:ext uri="{FF2B5EF4-FFF2-40B4-BE49-F238E27FC236}">
                <a16:creationId xmlns:a16="http://schemas.microsoft.com/office/drawing/2014/main" id="{D67DADA6-49BB-714D-F72F-831ACF370ACD}"/>
              </a:ext>
            </a:extLst>
          </p:cNvPr>
          <p:cNvSpPr txBox="1"/>
          <p:nvPr/>
        </p:nvSpPr>
        <p:spPr>
          <a:xfrm>
            <a:off x="2466109" y="138545"/>
            <a:ext cx="2309091" cy="369332"/>
          </a:xfrm>
          <a:prstGeom prst="rect">
            <a:avLst/>
          </a:prstGeom>
          <a:noFill/>
        </p:spPr>
        <p:txBody>
          <a:bodyPr wrap="square" rtlCol="0">
            <a:spAutoFit/>
          </a:bodyPr>
          <a:lstStyle/>
          <a:p>
            <a:r>
              <a:rPr kumimoji="1" lang="en-US" altLang="ja-JP" dirty="0"/>
              <a:t>Scraper</a:t>
            </a:r>
            <a:r>
              <a:rPr kumimoji="1" lang="ja-JP" altLang="en-US" dirty="0"/>
              <a:t>設計</a:t>
            </a:r>
          </a:p>
        </p:txBody>
      </p:sp>
      <p:cxnSp>
        <p:nvCxnSpPr>
          <p:cNvPr id="18" name="直線矢印コネクタ 17">
            <a:extLst>
              <a:ext uri="{FF2B5EF4-FFF2-40B4-BE49-F238E27FC236}">
                <a16:creationId xmlns:a16="http://schemas.microsoft.com/office/drawing/2014/main" id="{30C21D28-345C-CB17-E6CA-567007C00A06}"/>
              </a:ext>
            </a:extLst>
          </p:cNvPr>
          <p:cNvCxnSpPr/>
          <p:nvPr/>
        </p:nvCxnSpPr>
        <p:spPr>
          <a:xfrm flipH="1">
            <a:off x="4775200" y="1403927"/>
            <a:ext cx="34451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57141325-AFC9-0753-A6E6-9C74DD8F6C04}"/>
              </a:ext>
            </a:extLst>
          </p:cNvPr>
          <p:cNvCxnSpPr/>
          <p:nvPr/>
        </p:nvCxnSpPr>
        <p:spPr>
          <a:xfrm flipH="1">
            <a:off x="4775200" y="3634509"/>
            <a:ext cx="34451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10CDF77C-71BF-C552-BC55-F13D960A138E}"/>
              </a:ext>
            </a:extLst>
          </p:cNvPr>
          <p:cNvSpPr txBox="1"/>
          <p:nvPr/>
        </p:nvSpPr>
        <p:spPr>
          <a:xfrm>
            <a:off x="5063837" y="1403927"/>
            <a:ext cx="1260763" cy="307777"/>
          </a:xfrm>
          <a:prstGeom prst="rect">
            <a:avLst/>
          </a:prstGeom>
          <a:noFill/>
        </p:spPr>
        <p:txBody>
          <a:bodyPr wrap="square" rtlCol="0">
            <a:spAutoFit/>
          </a:bodyPr>
          <a:lstStyle/>
          <a:p>
            <a:r>
              <a:rPr kumimoji="1" lang="ja-JP" altLang="en-US" sz="1400" dirty="0"/>
              <a:t>実装</a:t>
            </a:r>
          </a:p>
        </p:txBody>
      </p:sp>
      <p:sp>
        <p:nvSpPr>
          <p:cNvPr id="21" name="テキスト ボックス 20">
            <a:extLst>
              <a:ext uri="{FF2B5EF4-FFF2-40B4-BE49-F238E27FC236}">
                <a16:creationId xmlns:a16="http://schemas.microsoft.com/office/drawing/2014/main" id="{6CB25E7C-9360-23B0-F40A-29E246B63AC3}"/>
              </a:ext>
            </a:extLst>
          </p:cNvPr>
          <p:cNvSpPr txBox="1"/>
          <p:nvPr/>
        </p:nvSpPr>
        <p:spPr>
          <a:xfrm>
            <a:off x="4920674" y="3627267"/>
            <a:ext cx="1260763" cy="307777"/>
          </a:xfrm>
          <a:prstGeom prst="rect">
            <a:avLst/>
          </a:prstGeom>
          <a:noFill/>
        </p:spPr>
        <p:txBody>
          <a:bodyPr wrap="square" rtlCol="0">
            <a:spAutoFit/>
          </a:bodyPr>
          <a:lstStyle/>
          <a:p>
            <a:r>
              <a:rPr kumimoji="1" lang="ja-JP" altLang="en-US" sz="1400" dirty="0"/>
              <a:t>実装</a:t>
            </a:r>
          </a:p>
        </p:txBody>
      </p:sp>
    </p:spTree>
    <p:extLst>
      <p:ext uri="{BB962C8B-B14F-4D97-AF65-F5344CB8AC3E}">
        <p14:creationId xmlns:p14="http://schemas.microsoft.com/office/powerpoint/2010/main" val="47133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グラフィックス 11" descr="ブラウザー ウィンドウ 枠線">
            <a:extLst>
              <a:ext uri="{FF2B5EF4-FFF2-40B4-BE49-F238E27FC236}">
                <a16:creationId xmlns:a16="http://schemas.microsoft.com/office/drawing/2014/main" id="{465DDB9D-67C7-CF66-E2F9-AE85AAF08F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787" y="1693716"/>
            <a:ext cx="1140691" cy="914400"/>
          </a:xfrm>
          <a:prstGeom prst="rect">
            <a:avLst/>
          </a:prstGeom>
        </p:spPr>
      </p:pic>
      <p:sp>
        <p:nvSpPr>
          <p:cNvPr id="15" name="四角形: 角を丸くする 14">
            <a:extLst>
              <a:ext uri="{FF2B5EF4-FFF2-40B4-BE49-F238E27FC236}">
                <a16:creationId xmlns:a16="http://schemas.microsoft.com/office/drawing/2014/main" id="{73DA935B-B506-38E3-FDEA-4E4F05D6EBB9}"/>
              </a:ext>
            </a:extLst>
          </p:cNvPr>
          <p:cNvSpPr/>
          <p:nvPr/>
        </p:nvSpPr>
        <p:spPr>
          <a:xfrm>
            <a:off x="3139423" y="1936278"/>
            <a:ext cx="1319649" cy="42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t>スクレイパー</a:t>
            </a:r>
            <a:br>
              <a:rPr lang="en-US" altLang="ja-JP" sz="1100" dirty="0"/>
            </a:br>
            <a:r>
              <a:rPr lang="en-US" altLang="ja-JP" sz="1100" dirty="0"/>
              <a:t>Interface</a:t>
            </a:r>
          </a:p>
        </p:txBody>
      </p:sp>
      <p:sp>
        <p:nvSpPr>
          <p:cNvPr id="16" name="四角形: 角を丸くする 15">
            <a:extLst>
              <a:ext uri="{FF2B5EF4-FFF2-40B4-BE49-F238E27FC236}">
                <a16:creationId xmlns:a16="http://schemas.microsoft.com/office/drawing/2014/main" id="{DDB01894-7608-0F99-D88D-7CA8CF2A629C}"/>
              </a:ext>
            </a:extLst>
          </p:cNvPr>
          <p:cNvSpPr/>
          <p:nvPr/>
        </p:nvSpPr>
        <p:spPr>
          <a:xfrm>
            <a:off x="1564415" y="1998805"/>
            <a:ext cx="924785" cy="249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t>スクレイパー</a:t>
            </a:r>
            <a:endParaRPr lang="en-US" altLang="ja-JP" sz="900" dirty="0"/>
          </a:p>
        </p:txBody>
      </p:sp>
      <p:sp>
        <p:nvSpPr>
          <p:cNvPr id="57" name="四角形: 角を丸くする 56">
            <a:extLst>
              <a:ext uri="{FF2B5EF4-FFF2-40B4-BE49-F238E27FC236}">
                <a16:creationId xmlns:a16="http://schemas.microsoft.com/office/drawing/2014/main" id="{D62F9A93-58F9-6E17-CC63-6836F6573395}"/>
              </a:ext>
            </a:extLst>
          </p:cNvPr>
          <p:cNvSpPr/>
          <p:nvPr/>
        </p:nvSpPr>
        <p:spPr>
          <a:xfrm>
            <a:off x="4640634" y="3404298"/>
            <a:ext cx="1211242" cy="574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UI</a:t>
            </a:r>
          </a:p>
        </p:txBody>
      </p:sp>
      <p:sp>
        <p:nvSpPr>
          <p:cNvPr id="58" name="四角形: 角を丸くする 57">
            <a:extLst>
              <a:ext uri="{FF2B5EF4-FFF2-40B4-BE49-F238E27FC236}">
                <a16:creationId xmlns:a16="http://schemas.microsoft.com/office/drawing/2014/main" id="{8D28EBA5-7EB1-B73B-98C8-05CED8660590}"/>
              </a:ext>
            </a:extLst>
          </p:cNvPr>
          <p:cNvSpPr/>
          <p:nvPr/>
        </p:nvSpPr>
        <p:spPr>
          <a:xfrm>
            <a:off x="4640634" y="4107981"/>
            <a:ext cx="1223818" cy="3624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レスの表示</a:t>
            </a:r>
            <a:endParaRPr kumimoji="1" lang="en-US" altLang="ja-JP" sz="1200" dirty="0"/>
          </a:p>
        </p:txBody>
      </p:sp>
      <p:cxnSp>
        <p:nvCxnSpPr>
          <p:cNvPr id="5" name="直線矢印コネクタ 4">
            <a:extLst>
              <a:ext uri="{FF2B5EF4-FFF2-40B4-BE49-F238E27FC236}">
                <a16:creationId xmlns:a16="http://schemas.microsoft.com/office/drawing/2014/main" id="{75DA2B0F-05E9-FB74-49E6-77FC04BD0196}"/>
              </a:ext>
            </a:extLst>
          </p:cNvPr>
          <p:cNvCxnSpPr>
            <a:cxnSpLocks/>
          </p:cNvCxnSpPr>
          <p:nvPr/>
        </p:nvCxnSpPr>
        <p:spPr>
          <a:xfrm flipH="1">
            <a:off x="2580774" y="2150916"/>
            <a:ext cx="4670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FE99CAE1-007C-CE6D-7FA0-600840FBA169}"/>
              </a:ext>
            </a:extLst>
          </p:cNvPr>
          <p:cNvSpPr txBox="1"/>
          <p:nvPr/>
        </p:nvSpPr>
        <p:spPr>
          <a:xfrm>
            <a:off x="364279" y="234493"/>
            <a:ext cx="1043709" cy="369332"/>
          </a:xfrm>
          <a:prstGeom prst="rect">
            <a:avLst/>
          </a:prstGeom>
          <a:noFill/>
        </p:spPr>
        <p:txBody>
          <a:bodyPr wrap="square" rtlCol="0">
            <a:spAutoFit/>
          </a:bodyPr>
          <a:lstStyle/>
          <a:p>
            <a:r>
              <a:rPr kumimoji="1" lang="en-US" altLang="ja-JP" b="1" dirty="0"/>
              <a:t>Phase1</a:t>
            </a:r>
            <a:endParaRPr kumimoji="1" lang="ja-JP" altLang="en-US" b="1" dirty="0"/>
          </a:p>
        </p:txBody>
      </p:sp>
      <p:cxnSp>
        <p:nvCxnSpPr>
          <p:cNvPr id="22" name="コネクタ: カギ線 21">
            <a:extLst>
              <a:ext uri="{FF2B5EF4-FFF2-40B4-BE49-F238E27FC236}">
                <a16:creationId xmlns:a16="http://schemas.microsoft.com/office/drawing/2014/main" id="{32C6FF31-58C3-DA59-878B-5F3F29EE85B4}"/>
              </a:ext>
            </a:extLst>
          </p:cNvPr>
          <p:cNvCxnSpPr>
            <a:cxnSpLocks/>
          </p:cNvCxnSpPr>
          <p:nvPr/>
        </p:nvCxnSpPr>
        <p:spPr>
          <a:xfrm rot="10800000">
            <a:off x="2026808" y="2365555"/>
            <a:ext cx="2432265" cy="1326159"/>
          </a:xfrm>
          <a:prstGeom prst="bentConnector3">
            <a:avLst>
              <a:gd name="adj1" fmla="val 1001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79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1A0FD-6600-4447-5329-EAC98EF17E1F}"/>
            </a:ext>
          </a:extLst>
        </p:cNvPr>
        <p:cNvGrpSpPr/>
        <p:nvPr/>
      </p:nvGrpSpPr>
      <p:grpSpPr>
        <a:xfrm>
          <a:off x="0" y="0"/>
          <a:ext cx="0" cy="0"/>
          <a:chOff x="0" y="0"/>
          <a:chExt cx="0" cy="0"/>
        </a:xfrm>
      </p:grpSpPr>
      <p:pic>
        <p:nvPicPr>
          <p:cNvPr id="12" name="グラフィックス 11" descr="ブラウザー ウィンドウ 枠線">
            <a:extLst>
              <a:ext uri="{FF2B5EF4-FFF2-40B4-BE49-F238E27FC236}">
                <a16:creationId xmlns:a16="http://schemas.microsoft.com/office/drawing/2014/main" id="{B1F820D3-3948-F535-EF84-D9719D8B37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787" y="1693716"/>
            <a:ext cx="1140691" cy="914400"/>
          </a:xfrm>
          <a:prstGeom prst="rect">
            <a:avLst/>
          </a:prstGeom>
        </p:spPr>
      </p:pic>
      <p:sp>
        <p:nvSpPr>
          <p:cNvPr id="15" name="四角形: 角を丸くする 14">
            <a:extLst>
              <a:ext uri="{FF2B5EF4-FFF2-40B4-BE49-F238E27FC236}">
                <a16:creationId xmlns:a16="http://schemas.microsoft.com/office/drawing/2014/main" id="{86870227-20A5-BC17-9651-D4BFE7BB003B}"/>
              </a:ext>
            </a:extLst>
          </p:cNvPr>
          <p:cNvSpPr/>
          <p:nvPr/>
        </p:nvSpPr>
        <p:spPr>
          <a:xfrm>
            <a:off x="3139423" y="1936278"/>
            <a:ext cx="1319649" cy="42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t>スクレイパー</a:t>
            </a:r>
            <a:br>
              <a:rPr lang="en-US" altLang="ja-JP" sz="1100" dirty="0"/>
            </a:br>
            <a:r>
              <a:rPr lang="en-US" altLang="ja-JP" sz="1100" dirty="0"/>
              <a:t>Interface</a:t>
            </a:r>
          </a:p>
        </p:txBody>
      </p:sp>
      <p:sp>
        <p:nvSpPr>
          <p:cNvPr id="16" name="四角形: 角を丸くする 15">
            <a:extLst>
              <a:ext uri="{FF2B5EF4-FFF2-40B4-BE49-F238E27FC236}">
                <a16:creationId xmlns:a16="http://schemas.microsoft.com/office/drawing/2014/main" id="{5A93CFA8-AC36-E4A1-B8C3-7A6A50CFCD44}"/>
              </a:ext>
            </a:extLst>
          </p:cNvPr>
          <p:cNvSpPr/>
          <p:nvPr/>
        </p:nvSpPr>
        <p:spPr>
          <a:xfrm>
            <a:off x="1564415" y="1998805"/>
            <a:ext cx="924785" cy="249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t>スクレイパー</a:t>
            </a:r>
            <a:endParaRPr lang="en-US" altLang="ja-JP" sz="900" dirty="0"/>
          </a:p>
        </p:txBody>
      </p:sp>
      <p:sp>
        <p:nvSpPr>
          <p:cNvPr id="57" name="四角形: 角を丸くする 56">
            <a:extLst>
              <a:ext uri="{FF2B5EF4-FFF2-40B4-BE49-F238E27FC236}">
                <a16:creationId xmlns:a16="http://schemas.microsoft.com/office/drawing/2014/main" id="{06024BC9-9394-AC5A-31A7-DB78F1729DFF}"/>
              </a:ext>
            </a:extLst>
          </p:cNvPr>
          <p:cNvSpPr/>
          <p:nvPr/>
        </p:nvSpPr>
        <p:spPr>
          <a:xfrm>
            <a:off x="4640634" y="3404298"/>
            <a:ext cx="1211242" cy="574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UI</a:t>
            </a:r>
          </a:p>
        </p:txBody>
      </p:sp>
      <p:cxnSp>
        <p:nvCxnSpPr>
          <p:cNvPr id="5" name="直線矢印コネクタ 4">
            <a:extLst>
              <a:ext uri="{FF2B5EF4-FFF2-40B4-BE49-F238E27FC236}">
                <a16:creationId xmlns:a16="http://schemas.microsoft.com/office/drawing/2014/main" id="{AD4D67EC-25B0-8B42-6FEE-EC60BBA6A9D0}"/>
              </a:ext>
            </a:extLst>
          </p:cNvPr>
          <p:cNvCxnSpPr>
            <a:cxnSpLocks/>
          </p:cNvCxnSpPr>
          <p:nvPr/>
        </p:nvCxnSpPr>
        <p:spPr>
          <a:xfrm flipH="1">
            <a:off x="2580774" y="2150916"/>
            <a:ext cx="4670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FEB5F75A-D509-65A3-78E6-0083D6207EAA}"/>
              </a:ext>
            </a:extLst>
          </p:cNvPr>
          <p:cNvSpPr txBox="1"/>
          <p:nvPr/>
        </p:nvSpPr>
        <p:spPr>
          <a:xfrm>
            <a:off x="364279" y="234493"/>
            <a:ext cx="1043709" cy="369332"/>
          </a:xfrm>
          <a:prstGeom prst="rect">
            <a:avLst/>
          </a:prstGeom>
          <a:noFill/>
        </p:spPr>
        <p:txBody>
          <a:bodyPr wrap="square" rtlCol="0">
            <a:spAutoFit/>
          </a:bodyPr>
          <a:lstStyle/>
          <a:p>
            <a:r>
              <a:rPr kumimoji="1" lang="en-US" altLang="ja-JP" b="1" dirty="0"/>
              <a:t>Phase2</a:t>
            </a:r>
            <a:endParaRPr kumimoji="1" lang="ja-JP" altLang="en-US" b="1" dirty="0"/>
          </a:p>
        </p:txBody>
      </p:sp>
      <p:cxnSp>
        <p:nvCxnSpPr>
          <p:cNvPr id="22" name="コネクタ: カギ線 21">
            <a:extLst>
              <a:ext uri="{FF2B5EF4-FFF2-40B4-BE49-F238E27FC236}">
                <a16:creationId xmlns:a16="http://schemas.microsoft.com/office/drawing/2014/main" id="{337F688F-1764-399E-4947-49A1B27A386D}"/>
              </a:ext>
            </a:extLst>
          </p:cNvPr>
          <p:cNvCxnSpPr>
            <a:cxnSpLocks/>
          </p:cNvCxnSpPr>
          <p:nvPr/>
        </p:nvCxnSpPr>
        <p:spPr>
          <a:xfrm rot="10800000">
            <a:off x="2026808" y="2365555"/>
            <a:ext cx="2432265" cy="1326159"/>
          </a:xfrm>
          <a:prstGeom prst="bentConnector3">
            <a:avLst>
              <a:gd name="adj1" fmla="val 100126"/>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四角形: 角を丸くする 1">
            <a:extLst>
              <a:ext uri="{FF2B5EF4-FFF2-40B4-BE49-F238E27FC236}">
                <a16:creationId xmlns:a16="http://schemas.microsoft.com/office/drawing/2014/main" id="{8EB12361-9661-26F7-5F05-1260253EE602}"/>
              </a:ext>
            </a:extLst>
          </p:cNvPr>
          <p:cNvSpPr/>
          <p:nvPr/>
        </p:nvSpPr>
        <p:spPr>
          <a:xfrm>
            <a:off x="3431309" y="4181872"/>
            <a:ext cx="3994727" cy="8519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スレッド</a:t>
            </a:r>
            <a:r>
              <a:rPr lang="ja-JP" altLang="en-US" sz="1200" dirty="0"/>
              <a:t>の人気の可視化</a:t>
            </a:r>
            <a:endParaRPr lang="en-US" altLang="ja-JP" sz="1200" dirty="0"/>
          </a:p>
          <a:p>
            <a:pPr algn="ctr"/>
            <a:r>
              <a:rPr lang="ja-JP" altLang="en-US" sz="1200" dirty="0"/>
              <a:t>人気レスの可視化</a:t>
            </a:r>
            <a:br>
              <a:rPr lang="en-US" altLang="ja-JP" sz="1200" dirty="0"/>
            </a:br>
            <a:r>
              <a:rPr lang="ja-JP" altLang="en-US" sz="1200" dirty="0"/>
              <a:t>勢いの時系列の可視化</a:t>
            </a:r>
            <a:endParaRPr kumimoji="1" lang="en-US" altLang="ja-JP" sz="1200" dirty="0"/>
          </a:p>
        </p:txBody>
      </p:sp>
    </p:spTree>
    <p:extLst>
      <p:ext uri="{BB962C8B-B14F-4D97-AF65-F5344CB8AC3E}">
        <p14:creationId xmlns:p14="http://schemas.microsoft.com/office/powerpoint/2010/main" val="389876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BA197-AA76-268C-184B-C2C26D50E9AE}"/>
            </a:ext>
          </a:extLst>
        </p:cNvPr>
        <p:cNvGrpSpPr/>
        <p:nvPr/>
      </p:nvGrpSpPr>
      <p:grpSpPr>
        <a:xfrm>
          <a:off x="0" y="0"/>
          <a:ext cx="0" cy="0"/>
          <a:chOff x="0" y="0"/>
          <a:chExt cx="0" cy="0"/>
        </a:xfrm>
      </p:grpSpPr>
      <p:pic>
        <p:nvPicPr>
          <p:cNvPr id="12" name="グラフィックス 11" descr="ブラウザー ウィンドウ 枠線">
            <a:extLst>
              <a:ext uri="{FF2B5EF4-FFF2-40B4-BE49-F238E27FC236}">
                <a16:creationId xmlns:a16="http://schemas.microsoft.com/office/drawing/2014/main" id="{7190C997-65E6-65D3-40A7-FCEC06C414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787" y="1693716"/>
            <a:ext cx="1140691" cy="914400"/>
          </a:xfrm>
          <a:prstGeom prst="rect">
            <a:avLst/>
          </a:prstGeom>
        </p:spPr>
      </p:pic>
      <p:sp>
        <p:nvSpPr>
          <p:cNvPr id="15" name="四角形: 角を丸くする 14">
            <a:extLst>
              <a:ext uri="{FF2B5EF4-FFF2-40B4-BE49-F238E27FC236}">
                <a16:creationId xmlns:a16="http://schemas.microsoft.com/office/drawing/2014/main" id="{61F24035-F751-BB6E-2B38-2BBB5C74D06A}"/>
              </a:ext>
            </a:extLst>
          </p:cNvPr>
          <p:cNvSpPr/>
          <p:nvPr/>
        </p:nvSpPr>
        <p:spPr>
          <a:xfrm>
            <a:off x="3139423" y="1936278"/>
            <a:ext cx="1319649" cy="42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t>スクレイパー</a:t>
            </a:r>
            <a:br>
              <a:rPr lang="en-US" altLang="ja-JP" sz="1100" dirty="0"/>
            </a:br>
            <a:r>
              <a:rPr lang="en-US" altLang="ja-JP" sz="1100" dirty="0"/>
              <a:t>Interface</a:t>
            </a:r>
          </a:p>
        </p:txBody>
      </p:sp>
      <p:sp>
        <p:nvSpPr>
          <p:cNvPr id="16" name="四角形: 角を丸くする 15">
            <a:extLst>
              <a:ext uri="{FF2B5EF4-FFF2-40B4-BE49-F238E27FC236}">
                <a16:creationId xmlns:a16="http://schemas.microsoft.com/office/drawing/2014/main" id="{7CB5D5F4-5C0A-AD17-5AA7-E8F9ABF85953}"/>
              </a:ext>
            </a:extLst>
          </p:cNvPr>
          <p:cNvSpPr/>
          <p:nvPr/>
        </p:nvSpPr>
        <p:spPr>
          <a:xfrm>
            <a:off x="1564415" y="1998805"/>
            <a:ext cx="924785" cy="249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t>スクレイパー</a:t>
            </a:r>
            <a:endParaRPr lang="en-US" altLang="ja-JP" sz="900" dirty="0"/>
          </a:p>
        </p:txBody>
      </p:sp>
      <p:sp>
        <p:nvSpPr>
          <p:cNvPr id="57" name="四角形: 角を丸くする 56">
            <a:extLst>
              <a:ext uri="{FF2B5EF4-FFF2-40B4-BE49-F238E27FC236}">
                <a16:creationId xmlns:a16="http://schemas.microsoft.com/office/drawing/2014/main" id="{0D2E5903-DD2E-13BE-3D6D-BC3815EAA2EE}"/>
              </a:ext>
            </a:extLst>
          </p:cNvPr>
          <p:cNvSpPr/>
          <p:nvPr/>
        </p:nvSpPr>
        <p:spPr>
          <a:xfrm>
            <a:off x="4640634" y="3404298"/>
            <a:ext cx="1211242" cy="574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UI</a:t>
            </a:r>
          </a:p>
        </p:txBody>
      </p:sp>
      <p:cxnSp>
        <p:nvCxnSpPr>
          <p:cNvPr id="5" name="直線矢印コネクタ 4">
            <a:extLst>
              <a:ext uri="{FF2B5EF4-FFF2-40B4-BE49-F238E27FC236}">
                <a16:creationId xmlns:a16="http://schemas.microsoft.com/office/drawing/2014/main" id="{2825F283-692F-5385-A1A8-09FD5DF1F5AE}"/>
              </a:ext>
            </a:extLst>
          </p:cNvPr>
          <p:cNvCxnSpPr>
            <a:cxnSpLocks/>
          </p:cNvCxnSpPr>
          <p:nvPr/>
        </p:nvCxnSpPr>
        <p:spPr>
          <a:xfrm flipH="1">
            <a:off x="2580774" y="2150916"/>
            <a:ext cx="4670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660557D2-50AF-5415-B90F-EE9D800CEBB6}"/>
              </a:ext>
            </a:extLst>
          </p:cNvPr>
          <p:cNvSpPr txBox="1"/>
          <p:nvPr/>
        </p:nvSpPr>
        <p:spPr>
          <a:xfrm>
            <a:off x="364279" y="234493"/>
            <a:ext cx="1043709" cy="369332"/>
          </a:xfrm>
          <a:prstGeom prst="rect">
            <a:avLst/>
          </a:prstGeom>
          <a:noFill/>
        </p:spPr>
        <p:txBody>
          <a:bodyPr wrap="square" rtlCol="0">
            <a:spAutoFit/>
          </a:bodyPr>
          <a:lstStyle/>
          <a:p>
            <a:r>
              <a:rPr kumimoji="1" lang="en-US" altLang="ja-JP" b="1" dirty="0"/>
              <a:t>Phase2</a:t>
            </a:r>
            <a:endParaRPr kumimoji="1" lang="ja-JP" altLang="en-US" b="1" dirty="0"/>
          </a:p>
        </p:txBody>
      </p:sp>
      <p:cxnSp>
        <p:nvCxnSpPr>
          <p:cNvPr id="22" name="コネクタ: カギ線 21">
            <a:extLst>
              <a:ext uri="{FF2B5EF4-FFF2-40B4-BE49-F238E27FC236}">
                <a16:creationId xmlns:a16="http://schemas.microsoft.com/office/drawing/2014/main" id="{66FF23D5-3D42-8C06-F429-96DE8C7D5E70}"/>
              </a:ext>
            </a:extLst>
          </p:cNvPr>
          <p:cNvCxnSpPr>
            <a:cxnSpLocks/>
          </p:cNvCxnSpPr>
          <p:nvPr/>
        </p:nvCxnSpPr>
        <p:spPr>
          <a:xfrm rot="10800000">
            <a:off x="2026808" y="2365555"/>
            <a:ext cx="2432265" cy="1326159"/>
          </a:xfrm>
          <a:prstGeom prst="bentConnector3">
            <a:avLst>
              <a:gd name="adj1" fmla="val 100126"/>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四角形: 角を丸くする 1">
            <a:extLst>
              <a:ext uri="{FF2B5EF4-FFF2-40B4-BE49-F238E27FC236}">
                <a16:creationId xmlns:a16="http://schemas.microsoft.com/office/drawing/2014/main" id="{0B4065C8-15F6-8ECC-C28B-49FD0E6A4919}"/>
              </a:ext>
            </a:extLst>
          </p:cNvPr>
          <p:cNvSpPr/>
          <p:nvPr/>
        </p:nvSpPr>
        <p:spPr>
          <a:xfrm>
            <a:off x="3431309" y="4181872"/>
            <a:ext cx="3994727" cy="8519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スレッド</a:t>
            </a:r>
            <a:r>
              <a:rPr lang="ja-JP" altLang="en-US" sz="1200" dirty="0"/>
              <a:t>の人気の可視化</a:t>
            </a:r>
            <a:endParaRPr lang="en-US" altLang="ja-JP" sz="1200" dirty="0"/>
          </a:p>
          <a:p>
            <a:pPr algn="ctr"/>
            <a:r>
              <a:rPr lang="ja-JP" altLang="en-US" sz="1200" dirty="0"/>
              <a:t>人気レスの可視化</a:t>
            </a:r>
            <a:br>
              <a:rPr lang="en-US" altLang="ja-JP" sz="1200" dirty="0"/>
            </a:br>
            <a:r>
              <a:rPr lang="ja-JP" altLang="en-US" sz="1200" dirty="0"/>
              <a:t>勢いの時系列の可視化</a:t>
            </a:r>
            <a:endParaRPr kumimoji="1" lang="en-US" altLang="ja-JP" sz="1200" dirty="0"/>
          </a:p>
        </p:txBody>
      </p:sp>
      <p:cxnSp>
        <p:nvCxnSpPr>
          <p:cNvPr id="3" name="直線矢印コネクタ 2">
            <a:extLst>
              <a:ext uri="{FF2B5EF4-FFF2-40B4-BE49-F238E27FC236}">
                <a16:creationId xmlns:a16="http://schemas.microsoft.com/office/drawing/2014/main" id="{9E39CB05-2EAF-230C-1A8E-870028015DBD}"/>
              </a:ext>
            </a:extLst>
          </p:cNvPr>
          <p:cNvCxnSpPr>
            <a:cxnSpLocks/>
          </p:cNvCxnSpPr>
          <p:nvPr/>
        </p:nvCxnSpPr>
        <p:spPr>
          <a:xfrm>
            <a:off x="5985164" y="3691715"/>
            <a:ext cx="14408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7AD3F0BD-DD42-22B2-3312-1B42FD111353}"/>
              </a:ext>
            </a:extLst>
          </p:cNvPr>
          <p:cNvSpPr txBox="1"/>
          <p:nvPr/>
        </p:nvSpPr>
        <p:spPr>
          <a:xfrm>
            <a:off x="6853381" y="3404298"/>
            <a:ext cx="498763" cy="276999"/>
          </a:xfrm>
          <a:prstGeom prst="rect">
            <a:avLst/>
          </a:prstGeom>
          <a:noFill/>
        </p:spPr>
        <p:txBody>
          <a:bodyPr wrap="square" rtlCol="0">
            <a:spAutoFit/>
          </a:bodyPr>
          <a:lstStyle/>
          <a:p>
            <a:r>
              <a:rPr kumimoji="1" lang="en-US" altLang="ja-JP" sz="1200" dirty="0" err="1"/>
              <a:t>json</a:t>
            </a:r>
            <a:endParaRPr kumimoji="1" lang="ja-JP" altLang="en-US" sz="1200" dirty="0"/>
          </a:p>
        </p:txBody>
      </p:sp>
    </p:spTree>
    <p:extLst>
      <p:ext uri="{BB962C8B-B14F-4D97-AF65-F5344CB8AC3E}">
        <p14:creationId xmlns:p14="http://schemas.microsoft.com/office/powerpoint/2010/main" val="28654408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12336</TotalTime>
  <Words>942</Words>
  <Application>Microsoft Office PowerPoint</Application>
  <PresentationFormat>ワイド画面</PresentationFormat>
  <Paragraphs>156</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宮川　広夢</dc:creator>
  <cp:lastModifiedBy>宮川　広夢</cp:lastModifiedBy>
  <cp:revision>88</cp:revision>
  <dcterms:created xsi:type="dcterms:W3CDTF">2025-06-16T16:05:08Z</dcterms:created>
  <dcterms:modified xsi:type="dcterms:W3CDTF">2025-07-12T12:23:47Z</dcterms:modified>
</cp:coreProperties>
</file>