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71" r:id="rId3"/>
    <p:sldId id="272" r:id="rId4"/>
    <p:sldId id="268" r:id="rId5"/>
    <p:sldId id="266" r:id="rId6"/>
    <p:sldId id="264" r:id="rId7"/>
    <p:sldId id="256" r:id="rId8"/>
    <p:sldId id="262" r:id="rId9"/>
    <p:sldId id="263" r:id="rId10"/>
    <p:sldId id="261" r:id="rId11"/>
    <p:sldId id="258" r:id="rId1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EB745ED-F4B4-8BFE-06A8-C73AF3FEB8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A9E58316-877E-BF52-70FE-75FAEBFB595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C8D8DBE2-B197-8EC1-45B1-E559F1D835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E55670E4-5475-82B5-1200-1AC49C4D91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109C4E6-F1D6-C758-C1AD-6DE9F981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776226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8AC057E8-6318-CAB5-EE41-07E44F893E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4923BCC3-61D4-1034-D2CF-79A470BC4C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B8FBFAC3-8421-6E3D-C51A-18DCBCF559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EB08FD7-949A-48A1-ED2B-3B0D011FF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7E9588AF-31D3-011E-9AA6-549AD34EE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7578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D0BCECD4-FE83-98A3-D2D8-9E264CE61C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9C6BA515-8FC5-9DCE-3743-0003ADB706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EFD0E2-2F21-CA29-CD1A-831762CB2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8C8CFE7-781F-928D-E1D6-E56529984A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013255F9-8261-39CB-08D1-EF643A4070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888796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57F58B-FBA3-379D-929A-B3BCB1B5CA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32FA6B4-6A2C-A1A3-9677-0FAA4FBF5C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62A6ED-A04C-3A89-4AD3-057A1AB5A3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7D9C1A8-9FCE-4E6B-31E5-AD33ADD03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6A1E1F63-38A6-3E15-2477-DF9ABCDCB1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50589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699DB55-344C-774B-65FA-80CED6B7F4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41DCB593-4342-DEF8-A2DC-6760D7563B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A250DBC-6E7C-8FAC-CABA-8AF7CB9201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B0D19F41-589F-27A1-E968-967FE0F43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C693A396-EB03-7797-21D3-F2470EBE2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203124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ED8EB1A-AA02-16CB-DE94-54C3357B78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4A74200C-014C-2995-52D9-F988620A62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BB5F36FC-E0A0-D1FE-60E7-35E0577613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D244D26-445B-3D5E-DF41-DD8AB2573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581DE44-D0B2-3661-1354-78CA388CA1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B6E22F04-1CFA-E0BD-B43F-4AAAA9FF4D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263673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48C815B-62BE-8FB0-EF24-52D704F3E9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BA0CC110-9BD5-8020-2C4E-8E7A0966DC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4A59B6C0-F40B-AE8E-16F9-791BA730441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51380BC-6398-FAEB-A07A-681B68AEF3D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F24E479B-A049-6A21-B7AA-77A5C944F9A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29E56B2B-8524-2AC5-4B79-7E676E8F93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15C613EA-F3D8-2863-9143-9D4A471004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8D81FE93-E544-E584-C647-63DC3C9C3F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18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C984C6C-E637-9076-21FA-C64AEB87F3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0438E43E-6B95-49A9-75C5-15DC7AA678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AA9993BD-3CE2-BBC4-FDD3-93FE8E7DDC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75B7C372-1544-2D62-D35E-E13764568A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951414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A7BBA1CD-88FF-61DC-4121-FF93E697F7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23EF73D2-59FC-576B-3562-09B3DDE07C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3C0CE9-FCC7-5B32-D7B6-DF7E8178A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6044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61B6E2B-C760-DC66-E307-EB8B0F0D4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FDE18459-3162-3A71-2888-F7BF17E936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9D9D7553-0E20-0AA1-5A5D-9EF8AE27FC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F39A97EA-9637-AD20-CF4B-A87CFA5C63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2F7C16A4-B835-8C7A-C16D-494666C6C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3E6E39B4-49FD-9BE1-184B-08960CC0B5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27835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59D7211-7543-F2F1-37F5-ECBE736AF2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1A9300D2-1207-2BF2-D542-6A62F7A2DC1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364C276F-3193-FEC9-443B-D9C1157F6C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51E745EA-A045-9638-032F-EB92157731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F5C76712-DD6E-ABEA-53E9-90F527D2E3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F97BD8D0-356F-8033-9ECF-7E92BF1487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312683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DE2C34B5-853D-EC28-F81A-72DC60FD5C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2CB672AF-256A-E4FF-B19D-2EF6E7A234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702CAB9F-5257-C635-9DCF-B7082DEB3CA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60B2DE4-4C89-464B-BA5F-760EFF51B16B}" type="datetimeFigureOut">
              <a:rPr kumimoji="1" lang="ja-JP" altLang="en-US" smtClean="0"/>
              <a:t>2025/7/12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FFA8CDC-3FA2-32E9-E538-9E65B1D9768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7069C61-845C-D022-64A4-990FAADA0D4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65E9D8F-F0EE-4CCF-A11B-0850274E7E4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86016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7D4A54DD-E866-2186-DF42-3C1E65DC1598}"/>
              </a:ext>
            </a:extLst>
          </p:cNvPr>
          <p:cNvSpPr txBox="1"/>
          <p:nvPr/>
        </p:nvSpPr>
        <p:spPr>
          <a:xfrm>
            <a:off x="341744" y="341746"/>
            <a:ext cx="452582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dirty="0"/>
              <a:t>まとめサイト用レス収集ソフトウェア</a:t>
            </a:r>
            <a:endParaRPr lang="en-US" altLang="ja-JP" dirty="0"/>
          </a:p>
          <a:p>
            <a:endParaRPr kumimoji="1" lang="ja-JP" altLang="en-US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ABFCD1A-B114-6DED-9CEB-FAAC969E7335}"/>
              </a:ext>
            </a:extLst>
          </p:cNvPr>
          <p:cNvSpPr txBox="1"/>
          <p:nvPr/>
        </p:nvSpPr>
        <p:spPr>
          <a:xfrm>
            <a:off x="489522" y="866087"/>
            <a:ext cx="4890656" cy="10464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/>
              <a:t>Phase1</a:t>
            </a:r>
          </a:p>
          <a:p>
            <a:r>
              <a:rPr lang="ja-JP" altLang="en-US" sz="1200" b="1" dirty="0"/>
              <a:t>スクレイピング</a:t>
            </a:r>
            <a:r>
              <a:rPr lang="en-US" altLang="ja-JP" sz="1200" b="1" dirty="0"/>
              <a:t>,UI</a:t>
            </a:r>
            <a:r>
              <a:rPr lang="ja-JP" altLang="en-US" sz="1200" b="1" dirty="0"/>
              <a:t>の土台の作成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・特定の</a:t>
            </a:r>
            <a:r>
              <a:rPr kumimoji="1" lang="en-US" altLang="ja-JP" sz="1200" dirty="0"/>
              <a:t>web</a:t>
            </a:r>
            <a:r>
              <a:rPr kumimoji="1" lang="ja-JP" altLang="en-US" sz="1200" dirty="0"/>
              <a:t>サイトの特定のスレッドの</a:t>
            </a:r>
            <a:r>
              <a:rPr lang="ja-JP" altLang="en-US" sz="1200" dirty="0"/>
              <a:t>レスの収集</a:t>
            </a:r>
            <a:r>
              <a:rPr lang="en-US" altLang="ja-JP" sz="1200" dirty="0"/>
              <a:t>(</a:t>
            </a:r>
            <a:r>
              <a:rPr lang="ja-JP" altLang="en-US" sz="1200" dirty="0"/>
              <a:t>スクレイピング</a:t>
            </a:r>
            <a:r>
              <a:rPr lang="en-US" altLang="ja-JP" sz="1200" dirty="0"/>
              <a:t>)</a:t>
            </a:r>
          </a:p>
          <a:p>
            <a:r>
              <a:rPr kumimoji="1" lang="ja-JP" altLang="en-US" sz="1200" dirty="0"/>
              <a:t>・</a:t>
            </a:r>
            <a:r>
              <a:rPr kumimoji="1" lang="en-US" altLang="ja-JP" sz="1200" dirty="0"/>
              <a:t>UI</a:t>
            </a:r>
            <a:r>
              <a:rPr kumimoji="1" lang="ja-JP" altLang="en-US" sz="1200" dirty="0"/>
              <a:t>の作成</a:t>
            </a:r>
            <a:endParaRPr kumimoji="1" lang="en-US" altLang="ja-JP" sz="1200" dirty="0"/>
          </a:p>
          <a:p>
            <a:r>
              <a:rPr kumimoji="1" lang="ja-JP" altLang="en-US" sz="1200" dirty="0"/>
              <a:t>レス収集</a:t>
            </a:r>
            <a:r>
              <a:rPr kumimoji="1" lang="en-US" altLang="ja-JP" sz="1200" dirty="0" err="1"/>
              <a:t>btn</a:t>
            </a:r>
            <a:r>
              <a:rPr kumimoji="1" lang="ja-JP" altLang="en-US" sz="1200" dirty="0"/>
              <a:t>を押下 </a:t>
            </a:r>
            <a:r>
              <a:rPr kumimoji="1" lang="en-US" altLang="ja-JP" sz="1200" dirty="0"/>
              <a:t>-&gt; </a:t>
            </a:r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94DD303-CF9C-8AD9-7F31-ECE404556A24}"/>
              </a:ext>
            </a:extLst>
          </p:cNvPr>
          <p:cNvSpPr txBox="1"/>
          <p:nvPr/>
        </p:nvSpPr>
        <p:spPr>
          <a:xfrm>
            <a:off x="489522" y="2106490"/>
            <a:ext cx="4230263" cy="123110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Phase2</a:t>
            </a:r>
          </a:p>
          <a:p>
            <a:r>
              <a:rPr kumimoji="1" lang="en-US" altLang="ja-JP" sz="1200" b="1" dirty="0"/>
              <a:t>UI</a:t>
            </a:r>
            <a:r>
              <a:rPr lang="ja-JP" altLang="en-US" sz="1200" b="1" dirty="0"/>
              <a:t>を拡張</a:t>
            </a:r>
            <a:endParaRPr kumimoji="1" lang="en-US" altLang="ja-JP" sz="1200" b="1" dirty="0"/>
          </a:p>
          <a:p>
            <a:r>
              <a:rPr kumimoji="1" lang="ja-JP" altLang="en-US" sz="1200" dirty="0"/>
              <a:t>・人気レスの可視化</a:t>
            </a:r>
            <a:endParaRPr kumimoji="1" lang="en-US" altLang="ja-JP" sz="1200" dirty="0"/>
          </a:p>
          <a:p>
            <a:r>
              <a:rPr lang="ja-JP" altLang="en-US" sz="1200" dirty="0"/>
              <a:t>・勢いの可視化</a:t>
            </a:r>
            <a:endParaRPr lang="en-US" altLang="ja-JP" sz="1200" dirty="0"/>
          </a:p>
          <a:p>
            <a:r>
              <a:rPr lang="ja-JP" altLang="en-US" sz="1200" dirty="0"/>
              <a:t>・レスを抽出するためのチェック欄や複数選択</a:t>
            </a:r>
            <a:endParaRPr lang="en-US" altLang="ja-JP" sz="1200" dirty="0"/>
          </a:p>
          <a:p>
            <a:r>
              <a:rPr kumimoji="1" lang="ja-JP" altLang="en-US" sz="1200" dirty="0"/>
              <a:t>・レスの検索機能</a:t>
            </a:r>
            <a:endParaRPr kumimoji="1" lang="en-US" altLang="ja-JP" sz="120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B8A9E553-781E-D96B-09A9-78858A846031}"/>
              </a:ext>
            </a:extLst>
          </p:cNvPr>
          <p:cNvSpPr txBox="1"/>
          <p:nvPr/>
        </p:nvSpPr>
        <p:spPr>
          <a:xfrm>
            <a:off x="6945740" y="973808"/>
            <a:ext cx="43803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Phase4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複数スレッドのスクレイピング、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を複数スレッドに対応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・特定の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web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サイトの複数のスレッドをスクレイピング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・人気スレッドの可視化</a:t>
            </a:r>
            <a:endParaRPr kumimoji="1"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E5332EF2-D874-F4F3-C6D6-40814D23F9B0}"/>
              </a:ext>
            </a:extLst>
          </p:cNvPr>
          <p:cNvSpPr txBox="1"/>
          <p:nvPr/>
        </p:nvSpPr>
        <p:spPr>
          <a:xfrm>
            <a:off x="489522" y="3802980"/>
            <a:ext cx="4230263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400" b="1" dirty="0"/>
              <a:t>Phase3</a:t>
            </a:r>
          </a:p>
          <a:p>
            <a:r>
              <a:rPr lang="ja-JP" altLang="en-US" sz="1200" b="1" dirty="0"/>
              <a:t>まとめの作成</a:t>
            </a:r>
            <a:endParaRPr lang="en-US" altLang="ja-JP" sz="1200" b="1" dirty="0"/>
          </a:p>
          <a:p>
            <a:r>
              <a:rPr kumimoji="1" lang="ja-JP" altLang="en-US" sz="1200" dirty="0"/>
              <a:t>・レスを抽出し</a:t>
            </a:r>
            <a:r>
              <a:rPr kumimoji="1" lang="en-US" altLang="ja-JP" sz="1200" dirty="0" err="1"/>
              <a:t>json</a:t>
            </a:r>
            <a:r>
              <a:rPr kumimoji="1" lang="ja-JP" altLang="en-US" sz="1200" dirty="0"/>
              <a:t>で出力</a:t>
            </a:r>
            <a:endParaRPr kumimoji="1" lang="en-US" altLang="ja-JP" sz="1200" dirty="0"/>
          </a:p>
          <a:p>
            <a:endParaRPr kumimoji="1" lang="en-US" altLang="ja-JP" sz="1400" b="1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37C60CC7-5499-AF94-E211-CA6098E0F506}"/>
              </a:ext>
            </a:extLst>
          </p:cNvPr>
          <p:cNvSpPr txBox="1"/>
          <p:nvPr/>
        </p:nvSpPr>
        <p:spPr>
          <a:xfrm>
            <a:off x="6945740" y="1912527"/>
            <a:ext cx="438034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Phase5</a:t>
            </a:r>
          </a:p>
          <a:p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レス</a:t>
            </a:r>
            <a:r>
              <a:rPr lang="en-US" altLang="ja-JP" sz="1200" b="1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b="1" dirty="0">
                <a:solidFill>
                  <a:schemeClr val="bg1">
                    <a:lumMod val="85000"/>
                  </a:schemeClr>
                </a:solidFill>
              </a:rPr>
              <a:t>の作成</a:t>
            </a:r>
            <a:endParaRPr lang="en-US" altLang="ja-JP" sz="1200" b="1" dirty="0">
              <a:solidFill>
                <a:schemeClr val="bg1">
                  <a:lumMod val="85000"/>
                </a:schemeClr>
              </a:solidFill>
            </a:endParaRPr>
          </a:p>
          <a:p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UI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で選択したスレッドを毎日クロールし、</a:t>
            </a:r>
            <a:r>
              <a:rPr lang="en-US" altLang="ja-JP" sz="1200" dirty="0">
                <a:solidFill>
                  <a:schemeClr val="bg1">
                    <a:lumMod val="85000"/>
                  </a:schemeClr>
                </a:solidFill>
              </a:rPr>
              <a:t>DB</a:t>
            </a:r>
            <a:r>
              <a:rPr lang="ja-JP" altLang="en-US" sz="1200" dirty="0">
                <a:solidFill>
                  <a:schemeClr val="bg1">
                    <a:lumMod val="85000"/>
                  </a:schemeClr>
                </a:solidFill>
              </a:rPr>
              <a:t>に保存する</a:t>
            </a:r>
            <a:endParaRPr lang="en-US" altLang="ja-JP" sz="1200" dirty="0">
              <a:solidFill>
                <a:schemeClr val="bg1">
                  <a:lumMod val="8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29657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4894A4-6960-5FC2-0AD0-51F22DD325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フローチャート: 磁気ディスク 5">
            <a:extLst>
              <a:ext uri="{FF2B5EF4-FFF2-40B4-BE49-F238E27FC236}">
                <a16:creationId xmlns:a16="http://schemas.microsoft.com/office/drawing/2014/main" id="{1CFCB434-4580-BAB9-2D3A-A7004795558D}"/>
              </a:ext>
            </a:extLst>
          </p:cNvPr>
          <p:cNvSpPr/>
          <p:nvPr/>
        </p:nvSpPr>
        <p:spPr>
          <a:xfrm>
            <a:off x="7331925" y="2870631"/>
            <a:ext cx="1293091" cy="657225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DB</a:t>
            </a:r>
            <a:endParaRPr kumimoji="1" lang="ja-JP" altLang="en-US" dirty="0"/>
          </a:p>
        </p:txBody>
      </p: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17231240-F208-29C7-8E84-820179B129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608714"/>
            <a:ext cx="1140691" cy="914400"/>
          </a:xfrm>
          <a:prstGeom prst="rect">
            <a:avLst/>
          </a:prstGeom>
        </p:spPr>
      </p:pic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AE323670-C30C-B114-89E0-A0FD67699CD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146627"/>
            <a:ext cx="1140691" cy="914400"/>
          </a:xfrm>
          <a:prstGeom prst="rect">
            <a:avLst/>
          </a:prstGeom>
        </p:spPr>
      </p:pic>
      <p:pic>
        <p:nvPicPr>
          <p:cNvPr id="13" name="グラフィックス 12" descr="ブラウザー ウィンドウ 枠線">
            <a:extLst>
              <a:ext uri="{FF2B5EF4-FFF2-40B4-BE49-F238E27FC236}">
                <a16:creationId xmlns:a16="http://schemas.microsoft.com/office/drawing/2014/main" id="{5782AA7A-F0ED-6177-903C-C59D7FE3E4C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18126" y="846713"/>
            <a:ext cx="1140691" cy="914400"/>
          </a:xfrm>
          <a:prstGeom prst="rect">
            <a:avLst/>
          </a:prstGeom>
        </p:spPr>
      </p:pic>
      <p:sp>
        <p:nvSpPr>
          <p:cNvPr id="14" name="四角形: 角を丸くする 13">
            <a:extLst>
              <a:ext uri="{FF2B5EF4-FFF2-40B4-BE49-F238E27FC236}">
                <a16:creationId xmlns:a16="http://schemas.microsoft.com/office/drawing/2014/main" id="{0E0E86C4-2F46-3D6D-C0F7-DF285A537F7E}"/>
              </a:ext>
            </a:extLst>
          </p:cNvPr>
          <p:cNvSpPr/>
          <p:nvPr/>
        </p:nvSpPr>
        <p:spPr>
          <a:xfrm>
            <a:off x="7978471" y="1158457"/>
            <a:ext cx="1608873" cy="657225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DB Accessor</a:t>
            </a:r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EBDFF95C-A2DC-8E45-676E-158C8F3D5A38}"/>
              </a:ext>
            </a:extLst>
          </p:cNvPr>
          <p:cNvSpPr/>
          <p:nvPr/>
        </p:nvSpPr>
        <p:spPr>
          <a:xfrm>
            <a:off x="3390330" y="1132101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6F3AD7F3-AD07-8642-0C3A-77D522E6F52F}"/>
              </a:ext>
            </a:extLst>
          </p:cNvPr>
          <p:cNvSpPr/>
          <p:nvPr/>
        </p:nvSpPr>
        <p:spPr>
          <a:xfrm>
            <a:off x="2012379" y="47905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19" name="四角形: 角を丸くする 18">
            <a:extLst>
              <a:ext uri="{FF2B5EF4-FFF2-40B4-BE49-F238E27FC236}">
                <a16:creationId xmlns:a16="http://schemas.microsoft.com/office/drawing/2014/main" id="{5C434032-0C6B-51D0-9D7A-BB998C323257}"/>
              </a:ext>
            </a:extLst>
          </p:cNvPr>
          <p:cNvSpPr/>
          <p:nvPr/>
        </p:nvSpPr>
        <p:spPr>
          <a:xfrm>
            <a:off x="2012379" y="1237527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0" name="四角形: 角を丸くする 19">
            <a:extLst>
              <a:ext uri="{FF2B5EF4-FFF2-40B4-BE49-F238E27FC236}">
                <a16:creationId xmlns:a16="http://schemas.microsoft.com/office/drawing/2014/main" id="{BB842376-EF41-CABA-C43B-4D4930CBD3D7}"/>
              </a:ext>
            </a:extLst>
          </p:cNvPr>
          <p:cNvSpPr/>
          <p:nvPr/>
        </p:nvSpPr>
        <p:spPr>
          <a:xfrm>
            <a:off x="2012378" y="1941142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079AFA72-226E-D0F7-CFEB-E1D5AF93C656}"/>
              </a:ext>
            </a:extLst>
          </p:cNvPr>
          <p:cNvSpPr txBox="1">
            <a:spLocks/>
          </p:cNvSpPr>
          <p:nvPr/>
        </p:nvSpPr>
        <p:spPr>
          <a:xfrm>
            <a:off x="8549375" y="216530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A75B2501-D072-FCDC-14F1-6CEA6EA9C18B}"/>
              </a:ext>
            </a:extLst>
          </p:cNvPr>
          <p:cNvSpPr/>
          <p:nvPr/>
        </p:nvSpPr>
        <p:spPr>
          <a:xfrm>
            <a:off x="5375252" y="1976047"/>
            <a:ext cx="720748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加工</a:t>
            </a:r>
            <a:endParaRPr lang="en-US" altLang="ja-JP" sz="1100" dirty="0"/>
          </a:p>
        </p:txBody>
      </p:sp>
      <p:cxnSp>
        <p:nvCxnSpPr>
          <p:cNvPr id="27" name="コネクタ: カギ線 26">
            <a:extLst>
              <a:ext uri="{FF2B5EF4-FFF2-40B4-BE49-F238E27FC236}">
                <a16:creationId xmlns:a16="http://schemas.microsoft.com/office/drawing/2014/main" id="{0BE75A60-18CC-30EA-565F-DB17C669FB8D}"/>
              </a:ext>
            </a:extLst>
          </p:cNvPr>
          <p:cNvCxnSpPr/>
          <p:nvPr/>
        </p:nvCxnSpPr>
        <p:spPr>
          <a:xfrm>
            <a:off x="4257964" y="1634363"/>
            <a:ext cx="988291" cy="556322"/>
          </a:xfrm>
          <a:prstGeom prst="bentConnector3">
            <a:avLst>
              <a:gd name="adj1" fmla="val -46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91DDCD0A-3C5F-9F75-B5A9-0B5B7F573C91}"/>
              </a:ext>
            </a:extLst>
          </p:cNvPr>
          <p:cNvCxnSpPr>
            <a:cxnSpLocks/>
          </p:cNvCxnSpPr>
          <p:nvPr/>
        </p:nvCxnSpPr>
        <p:spPr>
          <a:xfrm flipV="1">
            <a:off x="6366718" y="1912524"/>
            <a:ext cx="2592555" cy="278161"/>
          </a:xfrm>
          <a:prstGeom prst="bentConnector3">
            <a:avLst>
              <a:gd name="adj1" fmla="val 9987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839CD22B-EDD9-5922-D855-E772DA789A11}"/>
              </a:ext>
            </a:extLst>
          </p:cNvPr>
          <p:cNvCxnSpPr>
            <a:cxnSpLocks/>
          </p:cNvCxnSpPr>
          <p:nvPr/>
        </p:nvCxnSpPr>
        <p:spPr>
          <a:xfrm rot="5400000">
            <a:off x="8508575" y="2272303"/>
            <a:ext cx="1223197" cy="630686"/>
          </a:xfrm>
          <a:prstGeom prst="bentConnector3">
            <a:avLst>
              <a:gd name="adj1" fmla="val 100592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" name="コネクタ: カギ線 37">
            <a:extLst>
              <a:ext uri="{FF2B5EF4-FFF2-40B4-BE49-F238E27FC236}">
                <a16:creationId xmlns:a16="http://schemas.microsoft.com/office/drawing/2014/main" id="{8F156888-78AF-8101-6D52-7B83AE7CC61B}"/>
              </a:ext>
            </a:extLst>
          </p:cNvPr>
          <p:cNvCxnSpPr>
            <a:cxnSpLocks/>
          </p:cNvCxnSpPr>
          <p:nvPr/>
        </p:nvCxnSpPr>
        <p:spPr>
          <a:xfrm flipV="1">
            <a:off x="3179618" y="1634363"/>
            <a:ext cx="635000" cy="431550"/>
          </a:xfrm>
          <a:prstGeom prst="bentConnector3">
            <a:avLst>
              <a:gd name="adj1" fmla="val 98000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コネクタ: カギ線 41">
            <a:extLst>
              <a:ext uri="{FF2B5EF4-FFF2-40B4-BE49-F238E27FC236}">
                <a16:creationId xmlns:a16="http://schemas.microsoft.com/office/drawing/2014/main" id="{AA32BEC2-841D-4BB6-7F77-2220D6691524}"/>
              </a:ext>
            </a:extLst>
          </p:cNvPr>
          <p:cNvCxnSpPr>
            <a:cxnSpLocks/>
          </p:cNvCxnSpPr>
          <p:nvPr/>
        </p:nvCxnSpPr>
        <p:spPr>
          <a:xfrm>
            <a:off x="3090726" y="603825"/>
            <a:ext cx="788547" cy="328613"/>
          </a:xfrm>
          <a:prstGeom prst="bentConnector3">
            <a:avLst>
              <a:gd name="adj1" fmla="val 99195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コネクタ: カギ線 45">
            <a:extLst>
              <a:ext uri="{FF2B5EF4-FFF2-40B4-BE49-F238E27FC236}">
                <a16:creationId xmlns:a16="http://schemas.microsoft.com/office/drawing/2014/main" id="{A108D88B-B88A-5248-BDD1-2D1A173A13E2}"/>
              </a:ext>
            </a:extLst>
          </p:cNvPr>
          <p:cNvCxnSpPr>
            <a:cxnSpLocks/>
          </p:cNvCxnSpPr>
          <p:nvPr/>
        </p:nvCxnSpPr>
        <p:spPr>
          <a:xfrm>
            <a:off x="3026071" y="1362298"/>
            <a:ext cx="271311" cy="12700"/>
          </a:xfrm>
          <a:prstGeom prst="bentConnector3">
            <a:avLst>
              <a:gd name="adj1" fmla="val 50001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11EFDF48-8B5A-D00F-D61A-201E54D4582B}"/>
              </a:ext>
            </a:extLst>
          </p:cNvPr>
          <p:cNvSpPr txBox="1">
            <a:spLocks/>
          </p:cNvSpPr>
          <p:nvPr/>
        </p:nvSpPr>
        <p:spPr>
          <a:xfrm>
            <a:off x="4716285" y="2190685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10671628-20D0-9A2C-C88F-666EBAB204B6}"/>
              </a:ext>
            </a:extLst>
          </p:cNvPr>
          <p:cNvSpPr/>
          <p:nvPr/>
        </p:nvSpPr>
        <p:spPr>
          <a:xfrm>
            <a:off x="4524384" y="445267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A5BFA8B7-4114-0E55-9CF4-6A70757FAB69}"/>
              </a:ext>
            </a:extLst>
          </p:cNvPr>
          <p:cNvSpPr/>
          <p:nvPr/>
        </p:nvSpPr>
        <p:spPr>
          <a:xfrm>
            <a:off x="2489200" y="5207108"/>
            <a:ext cx="5514110" cy="1383145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59" name="コネクタ: カギ線 58">
            <a:extLst>
              <a:ext uri="{FF2B5EF4-FFF2-40B4-BE49-F238E27FC236}">
                <a16:creationId xmlns:a16="http://schemas.microsoft.com/office/drawing/2014/main" id="{F4174272-ACEB-1700-B16B-D564D9773FBF}"/>
              </a:ext>
            </a:extLst>
          </p:cNvPr>
          <p:cNvCxnSpPr>
            <a:cxnSpLocks/>
          </p:cNvCxnSpPr>
          <p:nvPr/>
        </p:nvCxnSpPr>
        <p:spPr>
          <a:xfrm rot="10800000" flipV="1">
            <a:off x="5066769" y="3194618"/>
            <a:ext cx="2085343" cy="1078464"/>
          </a:xfrm>
          <a:prstGeom prst="bentConnector3">
            <a:avLst>
              <a:gd name="adj1" fmla="val 99607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4" name="テキスト ボックス 63">
            <a:extLst>
              <a:ext uri="{FF2B5EF4-FFF2-40B4-BE49-F238E27FC236}">
                <a16:creationId xmlns:a16="http://schemas.microsoft.com/office/drawing/2014/main" id="{34E46A8B-C2B2-4CDF-1909-67F11995C932}"/>
              </a:ext>
            </a:extLst>
          </p:cNvPr>
          <p:cNvSpPr txBox="1">
            <a:spLocks/>
          </p:cNvSpPr>
          <p:nvPr/>
        </p:nvSpPr>
        <p:spPr>
          <a:xfrm>
            <a:off x="8941942" y="3223772"/>
            <a:ext cx="710058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000" dirty="0"/>
              <a:t>書き込み</a:t>
            </a:r>
            <a:endParaRPr kumimoji="1" lang="en-US" altLang="ja-JP" sz="1000" dirty="0"/>
          </a:p>
        </p:txBody>
      </p:sp>
      <p:sp>
        <p:nvSpPr>
          <p:cNvPr id="65" name="四角形: 角を丸くする 64">
            <a:extLst>
              <a:ext uri="{FF2B5EF4-FFF2-40B4-BE49-F238E27FC236}">
                <a16:creationId xmlns:a16="http://schemas.microsoft.com/office/drawing/2014/main" id="{91621B67-223F-F8FA-E325-1449FC020393}"/>
              </a:ext>
            </a:extLst>
          </p:cNvPr>
          <p:cNvSpPr/>
          <p:nvPr/>
        </p:nvSpPr>
        <p:spPr>
          <a:xfrm>
            <a:off x="5519438" y="399985"/>
            <a:ext cx="1694560" cy="32861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200" dirty="0"/>
              <a:t>スクレイピング実行</a:t>
            </a:r>
            <a:endParaRPr lang="en-US" altLang="ja-JP" sz="1200" dirty="0"/>
          </a:p>
        </p:txBody>
      </p:sp>
      <p:cxnSp>
        <p:nvCxnSpPr>
          <p:cNvPr id="66" name="コネクタ: カギ線 65">
            <a:extLst>
              <a:ext uri="{FF2B5EF4-FFF2-40B4-BE49-F238E27FC236}">
                <a16:creationId xmlns:a16="http://schemas.microsoft.com/office/drawing/2014/main" id="{FB328687-7F46-BB3B-FA96-4F29AAF8D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4752109" y="780670"/>
            <a:ext cx="1709438" cy="581628"/>
          </a:xfrm>
          <a:prstGeom prst="bentConnector3">
            <a:avLst>
              <a:gd name="adj1" fmla="val -249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36ECD885-1593-9DF5-E7C6-2E35718BEE0F}"/>
              </a:ext>
            </a:extLst>
          </p:cNvPr>
          <p:cNvCxnSpPr/>
          <p:nvPr/>
        </p:nvCxnSpPr>
        <p:spPr>
          <a:xfrm flipH="1">
            <a:off x="2789382" y="4765964"/>
            <a:ext cx="146858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A0129B41-C667-2111-847D-C3BCA4B4F5E0}"/>
              </a:ext>
            </a:extLst>
          </p:cNvPr>
          <p:cNvSpPr txBox="1">
            <a:spLocks/>
          </p:cNvSpPr>
          <p:nvPr/>
        </p:nvSpPr>
        <p:spPr>
          <a:xfrm>
            <a:off x="4258534" y="4136656"/>
            <a:ext cx="49357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000" dirty="0"/>
              <a:t>Json</a:t>
            </a:r>
          </a:p>
        </p:txBody>
      </p:sp>
    </p:spTree>
    <p:extLst>
      <p:ext uri="{BB962C8B-B14F-4D97-AF65-F5344CB8AC3E}">
        <p14:creationId xmlns:p14="http://schemas.microsoft.com/office/powerpoint/2010/main" val="203946299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E4C89B41-66A1-BF15-CA70-BAB6CC84C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0346" y="892753"/>
            <a:ext cx="5322454" cy="4351338"/>
          </a:xfrm>
        </p:spPr>
        <p:txBody>
          <a:bodyPr>
            <a:normAutofit/>
          </a:bodyPr>
          <a:lstStyle/>
          <a:p>
            <a:r>
              <a:rPr kumimoji="1" lang="ja-JP" altLang="en-US" sz="1200" dirty="0"/>
              <a:t>実現したい機能（雑多</a:t>
            </a:r>
            <a:r>
              <a:rPr kumimoji="1" lang="en-US" altLang="ja-JP" sz="1200" dirty="0"/>
              <a:t>)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ja-JP" altLang="en-US" sz="1200" dirty="0"/>
              <a:t>レスを収集する操作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 </a:t>
            </a:r>
            <a:r>
              <a:rPr lang="ja-JP" altLang="en-US" sz="1200" dirty="0"/>
              <a:t>複数スレッドの</a:t>
            </a:r>
            <a:r>
              <a:rPr lang="en-US" altLang="ja-JP" sz="1200" dirty="0"/>
              <a:t>DB</a:t>
            </a:r>
            <a:r>
              <a:rPr lang="ja-JP" altLang="en-US" sz="1200" dirty="0"/>
              <a:t>とそれに対応した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膨大なレスをまとめるためのリッチ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→レスを抽出するためのチェック欄や複数選択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-&gt;explorer</a:t>
            </a:r>
            <a:r>
              <a:rPr lang="ja-JP" altLang="en-US" sz="1200" dirty="0"/>
              <a:t>感覚でスレッド管理</a:t>
            </a:r>
            <a:r>
              <a:rPr lang="en-US" altLang="ja-JP" sz="1200" dirty="0"/>
              <a:t>(DB</a:t>
            </a:r>
            <a:r>
              <a:rPr lang="ja-JP" altLang="en-US" sz="1200" dirty="0"/>
              <a:t>の隠蔽</a:t>
            </a:r>
            <a:r>
              <a:rPr lang="en-US" altLang="ja-JP" sz="1200" dirty="0"/>
              <a:t>)</a:t>
            </a:r>
          </a:p>
          <a:p>
            <a:pPr marL="0" indent="0">
              <a:buNone/>
            </a:pPr>
            <a:r>
              <a:rPr lang="ja-JP" altLang="en-US" sz="1200" dirty="0"/>
              <a:t>レスまとめ用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ja-JP" altLang="en-US" sz="1200" dirty="0"/>
              <a:t>レスまとめの補助</a:t>
            </a:r>
            <a:r>
              <a:rPr lang="en-US" altLang="ja-JP" sz="1200" dirty="0"/>
              <a:t>(</a:t>
            </a:r>
            <a:r>
              <a:rPr lang="ja-JP" altLang="en-US" sz="1200" dirty="0"/>
              <a:t>着色、太字、リプ）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人気スレッドの可視化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人気レスの可視化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勢いの可視化（時系列）レスの横かバックグラウンドで表示する感じで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レスの検索（時間、リプライ数、投稿数、</a:t>
            </a:r>
            <a:r>
              <a:rPr lang="en-US" altLang="ja-JP" sz="1200" dirty="0"/>
              <a:t>ID)</a:t>
            </a:r>
          </a:p>
          <a:p>
            <a:pPr marL="0" indent="0">
              <a:buNone/>
            </a:pPr>
            <a:endParaRPr lang="en-US" altLang="ja-JP" sz="1200" dirty="0"/>
          </a:p>
        </p:txBody>
      </p:sp>
      <p:sp>
        <p:nvSpPr>
          <p:cNvPr id="4" name="コンテンツ プレースホルダー 2">
            <a:extLst>
              <a:ext uri="{FF2B5EF4-FFF2-40B4-BE49-F238E27FC236}">
                <a16:creationId xmlns:a16="http://schemas.microsoft.com/office/drawing/2014/main" id="{1096691F-45FA-FC83-AB8B-2AE783984C93}"/>
              </a:ext>
            </a:extLst>
          </p:cNvPr>
          <p:cNvSpPr txBox="1">
            <a:spLocks/>
          </p:cNvSpPr>
          <p:nvPr/>
        </p:nvSpPr>
        <p:spPr>
          <a:xfrm>
            <a:off x="6096000" y="892753"/>
            <a:ext cx="5172364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kumimoji="1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kumimoji="1"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ja-JP" altLang="en-US" sz="1200" dirty="0"/>
              <a:t>実現手法</a:t>
            </a:r>
            <a:endParaRPr lang="en-US" altLang="ja-JP" sz="1200" dirty="0"/>
          </a:p>
          <a:p>
            <a:pPr marL="0" indent="0">
              <a:buNone/>
            </a:pPr>
            <a:r>
              <a:rPr lang="ja-JP" altLang="en-US" sz="1200" dirty="0"/>
              <a:t>・スクレイピング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-&gt;Selenium(python)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DB</a:t>
            </a:r>
          </a:p>
          <a:p>
            <a:pPr marL="0" indent="0">
              <a:buNone/>
            </a:pPr>
            <a:r>
              <a:rPr lang="en-US" altLang="ja-JP" sz="1200" dirty="0"/>
              <a:t>-&gt;DynamoDB</a:t>
            </a:r>
          </a:p>
          <a:p>
            <a:pPr marL="0" indent="0">
              <a:buNone/>
            </a:pPr>
            <a:r>
              <a:rPr lang="ja-JP" altLang="en-US" sz="1200" dirty="0"/>
              <a:t>・</a:t>
            </a:r>
            <a:r>
              <a:rPr lang="en-US" altLang="ja-JP" sz="1200" dirty="0"/>
              <a:t>UI</a:t>
            </a:r>
          </a:p>
          <a:p>
            <a:pPr marL="0" indent="0">
              <a:buNone/>
            </a:pPr>
            <a:r>
              <a:rPr lang="en-US" altLang="ja-JP" sz="1200" dirty="0"/>
              <a:t>-&gt;C# WPF</a:t>
            </a:r>
          </a:p>
          <a:p>
            <a:pPr marL="0" indent="0">
              <a:buNone/>
            </a:pPr>
            <a:r>
              <a:rPr lang="ja-JP" altLang="en-US" sz="1200" dirty="0"/>
              <a:t>・スクレイピング実行</a:t>
            </a:r>
            <a:endParaRPr lang="en-US" altLang="ja-JP" sz="1200" dirty="0"/>
          </a:p>
          <a:p>
            <a:pPr marL="0" indent="0">
              <a:buNone/>
            </a:pPr>
            <a:r>
              <a:rPr lang="en-US" altLang="ja-JP" sz="1200" dirty="0"/>
              <a:t>-&gt;AWS lambda</a:t>
            </a:r>
          </a:p>
          <a:p>
            <a:pPr marL="0" indent="0">
              <a:buNone/>
            </a:pPr>
            <a:endParaRPr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217652307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72F740-F211-3FC0-DC96-3A85D87BE3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57033FA-9368-23DC-19DA-D2EB6BCCCA26}"/>
              </a:ext>
            </a:extLst>
          </p:cNvPr>
          <p:cNvSpPr/>
          <p:nvPr/>
        </p:nvSpPr>
        <p:spPr>
          <a:xfrm>
            <a:off x="1125260" y="1610287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D0E32692-3F0A-E55B-FE9B-FBF46084C758}"/>
              </a:ext>
            </a:extLst>
          </p:cNvPr>
          <p:cNvSpPr/>
          <p:nvPr/>
        </p:nvSpPr>
        <p:spPr>
          <a:xfrm>
            <a:off x="1137587" y="158297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000" dirty="0" err="1"/>
              <a:t>ScraperOwner</a:t>
            </a:r>
            <a:endParaRPr lang="en-US" altLang="ja-JP" sz="10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054B55D-17FF-B4F6-0811-BCB5A56AD804}"/>
              </a:ext>
            </a:extLst>
          </p:cNvPr>
          <p:cNvCxnSpPr>
            <a:cxnSpLocks/>
            <a:stCxn id="23" idx="1"/>
            <a:endCxn id="4" idx="2"/>
          </p:cNvCxnSpPr>
          <p:nvPr/>
        </p:nvCxnSpPr>
        <p:spPr>
          <a:xfrm rot="10800000">
            <a:off x="1785085" y="2039563"/>
            <a:ext cx="2949388" cy="3525984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BFCCD570-DB4E-969C-C91E-EF730F84914B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1785085" y="638587"/>
            <a:ext cx="12327" cy="971700"/>
          </a:xfrm>
          <a:prstGeom prst="straightConnector1">
            <a:avLst/>
          </a:prstGeom>
          <a:ln>
            <a:prstDash val="sysDash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8403C30E-A65B-2C58-F705-0E992C87780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14" y="135404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FA1BEE6E-FFAE-2AA3-988C-68E96D36A775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A57C83D-1A27-D62C-B072-2EAC1A190331}"/>
              </a:ext>
            </a:extLst>
          </p:cNvPr>
          <p:cNvSpPr txBox="1"/>
          <p:nvPr/>
        </p:nvSpPr>
        <p:spPr>
          <a:xfrm>
            <a:off x="1848629" y="4227200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AFE22D78-36AB-9B03-4938-7B37B643168E}"/>
              </a:ext>
            </a:extLst>
          </p:cNvPr>
          <p:cNvSpPr/>
          <p:nvPr/>
        </p:nvSpPr>
        <p:spPr>
          <a:xfrm>
            <a:off x="6192786" y="1610287"/>
            <a:ext cx="1808374" cy="429276"/>
          </a:xfrm>
          <a:prstGeom prst="roundRect">
            <a:avLst/>
          </a:prstGeom>
          <a:solidFill>
            <a:schemeClr val="accent5">
              <a:lumMod val="40000"/>
              <a:lumOff val="6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33" name="直線矢印コネクタ 32">
            <a:extLst>
              <a:ext uri="{FF2B5EF4-FFF2-40B4-BE49-F238E27FC236}">
                <a16:creationId xmlns:a16="http://schemas.microsoft.com/office/drawing/2014/main" id="{489D5D0A-C688-96EE-3156-3284746CE4F8}"/>
              </a:ext>
            </a:extLst>
          </p:cNvPr>
          <p:cNvCxnSpPr>
            <a:cxnSpLocks/>
            <a:stCxn id="12" idx="2"/>
            <a:endCxn id="32" idx="0"/>
          </p:cNvCxnSpPr>
          <p:nvPr/>
        </p:nvCxnSpPr>
        <p:spPr>
          <a:xfrm>
            <a:off x="7096973" y="571304"/>
            <a:ext cx="0" cy="103898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C080A905-371E-A83F-C5A8-C03517915F53}"/>
              </a:ext>
            </a:extLst>
          </p:cNvPr>
          <p:cNvSpPr/>
          <p:nvPr/>
        </p:nvSpPr>
        <p:spPr>
          <a:xfrm>
            <a:off x="1867864" y="4560390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39" name="吹き出し: 角を丸めた四角形 38">
            <a:extLst>
              <a:ext uri="{FF2B5EF4-FFF2-40B4-BE49-F238E27FC236}">
                <a16:creationId xmlns:a16="http://schemas.microsoft.com/office/drawing/2014/main" id="{702F6EC7-1D27-C629-0721-B4DA8259417E}"/>
              </a:ext>
            </a:extLst>
          </p:cNvPr>
          <p:cNvSpPr/>
          <p:nvPr/>
        </p:nvSpPr>
        <p:spPr>
          <a:xfrm>
            <a:off x="2329367" y="2137390"/>
            <a:ext cx="2615694" cy="535557"/>
          </a:xfrm>
          <a:prstGeom prst="wedgeRoundRectCallout">
            <a:avLst>
              <a:gd name="adj1" fmla="val -59077"/>
              <a:gd name="adj2" fmla="val -51548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を解釈し、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インスタンスを生成</a:t>
            </a:r>
            <a:br>
              <a:rPr lang="en-US" altLang="ja-JP" sz="800" dirty="0">
                <a:solidFill>
                  <a:schemeClr val="tx1"/>
                </a:solidFill>
              </a:rPr>
            </a:br>
            <a:r>
              <a:rPr lang="en-US" altLang="ja-JP" sz="800" dirty="0" err="1">
                <a:solidFill>
                  <a:schemeClr val="tx1"/>
                </a:solidFill>
              </a:rPr>
              <a:t>ScraperConfig</a:t>
            </a:r>
            <a:r>
              <a:rPr lang="ja-JP" altLang="en-US" sz="800" dirty="0">
                <a:solidFill>
                  <a:schemeClr val="tx1"/>
                </a:solidFill>
              </a:rPr>
              <a:t>インスタンスのメソッドを実行する形式でスクレイピングを行う</a:t>
            </a:r>
          </a:p>
        </p:txBody>
      </p:sp>
      <p:grpSp>
        <p:nvGrpSpPr>
          <p:cNvPr id="67" name="グループ化 66">
            <a:extLst>
              <a:ext uri="{FF2B5EF4-FFF2-40B4-BE49-F238E27FC236}">
                <a16:creationId xmlns:a16="http://schemas.microsoft.com/office/drawing/2014/main" id="{2C779484-CC64-7FC9-D0D7-097C2ECE02CD}"/>
              </a:ext>
            </a:extLst>
          </p:cNvPr>
          <p:cNvGrpSpPr/>
          <p:nvPr/>
        </p:nvGrpSpPr>
        <p:grpSpPr>
          <a:xfrm>
            <a:off x="8750452" y="4227200"/>
            <a:ext cx="3252556" cy="2414612"/>
            <a:chOff x="8860348" y="6101046"/>
            <a:chExt cx="3252556" cy="2957577"/>
          </a:xfrm>
        </p:grpSpPr>
        <p:sp>
          <p:nvSpPr>
            <p:cNvPr id="66" name="四角形: 1 つの角を丸める 65">
              <a:extLst>
                <a:ext uri="{FF2B5EF4-FFF2-40B4-BE49-F238E27FC236}">
                  <a16:creationId xmlns:a16="http://schemas.microsoft.com/office/drawing/2014/main" id="{20526254-35B0-BD53-8D46-0F054B92277B}"/>
                </a:ext>
              </a:extLst>
            </p:cNvPr>
            <p:cNvSpPr/>
            <p:nvPr/>
          </p:nvSpPr>
          <p:spPr>
            <a:xfrm>
              <a:off x="8860348" y="6101046"/>
              <a:ext cx="3252556" cy="2957577"/>
            </a:xfrm>
            <a:prstGeom prst="round1Rect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/>
            </a:p>
          </p:txBody>
        </p:sp>
        <p:sp>
          <p:nvSpPr>
            <p:cNvPr id="8" name="テキスト ボックス 7">
              <a:extLst>
                <a:ext uri="{FF2B5EF4-FFF2-40B4-BE49-F238E27FC236}">
                  <a16:creationId xmlns:a16="http://schemas.microsoft.com/office/drawing/2014/main" id="{C4C33030-540E-D4AE-9B61-91B0A4452D58}"/>
                </a:ext>
              </a:extLst>
            </p:cNvPr>
            <p:cNvSpPr txBox="1"/>
            <p:nvPr/>
          </p:nvSpPr>
          <p:spPr>
            <a:xfrm>
              <a:off x="8896121" y="7740342"/>
              <a:ext cx="3095538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en-US" altLang="ja-JP" sz="1200" dirty="0" err="1"/>
                <a:t>ScraperOwner</a:t>
              </a:r>
              <a:r>
                <a:rPr kumimoji="1" lang="ja-JP" altLang="en-US" sz="1200" dirty="0"/>
                <a:t>クラスは、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を</a:t>
              </a:r>
              <a:r>
                <a:rPr lang="ja-JP" altLang="en-US" sz="1200" dirty="0"/>
                <a:t>解釈し</a:t>
              </a:r>
              <a:r>
                <a:rPr kumimoji="1" lang="ja-JP" altLang="en-US" sz="1200" dirty="0"/>
                <a:t>、スクレイピングを行う</a:t>
              </a:r>
              <a:br>
                <a:rPr lang="en-US" altLang="ja-JP" sz="1200" dirty="0"/>
              </a:br>
              <a:endParaRPr kumimoji="1" lang="ja-JP" altLang="en-US" sz="1200" dirty="0"/>
            </a:p>
          </p:txBody>
        </p:sp>
        <p:sp>
          <p:nvSpPr>
            <p:cNvPr id="35" name="テキスト ボックス 34">
              <a:extLst>
                <a:ext uri="{FF2B5EF4-FFF2-40B4-BE49-F238E27FC236}">
                  <a16:creationId xmlns:a16="http://schemas.microsoft.com/office/drawing/2014/main" id="{9AE0B8E9-E1CC-14EB-BC7A-C3FB296ADD33}"/>
                </a:ext>
              </a:extLst>
            </p:cNvPr>
            <p:cNvSpPr txBox="1"/>
            <p:nvPr/>
          </p:nvSpPr>
          <p:spPr>
            <a:xfrm>
              <a:off x="8860348" y="6597700"/>
              <a:ext cx="3167085" cy="97494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kumimoji="1" lang="ja-JP" altLang="en-US" sz="1200" dirty="0"/>
                <a:t>サイト</a:t>
              </a:r>
              <a:r>
                <a:rPr kumimoji="1" lang="en-US" altLang="ja-JP" sz="1200" dirty="0"/>
                <a:t>(</a:t>
              </a:r>
              <a:r>
                <a:rPr kumimoji="1" lang="ja-JP" altLang="en-US" sz="1200" dirty="0"/>
                <a:t>ページ</a:t>
              </a:r>
              <a:r>
                <a:rPr kumimoji="1" lang="en-US" altLang="ja-JP" sz="1200" dirty="0"/>
                <a:t>)</a:t>
              </a:r>
              <a:r>
                <a:rPr kumimoji="1" lang="ja-JP" altLang="en-US" sz="1200" dirty="0"/>
                <a:t>ごとに</a:t>
              </a:r>
              <a:r>
                <a:rPr kumimoji="1" lang="en-US" altLang="ja-JP" sz="1200" dirty="0" err="1"/>
                <a:t>ScraperConfig.json</a:t>
              </a:r>
              <a:r>
                <a:rPr kumimoji="1" lang="ja-JP" altLang="en-US" sz="1200" dirty="0"/>
                <a:t>ファイルを定義</a:t>
              </a:r>
              <a:endParaRPr kumimoji="1" lang="en-US" altLang="ja-JP" sz="1200" dirty="0"/>
            </a:p>
            <a:p>
              <a:r>
                <a:rPr lang="en-US" altLang="ja-JP" sz="1200" dirty="0"/>
                <a:t>UI</a:t>
              </a:r>
              <a:r>
                <a:rPr lang="ja-JP" altLang="en-US" sz="1200" dirty="0"/>
                <a:t>はユーザの操作で</a:t>
              </a:r>
              <a:r>
                <a:rPr lang="en-US" altLang="ja-JP" sz="1200" dirty="0" err="1"/>
                <a:t>ScraperOwner</a:t>
              </a:r>
              <a:r>
                <a:rPr lang="ja-JP" altLang="en-US" sz="1200" dirty="0"/>
                <a:t>に渡す</a:t>
              </a:r>
              <a:r>
                <a:rPr lang="en-US" altLang="ja-JP" sz="1200" dirty="0" err="1"/>
                <a:t>ScraperConfig.json</a:t>
              </a:r>
              <a:r>
                <a:rPr lang="ja-JP" altLang="en-US" sz="1200" dirty="0"/>
                <a:t>ファイルを決定。</a:t>
              </a:r>
              <a:endParaRPr lang="en-US" altLang="ja-JP" sz="1200" dirty="0"/>
            </a:p>
            <a:p>
              <a:endParaRPr kumimoji="1" lang="ja-JP" altLang="en-US" sz="1200" dirty="0"/>
            </a:p>
          </p:txBody>
        </p:sp>
      </p:grpSp>
      <p:sp>
        <p:nvSpPr>
          <p:cNvPr id="69" name="吹き出し: 角を丸めた四角形 68">
            <a:extLst>
              <a:ext uri="{FF2B5EF4-FFF2-40B4-BE49-F238E27FC236}">
                <a16:creationId xmlns:a16="http://schemas.microsoft.com/office/drawing/2014/main" id="{D9286D64-000A-FA4E-1231-3B1A0B4E3072}"/>
              </a:ext>
            </a:extLst>
          </p:cNvPr>
          <p:cNvSpPr/>
          <p:nvPr/>
        </p:nvSpPr>
        <p:spPr>
          <a:xfrm>
            <a:off x="5151273" y="4590479"/>
            <a:ext cx="2496703" cy="510789"/>
          </a:xfrm>
          <a:prstGeom prst="wedgeRoundRectCallout">
            <a:avLst>
              <a:gd name="adj1" fmla="val -35760"/>
              <a:gd name="adj2" fmla="val 72207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800" dirty="0">
                <a:solidFill>
                  <a:schemeClr val="tx1"/>
                </a:solidFill>
              </a:rPr>
              <a:t>ユーザの操作に応じて、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に渡す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を決定。</a:t>
            </a:r>
            <a:r>
              <a:rPr lang="en-US" altLang="ja-JP" sz="800" dirty="0" err="1">
                <a:solidFill>
                  <a:schemeClr val="tx1"/>
                </a:solidFill>
              </a:rPr>
              <a:t>ScraperOwner</a:t>
            </a:r>
            <a:r>
              <a:rPr lang="ja-JP" altLang="en-US" sz="800" dirty="0">
                <a:solidFill>
                  <a:schemeClr val="tx1"/>
                </a:solidFill>
              </a:rPr>
              <a:t>に</a:t>
            </a:r>
            <a:r>
              <a:rPr lang="en-US" altLang="ja-JP" sz="800" dirty="0" err="1">
                <a:solidFill>
                  <a:schemeClr val="tx1"/>
                </a:solidFill>
              </a:rPr>
              <a:t>ScraperConfig.json</a:t>
            </a:r>
            <a:r>
              <a:rPr lang="ja-JP" altLang="en-US" sz="800" dirty="0">
                <a:solidFill>
                  <a:schemeClr val="tx1"/>
                </a:solidFill>
              </a:rPr>
              <a:t>ファイル名を渡す</a:t>
            </a:r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71FCDC2A-93F5-55D2-7819-CCBC8EE96C38}"/>
              </a:ext>
            </a:extLst>
          </p:cNvPr>
          <p:cNvSpPr/>
          <p:nvPr/>
        </p:nvSpPr>
        <p:spPr>
          <a:xfrm>
            <a:off x="6250336" y="153081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PostsScraperConfig</a:t>
            </a:r>
            <a:endParaRPr kumimoji="1" lang="ja-JP" altLang="en-US" sz="1200" dirty="0"/>
          </a:p>
        </p:txBody>
      </p:sp>
      <p:sp>
        <p:nvSpPr>
          <p:cNvPr id="13" name="吹き出し: 角を丸めた四角形 12">
            <a:extLst>
              <a:ext uri="{FF2B5EF4-FFF2-40B4-BE49-F238E27FC236}">
                <a16:creationId xmlns:a16="http://schemas.microsoft.com/office/drawing/2014/main" id="{02DA58FB-BA59-B02B-8DA5-717B748A4303}"/>
              </a:ext>
            </a:extLst>
          </p:cNvPr>
          <p:cNvSpPr/>
          <p:nvPr/>
        </p:nvSpPr>
        <p:spPr>
          <a:xfrm>
            <a:off x="7352815" y="820945"/>
            <a:ext cx="1551709" cy="341777"/>
          </a:xfrm>
          <a:prstGeom prst="wedgeRoundRectCallout">
            <a:avLst>
              <a:gd name="adj1" fmla="val -23353"/>
              <a:gd name="adj2" fmla="val -95865"/>
              <a:gd name="adj3" fmla="val 16667"/>
            </a:avLst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800" dirty="0">
                <a:solidFill>
                  <a:schemeClr val="tx1"/>
                </a:solidFill>
              </a:rPr>
              <a:t>サイトカテゴリーごとに新しく作成定義する</a:t>
            </a:r>
          </a:p>
        </p:txBody>
      </p:sp>
      <p:sp>
        <p:nvSpPr>
          <p:cNvPr id="53" name="四角形: 角を丸くする 52">
            <a:extLst>
              <a:ext uri="{FF2B5EF4-FFF2-40B4-BE49-F238E27FC236}">
                <a16:creationId xmlns:a16="http://schemas.microsoft.com/office/drawing/2014/main" id="{B986B5EE-4730-49C7-A01D-CD233A0C1D74}"/>
              </a:ext>
            </a:extLst>
          </p:cNvPr>
          <p:cNvSpPr/>
          <p:nvPr/>
        </p:nvSpPr>
        <p:spPr>
          <a:xfrm>
            <a:off x="8786225" y="109938"/>
            <a:ext cx="1693273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NodeSelector</a:t>
            </a:r>
            <a:endParaRPr kumimoji="1" lang="ja-JP" altLang="en-US" sz="1200" dirty="0"/>
          </a:p>
        </p:txBody>
      </p:sp>
      <p:sp>
        <p:nvSpPr>
          <p:cNvPr id="54" name="ひし形 53">
            <a:extLst>
              <a:ext uri="{FF2B5EF4-FFF2-40B4-BE49-F238E27FC236}">
                <a16:creationId xmlns:a16="http://schemas.microsoft.com/office/drawing/2014/main" id="{FF9C408D-9945-05D8-DD69-EB9858AC34DC}"/>
              </a:ext>
            </a:extLst>
          </p:cNvPr>
          <p:cNvSpPr/>
          <p:nvPr/>
        </p:nvSpPr>
        <p:spPr>
          <a:xfrm>
            <a:off x="7953486" y="243366"/>
            <a:ext cx="191010" cy="192495"/>
          </a:xfrm>
          <a:prstGeom prst="diamond">
            <a:avLst/>
          </a:prstGeom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FA7E84B4-1113-C015-3A47-9201B01EE6DC}"/>
              </a:ext>
            </a:extLst>
          </p:cNvPr>
          <p:cNvCxnSpPr>
            <a:cxnSpLocks/>
            <a:stCxn id="53" idx="1"/>
          </p:cNvCxnSpPr>
          <p:nvPr/>
        </p:nvCxnSpPr>
        <p:spPr>
          <a:xfrm flipH="1">
            <a:off x="7937659" y="319050"/>
            <a:ext cx="848566" cy="1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8" name="四角形: 角を丸くする 67">
            <a:extLst>
              <a:ext uri="{FF2B5EF4-FFF2-40B4-BE49-F238E27FC236}">
                <a16:creationId xmlns:a16="http://schemas.microsoft.com/office/drawing/2014/main" id="{5B60C230-8A4D-8B2C-DE0B-BA3DFF035DC3}"/>
              </a:ext>
            </a:extLst>
          </p:cNvPr>
          <p:cNvSpPr/>
          <p:nvPr/>
        </p:nvSpPr>
        <p:spPr>
          <a:xfrm>
            <a:off x="3535336" y="1610287"/>
            <a:ext cx="1760544" cy="418223"/>
          </a:xfrm>
          <a:prstGeom prst="roundRect">
            <a:avLst/>
          </a:prstGeom>
          <a:solidFill>
            <a:schemeClr val="accent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ScraperConfigFactory</a:t>
            </a:r>
            <a:endParaRPr kumimoji="1" lang="ja-JP" altLang="en-US" sz="1200" dirty="0"/>
          </a:p>
        </p:txBody>
      </p:sp>
      <p:cxnSp>
        <p:nvCxnSpPr>
          <p:cNvPr id="72" name="直線コネクタ 71">
            <a:extLst>
              <a:ext uri="{FF2B5EF4-FFF2-40B4-BE49-F238E27FC236}">
                <a16:creationId xmlns:a16="http://schemas.microsoft.com/office/drawing/2014/main" id="{256CBE33-BD5D-6D2E-6606-6CDE40A49A06}"/>
              </a:ext>
            </a:extLst>
          </p:cNvPr>
          <p:cNvCxnSpPr>
            <a:cxnSpLocks/>
            <a:stCxn id="4" idx="3"/>
            <a:endCxn id="68" idx="1"/>
          </p:cNvCxnSpPr>
          <p:nvPr/>
        </p:nvCxnSpPr>
        <p:spPr>
          <a:xfrm flipV="1">
            <a:off x="2444909" y="1819399"/>
            <a:ext cx="1090427" cy="5526"/>
          </a:xfrm>
          <a:prstGeom prst="line">
            <a:avLst/>
          </a:prstGeom>
          <a:ln>
            <a:headEnd type="none"/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5" name="直線コネクタ 74">
            <a:extLst>
              <a:ext uri="{FF2B5EF4-FFF2-40B4-BE49-F238E27FC236}">
                <a16:creationId xmlns:a16="http://schemas.microsoft.com/office/drawing/2014/main" id="{054D16A4-3E31-0083-BCE5-68394E6C6B0A}"/>
              </a:ext>
            </a:extLst>
          </p:cNvPr>
          <p:cNvCxnSpPr>
            <a:stCxn id="68" idx="3"/>
            <a:endCxn id="32" idx="1"/>
          </p:cNvCxnSpPr>
          <p:nvPr/>
        </p:nvCxnSpPr>
        <p:spPr>
          <a:xfrm>
            <a:off x="5295880" y="1819399"/>
            <a:ext cx="896906" cy="5526"/>
          </a:xfrm>
          <a:prstGeom prst="line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4915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0AE209E6-878C-BFD5-20E2-028A616D9235}"/>
              </a:ext>
            </a:extLst>
          </p:cNvPr>
          <p:cNvSpPr txBox="1"/>
          <p:nvPr/>
        </p:nvSpPr>
        <p:spPr>
          <a:xfrm>
            <a:off x="517236" y="277091"/>
            <a:ext cx="22721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/>
              <a:t>Configs</a:t>
            </a:r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3491F824-9D9F-97D6-0950-2D2297DFDCFE}"/>
              </a:ext>
            </a:extLst>
          </p:cNvPr>
          <p:cNvSpPr txBox="1"/>
          <p:nvPr/>
        </p:nvSpPr>
        <p:spPr>
          <a:xfrm>
            <a:off x="1016001" y="2697019"/>
            <a:ext cx="2881745" cy="12772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AbstractScraperConfig</a:t>
            </a:r>
            <a:endParaRPr kumimoji="1" lang="en-US" altLang="ja-JP" dirty="0"/>
          </a:p>
          <a:p>
            <a:r>
              <a:rPr lang="en-US" altLang="ja-JP" sz="1100" dirty="0"/>
              <a:t>+ List&lt;Object&gt; </a:t>
            </a:r>
            <a:r>
              <a:rPr lang="en-US" altLang="ja-JP" sz="1100" dirty="0" err="1"/>
              <a:t>GetItems</a:t>
            </a:r>
            <a:r>
              <a:rPr lang="en-US" altLang="ja-JP" sz="1100" dirty="0"/>
              <a:t>()</a:t>
            </a:r>
            <a:endParaRPr kumimoji="1" lang="en-US" altLang="ja-JP" sz="1100" dirty="0"/>
          </a:p>
          <a:p>
            <a:r>
              <a:rPr lang="en-US" altLang="ja-JP" sz="1200" dirty="0"/>
              <a:t>+ string </a:t>
            </a:r>
            <a:r>
              <a:rPr lang="en-US" altLang="ja-JP" sz="1200" dirty="0" err="1"/>
              <a:t>GetHtml</a:t>
            </a:r>
            <a:r>
              <a:rPr lang="en-US" altLang="ja-JP" sz="1200" dirty="0"/>
              <a:t>(string </a:t>
            </a:r>
            <a:r>
              <a:rPr lang="en-US" altLang="ja-JP" sz="1200" dirty="0" err="1"/>
              <a:t>url</a:t>
            </a:r>
            <a:r>
              <a:rPr lang="en-US" altLang="ja-JP" sz="1200" dirty="0"/>
              <a:t>)</a:t>
            </a:r>
          </a:p>
          <a:p>
            <a:r>
              <a:rPr lang="en-US" altLang="ja-JP" sz="1200" dirty="0"/>
              <a:t>- string URL </a:t>
            </a:r>
          </a:p>
          <a:p>
            <a:r>
              <a:rPr lang="en-US" altLang="ja-JP" sz="1200" dirty="0"/>
              <a:t>- string SITE_NAME</a:t>
            </a:r>
          </a:p>
          <a:p>
            <a:r>
              <a:rPr lang="en-US" altLang="ja-JP" sz="1200" dirty="0"/>
              <a:t>- string LOGIC</a:t>
            </a:r>
            <a:endParaRPr kumimoji="1" lang="ja-JP" altLang="en-US" sz="1200" dirty="0"/>
          </a:p>
        </p:txBody>
      </p:sp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A4A10911-57DA-1EE9-A1F2-0691BE16FDBC}"/>
              </a:ext>
            </a:extLst>
          </p:cNvPr>
          <p:cNvSpPr txBox="1"/>
          <p:nvPr/>
        </p:nvSpPr>
        <p:spPr>
          <a:xfrm>
            <a:off x="914401" y="1012947"/>
            <a:ext cx="369454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ScraperConfigFactory</a:t>
            </a:r>
            <a:endParaRPr kumimoji="1" lang="en-US" altLang="ja-JP" dirty="0"/>
          </a:p>
          <a:p>
            <a:r>
              <a:rPr lang="en-US" altLang="ja-JP" sz="1000" dirty="0"/>
              <a:t>+ Create(</a:t>
            </a:r>
            <a:r>
              <a:rPr lang="en-US" altLang="ja-JP" sz="1000" dirty="0" err="1"/>
              <a:t>json</a:t>
            </a:r>
            <a:r>
              <a:rPr lang="en-US" altLang="ja-JP" sz="1000" dirty="0"/>
              <a:t>: string): </a:t>
            </a:r>
            <a:r>
              <a:rPr lang="en-US" altLang="ja-JP" sz="1000" dirty="0" err="1"/>
              <a:t>AbstractScraperConfig</a:t>
            </a:r>
            <a:endParaRPr lang="ja-JP" altLang="en-US" sz="1000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0B8B8BE7-A982-D39A-A0C5-D4F887C508B5}"/>
              </a:ext>
            </a:extLst>
          </p:cNvPr>
          <p:cNvSpPr txBox="1"/>
          <p:nvPr/>
        </p:nvSpPr>
        <p:spPr>
          <a:xfrm>
            <a:off x="6761020" y="2697019"/>
            <a:ext cx="4488871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 err="1"/>
              <a:t>PostsScraperConfig</a:t>
            </a:r>
            <a:endParaRPr kumimoji="1" lang="en-US" altLang="ja-JP" dirty="0"/>
          </a:p>
          <a:p>
            <a:r>
              <a:rPr lang="en-US" altLang="ja-JP" sz="1000" dirty="0"/>
              <a:t>+ List&lt;Object&gt; </a:t>
            </a:r>
            <a:r>
              <a:rPr lang="en-US" altLang="ja-JP" sz="1000" dirty="0" err="1"/>
              <a:t>GetItems</a:t>
            </a:r>
            <a:r>
              <a:rPr lang="en-US" altLang="ja-JP" sz="1000" dirty="0"/>
              <a:t>()</a:t>
            </a:r>
          </a:p>
          <a:p>
            <a:r>
              <a:rPr lang="en-US" altLang="ja-JP" sz="1000" dirty="0"/>
              <a:t>+ string </a:t>
            </a:r>
            <a:r>
              <a:rPr lang="en-US" altLang="ja-JP" sz="1000" dirty="0" err="1"/>
              <a:t>SelectorSwitch</a:t>
            </a:r>
            <a:r>
              <a:rPr lang="en-US" altLang="ja-JP" sz="1000" dirty="0"/>
              <a:t> (</a:t>
            </a:r>
            <a:r>
              <a:rPr lang="en-US" altLang="ja-JP" sz="1000" dirty="0" err="1"/>
              <a:t>HtmlNode</a:t>
            </a:r>
            <a:r>
              <a:rPr lang="en-US" altLang="ja-JP" sz="1000" dirty="0"/>
              <a:t>,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)</a:t>
            </a:r>
          </a:p>
          <a:p>
            <a:r>
              <a:rPr lang="fr-FR" altLang="ja-JP" sz="1000" dirty="0"/>
              <a:t>+ List&lt;Object&gt; DocParsePosts(HtmlDocument)</a:t>
            </a:r>
            <a:endParaRPr lang="en-US" altLang="ja-JP" sz="1000" dirty="0"/>
          </a:p>
          <a:p>
            <a:r>
              <a:rPr lang="en-US" altLang="ja-JP" sz="1000" dirty="0"/>
              <a:t>- string LIST_NODE;</a:t>
            </a:r>
          </a:p>
          <a:p>
            <a:r>
              <a:rPr lang="en-US" altLang="ja-JP" sz="1000" dirty="0"/>
              <a:t>- string POST_NODE;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USER_ID;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TEXT;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DATE;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REPLY;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IMAGE;</a:t>
            </a:r>
          </a:p>
          <a:p>
            <a:r>
              <a:rPr lang="en-US" altLang="ja-JP" sz="1000" dirty="0"/>
              <a:t>- </a:t>
            </a:r>
            <a:r>
              <a:rPr lang="en-US" altLang="ja-JP" sz="1000" dirty="0" err="1"/>
              <a:t>NodeSelector</a:t>
            </a:r>
            <a:r>
              <a:rPr lang="en-US" altLang="ja-JP" sz="1000" dirty="0"/>
              <a:t> POST_ID;</a:t>
            </a:r>
            <a:endParaRPr kumimoji="1" lang="ja-JP" altLang="en-US" sz="10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47731050-E7B5-B66A-9B43-AB4534C8FC24}"/>
              </a:ext>
            </a:extLst>
          </p:cNvPr>
          <p:cNvCxnSpPr/>
          <p:nvPr/>
        </p:nvCxnSpPr>
        <p:spPr>
          <a:xfrm>
            <a:off x="4710546" y="3232728"/>
            <a:ext cx="15147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364929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A763D86-ED69-DD9C-9CC6-F5DA61F3E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74610F0D-524B-CBE8-5AB0-C7EF1D7AC252}"/>
              </a:ext>
            </a:extLst>
          </p:cNvPr>
          <p:cNvSpPr/>
          <p:nvPr/>
        </p:nvSpPr>
        <p:spPr>
          <a:xfrm>
            <a:off x="1459345" y="407482"/>
            <a:ext cx="1319649" cy="429276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prstDash val="sys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IScraperOwner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CEBCC5C-1854-4851-87F9-A71CBB7F6587}"/>
              </a:ext>
            </a:extLst>
          </p:cNvPr>
          <p:cNvSpPr/>
          <p:nvPr/>
        </p:nvSpPr>
        <p:spPr>
          <a:xfrm>
            <a:off x="1564416" y="1768059"/>
            <a:ext cx="1319650" cy="480290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ScraperOwner</a:t>
            </a:r>
            <a:endParaRPr lang="en-US" altLang="ja-JP" sz="900" dirty="0"/>
          </a:p>
        </p:txBody>
      </p:sp>
      <p:cxnSp>
        <p:nvCxnSpPr>
          <p:cNvPr id="7" name="コネクタ: カギ線 6">
            <a:extLst>
              <a:ext uri="{FF2B5EF4-FFF2-40B4-BE49-F238E27FC236}">
                <a16:creationId xmlns:a16="http://schemas.microsoft.com/office/drawing/2014/main" id="{745AFF12-F3C8-D5E3-8420-A02D9BABE33D}"/>
              </a:ext>
            </a:extLst>
          </p:cNvPr>
          <p:cNvCxnSpPr>
            <a:cxnSpLocks/>
          </p:cNvCxnSpPr>
          <p:nvPr/>
        </p:nvCxnSpPr>
        <p:spPr>
          <a:xfrm rot="16200000" flipV="1">
            <a:off x="1703752" y="2688613"/>
            <a:ext cx="3204522" cy="2558407"/>
          </a:xfrm>
          <a:prstGeom prst="bentConnector3">
            <a:avLst>
              <a:gd name="adj1" fmla="val 713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31849757-68CB-AFA8-B74F-6371B3969BB0}"/>
              </a:ext>
            </a:extLst>
          </p:cNvPr>
          <p:cNvCxnSpPr>
            <a:cxnSpLocks/>
            <a:endCxn id="5" idx="0"/>
          </p:cNvCxnSpPr>
          <p:nvPr/>
        </p:nvCxnSpPr>
        <p:spPr>
          <a:xfrm>
            <a:off x="2224241" y="922156"/>
            <a:ext cx="0" cy="84590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" name="グラフィックス 9" descr="ブラウザー ウィンドウ 枠線">
            <a:extLst>
              <a:ext uri="{FF2B5EF4-FFF2-40B4-BE49-F238E27FC236}">
                <a16:creationId xmlns:a16="http://schemas.microsoft.com/office/drawing/2014/main" id="{3E9FAE94-D786-3DB0-D268-3CA3D26FBA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27010" y="1564651"/>
            <a:ext cx="1140691" cy="914400"/>
          </a:xfrm>
          <a:prstGeom prst="rect">
            <a:avLst/>
          </a:prstGeom>
        </p:spPr>
      </p:pic>
      <p:sp>
        <p:nvSpPr>
          <p:cNvPr id="23" name="四角形: 角を丸くする 22">
            <a:extLst>
              <a:ext uri="{FF2B5EF4-FFF2-40B4-BE49-F238E27FC236}">
                <a16:creationId xmlns:a16="http://schemas.microsoft.com/office/drawing/2014/main" id="{45D3B5E9-955A-43C5-2403-96408643B922}"/>
              </a:ext>
            </a:extLst>
          </p:cNvPr>
          <p:cNvSpPr/>
          <p:nvPr/>
        </p:nvSpPr>
        <p:spPr>
          <a:xfrm>
            <a:off x="4734473" y="5350909"/>
            <a:ext cx="1510784" cy="429276"/>
          </a:xfrm>
          <a:prstGeom prst="roundRect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DB68CE3E-C77D-42F1-D64E-F08F4EA59A09}"/>
              </a:ext>
            </a:extLst>
          </p:cNvPr>
          <p:cNvSpPr txBox="1"/>
          <p:nvPr/>
        </p:nvSpPr>
        <p:spPr>
          <a:xfrm>
            <a:off x="2119169" y="4297143"/>
            <a:ext cx="55475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/>
              <a:t>input</a:t>
            </a:r>
            <a:endParaRPr kumimoji="1" lang="ja-JP" altLang="en-US" sz="1200" dirty="0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74B16EEB-034F-BBA0-5040-FDFFB131298A}"/>
              </a:ext>
            </a:extLst>
          </p:cNvPr>
          <p:cNvSpPr txBox="1"/>
          <p:nvPr/>
        </p:nvSpPr>
        <p:spPr>
          <a:xfrm>
            <a:off x="7961745" y="859026"/>
            <a:ext cx="410094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サイトごとに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ファイルを定義</a:t>
            </a:r>
            <a:endParaRPr kumimoji="1" lang="en-US" altLang="ja-JP" sz="1200" dirty="0"/>
          </a:p>
          <a:p>
            <a:r>
              <a:rPr lang="en-US" altLang="ja-JP" sz="1200" dirty="0"/>
              <a:t>UI</a:t>
            </a:r>
            <a:r>
              <a:rPr lang="ja-JP" altLang="en-US" sz="1200" dirty="0"/>
              <a:t>はユーザの操作で</a:t>
            </a:r>
            <a:r>
              <a:rPr lang="en-US" altLang="ja-JP" sz="1200" dirty="0" err="1"/>
              <a:t>ScraperOwner</a:t>
            </a:r>
            <a:r>
              <a:rPr lang="ja-JP" altLang="en-US" sz="1200" dirty="0"/>
              <a:t>に渡す</a:t>
            </a:r>
            <a:r>
              <a:rPr lang="en-US" altLang="ja-JP" sz="1200" dirty="0" err="1"/>
              <a:t>ScraperConfig.json</a:t>
            </a:r>
            <a:r>
              <a:rPr lang="ja-JP" altLang="en-US" sz="1200" dirty="0"/>
              <a:t>ファイルを決定。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524074DA-E482-113D-F915-9ED0D140EB15}"/>
              </a:ext>
            </a:extLst>
          </p:cNvPr>
          <p:cNvSpPr txBox="1"/>
          <p:nvPr/>
        </p:nvSpPr>
        <p:spPr>
          <a:xfrm>
            <a:off x="3954683" y="5935844"/>
            <a:ext cx="35821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200" dirty="0"/>
              <a:t>ユーザの操作に応じて、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</a:t>
            </a:r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に渡す。</a:t>
            </a:r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21AC4A3-92DB-0D3F-479C-EFED3A74D1CE}"/>
              </a:ext>
            </a:extLst>
          </p:cNvPr>
          <p:cNvSpPr txBox="1"/>
          <p:nvPr/>
        </p:nvSpPr>
        <p:spPr>
          <a:xfrm>
            <a:off x="7915562" y="2193027"/>
            <a:ext cx="396817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ScraperOwner</a:t>
            </a:r>
            <a:r>
              <a:rPr kumimoji="1" lang="ja-JP" altLang="en-US" sz="1200" dirty="0"/>
              <a:t>クラスは、</a:t>
            </a:r>
            <a:r>
              <a:rPr kumimoji="1" lang="en-US" altLang="ja-JP" sz="1200" dirty="0" err="1"/>
              <a:t>ScraperConfig.json</a:t>
            </a:r>
            <a:r>
              <a:rPr kumimoji="1" lang="ja-JP" altLang="en-US" sz="1200" dirty="0"/>
              <a:t>を読み込み、スクレイピングを行う</a:t>
            </a:r>
            <a:br>
              <a:rPr lang="en-US" altLang="ja-JP" sz="1200" dirty="0"/>
            </a:br>
            <a:endParaRPr kumimoji="1" lang="ja-JP" altLang="en-US" sz="1200" dirty="0"/>
          </a:p>
        </p:txBody>
      </p:sp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2C1E809F-94B8-468E-E3A4-06E3B35F1AF7}"/>
              </a:ext>
            </a:extLst>
          </p:cNvPr>
          <p:cNvSpPr/>
          <p:nvPr/>
        </p:nvSpPr>
        <p:spPr>
          <a:xfrm>
            <a:off x="2128673" y="4607382"/>
            <a:ext cx="1667472" cy="347244"/>
          </a:xfrm>
          <a:prstGeom prst="roundRect">
            <a:avLst/>
          </a:prstGeom>
          <a:solidFill>
            <a:schemeClr val="bg1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 err="1"/>
              <a:t>ScraperConfig.json</a:t>
            </a:r>
            <a:endParaRPr lang="en-US" altLang="ja-JP" sz="1200" dirty="0"/>
          </a:p>
        </p:txBody>
      </p: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24531497-0BB1-363B-1A08-4214AFF44F42}"/>
              </a:ext>
            </a:extLst>
          </p:cNvPr>
          <p:cNvSpPr/>
          <p:nvPr/>
        </p:nvSpPr>
        <p:spPr>
          <a:xfrm>
            <a:off x="4170216" y="595493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InputScraperConfig</a:t>
            </a:r>
            <a:endParaRPr lang="en-US" altLang="ja-JP" sz="900" dirty="0"/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55DB99B5-033D-ED51-86AB-F01E8B991B2F}"/>
              </a:ext>
            </a:extLst>
          </p:cNvPr>
          <p:cNvSpPr/>
          <p:nvPr/>
        </p:nvSpPr>
        <p:spPr>
          <a:xfrm>
            <a:off x="4170215" y="1634468"/>
            <a:ext cx="1319649" cy="354732"/>
          </a:xfrm>
          <a:prstGeom prst="roundRect">
            <a:avLst/>
          </a:prstGeom>
          <a:solidFill>
            <a:schemeClr val="accent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900" dirty="0" err="1"/>
              <a:t>ScraperLogic</a:t>
            </a:r>
            <a:endParaRPr lang="en-US" altLang="ja-JP" sz="900" dirty="0"/>
          </a:p>
        </p:txBody>
      </p:sp>
    </p:spTree>
    <p:extLst>
      <p:ext uri="{BB962C8B-B14F-4D97-AF65-F5344CB8AC3E}">
        <p14:creationId xmlns:p14="http://schemas.microsoft.com/office/powerpoint/2010/main" val="147385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3540B7E7-F392-A62A-5C50-1E2172A17FBF}"/>
              </a:ext>
            </a:extLst>
          </p:cNvPr>
          <p:cNvSpPr/>
          <p:nvPr/>
        </p:nvSpPr>
        <p:spPr>
          <a:xfrm>
            <a:off x="1895148" y="1353730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ScraperConfig</a:t>
            </a:r>
            <a:endParaRPr lang="en-US" altLang="ja-JP" sz="1100" dirty="0"/>
          </a:p>
        </p:txBody>
      </p: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23F1DC69-E699-650D-B663-CA131535E2AC}"/>
              </a:ext>
            </a:extLst>
          </p:cNvPr>
          <p:cNvSpPr/>
          <p:nvPr/>
        </p:nvSpPr>
        <p:spPr>
          <a:xfrm>
            <a:off x="7970982" y="1353730"/>
            <a:ext cx="1930399" cy="429276"/>
          </a:xfrm>
          <a:prstGeom prst="round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100" dirty="0" err="1"/>
              <a:t>AbstractScraperConfig</a:t>
            </a:r>
            <a:endParaRPr lang="en-US" altLang="ja-JP" sz="1100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29F0BFF2-B6C4-74EC-1F78-BAAC385CF66E}"/>
              </a:ext>
            </a:extLst>
          </p:cNvPr>
          <p:cNvCxnSpPr>
            <a:cxnSpLocks/>
            <a:stCxn id="5" idx="1"/>
          </p:cNvCxnSpPr>
          <p:nvPr/>
        </p:nvCxnSpPr>
        <p:spPr>
          <a:xfrm flipH="1">
            <a:off x="3990814" y="1568368"/>
            <a:ext cx="3980168" cy="551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95FD0F78-DC24-DB92-3AD5-784C75DB2D3F}"/>
              </a:ext>
            </a:extLst>
          </p:cNvPr>
          <p:cNvSpPr txBox="1"/>
          <p:nvPr/>
        </p:nvSpPr>
        <p:spPr>
          <a:xfrm>
            <a:off x="6724073" y="2096654"/>
            <a:ext cx="42764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200" dirty="0"/>
              <a:t>LIST_NODE</a:t>
            </a:r>
          </a:p>
          <a:p>
            <a:r>
              <a:rPr lang="en-US" altLang="ja-JP" sz="1200" dirty="0"/>
              <a:t>POST_NODE</a:t>
            </a:r>
            <a:r>
              <a:rPr lang="ja-JP" altLang="en-US" sz="1200" dirty="0"/>
              <a:t>（複数）</a:t>
            </a:r>
          </a:p>
          <a:p>
            <a:r>
              <a:rPr lang="en-US" altLang="ja-JP" sz="1200" dirty="0"/>
              <a:t>ID_KEY</a:t>
            </a:r>
            <a:r>
              <a:rPr lang="ja-JP" altLang="en-US" sz="1200" dirty="0"/>
              <a:t>（投稿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USER_ID_KEY</a:t>
            </a:r>
            <a:r>
              <a:rPr lang="ja-JP" altLang="en-US" sz="1200" dirty="0"/>
              <a:t>（投稿者ユーザー</a:t>
            </a:r>
            <a:r>
              <a:rPr lang="en-US" altLang="ja-JP" sz="1200" dirty="0"/>
              <a:t>ID</a:t>
            </a:r>
            <a:r>
              <a:rPr lang="ja-JP" altLang="en-US" sz="1200" dirty="0"/>
              <a:t>）</a:t>
            </a:r>
          </a:p>
          <a:p>
            <a:r>
              <a:rPr lang="en-US" altLang="ja-JP" sz="1200" dirty="0"/>
              <a:t>TEXT_KEY</a:t>
            </a:r>
            <a:r>
              <a:rPr lang="ja-JP" altLang="en-US" sz="1200" dirty="0"/>
              <a:t>（投稿本文）</a:t>
            </a:r>
            <a:endParaRPr lang="en-US" altLang="ja-JP" sz="1200" dirty="0"/>
          </a:p>
          <a:p>
            <a:r>
              <a:rPr lang="en-US" altLang="ja-JP" sz="1200" dirty="0"/>
              <a:t>DATE_KEY</a:t>
            </a:r>
            <a:r>
              <a:rPr lang="ja-JP" altLang="en-US" sz="1200" dirty="0"/>
              <a:t>（投稿日時）</a:t>
            </a:r>
          </a:p>
          <a:p>
            <a:r>
              <a:rPr lang="en-US" altLang="ja-JP" sz="1200" dirty="0"/>
              <a:t>REPLY_KEY</a:t>
            </a:r>
            <a:r>
              <a:rPr lang="ja-JP" altLang="en-US" sz="1200" dirty="0"/>
              <a:t>（返信情報）</a:t>
            </a:r>
          </a:p>
          <a:p>
            <a:r>
              <a:rPr lang="en-US" altLang="ja-JP" sz="1200" dirty="0"/>
              <a:t>IMAGE_URL_KEY</a:t>
            </a:r>
            <a:r>
              <a:rPr lang="ja-JP" altLang="en-US" sz="1200" dirty="0"/>
              <a:t>（画像</a:t>
            </a:r>
            <a:r>
              <a:rPr lang="en-US" altLang="ja-JP" sz="1200" dirty="0"/>
              <a:t>URL</a:t>
            </a:r>
            <a:r>
              <a:rPr lang="ja-JP" altLang="en-US" sz="1200" dirty="0"/>
              <a:t>）</a:t>
            </a:r>
            <a:endParaRPr kumimoji="1" lang="ja-JP" altLang="en-US" sz="1200" dirty="0"/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1E812395-E1F5-47B4-B8AD-2B5C231E2F6F}"/>
              </a:ext>
            </a:extLst>
          </p:cNvPr>
          <p:cNvSpPr txBox="1"/>
          <p:nvPr/>
        </p:nvSpPr>
        <p:spPr>
          <a:xfrm>
            <a:off x="1219199" y="2281382"/>
            <a:ext cx="348210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とテキストなどがある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が違う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PostNode</a:t>
            </a:r>
            <a:r>
              <a:rPr kumimoji="1" lang="ja-JP" altLang="en-US" sz="1200" dirty="0"/>
              <a:t>のさらに深い階層にあるなど）場合は、それ用の</a:t>
            </a:r>
            <a:r>
              <a:rPr kumimoji="1" lang="en-US" altLang="ja-JP" sz="1200" dirty="0"/>
              <a:t>Node</a:t>
            </a:r>
            <a:r>
              <a:rPr kumimoji="1" lang="ja-JP" altLang="en-US" sz="1200" dirty="0"/>
              <a:t>を保持するフィールドを作成</a:t>
            </a:r>
            <a:r>
              <a:rPr lang="en-US" altLang="ja-JP" sz="1200" dirty="0"/>
              <a:t>(</a:t>
            </a:r>
            <a:r>
              <a:rPr lang="ja-JP" altLang="en-US" sz="1200" dirty="0"/>
              <a:t>例</a:t>
            </a:r>
            <a:r>
              <a:rPr lang="en-US" altLang="ja-JP" sz="1200" dirty="0"/>
              <a:t>)TEXT_NODE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84774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CA72657F-F82D-BF03-44DA-3FF4F7DD1D20}"/>
              </a:ext>
            </a:extLst>
          </p:cNvPr>
          <p:cNvSpPr/>
          <p:nvPr/>
        </p:nvSpPr>
        <p:spPr>
          <a:xfrm>
            <a:off x="1796471" y="1297973"/>
            <a:ext cx="2456873" cy="59112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 err="1"/>
              <a:t>S</a:t>
            </a:r>
            <a:r>
              <a:rPr kumimoji="1" lang="en-US" altLang="ja-JP" dirty="0" err="1"/>
              <a:t>craperOwner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A3687B7-7A03-435A-6B41-C772A0F5BBD0}"/>
              </a:ext>
            </a:extLst>
          </p:cNvPr>
          <p:cNvSpPr/>
          <p:nvPr/>
        </p:nvSpPr>
        <p:spPr>
          <a:xfrm>
            <a:off x="8603673" y="1220039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IscraperOwner</a:t>
            </a:r>
            <a:endParaRPr kumimoji="1" lang="en-US" altLang="ja-JP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66F8D80-69C9-36E9-179C-41295E2CE930}"/>
              </a:ext>
            </a:extLst>
          </p:cNvPr>
          <p:cNvSpPr/>
          <p:nvPr/>
        </p:nvSpPr>
        <p:spPr>
          <a:xfrm>
            <a:off x="1796471" y="3373245"/>
            <a:ext cx="2456873" cy="535709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scraperLogic</a:t>
            </a:r>
            <a:endParaRPr kumimoji="1" lang="ja-JP" altLang="en-US" dirty="0"/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A7F3CE06-A9E0-0006-D117-000158C865DA}"/>
              </a:ext>
            </a:extLst>
          </p:cNvPr>
          <p:cNvSpPr txBox="1"/>
          <p:nvPr/>
        </p:nvSpPr>
        <p:spPr>
          <a:xfrm>
            <a:off x="380996" y="1967013"/>
            <a:ext cx="621376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スクレイピングの処理が呼ばれたら実行し、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構造体のリストを返す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public </a:t>
            </a:r>
            <a:r>
              <a:rPr lang="en-US" altLang="ja-JP" sz="1200" b="1" dirty="0" err="1"/>
              <a:t>GetPosts</a:t>
            </a:r>
            <a:r>
              <a:rPr lang="en-US" altLang="ja-JP" sz="1200" b="1" dirty="0"/>
              <a:t> </a:t>
            </a:r>
            <a:r>
              <a:rPr lang="en-US" altLang="ja-JP" sz="1200" dirty="0"/>
              <a:t>return post</a:t>
            </a:r>
            <a:r>
              <a:rPr lang="ja-JP" altLang="en-US" sz="1200" dirty="0"/>
              <a:t>のリスト</a:t>
            </a:r>
            <a:endParaRPr lang="en-US" altLang="ja-JP" sz="1200" dirty="0"/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GetHtml</a:t>
            </a:r>
            <a:r>
              <a:rPr lang="en-US" altLang="ja-JP" sz="1200" b="1" dirty="0"/>
              <a:t> </a:t>
            </a:r>
            <a:r>
              <a:rPr lang="en-US" altLang="ja-JP" sz="1200" dirty="0"/>
              <a:t>html</a:t>
            </a:r>
            <a:r>
              <a:rPr lang="ja-JP" altLang="en-US" sz="1200" dirty="0"/>
              <a:t>の取得</a:t>
            </a:r>
            <a:r>
              <a:rPr lang="en-US" altLang="ja-JP" sz="1200" dirty="0"/>
              <a:t>(selenium)</a:t>
            </a:r>
          </a:p>
          <a:p>
            <a:r>
              <a:rPr lang="ja-JP" altLang="en-US" sz="1200" dirty="0"/>
              <a:t>・</a:t>
            </a:r>
            <a:r>
              <a:rPr lang="en-US" altLang="ja-JP" sz="1200" b="1" dirty="0"/>
              <a:t>private </a:t>
            </a:r>
            <a:r>
              <a:rPr lang="en-US" altLang="ja-JP" sz="1200" b="1" dirty="0" err="1"/>
              <a:t>DocParsePosts</a:t>
            </a:r>
            <a:r>
              <a:rPr lang="en-US" altLang="ja-JP" sz="1200" dirty="0"/>
              <a:t> </a:t>
            </a:r>
            <a:r>
              <a:rPr lang="en-US" altLang="ja-JP" sz="1200" dirty="0" err="1"/>
              <a:t>HtmlDocument</a:t>
            </a:r>
            <a:r>
              <a:rPr lang="ja-JP" altLang="en-US" sz="1200" dirty="0"/>
              <a:t>から</a:t>
            </a:r>
            <a:r>
              <a:rPr lang="en-US" altLang="ja-JP" sz="1200" dirty="0"/>
              <a:t>Post</a:t>
            </a:r>
            <a:r>
              <a:rPr lang="ja-JP" altLang="en-US" sz="1200" dirty="0"/>
              <a:t>構造体のリストへデータ抽出＆変換</a:t>
            </a:r>
            <a:endParaRPr lang="en-US" altLang="ja-JP" sz="1200" dirty="0"/>
          </a:p>
          <a:p>
            <a:endParaRPr kumimoji="1" lang="ja-JP" altLang="en-US" sz="12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DB8BB748-AC57-3B69-2657-FE1E53A7D7B5}"/>
              </a:ext>
            </a:extLst>
          </p:cNvPr>
          <p:cNvSpPr txBox="1"/>
          <p:nvPr/>
        </p:nvSpPr>
        <p:spPr>
          <a:xfrm>
            <a:off x="8081818" y="3962372"/>
            <a:ext cx="411018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HtmlDocument</a:t>
            </a:r>
            <a:r>
              <a:rPr lang="en-US" altLang="ja-JP" sz="1200" dirty="0"/>
              <a:t> doc)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GetPostNode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postsNode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GetText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TextNode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GetDate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DateNode</a:t>
            </a:r>
            <a:r>
              <a:rPr lang="en-US" altLang="ja-JP" sz="1200" dirty="0"/>
              <a:t>)</a:t>
            </a:r>
          </a:p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GetUserId</a:t>
            </a:r>
            <a:r>
              <a:rPr lang="en-US" altLang="ja-JP" sz="1200" dirty="0"/>
              <a:t>(</a:t>
            </a:r>
            <a:r>
              <a:rPr lang="en-US" altLang="ja-JP" sz="1200" dirty="0" err="1"/>
              <a:t>HtmlNode</a:t>
            </a:r>
            <a:r>
              <a:rPr lang="en-US" altLang="ja-JP" sz="1200" dirty="0"/>
              <a:t> </a:t>
            </a:r>
            <a:r>
              <a:rPr lang="en-US" altLang="ja-JP" sz="1200" dirty="0" err="1"/>
              <a:t>UserIdNode</a:t>
            </a:r>
            <a:r>
              <a:rPr lang="en-US" altLang="ja-JP" sz="1200" dirty="0"/>
              <a:t>)</a:t>
            </a: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E0D925A3-218A-2664-4C15-076F39B80C26}"/>
              </a:ext>
            </a:extLst>
          </p:cNvPr>
          <p:cNvSpPr txBox="1"/>
          <p:nvPr/>
        </p:nvSpPr>
        <p:spPr>
          <a:xfrm>
            <a:off x="600363" y="4064779"/>
            <a:ext cx="6213767" cy="22929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100" dirty="0" err="1"/>
              <a:t>HtmlDocument</a:t>
            </a:r>
            <a:r>
              <a:rPr lang="ja-JP" altLang="en-US" sz="1100" dirty="0"/>
              <a:t>から</a:t>
            </a:r>
            <a:r>
              <a:rPr lang="en-US" altLang="ja-JP" sz="1100" dirty="0"/>
              <a:t>post</a:t>
            </a:r>
            <a:r>
              <a:rPr lang="ja-JP" altLang="en-US" sz="1100" dirty="0"/>
              <a:t>データを探索する処理を抽象化し、</a:t>
            </a:r>
            <a:r>
              <a:rPr lang="en-US" altLang="ja-JP" sz="1100" dirty="0" err="1"/>
              <a:t>scraperOwner</a:t>
            </a:r>
            <a:r>
              <a:rPr lang="ja-JP" altLang="en-US" sz="1100" dirty="0"/>
              <a:t>へ提供</a:t>
            </a:r>
            <a:endParaRPr lang="en-US" altLang="ja-JP" sz="1100" dirty="0"/>
          </a:p>
          <a:p>
            <a:r>
              <a:rPr lang="en-US" altLang="ja-JP" sz="1100" dirty="0" err="1"/>
              <a:t>DoCParsePosts</a:t>
            </a:r>
            <a:r>
              <a:rPr lang="ja-JP" altLang="en-US" sz="1100" dirty="0"/>
              <a:t>の中で、</a:t>
            </a:r>
            <a:r>
              <a:rPr lang="en-US" altLang="ja-JP" sz="1100" dirty="0" err="1"/>
              <a:t>ScraperLogic</a:t>
            </a:r>
            <a:r>
              <a:rPr lang="ja-JP" altLang="en-US" sz="1100" dirty="0"/>
              <a:t>クラスの</a:t>
            </a:r>
            <a:r>
              <a:rPr lang="en-US" altLang="ja-JP" sz="1100" dirty="0"/>
              <a:t>public</a:t>
            </a:r>
            <a:r>
              <a:rPr lang="ja-JP" altLang="en-US" sz="1100" dirty="0"/>
              <a:t>メソッドを実行し、</a:t>
            </a:r>
            <a:r>
              <a:rPr lang="en-US" altLang="ja-JP" sz="1100" dirty="0"/>
              <a:t>Post</a:t>
            </a:r>
            <a:r>
              <a:rPr lang="ja-JP" altLang="en-US" sz="1100" dirty="0"/>
              <a:t>構造体を生成。</a:t>
            </a:r>
            <a:endParaRPr lang="en-US" altLang="ja-JP" sz="1100" dirty="0"/>
          </a:p>
          <a:p>
            <a:r>
              <a:rPr lang="en-US" altLang="ja-JP" sz="1100" dirty="0"/>
              <a:t>Post</a:t>
            </a:r>
            <a:r>
              <a:rPr lang="ja-JP" altLang="en-US" sz="1100" dirty="0"/>
              <a:t>がある</a:t>
            </a:r>
            <a:r>
              <a:rPr lang="en-US" altLang="ja-JP" sz="1100" dirty="0"/>
              <a:t>node</a:t>
            </a:r>
            <a:r>
              <a:rPr lang="ja-JP" altLang="en-US" sz="1100" dirty="0"/>
              <a:t>を探索 </a:t>
            </a:r>
            <a:r>
              <a:rPr lang="en-US" altLang="ja-JP" sz="1100" dirty="0"/>
              <a:t>-&gt; Post</a:t>
            </a:r>
            <a:r>
              <a:rPr lang="ja-JP" altLang="en-US" sz="1100" dirty="0"/>
              <a:t>ひとつひとつの</a:t>
            </a:r>
            <a:r>
              <a:rPr lang="en-US" altLang="ja-JP" sz="1100" dirty="0"/>
              <a:t>Node</a:t>
            </a:r>
            <a:r>
              <a:rPr lang="ja-JP" altLang="en-US" sz="1100" dirty="0"/>
              <a:t>をリストで取得</a:t>
            </a:r>
            <a:r>
              <a:rPr lang="en-US" altLang="ja-JP" sz="1100" dirty="0"/>
              <a:t>-&gt;Post</a:t>
            </a:r>
            <a:r>
              <a:rPr lang="ja-JP" altLang="en-US" sz="1100" dirty="0"/>
              <a:t>の中のデータを抽出</a:t>
            </a:r>
            <a:br>
              <a:rPr lang="en-US" altLang="ja-JP" sz="1100" dirty="0"/>
            </a:br>
            <a:r>
              <a:rPr lang="ja-JP" altLang="en-US" sz="1100" dirty="0"/>
              <a:t>各</a:t>
            </a:r>
            <a:r>
              <a:rPr lang="en-US" altLang="ja-JP" sz="1100" dirty="0"/>
              <a:t>Post</a:t>
            </a:r>
            <a:r>
              <a:rPr lang="ja-JP" altLang="en-US" sz="1100" dirty="0"/>
              <a:t>の</a:t>
            </a:r>
            <a:r>
              <a:rPr lang="en-US" altLang="ja-JP" sz="1100" dirty="0"/>
              <a:t>Node</a:t>
            </a:r>
            <a:r>
              <a:rPr lang="ja-JP" altLang="en-US" sz="1100" dirty="0"/>
              <a:t>から更に</a:t>
            </a:r>
            <a:r>
              <a:rPr lang="en-US" altLang="ja-JP" sz="1100" dirty="0"/>
              <a:t>Node</a:t>
            </a:r>
            <a:r>
              <a:rPr lang="ja-JP" altLang="en-US" sz="1100" dirty="0"/>
              <a:t>を深く掘る場合は、</a:t>
            </a:r>
            <a:r>
              <a:rPr lang="en-US" altLang="ja-JP" sz="1100" dirty="0"/>
              <a:t>Interface</a:t>
            </a:r>
            <a:r>
              <a:rPr lang="ja-JP" altLang="en-US" sz="1100" dirty="0"/>
              <a:t>とは別にメソッドを定義</a:t>
            </a:r>
            <a:r>
              <a:rPr lang="en-US" altLang="ja-JP" sz="1100" dirty="0"/>
              <a:t>(</a:t>
            </a:r>
            <a:r>
              <a:rPr lang="en-US" altLang="ja-JP" sz="1100" dirty="0" err="1"/>
              <a:t>GetTextNode</a:t>
            </a:r>
            <a:r>
              <a:rPr lang="ja-JP" altLang="en-US" sz="1100" dirty="0"/>
              <a:t>など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GetPostsNode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HtmlDocument</a:t>
            </a:r>
            <a:r>
              <a:rPr lang="en-US" altLang="ja-JP" sz="1100" dirty="0"/>
              <a:t> doc)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GetPostNode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postsNode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GetText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TextNode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GetDate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DateNode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GetUserIdNode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postNode</a:t>
            </a:r>
            <a:r>
              <a:rPr lang="en-US" altLang="ja-JP" sz="1100" dirty="0"/>
              <a:t>)</a:t>
            </a:r>
          </a:p>
          <a:p>
            <a:r>
              <a:rPr lang="ja-JP" altLang="en-US" sz="1100" dirty="0"/>
              <a:t>・</a:t>
            </a:r>
            <a:r>
              <a:rPr lang="en-US" altLang="ja-JP" sz="1100" dirty="0"/>
              <a:t>public </a:t>
            </a:r>
            <a:r>
              <a:rPr lang="en-US" altLang="ja-JP" sz="1100" dirty="0" err="1"/>
              <a:t>GetUserId</a:t>
            </a:r>
            <a:r>
              <a:rPr lang="en-US" altLang="ja-JP" sz="1100" dirty="0"/>
              <a:t>(</a:t>
            </a:r>
            <a:r>
              <a:rPr lang="en-US" altLang="ja-JP" sz="1100" dirty="0" err="1"/>
              <a:t>HtmlNode</a:t>
            </a:r>
            <a:r>
              <a:rPr lang="en-US" altLang="ja-JP" sz="1100" dirty="0"/>
              <a:t> </a:t>
            </a:r>
            <a:r>
              <a:rPr lang="en-US" altLang="ja-JP" sz="1100" dirty="0" err="1"/>
              <a:t>UserIdNode</a:t>
            </a:r>
            <a:r>
              <a:rPr lang="en-US" altLang="ja-JP" sz="1100" dirty="0"/>
              <a:t>)</a:t>
            </a:r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76C38A58-811E-EBB0-6496-0A416BB3EEAD}"/>
              </a:ext>
            </a:extLst>
          </p:cNvPr>
          <p:cNvSpPr/>
          <p:nvPr/>
        </p:nvSpPr>
        <p:spPr>
          <a:xfrm>
            <a:off x="8603672" y="3444874"/>
            <a:ext cx="2456873" cy="373497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IscraperLogic</a:t>
            </a:r>
            <a:endParaRPr kumimoji="1" lang="ja-JP" altLang="en-US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5BCDE297-3115-E0E3-878B-CAF88AFDA553}"/>
              </a:ext>
            </a:extLst>
          </p:cNvPr>
          <p:cNvSpPr txBox="1"/>
          <p:nvPr/>
        </p:nvSpPr>
        <p:spPr>
          <a:xfrm>
            <a:off x="8767621" y="1694896"/>
            <a:ext cx="304338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ja-JP" altLang="en-US" sz="1200" dirty="0"/>
              <a:t>・</a:t>
            </a:r>
            <a:r>
              <a:rPr lang="en-US" altLang="ja-JP" sz="1200" dirty="0"/>
              <a:t>public </a:t>
            </a:r>
            <a:r>
              <a:rPr lang="en-US" altLang="ja-JP" sz="1200" dirty="0" err="1"/>
              <a:t>GetPosts</a:t>
            </a:r>
            <a:r>
              <a:rPr lang="en-US" altLang="ja-JP" sz="1200" dirty="0"/>
              <a:t>()</a:t>
            </a:r>
            <a:endParaRPr kumimoji="1"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D6E3DE33-A554-FD11-CC99-3CB841505A77}"/>
              </a:ext>
            </a:extLst>
          </p:cNvPr>
          <p:cNvSpPr txBox="1"/>
          <p:nvPr/>
        </p:nvSpPr>
        <p:spPr>
          <a:xfrm>
            <a:off x="380995" y="576516"/>
            <a:ext cx="838662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1400" b="1" dirty="0" err="1"/>
              <a:t>ScraperOwner</a:t>
            </a:r>
            <a:r>
              <a:rPr lang="ja-JP" altLang="en-US" sz="1400" b="1" dirty="0"/>
              <a:t>は</a:t>
            </a:r>
            <a:r>
              <a:rPr lang="en-US" altLang="ja-JP" sz="1400" b="1" dirty="0"/>
              <a:t>1</a:t>
            </a:r>
            <a:r>
              <a:rPr lang="ja-JP" altLang="en-US" sz="1400" b="1" dirty="0"/>
              <a:t>つ</a:t>
            </a:r>
            <a:endParaRPr lang="en-US" altLang="ja-JP" sz="1400" b="1" dirty="0"/>
          </a:p>
          <a:p>
            <a:r>
              <a:rPr kumimoji="1" lang="ja-JP" altLang="en-US" sz="1400" b="1" dirty="0"/>
              <a:t>サイト毎の処理は</a:t>
            </a:r>
            <a:r>
              <a:rPr kumimoji="1" lang="en-US" altLang="ja-JP" sz="1400" b="1" dirty="0" err="1"/>
              <a:t>ScraperLogic</a:t>
            </a:r>
            <a:r>
              <a:rPr kumimoji="1" lang="ja-JP" altLang="en-US" sz="1400" b="1" dirty="0"/>
              <a:t>で実装し</a:t>
            </a:r>
            <a:r>
              <a:rPr kumimoji="1" lang="en-US" altLang="ja-JP" sz="1400" b="1" dirty="0"/>
              <a:t>(</a:t>
            </a:r>
            <a:r>
              <a:rPr kumimoji="1" lang="ja-JP" altLang="en-US" sz="1400" b="1" dirty="0"/>
              <a:t>サイト</a:t>
            </a:r>
            <a:r>
              <a:rPr kumimoji="1" lang="en-US" altLang="ja-JP" sz="1400" b="1" dirty="0"/>
              <a:t>1 </a:t>
            </a:r>
            <a:r>
              <a:rPr lang="en-US" altLang="ja-JP" sz="1400" b="1" dirty="0"/>
              <a:t>: </a:t>
            </a:r>
            <a:r>
              <a:rPr kumimoji="1" lang="en-US" altLang="ja-JP" sz="1400" b="1" dirty="0"/>
              <a:t>ScraperLogic1)</a:t>
            </a:r>
            <a:r>
              <a:rPr kumimoji="1" lang="ja-JP" altLang="en-US" sz="1400" b="1" dirty="0"/>
              <a:t>、</a:t>
            </a:r>
            <a:r>
              <a:rPr kumimoji="1" lang="en-US" altLang="ja-JP" sz="1400" b="1" dirty="0" err="1"/>
              <a:t>ScraperOwner</a:t>
            </a:r>
            <a:r>
              <a:rPr kumimoji="1" lang="ja-JP" altLang="en-US" sz="1400" b="1" dirty="0"/>
              <a:t>に提供する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D67DADA6-49BB-714D-F72F-831ACF370ACD}"/>
              </a:ext>
            </a:extLst>
          </p:cNvPr>
          <p:cNvSpPr txBox="1"/>
          <p:nvPr/>
        </p:nvSpPr>
        <p:spPr>
          <a:xfrm>
            <a:off x="2466109" y="138545"/>
            <a:ext cx="230909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dirty="0"/>
              <a:t>Scraper</a:t>
            </a:r>
            <a:r>
              <a:rPr kumimoji="1" lang="ja-JP" altLang="en-US" dirty="0"/>
              <a:t>設計</a:t>
            </a:r>
          </a:p>
        </p:txBody>
      </p:sp>
      <p:cxnSp>
        <p:nvCxnSpPr>
          <p:cNvPr id="18" name="直線矢印コネクタ 17">
            <a:extLst>
              <a:ext uri="{FF2B5EF4-FFF2-40B4-BE49-F238E27FC236}">
                <a16:creationId xmlns:a16="http://schemas.microsoft.com/office/drawing/2014/main" id="{30C21D28-345C-CB17-E6CA-567007C00A06}"/>
              </a:ext>
            </a:extLst>
          </p:cNvPr>
          <p:cNvCxnSpPr/>
          <p:nvPr/>
        </p:nvCxnSpPr>
        <p:spPr>
          <a:xfrm flipH="1">
            <a:off x="4775200" y="1403927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7141325-AFC9-0753-A6E6-9C74DD8F6C04}"/>
              </a:ext>
            </a:extLst>
          </p:cNvPr>
          <p:cNvCxnSpPr/>
          <p:nvPr/>
        </p:nvCxnSpPr>
        <p:spPr>
          <a:xfrm flipH="1">
            <a:off x="4775200" y="3634509"/>
            <a:ext cx="3445164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10CDF77C-71BF-C552-BC55-F13D960A138E}"/>
              </a:ext>
            </a:extLst>
          </p:cNvPr>
          <p:cNvSpPr txBox="1"/>
          <p:nvPr/>
        </p:nvSpPr>
        <p:spPr>
          <a:xfrm>
            <a:off x="5063837" y="140392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6CB25E7C-9360-23B0-F40A-29E246B63AC3}"/>
              </a:ext>
            </a:extLst>
          </p:cNvPr>
          <p:cNvSpPr txBox="1"/>
          <p:nvPr/>
        </p:nvSpPr>
        <p:spPr>
          <a:xfrm>
            <a:off x="4920674" y="3627267"/>
            <a:ext cx="1260763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1400" dirty="0"/>
              <a:t>実装</a:t>
            </a:r>
          </a:p>
        </p:txBody>
      </p:sp>
    </p:spTree>
    <p:extLst>
      <p:ext uri="{BB962C8B-B14F-4D97-AF65-F5344CB8AC3E}">
        <p14:creationId xmlns:p14="http://schemas.microsoft.com/office/powerpoint/2010/main" val="471335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465DDB9D-67C7-CF66-E2F9-AE85AAF08F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73DA935B-B506-38E3-FDEA-4E4F05D6EBB9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DDB01894-7608-0F99-D88D-7CA8CF2A629C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D62F9A93-58F9-6E17-CC63-6836F6573395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sp>
        <p:nvSpPr>
          <p:cNvPr id="58" name="四角形: 角を丸くする 57">
            <a:extLst>
              <a:ext uri="{FF2B5EF4-FFF2-40B4-BE49-F238E27FC236}">
                <a16:creationId xmlns:a16="http://schemas.microsoft.com/office/drawing/2014/main" id="{8D28EBA5-7EB1-B73B-98C8-05CED8660590}"/>
              </a:ext>
            </a:extLst>
          </p:cNvPr>
          <p:cNvSpPr/>
          <p:nvPr/>
        </p:nvSpPr>
        <p:spPr>
          <a:xfrm>
            <a:off x="4640634" y="4107981"/>
            <a:ext cx="1223818" cy="362419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レスの表示</a:t>
            </a:r>
            <a:endParaRPr kumimoji="1" lang="en-US" altLang="ja-JP" sz="1200" dirty="0"/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5DA2B0F-05E9-FB74-49E6-77FC04BD0196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99CAE1-007C-CE6D-7FA0-600840FBA169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Phase1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2C6FF31-58C3-DA59-878B-5F3F29EE85B4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4279497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01A0FD-6600-4447-5329-EAC98EF17E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B1F820D3-3948-F535-EF84-D9719D8B37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86870227-20A5-BC17-9651-D4BFE7BB003B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5A93CFA8-AC36-E4A1-B8C3-7A6A50CFCD44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6024BC9-9394-AC5A-31A7-DB78F1729DFF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AD4D67EC-25B0-8B42-6FEE-EC60BBA6A9D0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FEB5F75A-D509-65A3-78E6-0083D6207EAA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337F688F-1764-399E-4947-49A1B27A386D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8EB12361-9661-26F7-5F05-1260253EE602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</p:spTree>
    <p:extLst>
      <p:ext uri="{BB962C8B-B14F-4D97-AF65-F5344CB8AC3E}">
        <p14:creationId xmlns:p14="http://schemas.microsoft.com/office/powerpoint/2010/main" val="38987695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9BA197-AA76-268C-184B-C2C26D50E9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グラフィックス 11" descr="ブラウザー ウィンドウ 枠線">
            <a:extLst>
              <a:ext uri="{FF2B5EF4-FFF2-40B4-BE49-F238E27FC236}">
                <a16:creationId xmlns:a16="http://schemas.microsoft.com/office/drawing/2014/main" id="{7190C997-65E6-65D3-40A7-FCEC06C414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5787" y="1693716"/>
            <a:ext cx="1140691" cy="914400"/>
          </a:xfrm>
          <a:prstGeom prst="rect">
            <a:avLst/>
          </a:prstGeom>
        </p:spPr>
      </p:pic>
      <p:sp>
        <p:nvSpPr>
          <p:cNvPr id="15" name="四角形: 角を丸くする 14">
            <a:extLst>
              <a:ext uri="{FF2B5EF4-FFF2-40B4-BE49-F238E27FC236}">
                <a16:creationId xmlns:a16="http://schemas.microsoft.com/office/drawing/2014/main" id="{61F24035-F751-BB6E-2B38-2BBB5C74D06A}"/>
              </a:ext>
            </a:extLst>
          </p:cNvPr>
          <p:cNvSpPr/>
          <p:nvPr/>
        </p:nvSpPr>
        <p:spPr>
          <a:xfrm>
            <a:off x="3139423" y="1936278"/>
            <a:ext cx="1319649" cy="429276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1100" dirty="0"/>
              <a:t>スクレイパー</a:t>
            </a:r>
            <a:br>
              <a:rPr lang="en-US" altLang="ja-JP" sz="1100" dirty="0"/>
            </a:br>
            <a:r>
              <a:rPr lang="en-US" altLang="ja-JP" sz="1100" dirty="0"/>
              <a:t>Interface</a:t>
            </a:r>
          </a:p>
        </p:txBody>
      </p:sp>
      <p:sp>
        <p:nvSpPr>
          <p:cNvPr id="16" name="四角形: 角を丸くする 15">
            <a:extLst>
              <a:ext uri="{FF2B5EF4-FFF2-40B4-BE49-F238E27FC236}">
                <a16:creationId xmlns:a16="http://schemas.microsoft.com/office/drawing/2014/main" id="{7CB5D5F4-5C0A-AD17-5AA7-E8F9ABF85953}"/>
              </a:ext>
            </a:extLst>
          </p:cNvPr>
          <p:cNvSpPr/>
          <p:nvPr/>
        </p:nvSpPr>
        <p:spPr>
          <a:xfrm>
            <a:off x="1564415" y="1998805"/>
            <a:ext cx="924785" cy="249543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sz="900" dirty="0"/>
              <a:t>スクレイパー</a:t>
            </a:r>
            <a:endParaRPr lang="en-US" altLang="ja-JP" sz="900" dirty="0"/>
          </a:p>
        </p:txBody>
      </p:sp>
      <p:sp>
        <p:nvSpPr>
          <p:cNvPr id="57" name="四角形: 角を丸くする 56">
            <a:extLst>
              <a:ext uri="{FF2B5EF4-FFF2-40B4-BE49-F238E27FC236}">
                <a16:creationId xmlns:a16="http://schemas.microsoft.com/office/drawing/2014/main" id="{0D2E5903-DD2E-13BE-3D6D-BC3815EAA2EE}"/>
              </a:ext>
            </a:extLst>
          </p:cNvPr>
          <p:cNvSpPr/>
          <p:nvPr/>
        </p:nvSpPr>
        <p:spPr>
          <a:xfrm>
            <a:off x="4640634" y="3404298"/>
            <a:ext cx="1211242" cy="57483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dirty="0"/>
              <a:t>UI</a:t>
            </a:r>
          </a:p>
        </p:txBody>
      </p:sp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2825F283-692F-5385-A1A8-09FD5DF1F5AE}"/>
              </a:ext>
            </a:extLst>
          </p:cNvPr>
          <p:cNvCxnSpPr>
            <a:cxnSpLocks/>
          </p:cNvCxnSpPr>
          <p:nvPr/>
        </p:nvCxnSpPr>
        <p:spPr>
          <a:xfrm flipH="1">
            <a:off x="2580774" y="2150916"/>
            <a:ext cx="467075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660557D2-50AF-5415-B90F-EE9D800CEBB6}"/>
              </a:ext>
            </a:extLst>
          </p:cNvPr>
          <p:cNvSpPr txBox="1"/>
          <p:nvPr/>
        </p:nvSpPr>
        <p:spPr>
          <a:xfrm>
            <a:off x="364279" y="234493"/>
            <a:ext cx="10437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b="1" dirty="0"/>
              <a:t>Phase2</a:t>
            </a:r>
            <a:endParaRPr kumimoji="1" lang="ja-JP" altLang="en-US" b="1" dirty="0"/>
          </a:p>
        </p:txBody>
      </p:sp>
      <p:cxnSp>
        <p:nvCxnSpPr>
          <p:cNvPr id="22" name="コネクタ: カギ線 21">
            <a:extLst>
              <a:ext uri="{FF2B5EF4-FFF2-40B4-BE49-F238E27FC236}">
                <a16:creationId xmlns:a16="http://schemas.microsoft.com/office/drawing/2014/main" id="{66FF23D5-3D42-8C06-F429-96DE8C7D5E70}"/>
              </a:ext>
            </a:extLst>
          </p:cNvPr>
          <p:cNvCxnSpPr>
            <a:cxnSpLocks/>
          </p:cNvCxnSpPr>
          <p:nvPr/>
        </p:nvCxnSpPr>
        <p:spPr>
          <a:xfrm rot="10800000">
            <a:off x="2026808" y="2365555"/>
            <a:ext cx="2432265" cy="1326159"/>
          </a:xfrm>
          <a:prstGeom prst="bentConnector3">
            <a:avLst>
              <a:gd name="adj1" fmla="val 100126"/>
            </a:avLst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四角形: 角を丸くする 1">
            <a:extLst>
              <a:ext uri="{FF2B5EF4-FFF2-40B4-BE49-F238E27FC236}">
                <a16:creationId xmlns:a16="http://schemas.microsoft.com/office/drawing/2014/main" id="{0B4065C8-15F6-8ECC-C28B-49FD0E6A4919}"/>
              </a:ext>
            </a:extLst>
          </p:cNvPr>
          <p:cNvSpPr/>
          <p:nvPr/>
        </p:nvSpPr>
        <p:spPr>
          <a:xfrm>
            <a:off x="3431309" y="4181872"/>
            <a:ext cx="3994727" cy="851947"/>
          </a:xfrm>
          <a:prstGeom prst="roundRect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sz="1200" dirty="0"/>
              <a:t>スレッド</a:t>
            </a:r>
            <a:r>
              <a:rPr lang="ja-JP" altLang="en-US" sz="1200" dirty="0"/>
              <a:t>の人気の可視化</a:t>
            </a:r>
            <a:endParaRPr lang="en-US" altLang="ja-JP" sz="1200" dirty="0"/>
          </a:p>
          <a:p>
            <a:pPr algn="ctr"/>
            <a:r>
              <a:rPr lang="ja-JP" altLang="en-US" sz="1200" dirty="0"/>
              <a:t>人気レスの可視化</a:t>
            </a:r>
            <a:br>
              <a:rPr lang="en-US" altLang="ja-JP" sz="1200" dirty="0"/>
            </a:br>
            <a:r>
              <a:rPr lang="ja-JP" altLang="en-US" sz="1200" dirty="0"/>
              <a:t>勢いの時系列の可視化</a:t>
            </a:r>
            <a:endParaRPr kumimoji="1" lang="en-US" altLang="ja-JP" sz="1200" dirty="0"/>
          </a:p>
        </p:txBody>
      </p:sp>
      <p:cxnSp>
        <p:nvCxnSpPr>
          <p:cNvPr id="3" name="直線矢印コネクタ 2">
            <a:extLst>
              <a:ext uri="{FF2B5EF4-FFF2-40B4-BE49-F238E27FC236}">
                <a16:creationId xmlns:a16="http://schemas.microsoft.com/office/drawing/2014/main" id="{9E39CB05-2EAF-230C-1A8E-870028015DBD}"/>
              </a:ext>
            </a:extLst>
          </p:cNvPr>
          <p:cNvCxnSpPr>
            <a:cxnSpLocks/>
          </p:cNvCxnSpPr>
          <p:nvPr/>
        </p:nvCxnSpPr>
        <p:spPr>
          <a:xfrm>
            <a:off x="5985164" y="3691715"/>
            <a:ext cx="1440872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7AD3F0BD-DD42-22B2-3312-1B42FD111353}"/>
              </a:ext>
            </a:extLst>
          </p:cNvPr>
          <p:cNvSpPr txBox="1"/>
          <p:nvPr/>
        </p:nvSpPr>
        <p:spPr>
          <a:xfrm>
            <a:off x="6853381" y="3404298"/>
            <a:ext cx="498763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1200" dirty="0" err="1"/>
              <a:t>json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8654408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游ゴシック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25403</TotalTime>
  <Words>964</Words>
  <Application>Microsoft Office PowerPoint</Application>
  <PresentationFormat>ワイド画面</PresentationFormat>
  <Paragraphs>166</Paragraphs>
  <Slides>11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11</vt:i4>
      </vt:variant>
    </vt:vector>
  </HeadingPairs>
  <TitlesOfParts>
    <vt:vector size="15" baseType="lpstr">
      <vt:lpstr>游ゴシック</vt:lpstr>
      <vt:lpstr>游ゴシック Light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宮川　広夢</dc:creator>
  <cp:lastModifiedBy>宮川　広夢</cp:lastModifiedBy>
  <cp:revision>153</cp:revision>
  <dcterms:created xsi:type="dcterms:W3CDTF">2025-06-16T16:05:08Z</dcterms:created>
  <dcterms:modified xsi:type="dcterms:W3CDTF">2025-07-21T14:22:13Z</dcterms:modified>
</cp:coreProperties>
</file>