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0691813"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5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01886" y="1237197"/>
            <a:ext cx="9088041" cy="2631887"/>
          </a:xfrm>
        </p:spPr>
        <p:txBody>
          <a:bodyPr anchor="b"/>
          <a:lstStyle>
            <a:lvl1pPr algn="ctr">
              <a:defRPr sz="6614"/>
            </a:lvl1pPr>
          </a:lstStyle>
          <a:p>
            <a:r>
              <a:rPr lang="ja-JP" altLang="en-US"/>
              <a:t>マスター タイトルの書式設定</a:t>
            </a:r>
            <a:endParaRPr lang="en-US" dirty="0"/>
          </a:p>
        </p:txBody>
      </p:sp>
      <p:sp>
        <p:nvSpPr>
          <p:cNvPr id="3" name="Subtitle 2"/>
          <p:cNvSpPr>
            <a:spLocks noGrp="1"/>
          </p:cNvSpPr>
          <p:nvPr>
            <p:ph type="subTitle" idx="1"/>
          </p:nvPr>
        </p:nvSpPr>
        <p:spPr>
          <a:xfrm>
            <a:off x="1336477" y="3970580"/>
            <a:ext cx="8018860" cy="1825171"/>
          </a:xfrm>
        </p:spPr>
        <p:txBody>
          <a:bodyPr/>
          <a:lstStyle>
            <a:lvl1pPr marL="0" indent="0" algn="ctr">
              <a:buNone/>
              <a:defRPr sz="2646"/>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254233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20039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402483"/>
            <a:ext cx="2305422" cy="6406475"/>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35063" y="402483"/>
            <a:ext cx="6782619" cy="64064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232606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41036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729494" y="1884671"/>
            <a:ext cx="9221689" cy="3144614"/>
          </a:xfrm>
        </p:spPr>
        <p:txBody>
          <a:bodyPr anchor="b"/>
          <a:lstStyle>
            <a:lvl1pPr>
              <a:defRPr sz="661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29494" y="5059035"/>
            <a:ext cx="9221689" cy="1653678"/>
          </a:xfrm>
        </p:spPr>
        <p:txBody>
          <a:bodyPr/>
          <a:lstStyle>
            <a:lvl1pPr marL="0" indent="0">
              <a:buNone/>
              <a:defRPr sz="2646">
                <a:solidFill>
                  <a:schemeClr val="tx1"/>
                </a:solidFill>
              </a:defRPr>
            </a:lvl1pPr>
            <a:lvl2pPr marL="503972" indent="0">
              <a:buNone/>
              <a:defRPr sz="2205">
                <a:solidFill>
                  <a:schemeClr val="tx1">
                    <a:tint val="75000"/>
                  </a:schemeClr>
                </a:solidFill>
              </a:defRPr>
            </a:lvl2pPr>
            <a:lvl3pPr marL="1007943" indent="0">
              <a:buNone/>
              <a:defRPr sz="1984">
                <a:solidFill>
                  <a:schemeClr val="tx1">
                    <a:tint val="75000"/>
                  </a:schemeClr>
                </a:solidFill>
              </a:defRPr>
            </a:lvl3pPr>
            <a:lvl4pPr marL="1511915" indent="0">
              <a:buNone/>
              <a:defRPr sz="1764">
                <a:solidFill>
                  <a:schemeClr val="tx1">
                    <a:tint val="75000"/>
                  </a:schemeClr>
                </a:solidFill>
              </a:defRPr>
            </a:lvl4pPr>
            <a:lvl5pPr marL="2015886" indent="0">
              <a:buNone/>
              <a:defRPr sz="1764">
                <a:solidFill>
                  <a:schemeClr val="tx1">
                    <a:tint val="75000"/>
                  </a:schemeClr>
                </a:solidFill>
              </a:defRPr>
            </a:lvl5pPr>
            <a:lvl6pPr marL="2519858" indent="0">
              <a:buNone/>
              <a:defRPr sz="1764">
                <a:solidFill>
                  <a:schemeClr val="tx1">
                    <a:tint val="75000"/>
                  </a:schemeClr>
                </a:solidFill>
              </a:defRPr>
            </a:lvl6pPr>
            <a:lvl7pPr marL="3023829" indent="0">
              <a:buNone/>
              <a:defRPr sz="1764">
                <a:solidFill>
                  <a:schemeClr val="tx1">
                    <a:tint val="75000"/>
                  </a:schemeClr>
                </a:solidFill>
              </a:defRPr>
            </a:lvl7pPr>
            <a:lvl8pPr marL="3527801" indent="0">
              <a:buNone/>
              <a:defRPr sz="1764">
                <a:solidFill>
                  <a:schemeClr val="tx1">
                    <a:tint val="75000"/>
                  </a:schemeClr>
                </a:solidFill>
              </a:defRPr>
            </a:lvl8pPr>
            <a:lvl9pPr marL="4031772" indent="0">
              <a:buNone/>
              <a:defRPr sz="176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541504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735062" y="2012414"/>
            <a:ext cx="454402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412730" y="2012414"/>
            <a:ext cx="4544021" cy="479654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84212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736455" y="402484"/>
            <a:ext cx="9221689" cy="14611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736456" y="1853171"/>
            <a:ext cx="4523137"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4" name="Content Placeholder 3"/>
          <p:cNvSpPr>
            <a:spLocks noGrp="1"/>
          </p:cNvSpPr>
          <p:nvPr>
            <p:ph sz="half" idx="2"/>
          </p:nvPr>
        </p:nvSpPr>
        <p:spPr>
          <a:xfrm>
            <a:off x="736456" y="2761381"/>
            <a:ext cx="4523137"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412731" y="1853171"/>
            <a:ext cx="4545413" cy="908210"/>
          </a:xfrm>
        </p:spPr>
        <p:txBody>
          <a:bodyPr anchor="b"/>
          <a:lstStyle>
            <a:lvl1pPr marL="0" indent="0">
              <a:buNone/>
              <a:defRPr sz="2646" b="1"/>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ja-JP" altLang="en-US"/>
              <a:t>マスター テキストの書式設定</a:t>
            </a:r>
          </a:p>
        </p:txBody>
      </p:sp>
      <p:sp>
        <p:nvSpPr>
          <p:cNvPr id="6" name="Content Placeholder 5"/>
          <p:cNvSpPr>
            <a:spLocks noGrp="1"/>
          </p:cNvSpPr>
          <p:nvPr>
            <p:ph sz="quarter" idx="4"/>
          </p:nvPr>
        </p:nvSpPr>
        <p:spPr>
          <a:xfrm>
            <a:off x="5412731" y="2761381"/>
            <a:ext cx="4545413" cy="40615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675953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411868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69837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ja-JP" altLang="en-US"/>
              <a:t>マスター タイトルの書式設定</a:t>
            </a:r>
            <a:endParaRPr lang="en-US" dirty="0"/>
          </a:p>
        </p:txBody>
      </p:sp>
      <p:sp>
        <p:nvSpPr>
          <p:cNvPr id="3" name="Content Placeholder 2"/>
          <p:cNvSpPr>
            <a:spLocks noGrp="1"/>
          </p:cNvSpPr>
          <p:nvPr>
            <p:ph idx="1"/>
          </p:nvPr>
        </p:nvSpPr>
        <p:spPr>
          <a:xfrm>
            <a:off x="4545413" y="1088455"/>
            <a:ext cx="5412730" cy="5372269"/>
          </a:xfrm>
        </p:spPr>
        <p:txBody>
          <a:bodyPr/>
          <a:lstStyle>
            <a:lvl1pPr>
              <a:defRPr sz="3527"/>
            </a:lvl1pPr>
            <a:lvl2pPr>
              <a:defRPr sz="3086"/>
            </a:lvl2pPr>
            <a:lvl3pPr>
              <a:defRPr sz="2646"/>
            </a:lvl3pPr>
            <a:lvl4pPr>
              <a:defRPr sz="2205"/>
            </a:lvl4pPr>
            <a:lvl5pPr>
              <a:defRPr sz="2205"/>
            </a:lvl5pPr>
            <a:lvl6pPr>
              <a:defRPr sz="2205"/>
            </a:lvl6pPr>
            <a:lvl7pPr>
              <a:defRPr sz="2205"/>
            </a:lvl7pPr>
            <a:lvl8pPr>
              <a:defRPr sz="2205"/>
            </a:lvl8pPr>
            <a:lvl9pPr>
              <a:defRPr sz="2205"/>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6336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736455" y="503978"/>
            <a:ext cx="3448388" cy="1763924"/>
          </a:xfrm>
        </p:spPr>
        <p:txBody>
          <a:bodyPr anchor="b"/>
          <a:lstStyle>
            <a:lvl1pPr>
              <a:defRPr sz="3527"/>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545413" y="1088455"/>
            <a:ext cx="5412730" cy="5372269"/>
          </a:xfrm>
        </p:spPr>
        <p:txBody>
          <a:bodyPr anchor="t"/>
          <a:lstStyle>
            <a:lvl1pPr marL="0" indent="0">
              <a:buNone/>
              <a:defRPr sz="3527"/>
            </a:lvl1pPr>
            <a:lvl2pPr marL="503972" indent="0">
              <a:buNone/>
              <a:defRPr sz="3086"/>
            </a:lvl2pPr>
            <a:lvl3pPr marL="1007943" indent="0">
              <a:buNone/>
              <a:defRPr sz="2646"/>
            </a:lvl3pPr>
            <a:lvl4pPr marL="1511915" indent="0">
              <a:buNone/>
              <a:defRPr sz="2205"/>
            </a:lvl4pPr>
            <a:lvl5pPr marL="2015886" indent="0">
              <a:buNone/>
              <a:defRPr sz="2205"/>
            </a:lvl5pPr>
            <a:lvl6pPr marL="2519858" indent="0">
              <a:buNone/>
              <a:defRPr sz="2205"/>
            </a:lvl6pPr>
            <a:lvl7pPr marL="3023829" indent="0">
              <a:buNone/>
              <a:defRPr sz="2205"/>
            </a:lvl7pPr>
            <a:lvl8pPr marL="3527801" indent="0">
              <a:buNone/>
              <a:defRPr sz="2205"/>
            </a:lvl8pPr>
            <a:lvl9pPr marL="4031772" indent="0">
              <a:buNone/>
              <a:defRPr sz="2205"/>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736455" y="2267902"/>
            <a:ext cx="3448388" cy="4201570"/>
          </a:xfrm>
        </p:spPr>
        <p:txBody>
          <a:bodyPr/>
          <a:lstStyle>
            <a:lvl1pPr marL="0" indent="0">
              <a:buNone/>
              <a:defRPr sz="1764"/>
            </a:lvl1pPr>
            <a:lvl2pPr marL="503972" indent="0">
              <a:buNone/>
              <a:defRPr sz="1543"/>
            </a:lvl2pPr>
            <a:lvl3pPr marL="1007943" indent="0">
              <a:buNone/>
              <a:defRPr sz="1323"/>
            </a:lvl3pPr>
            <a:lvl4pPr marL="1511915" indent="0">
              <a:buNone/>
              <a:defRPr sz="1102"/>
            </a:lvl4pPr>
            <a:lvl5pPr marL="2015886" indent="0">
              <a:buNone/>
              <a:defRPr sz="1102"/>
            </a:lvl5pPr>
            <a:lvl6pPr marL="2519858" indent="0">
              <a:buNone/>
              <a:defRPr sz="1102"/>
            </a:lvl6pPr>
            <a:lvl7pPr marL="3023829" indent="0">
              <a:buNone/>
              <a:defRPr sz="1102"/>
            </a:lvl7pPr>
            <a:lvl8pPr marL="3527801" indent="0">
              <a:buNone/>
              <a:defRPr sz="1102"/>
            </a:lvl8pPr>
            <a:lvl9pPr marL="4031772" indent="0">
              <a:buNone/>
              <a:defRPr sz="1102"/>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D027DE2-0EC4-437C-AE07-1E1850435158}" type="datetimeFigureOut">
              <a:rPr kumimoji="1" lang="ja-JP" altLang="en-US" smtClean="0"/>
              <a:t>2020/11/23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172397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402484"/>
            <a:ext cx="9221689" cy="14611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735062" y="2012414"/>
            <a:ext cx="9221689" cy="479654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35062" y="7006700"/>
            <a:ext cx="2405658" cy="402483"/>
          </a:xfrm>
          <a:prstGeom prst="rect">
            <a:avLst/>
          </a:prstGeom>
        </p:spPr>
        <p:txBody>
          <a:bodyPr vert="horz" lIns="91440" tIns="45720" rIns="91440" bIns="45720" rtlCol="0" anchor="ctr"/>
          <a:lstStyle>
            <a:lvl1pPr algn="l">
              <a:defRPr sz="1323">
                <a:solidFill>
                  <a:schemeClr val="tx1">
                    <a:tint val="75000"/>
                  </a:schemeClr>
                </a:solidFill>
              </a:defRPr>
            </a:lvl1pPr>
          </a:lstStyle>
          <a:p>
            <a:fld id="{7D027DE2-0EC4-437C-AE07-1E1850435158}" type="datetimeFigureOut">
              <a:rPr kumimoji="1" lang="ja-JP" altLang="en-US" smtClean="0"/>
              <a:t>2020/11/23</a:t>
            </a:fld>
            <a:endParaRPr kumimoji="1" lang="ja-JP" altLang="en-US"/>
          </a:p>
        </p:txBody>
      </p:sp>
      <p:sp>
        <p:nvSpPr>
          <p:cNvPr id="5" name="Footer Placeholder 4"/>
          <p:cNvSpPr>
            <a:spLocks noGrp="1"/>
          </p:cNvSpPr>
          <p:nvPr>
            <p:ph type="ftr" sz="quarter" idx="3"/>
          </p:nvPr>
        </p:nvSpPr>
        <p:spPr>
          <a:xfrm>
            <a:off x="3541663" y="7006700"/>
            <a:ext cx="3608487" cy="402483"/>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7551093" y="7006700"/>
            <a:ext cx="2405658" cy="402483"/>
          </a:xfrm>
          <a:prstGeom prst="rect">
            <a:avLst/>
          </a:prstGeom>
        </p:spPr>
        <p:txBody>
          <a:bodyPr vert="horz" lIns="91440" tIns="45720" rIns="91440" bIns="45720" rtlCol="0" anchor="ctr"/>
          <a:lstStyle>
            <a:lvl1pPr algn="r">
              <a:defRPr sz="1323">
                <a:solidFill>
                  <a:schemeClr val="tx1">
                    <a:tint val="75000"/>
                  </a:schemeClr>
                </a:solidFill>
              </a:defRPr>
            </a:lvl1pPr>
          </a:lstStyle>
          <a:p>
            <a:fld id="{D90ACCD6-A4AA-423F-AD4E-091074051035}" type="slidenum">
              <a:rPr kumimoji="1" lang="ja-JP" altLang="en-US" smtClean="0"/>
              <a:t>‹#›</a:t>
            </a:fld>
            <a:endParaRPr kumimoji="1" lang="ja-JP" altLang="en-US"/>
          </a:p>
        </p:txBody>
      </p:sp>
    </p:spTree>
    <p:extLst>
      <p:ext uri="{BB962C8B-B14F-4D97-AF65-F5344CB8AC3E}">
        <p14:creationId xmlns:p14="http://schemas.microsoft.com/office/powerpoint/2010/main" val="21602557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A7407F5-0D3A-42CD-9303-97FFC1FE6191}"/>
              </a:ext>
            </a:extLst>
          </p:cNvPr>
          <p:cNvSpPr>
            <a:spLocks noGrp="1"/>
          </p:cNvSpPr>
          <p:nvPr>
            <p:ph type="subTitle" idx="1"/>
          </p:nvPr>
        </p:nvSpPr>
        <p:spPr>
          <a:xfrm>
            <a:off x="1336476" y="2691187"/>
            <a:ext cx="8018860" cy="2527496"/>
          </a:xfrm>
        </p:spPr>
        <p:txBody>
          <a:bodyPr/>
          <a:lstStyle/>
          <a:p>
            <a:r>
              <a:rPr kumimoji="1" lang="ja-JP" altLang="en-US" dirty="0">
                <a:latin typeface="HGP明朝E" panose="02020900000000000000" pitchFamily="18" charset="-128"/>
                <a:ea typeface="HGP明朝E" panose="02020900000000000000" pitchFamily="18" charset="-128"/>
              </a:rPr>
              <a:t>新ゲームシステム</a:t>
            </a:r>
            <a:endParaRPr kumimoji="1" lang="en-US" altLang="ja-JP" dirty="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endParaRPr kumimoji="1" lang="en-US" altLang="ja-JP" dirty="0">
              <a:latin typeface="HGP明朝E" panose="02020900000000000000" pitchFamily="18" charset="-128"/>
              <a:ea typeface="HGP明朝E" panose="02020900000000000000" pitchFamily="18" charset="-128"/>
            </a:endParaRPr>
          </a:p>
          <a:p>
            <a:endParaRPr lang="en-US" altLang="ja-JP" dirty="0">
              <a:latin typeface="HGP明朝E" panose="02020900000000000000" pitchFamily="18" charset="-128"/>
              <a:ea typeface="HGP明朝E" panose="02020900000000000000" pitchFamily="18" charset="-128"/>
            </a:endParaRPr>
          </a:p>
          <a:p>
            <a:r>
              <a:rPr lang="ja-JP" altLang="en-US" dirty="0">
                <a:latin typeface="HGP明朝E" panose="02020900000000000000" pitchFamily="18" charset="-128"/>
                <a:ea typeface="HGP明朝E" panose="02020900000000000000" pitchFamily="18" charset="-128"/>
              </a:rPr>
              <a:t>「</a:t>
            </a:r>
            <a:r>
              <a:rPr lang="en-US" altLang="ja-JP" dirty="0">
                <a:latin typeface="HGP明朝E" panose="02020900000000000000" pitchFamily="18" charset="-128"/>
                <a:ea typeface="HGP明朝E" panose="02020900000000000000" pitchFamily="18" charset="-128"/>
              </a:rPr>
              <a:t>Ys</a:t>
            </a:r>
            <a:r>
              <a:rPr lang="ja-JP" altLang="en-US" dirty="0">
                <a:latin typeface="HGP明朝E" panose="02020900000000000000" pitchFamily="18" charset="-128"/>
                <a:ea typeface="HGP明朝E" panose="02020900000000000000" pitchFamily="18" charset="-128"/>
              </a:rPr>
              <a:t>シリーズ」用</a:t>
            </a:r>
            <a:endParaRPr kumimoji="1" lang="ja-JP" altLang="en-US" dirty="0">
              <a:latin typeface="HGP明朝E" panose="02020900000000000000" pitchFamily="18" charset="-128"/>
              <a:ea typeface="HGP明朝E" panose="02020900000000000000" pitchFamily="18" charset="-128"/>
            </a:endParaRPr>
          </a:p>
        </p:txBody>
      </p:sp>
      <p:sp>
        <p:nvSpPr>
          <p:cNvPr id="2" name="タイトル 1">
            <a:extLst>
              <a:ext uri="{FF2B5EF4-FFF2-40B4-BE49-F238E27FC236}">
                <a16:creationId xmlns:a16="http://schemas.microsoft.com/office/drawing/2014/main" id="{15E33FF4-998B-4FCA-8667-8134A44F71D4}"/>
              </a:ext>
            </a:extLst>
          </p:cNvPr>
          <p:cNvSpPr>
            <a:spLocks noGrp="1"/>
          </p:cNvSpPr>
          <p:nvPr>
            <p:ph type="ctrTitle"/>
          </p:nvPr>
        </p:nvSpPr>
        <p:spPr>
          <a:xfrm>
            <a:off x="1661232" y="3231486"/>
            <a:ext cx="7369348" cy="1096701"/>
          </a:xfrm>
        </p:spPr>
        <p:txBody>
          <a:bodyPr/>
          <a:lstStyle/>
          <a:p>
            <a:r>
              <a:rPr kumimoji="1" lang="ja-JP" altLang="en-US" dirty="0">
                <a:latin typeface="HGP明朝E" panose="02020900000000000000" pitchFamily="18" charset="-128"/>
                <a:ea typeface="HGP明朝E" panose="02020900000000000000" pitchFamily="18" charset="-128"/>
              </a:rPr>
              <a:t>リアルタイムトラベル</a:t>
            </a:r>
          </a:p>
        </p:txBody>
      </p:sp>
    </p:spTree>
    <p:extLst>
      <p:ext uri="{BB962C8B-B14F-4D97-AF65-F5344CB8AC3E}">
        <p14:creationId xmlns:p14="http://schemas.microsoft.com/office/powerpoint/2010/main" val="211646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B7EEB-73C0-46EB-BB67-3F7924A903E1}"/>
              </a:ext>
            </a:extLst>
          </p:cNvPr>
          <p:cNvSpPr>
            <a:spLocks noGrp="1"/>
          </p:cNvSpPr>
          <p:nvPr>
            <p:ph type="title"/>
          </p:nvPr>
        </p:nvSpPr>
        <p:spPr/>
        <p:txBody>
          <a:bodyPr/>
          <a:lstStyle/>
          <a:p>
            <a:r>
              <a:rPr kumimoji="1" lang="ja-JP" altLang="en-US" dirty="0">
                <a:latin typeface="HGP明朝E" panose="02020900000000000000" pitchFamily="18" charset="-128"/>
                <a:ea typeface="HGP明朝E" panose="02020900000000000000" pitchFamily="18" charset="-128"/>
              </a:rPr>
              <a:t>時間軸</a:t>
            </a:r>
          </a:p>
        </p:txBody>
      </p:sp>
      <p:sp>
        <p:nvSpPr>
          <p:cNvPr id="3" name="コンテンツ プレースホルダー 2">
            <a:extLst>
              <a:ext uri="{FF2B5EF4-FFF2-40B4-BE49-F238E27FC236}">
                <a16:creationId xmlns:a16="http://schemas.microsoft.com/office/drawing/2014/main" id="{2C7BEDC7-6EB0-486C-8002-0DF5B3F3FECA}"/>
              </a:ext>
            </a:extLst>
          </p:cNvPr>
          <p:cNvSpPr>
            <a:spLocks noGrp="1"/>
          </p:cNvSpPr>
          <p:nvPr>
            <p:ph idx="1"/>
          </p:nvPr>
        </p:nvSpPr>
        <p:spPr/>
        <p:txBody>
          <a:bodyPr>
            <a:normAutofit/>
          </a:bodyPr>
          <a:lstStyle/>
          <a:p>
            <a:pPr marL="0" indent="0">
              <a:buNone/>
            </a:pPr>
            <a:r>
              <a:rPr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過去・現在・未来が時間には存在します。</a:t>
            </a:r>
            <a:endParaRPr lang="en-US" altLang="ja-JP" sz="2000" dirty="0">
              <a:solidFill>
                <a:schemeClr val="tx1">
                  <a:lumMod val="75000"/>
                  <a:lumOff val="25000"/>
                </a:schemeClr>
              </a:solidFill>
              <a:latin typeface="HGP明朝E" panose="02020900000000000000" pitchFamily="18" charset="-128"/>
              <a:ea typeface="HGP明朝E" panose="02020900000000000000" pitchFamily="18" charset="-128"/>
            </a:endParaRPr>
          </a:p>
          <a:p>
            <a:pPr marL="0" indent="0">
              <a:buNone/>
            </a:pPr>
            <a:endParaRPr lang="en-US" altLang="ja-JP" sz="2000" dirty="0">
              <a:solidFill>
                <a:schemeClr val="tx1">
                  <a:lumMod val="75000"/>
                  <a:lumOff val="25000"/>
                </a:schemeClr>
              </a:solidFill>
              <a:latin typeface="HGP明朝E" panose="02020900000000000000" pitchFamily="18" charset="-128"/>
              <a:ea typeface="HGP明朝E" panose="02020900000000000000" pitchFamily="18" charset="-128"/>
            </a:endParaRPr>
          </a:p>
          <a:p>
            <a:pPr marL="0" indent="0">
              <a:buNone/>
            </a:pPr>
            <a:r>
              <a:rPr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人</a:t>
            </a:r>
            <a:r>
              <a:rPr lang="en-US" altLang="ja-JP" sz="2000" dirty="0">
                <a:solidFill>
                  <a:schemeClr val="tx1">
                    <a:lumMod val="75000"/>
                    <a:lumOff val="25000"/>
                  </a:schemeClr>
                </a:solidFill>
                <a:latin typeface="HGP明朝E" panose="02020900000000000000" pitchFamily="18" charset="-128"/>
                <a:ea typeface="HGP明朝E" panose="02020900000000000000" pitchFamily="18" charset="-128"/>
              </a:rPr>
              <a:t>(</a:t>
            </a:r>
            <a:r>
              <a:rPr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キャラクター</a:t>
            </a:r>
            <a:r>
              <a:rPr lang="en-US" altLang="ja-JP" sz="2000" dirty="0">
                <a:solidFill>
                  <a:schemeClr val="tx1">
                    <a:lumMod val="75000"/>
                    <a:lumOff val="25000"/>
                  </a:schemeClr>
                </a:solidFill>
                <a:latin typeface="HGP明朝E" panose="02020900000000000000" pitchFamily="18" charset="-128"/>
                <a:ea typeface="HGP明朝E" panose="02020900000000000000" pitchFamily="18" charset="-128"/>
              </a:rPr>
              <a:t>)</a:t>
            </a:r>
            <a:r>
              <a:rPr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は過去を経験し、現在に存在し、未来に進みます。</a:t>
            </a:r>
            <a:endParaRPr lang="en-US" altLang="ja-JP" sz="2000" dirty="0">
              <a:solidFill>
                <a:schemeClr val="tx1">
                  <a:lumMod val="75000"/>
                  <a:lumOff val="25000"/>
                </a:schemeClr>
              </a:solidFill>
              <a:latin typeface="HGP明朝E" panose="02020900000000000000" pitchFamily="18" charset="-128"/>
              <a:ea typeface="HGP明朝E" panose="02020900000000000000" pitchFamily="18" charset="-128"/>
            </a:endParaRPr>
          </a:p>
          <a:p>
            <a:pPr marL="0" indent="0">
              <a:buNone/>
            </a:pPr>
            <a:endParaRPr kumimoji="1" lang="en-US" altLang="ja-JP" sz="2000" dirty="0">
              <a:latin typeface="HGP明朝E" panose="02020900000000000000" pitchFamily="18" charset="-128"/>
              <a:ea typeface="HGP明朝E" panose="02020900000000000000" pitchFamily="18" charset="-128"/>
            </a:endParaRPr>
          </a:p>
          <a:p>
            <a:pPr marL="0" indent="0">
              <a:buNone/>
            </a:pPr>
            <a:endParaRPr lang="en-US" altLang="ja-JP" sz="2000" dirty="0">
              <a:latin typeface="HGP明朝E" panose="02020900000000000000" pitchFamily="18" charset="-128"/>
              <a:ea typeface="HGP明朝E" panose="02020900000000000000" pitchFamily="18" charset="-128"/>
            </a:endParaRPr>
          </a:p>
          <a:p>
            <a:pPr marL="0" indent="0">
              <a:buNone/>
            </a:pPr>
            <a:endParaRPr kumimoji="1" lang="en-US" altLang="ja-JP" sz="2000" dirty="0">
              <a:latin typeface="HGP明朝E" panose="02020900000000000000" pitchFamily="18" charset="-128"/>
              <a:ea typeface="HGP明朝E" panose="02020900000000000000" pitchFamily="18" charset="-128"/>
            </a:endParaRPr>
          </a:p>
          <a:p>
            <a:pPr marL="0" indent="0">
              <a:buNone/>
            </a:pPr>
            <a:endParaRPr lang="en-US" altLang="ja-JP" sz="2000" dirty="0">
              <a:latin typeface="HGP明朝E" panose="02020900000000000000" pitchFamily="18" charset="-128"/>
              <a:ea typeface="HGP明朝E" panose="02020900000000000000" pitchFamily="18" charset="-128"/>
            </a:endParaRPr>
          </a:p>
          <a:p>
            <a:pPr marL="0" indent="0">
              <a:buNone/>
            </a:pPr>
            <a:endParaRPr kumimoji="1" lang="en-US" altLang="ja-JP" sz="2000" dirty="0">
              <a:latin typeface="HGP明朝E" panose="02020900000000000000" pitchFamily="18" charset="-128"/>
              <a:ea typeface="HGP明朝E" panose="02020900000000000000" pitchFamily="18" charset="-128"/>
            </a:endParaRPr>
          </a:p>
          <a:p>
            <a:pPr marL="0" indent="0">
              <a:buNone/>
            </a:pPr>
            <a:r>
              <a:rPr kumimoji="1"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タイムトラベルシステムは過去の出来事を改変し、それ以降の時間帯に影響を及ばせ、</a:t>
            </a:r>
            <a:endParaRPr kumimoji="1" lang="en-US" altLang="ja-JP" sz="2000" dirty="0">
              <a:solidFill>
                <a:schemeClr val="tx1">
                  <a:lumMod val="75000"/>
                  <a:lumOff val="25000"/>
                </a:schemeClr>
              </a:solidFill>
              <a:latin typeface="HGP明朝E" panose="02020900000000000000" pitchFamily="18" charset="-128"/>
              <a:ea typeface="HGP明朝E" panose="02020900000000000000" pitchFamily="18" charset="-128"/>
            </a:endParaRPr>
          </a:p>
          <a:p>
            <a:pPr marL="0" indent="0">
              <a:buNone/>
            </a:pPr>
            <a:r>
              <a:rPr lang="ja-JP" altLang="en-US" sz="2000" dirty="0">
                <a:solidFill>
                  <a:schemeClr val="tx1">
                    <a:lumMod val="75000"/>
                    <a:lumOff val="25000"/>
                  </a:schemeClr>
                </a:solidFill>
                <a:latin typeface="HGP明朝E" panose="02020900000000000000" pitchFamily="18" charset="-128"/>
                <a:ea typeface="HGP明朝E" panose="02020900000000000000" pitchFamily="18" charset="-128"/>
              </a:rPr>
              <a:t>未来へのタイムトラベルではそれ以前の情報を得ることで事象の解決に臨みます。</a:t>
            </a:r>
            <a:endParaRPr kumimoji="1" lang="ja-JP" altLang="en-US" sz="2000" dirty="0">
              <a:solidFill>
                <a:schemeClr val="tx1">
                  <a:lumMod val="75000"/>
                  <a:lumOff val="25000"/>
                </a:schemeClr>
              </a:solidFill>
              <a:latin typeface="HGP明朝E" panose="02020900000000000000" pitchFamily="18" charset="-128"/>
              <a:ea typeface="HGP明朝E" panose="02020900000000000000" pitchFamily="18" charset="-128"/>
            </a:endParaRPr>
          </a:p>
        </p:txBody>
      </p:sp>
      <p:cxnSp>
        <p:nvCxnSpPr>
          <p:cNvPr id="5" name="直線矢印コネクタ 4">
            <a:extLst>
              <a:ext uri="{FF2B5EF4-FFF2-40B4-BE49-F238E27FC236}">
                <a16:creationId xmlns:a16="http://schemas.microsoft.com/office/drawing/2014/main" id="{F0E182F5-E0E7-4EFA-8ABF-548FE17E0467}"/>
              </a:ext>
            </a:extLst>
          </p:cNvPr>
          <p:cNvCxnSpPr>
            <a:stCxn id="3" idx="1"/>
          </p:cNvCxnSpPr>
          <p:nvPr/>
        </p:nvCxnSpPr>
        <p:spPr>
          <a:xfrm>
            <a:off x="735062" y="4410686"/>
            <a:ext cx="9605440" cy="5671"/>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6" name="テキスト ボックス 5">
            <a:extLst>
              <a:ext uri="{FF2B5EF4-FFF2-40B4-BE49-F238E27FC236}">
                <a16:creationId xmlns:a16="http://schemas.microsoft.com/office/drawing/2014/main" id="{AFF8C6F6-DD32-4AFC-A852-BE302979A804}"/>
              </a:ext>
            </a:extLst>
          </p:cNvPr>
          <p:cNvSpPr txBox="1"/>
          <p:nvPr/>
        </p:nvSpPr>
        <p:spPr>
          <a:xfrm>
            <a:off x="691707" y="3966983"/>
            <a:ext cx="9879628" cy="369332"/>
          </a:xfrm>
          <a:prstGeom prst="rect">
            <a:avLst/>
          </a:prstGeom>
          <a:noFill/>
        </p:spPr>
        <p:txBody>
          <a:bodyPr wrap="none" rtlCol="0">
            <a:spAutoFit/>
          </a:bodyPr>
          <a:lstStyle/>
          <a:p>
            <a:r>
              <a:rPr kumimoji="1" lang="ja-JP" altLang="en-US" dirty="0"/>
              <a:t>過去　　　　　　　　　　　　　　　　現在　　　　　　　　　　　　　　　　　　　未来</a:t>
            </a:r>
          </a:p>
        </p:txBody>
      </p:sp>
    </p:spTree>
    <p:extLst>
      <p:ext uri="{BB962C8B-B14F-4D97-AF65-F5344CB8AC3E}">
        <p14:creationId xmlns:p14="http://schemas.microsoft.com/office/powerpoint/2010/main" val="88928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F8139D-7F49-4CCC-B3E8-935AB2F3C768}"/>
              </a:ext>
            </a:extLst>
          </p:cNvPr>
          <p:cNvSpPr>
            <a:spLocks noGrp="1"/>
          </p:cNvSpPr>
          <p:nvPr>
            <p:ph type="title"/>
          </p:nvPr>
        </p:nvSpPr>
        <p:spPr/>
        <p:txBody>
          <a:bodyPr/>
          <a:lstStyle/>
          <a:p>
            <a:r>
              <a:rPr kumimoji="1" lang="ja-JP" altLang="en-US" dirty="0">
                <a:latin typeface="HGP明朝E" panose="02020900000000000000" pitchFamily="18" charset="-128"/>
                <a:ea typeface="HGP明朝E" panose="02020900000000000000" pitchFamily="18" charset="-128"/>
              </a:rPr>
              <a:t>「リアルタイム」とは</a:t>
            </a:r>
          </a:p>
        </p:txBody>
      </p:sp>
      <p:sp>
        <p:nvSpPr>
          <p:cNvPr id="3" name="コンテンツ プレースホルダー 2">
            <a:extLst>
              <a:ext uri="{FF2B5EF4-FFF2-40B4-BE49-F238E27FC236}">
                <a16:creationId xmlns:a16="http://schemas.microsoft.com/office/drawing/2014/main" id="{A57569CF-C9E0-4EFA-9546-F11D921E6906}"/>
              </a:ext>
            </a:extLst>
          </p:cNvPr>
          <p:cNvSpPr>
            <a:spLocks noGrp="1"/>
          </p:cNvSpPr>
          <p:nvPr>
            <p:ph idx="1"/>
          </p:nvPr>
        </p:nvSpPr>
        <p:spPr/>
        <p:txBody>
          <a:bodyPr>
            <a:normAutofit/>
          </a:bodyPr>
          <a:lstStyle/>
          <a:p>
            <a:pPr marL="0" indent="0">
              <a:buNone/>
            </a:pPr>
            <a:r>
              <a:rPr kumimoji="1" lang="ja-JP" altLang="en-US" sz="2400" dirty="0">
                <a:latin typeface="HGP明朝E" panose="02020900000000000000" pitchFamily="18" charset="-128"/>
                <a:ea typeface="HGP明朝E" panose="02020900000000000000" pitchFamily="18" charset="-128"/>
              </a:rPr>
              <a:t>多くのリアルタイム作品では過去又は未来へのタイムトラベル中は</a:t>
            </a:r>
            <a:endParaRPr kumimoji="1" lang="en-US" altLang="ja-JP" sz="2400" dirty="0">
              <a:latin typeface="HGP明朝E" panose="02020900000000000000" pitchFamily="18" charset="-128"/>
              <a:ea typeface="HGP明朝E" panose="02020900000000000000" pitchFamily="18" charset="-128"/>
            </a:endParaRPr>
          </a:p>
          <a:p>
            <a:pPr marL="0" indent="0">
              <a:buNone/>
            </a:pPr>
            <a:r>
              <a:rPr kumimoji="1" lang="ja-JP" altLang="en-US" sz="2400" dirty="0">
                <a:latin typeface="HGP明朝E" panose="02020900000000000000" pitchFamily="18" charset="-128"/>
                <a:ea typeface="HGP明朝E" panose="02020900000000000000" pitchFamily="18" charset="-128"/>
              </a:rPr>
              <a:t>物語の時間は止まった状態で</a:t>
            </a:r>
            <a:endParaRPr kumimoji="1" lang="en-US" altLang="ja-JP" sz="2400" dirty="0">
              <a:latin typeface="HGP明朝E" panose="02020900000000000000" pitchFamily="18" charset="-128"/>
              <a:ea typeface="HGP明朝E" panose="02020900000000000000" pitchFamily="18" charset="-128"/>
            </a:endParaRPr>
          </a:p>
          <a:p>
            <a:pPr marL="0" indent="0">
              <a:buNone/>
            </a:pPr>
            <a:r>
              <a:rPr kumimoji="1" lang="ja-JP" altLang="en-US" sz="2400" dirty="0">
                <a:latin typeface="HGP明朝E" panose="02020900000000000000" pitchFamily="18" charset="-128"/>
                <a:ea typeface="HGP明朝E" panose="02020900000000000000" pitchFamily="18" charset="-128"/>
              </a:rPr>
              <a:t>別の時間帯で行動を行うものが多いです。</a:t>
            </a:r>
            <a:endParaRPr kumimoji="1" lang="en-US" altLang="ja-JP" sz="2400" dirty="0">
              <a:latin typeface="HGP明朝E" panose="02020900000000000000" pitchFamily="18" charset="-128"/>
              <a:ea typeface="HGP明朝E" panose="02020900000000000000" pitchFamily="18" charset="-128"/>
            </a:endParaRPr>
          </a:p>
          <a:p>
            <a:pPr marL="0" indent="0">
              <a:buNone/>
            </a:pPr>
            <a:endParaRPr kumimoji="1" lang="en-US" altLang="ja-JP" sz="2400" dirty="0">
              <a:latin typeface="HGP明朝E" panose="02020900000000000000" pitchFamily="18" charset="-128"/>
              <a:ea typeface="HGP明朝E" panose="02020900000000000000" pitchFamily="18" charset="-128"/>
            </a:endParaRPr>
          </a:p>
          <a:p>
            <a:pPr marL="0" indent="0">
              <a:buNone/>
            </a:pPr>
            <a:r>
              <a:rPr lang="ja-JP" altLang="en-US" sz="2400" dirty="0">
                <a:latin typeface="HGP明朝E" panose="02020900000000000000" pitchFamily="18" charset="-128"/>
                <a:ea typeface="HGP明朝E" panose="02020900000000000000" pitchFamily="18" charset="-128"/>
              </a:rPr>
              <a:t>本システムは</a:t>
            </a:r>
            <a:r>
              <a:rPr lang="ja-JP" altLang="en-US" sz="2400" dirty="0">
                <a:solidFill>
                  <a:srgbClr val="FF0000"/>
                </a:solidFill>
                <a:latin typeface="HGP明朝E" panose="02020900000000000000" pitchFamily="18" charset="-128"/>
                <a:ea typeface="HGP明朝E" panose="02020900000000000000" pitchFamily="18" charset="-128"/>
              </a:rPr>
              <a:t>タイムトラベル中も物語の時間は進行します。</a:t>
            </a:r>
            <a:endParaRPr lang="en-US" altLang="ja-JP" sz="2400" dirty="0">
              <a:solidFill>
                <a:srgbClr val="FF0000"/>
              </a:solidFill>
              <a:latin typeface="HGP明朝E" panose="02020900000000000000" pitchFamily="18" charset="-128"/>
              <a:ea typeface="HGP明朝E" panose="02020900000000000000" pitchFamily="18" charset="-128"/>
            </a:endParaRPr>
          </a:p>
          <a:p>
            <a:pPr marL="0" indent="0">
              <a:buNone/>
            </a:pPr>
            <a:r>
              <a:rPr kumimoji="1" lang="ja-JP" altLang="en-US" sz="2400" dirty="0">
                <a:latin typeface="HGP明朝E" panose="02020900000000000000" pitchFamily="18" charset="-128"/>
                <a:ea typeface="HGP明朝E" panose="02020900000000000000" pitchFamily="18" charset="-128"/>
              </a:rPr>
              <a:t>これにより様々な事象を改変しているということからくる</a:t>
            </a:r>
            <a:endParaRPr kumimoji="1" lang="en-US" altLang="ja-JP" sz="2400" dirty="0">
              <a:latin typeface="HGP明朝E" panose="02020900000000000000" pitchFamily="18" charset="-128"/>
              <a:ea typeface="HGP明朝E" panose="02020900000000000000" pitchFamily="18" charset="-128"/>
            </a:endParaRPr>
          </a:p>
          <a:p>
            <a:pPr marL="0" indent="0">
              <a:buNone/>
            </a:pPr>
            <a:r>
              <a:rPr kumimoji="1" lang="ja-JP" altLang="en-US" sz="2400" dirty="0">
                <a:latin typeface="HGP明朝E" panose="02020900000000000000" pitchFamily="18" charset="-128"/>
                <a:ea typeface="HGP明朝E" panose="02020900000000000000" pitchFamily="18" charset="-128"/>
              </a:rPr>
              <a:t>緊迫感を</a:t>
            </a:r>
            <a:r>
              <a:rPr lang="ja-JP" altLang="en-US" sz="2400" dirty="0">
                <a:latin typeface="HGP明朝E" panose="02020900000000000000" pitchFamily="18" charset="-128"/>
                <a:ea typeface="HGP明朝E" panose="02020900000000000000" pitchFamily="18" charset="-128"/>
              </a:rPr>
              <a:t>出します。</a:t>
            </a:r>
            <a:endParaRPr kumimoji="1" lang="ja-JP" altLang="en-US" sz="2400" dirty="0">
              <a:latin typeface="HGP明朝E" panose="02020900000000000000" pitchFamily="18" charset="-128"/>
              <a:ea typeface="HGP明朝E" panose="02020900000000000000" pitchFamily="18" charset="-128"/>
            </a:endParaRPr>
          </a:p>
        </p:txBody>
      </p:sp>
    </p:spTree>
    <p:extLst>
      <p:ext uri="{BB962C8B-B14F-4D97-AF65-F5344CB8AC3E}">
        <p14:creationId xmlns:p14="http://schemas.microsoft.com/office/powerpoint/2010/main" val="3973810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148</Words>
  <Application>Microsoft Office PowerPoint</Application>
  <PresentationFormat>ユーザー設定</PresentationFormat>
  <Paragraphs>26</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HGP明朝E</vt:lpstr>
      <vt:lpstr>Arial</vt:lpstr>
      <vt:lpstr>Calibri</vt:lpstr>
      <vt:lpstr>Calibri Light</vt:lpstr>
      <vt:lpstr>Office テーマ</vt:lpstr>
      <vt:lpstr>リアルタイムトラベル</vt:lpstr>
      <vt:lpstr>時間軸</vt:lpstr>
      <vt:lpstr>「リアルタイム」とは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リアルタイムトラベル</dc:title>
  <dc:creator>aaaa aaa</dc:creator>
  <cp:lastModifiedBy>aaaa aaa</cp:lastModifiedBy>
  <cp:revision>2</cp:revision>
  <dcterms:created xsi:type="dcterms:W3CDTF">2020-11-23T06:56:51Z</dcterms:created>
  <dcterms:modified xsi:type="dcterms:W3CDTF">2020-11-23T07:13:54Z</dcterms:modified>
</cp:coreProperties>
</file>