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0" r:id="rId4"/>
    <p:sldId id="262" r:id="rId5"/>
    <p:sldId id="263" r:id="rId6"/>
    <p:sldId id="258" r:id="rId7"/>
    <p:sldId id="261" r:id="rId8"/>
    <p:sldId id="264" r:id="rId9"/>
  </p:sldIdLst>
  <p:sldSz cx="10691813" cy="7559675"/>
  <p:notesSz cx="7096125" cy="10229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5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3269"/>
          </a:xfrm>
          <a:prstGeom prst="rect">
            <a:avLst/>
          </a:prstGeom>
        </p:spPr>
        <p:txBody>
          <a:bodyPr vert="horz" lIns="99002" tIns="49501" rIns="99002" bIns="4950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19495" y="0"/>
            <a:ext cx="3074988" cy="513269"/>
          </a:xfrm>
          <a:prstGeom prst="rect">
            <a:avLst/>
          </a:prstGeom>
        </p:spPr>
        <p:txBody>
          <a:bodyPr vert="horz" lIns="99002" tIns="49501" rIns="99002" bIns="49501" rtlCol="0"/>
          <a:lstStyle>
            <a:lvl1pPr algn="r">
              <a:defRPr sz="1300"/>
            </a:lvl1pPr>
          </a:lstStyle>
          <a:p>
            <a:fld id="{90E0E300-A834-4EBB-B556-ABDD5F1DDFCA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1277938"/>
            <a:ext cx="48831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02" tIns="49501" rIns="99002" bIns="4950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613" y="4923116"/>
            <a:ext cx="5676900" cy="4028003"/>
          </a:xfrm>
          <a:prstGeom prst="rect">
            <a:avLst/>
          </a:prstGeom>
        </p:spPr>
        <p:txBody>
          <a:bodyPr vert="horz" lIns="99002" tIns="49501" rIns="99002" bIns="4950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16583"/>
            <a:ext cx="3074988" cy="513268"/>
          </a:xfrm>
          <a:prstGeom prst="rect">
            <a:avLst/>
          </a:prstGeom>
        </p:spPr>
        <p:txBody>
          <a:bodyPr vert="horz" lIns="99002" tIns="49501" rIns="99002" bIns="4950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19495" y="9716583"/>
            <a:ext cx="3074988" cy="513268"/>
          </a:xfrm>
          <a:prstGeom prst="rect">
            <a:avLst/>
          </a:prstGeom>
        </p:spPr>
        <p:txBody>
          <a:bodyPr vert="horz" lIns="99002" tIns="49501" rIns="99002" bIns="49501" rtlCol="0" anchor="b"/>
          <a:lstStyle>
            <a:lvl1pPr algn="r">
              <a:defRPr sz="1300"/>
            </a:lvl1pPr>
          </a:lstStyle>
          <a:p>
            <a:fld id="{60C363FD-8050-4FAA-84F5-06F343E396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52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363FD-8050-4FAA-84F5-06F343E3965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99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37596" y="1"/>
            <a:ext cx="4417798" cy="7559676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4150" y="1007958"/>
            <a:ext cx="8123073" cy="3845167"/>
          </a:xfrm>
        </p:spPr>
        <p:txBody>
          <a:bodyPr anchor="b">
            <a:normAutofit/>
          </a:bodyPr>
          <a:lstStyle>
            <a:lvl1pPr algn="r">
              <a:defRPr sz="5952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9227" y="4853124"/>
            <a:ext cx="6737997" cy="1504143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65814" y="6743230"/>
            <a:ext cx="1002618" cy="402483"/>
          </a:xfrm>
        </p:spPr>
        <p:txBody>
          <a:bodyPr/>
          <a:lstStyle/>
          <a:p>
            <a:fld id="{F6CCFC7D-063E-45EB-8A11-2A25C5CBCFBC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7125" y="6743230"/>
            <a:ext cx="4220411" cy="40248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76091" y="6743230"/>
            <a:ext cx="481132" cy="402483"/>
          </a:xfrm>
        </p:spPr>
        <p:txBody>
          <a:bodyPr/>
          <a:lstStyle/>
          <a:p>
            <a:fld id="{D8C125C5-8C0A-4A80-BA0E-B50968C71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37596" y="4157821"/>
            <a:ext cx="423218" cy="99746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55246" y="4262817"/>
            <a:ext cx="72393" cy="89247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89373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011" y="5217107"/>
            <a:ext cx="8788229" cy="624724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2966" y="1027481"/>
            <a:ext cx="7215647" cy="348880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2011" y="5841831"/>
            <a:ext cx="8788229" cy="544226"/>
          </a:xfrm>
        </p:spPr>
        <p:txBody>
          <a:bodyPr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FC7D-063E-45EB-8A11-2A25C5CBCFBC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25C5-8C0A-4A80-BA0E-B50968C71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64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012" y="755967"/>
            <a:ext cx="8788229" cy="3359856"/>
          </a:xfrm>
        </p:spPr>
        <p:txBody>
          <a:bodyPr anchor="ctr">
            <a:normAutofit/>
          </a:bodyPr>
          <a:lstStyle>
            <a:lvl1pPr algn="ctr">
              <a:defRPr sz="3527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011" y="4787794"/>
            <a:ext cx="8788231" cy="1595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FC7D-063E-45EB-8A11-2A25C5CBCFBC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25C5-8C0A-4A80-BA0E-B50968C71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62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33516" y="951323"/>
            <a:ext cx="534730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55513" y="3107865"/>
            <a:ext cx="534730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247" y="755969"/>
            <a:ext cx="8154630" cy="3023869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68770" y="3779836"/>
            <a:ext cx="7753585" cy="41998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98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011" y="4787794"/>
            <a:ext cx="8788229" cy="1595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FC7D-063E-45EB-8A11-2A25C5CBCFBC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25C5-8C0A-4A80-BA0E-B50968C71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258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013" y="3647098"/>
            <a:ext cx="8788227" cy="1619080"/>
          </a:xfrm>
        </p:spPr>
        <p:txBody>
          <a:bodyPr anchor="b">
            <a:normAutofit/>
          </a:bodyPr>
          <a:lstStyle>
            <a:lvl1pPr algn="r">
              <a:defRPr sz="3527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011" y="5266178"/>
            <a:ext cx="8788228" cy="948432"/>
          </a:xfrm>
        </p:spPr>
        <p:txBody>
          <a:bodyPr anchor="t">
            <a:normAutofit/>
          </a:bodyPr>
          <a:lstStyle>
            <a:lvl1pPr marL="0" indent="0" algn="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FC7D-063E-45EB-8A11-2A25C5CBCFBC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25C5-8C0A-4A80-BA0E-B50968C71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8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33516" y="951323"/>
            <a:ext cx="534730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55513" y="3107865"/>
            <a:ext cx="534730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247" y="755969"/>
            <a:ext cx="8154630" cy="3023869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02013" y="4283816"/>
            <a:ext cx="8788228" cy="979958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64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011" y="5263774"/>
            <a:ext cx="8788228" cy="1119952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FC7D-063E-45EB-8A11-2A25C5CBCFBC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25C5-8C0A-4A80-BA0E-B50968C71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795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013" y="755969"/>
            <a:ext cx="8788229" cy="300637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02011" y="3863834"/>
            <a:ext cx="8788231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08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011" y="4787794"/>
            <a:ext cx="8788231" cy="1595931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FC7D-063E-45EB-8A11-2A25C5CBCFBC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25C5-8C0A-4A80-BA0E-B50968C71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358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FC7D-063E-45EB-8A11-2A25C5CBCFBC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25C5-8C0A-4A80-BA0E-B50968C71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22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37307" y="755968"/>
            <a:ext cx="1552936" cy="562775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2012" y="755968"/>
            <a:ext cx="7034770" cy="5627758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FC7D-063E-45EB-8A11-2A25C5CBCFBC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25C5-8C0A-4A80-BA0E-B50968C71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22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380" y="503979"/>
            <a:ext cx="9008843" cy="218390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380" y="2939874"/>
            <a:ext cx="9008843" cy="3673812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7511" y="6733130"/>
            <a:ext cx="1002618" cy="402483"/>
          </a:xfrm>
        </p:spPr>
        <p:txBody>
          <a:bodyPr/>
          <a:lstStyle/>
          <a:p>
            <a:fld id="{F6CCFC7D-063E-45EB-8A11-2A25C5CBCFBC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6559" y="6733130"/>
            <a:ext cx="6214110" cy="40248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56970" y="6733130"/>
            <a:ext cx="500253" cy="402483"/>
          </a:xfrm>
        </p:spPr>
        <p:txBody>
          <a:bodyPr/>
          <a:lstStyle/>
          <a:p>
            <a:fld id="{D8C125C5-8C0A-4A80-BA0E-B50968C71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80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336" y="2939872"/>
            <a:ext cx="7833887" cy="2601541"/>
          </a:xfrm>
        </p:spPr>
        <p:txBody>
          <a:bodyPr anchor="b"/>
          <a:lstStyle>
            <a:lvl1pPr algn="r">
              <a:defRPr sz="4409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3339" y="5541414"/>
            <a:ext cx="7833883" cy="948432"/>
          </a:xfrm>
        </p:spPr>
        <p:txBody>
          <a:bodyPr anchor="t">
            <a:normAutofit/>
          </a:bodyPr>
          <a:lstStyle>
            <a:lvl1pPr marL="0" indent="0" algn="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FC7D-063E-45EB-8A11-2A25C5CBCFBC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73749" y="6741835"/>
            <a:ext cx="483474" cy="402483"/>
          </a:xfrm>
        </p:spPr>
        <p:txBody>
          <a:bodyPr/>
          <a:lstStyle/>
          <a:p>
            <a:fld id="{D8C125C5-8C0A-4A80-BA0E-B50968C71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80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380" y="755969"/>
            <a:ext cx="9008843" cy="19319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8379" y="2939874"/>
            <a:ext cx="4372952" cy="3713339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4271" y="2939873"/>
            <a:ext cx="4372952" cy="368925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FC7D-063E-45EB-8A11-2A25C5CBCFBC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25C5-8C0A-4A80-BA0E-B50968C71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11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524" y="2930540"/>
            <a:ext cx="4041340" cy="635222"/>
          </a:xfrm>
        </p:spPr>
        <p:txBody>
          <a:bodyPr anchor="b">
            <a:noAutofit/>
          </a:bodyPr>
          <a:lstStyle>
            <a:lvl1pPr marL="0" indent="0">
              <a:buNone/>
              <a:defRPr sz="3086" b="0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2010" y="3676591"/>
            <a:ext cx="4293853" cy="2937954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437" y="2939874"/>
            <a:ext cx="4054805" cy="635222"/>
          </a:xfrm>
        </p:spPr>
        <p:txBody>
          <a:bodyPr anchor="b">
            <a:noAutofit/>
          </a:bodyPr>
          <a:lstStyle>
            <a:lvl1pPr marL="0" indent="0">
              <a:buNone/>
              <a:defRPr sz="3086" b="0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6387" y="3676591"/>
            <a:ext cx="4293853" cy="2937954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FC7D-063E-45EB-8A11-2A25C5CBCFBC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25C5-8C0A-4A80-BA0E-B50968C71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22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FC7D-063E-45EB-8A11-2A25C5CBCFBC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25C5-8C0A-4A80-BA0E-B50968C71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06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FC7D-063E-45EB-8A11-2A25C5CBCFBC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25C5-8C0A-4A80-BA0E-B50968C71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89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011" y="1763924"/>
            <a:ext cx="3113223" cy="1511935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759" y="755968"/>
            <a:ext cx="5474482" cy="5627759"/>
          </a:xfrm>
        </p:spPr>
        <p:txBody>
          <a:bodyPr anchor="ctr">
            <a:normAutofit/>
          </a:bodyPr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2011" y="3275859"/>
            <a:ext cx="3113223" cy="2015913"/>
          </a:xfrm>
        </p:spPr>
        <p:txBody>
          <a:bodyPr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FC7D-063E-45EB-8A11-2A25C5CBCFBC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25C5-8C0A-4A80-BA0E-B50968C71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21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618" y="1931916"/>
            <a:ext cx="4759726" cy="1511935"/>
          </a:xfrm>
        </p:spPr>
        <p:txBody>
          <a:bodyPr anchor="b">
            <a:normAutofit/>
          </a:bodyPr>
          <a:lstStyle>
            <a:lvl1pPr algn="ctr">
              <a:defRPr sz="3086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61916" y="1007957"/>
            <a:ext cx="2878009" cy="5039783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618" y="3443851"/>
            <a:ext cx="4759726" cy="2015913"/>
          </a:xfrm>
        </p:spPr>
        <p:txBody>
          <a:bodyPr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FC7D-063E-45EB-8A11-2A25C5CBCFBC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25C5-8C0A-4A80-BA0E-B50968C71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42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"/>
            <a:ext cx="2492901" cy="7559676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8380" y="503979"/>
            <a:ext cx="9008843" cy="21839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8381" y="2939874"/>
            <a:ext cx="9008842" cy="3700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4290" y="6741835"/>
            <a:ext cx="100261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CCFC7D-063E-45EB-8A11-2A25C5CBCFBC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3338" y="6741835"/>
            <a:ext cx="621411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3749" y="6741835"/>
            <a:ext cx="48347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C125C5-8C0A-4A80-BA0E-B50968C71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48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503972" rtl="0" eaLnBrk="1" latinLnBrk="0" hangingPunct="1">
        <a:spcBef>
          <a:spcPct val="0"/>
        </a:spcBef>
        <a:buNone/>
        <a:defRPr kumimoji="1" sz="440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6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20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8F24E-91D7-46CC-8B35-CC3A30D0B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8896" y="2921977"/>
            <a:ext cx="5005120" cy="1073288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THE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　</a:t>
            </a:r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WORLD</a:t>
            </a:r>
            <a:endParaRPr kumimoji="1" lang="ja-JP" altLang="en-US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AF949C-38A1-41B1-A460-8C700EC0D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プラットフォーム：</a:t>
            </a:r>
            <a:r>
              <a:rPr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コンシューマー</a:t>
            </a:r>
            <a:endParaRPr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ジャンル：アクション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C6B68E3D-82D3-4CA7-8787-70DEA5985061}"/>
              </a:ext>
            </a:extLst>
          </p:cNvPr>
          <p:cNvSpPr txBox="1">
            <a:spLocks/>
          </p:cNvSpPr>
          <p:nvPr/>
        </p:nvSpPr>
        <p:spPr>
          <a:xfrm>
            <a:off x="-285135" y="1954478"/>
            <a:ext cx="6737997" cy="1504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kumimoji="1" sz="1984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03972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kumimoji="1" sz="220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007943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kumimoji="1" sz="1984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11915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kumimoji="1" sz="1764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15886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kumimoji="1" sz="154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9858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kumimoji="1" sz="154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023829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kumimoji="1" sz="154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527801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kumimoji="1" sz="154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031772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kumimoji="1" sz="154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新ゲーム企画書</a:t>
            </a: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2017F1CB-7505-43AE-B438-53332E7E034C}"/>
              </a:ext>
            </a:extLst>
          </p:cNvPr>
          <p:cNvSpPr txBox="1">
            <a:spLocks/>
          </p:cNvSpPr>
          <p:nvPr/>
        </p:nvSpPr>
        <p:spPr>
          <a:xfrm>
            <a:off x="3844001" y="7116426"/>
            <a:ext cx="6737997" cy="1504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kumimoji="1" sz="1984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03972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kumimoji="1" sz="220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007943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kumimoji="1" sz="1984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11915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kumimoji="1" sz="1764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15886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kumimoji="1" sz="154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9858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kumimoji="1" sz="154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023829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kumimoji="1" sz="154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527801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kumimoji="1" sz="154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031772" indent="0" algn="ctr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kumimoji="1" sz="154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制作者：宮坂冬哉</a:t>
            </a:r>
          </a:p>
        </p:txBody>
      </p:sp>
    </p:spTree>
    <p:extLst>
      <p:ext uri="{BB962C8B-B14F-4D97-AF65-F5344CB8AC3E}">
        <p14:creationId xmlns:p14="http://schemas.microsoft.com/office/powerpoint/2010/main" val="273289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06601-A986-4AFB-904C-34B032C9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u="sng" dirty="0">
                <a:latin typeface="HGP明朝B" panose="02020800000000000000" pitchFamily="18" charset="-128"/>
                <a:ea typeface="HGP明朝B" panose="02020800000000000000" pitchFamily="18" charset="-128"/>
              </a:rPr>
              <a:t>コンセプト</a:t>
            </a:r>
            <a:endParaRPr kumimoji="1" lang="ja-JP" altLang="en-US" u="sng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F1831-D748-4AD6-89C6-12C18902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774" y="1197978"/>
            <a:ext cx="7283449" cy="367381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000" dirty="0">
                <a:latin typeface="HGP明朝B" panose="02020800000000000000" pitchFamily="18" charset="-128"/>
                <a:ea typeface="HGP明朝B" panose="02020800000000000000" pitchFamily="18" charset="-128"/>
                <a:cs typeface="Arial" panose="020B0604020202020204" pitchFamily="34" charset="0"/>
              </a:rPr>
              <a:t>近年人気の</a:t>
            </a:r>
            <a:endParaRPr kumimoji="1" lang="en-US" altLang="ja-JP" sz="2000" dirty="0">
              <a:latin typeface="HGP明朝B" panose="02020800000000000000" pitchFamily="18" charset="-128"/>
              <a:ea typeface="HGP明朝B" panose="02020800000000000000" pitchFamily="18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ja-JP" altLang="en-US" sz="3200" b="1" dirty="0">
                <a:latin typeface="HGP明朝B" panose="02020800000000000000" pitchFamily="18" charset="-128"/>
                <a:ea typeface="HGP明朝B" panose="02020800000000000000" pitchFamily="18" charset="-128"/>
                <a:cs typeface="Arial" panose="020B0604020202020204" pitchFamily="34" charset="0"/>
              </a:rPr>
              <a:t>「異世界転生」　</a:t>
            </a:r>
            <a:r>
              <a:rPr kumimoji="1" lang="ja-JP" altLang="en-US" sz="2000" dirty="0">
                <a:latin typeface="HGP明朝B" panose="02020800000000000000" pitchFamily="18" charset="-128"/>
                <a:ea typeface="HGP明朝B" panose="02020800000000000000" pitchFamily="18" charset="-128"/>
                <a:cs typeface="Arial" panose="020B0604020202020204" pitchFamily="34" charset="0"/>
              </a:rPr>
              <a:t>＋　</a:t>
            </a:r>
            <a:r>
              <a:rPr kumimoji="1" lang="ja-JP" altLang="en-US" sz="3200" b="1" dirty="0">
                <a:latin typeface="HGP明朝B" panose="02020800000000000000" pitchFamily="18" charset="-128"/>
                <a:ea typeface="HGP明朝B" panose="02020800000000000000" pitchFamily="18" charset="-128"/>
                <a:cs typeface="Arial" panose="020B0604020202020204" pitchFamily="34" charset="0"/>
              </a:rPr>
              <a:t>「死にゲー」</a:t>
            </a:r>
            <a:endParaRPr kumimoji="1" lang="ja-JP" altLang="en-US" b="1" dirty="0">
              <a:latin typeface="HGP明朝B" panose="02020800000000000000" pitchFamily="18" charset="-128"/>
              <a:ea typeface="HGP明朝B" panose="020208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4CCB34C-80A0-4AAA-91AF-82CC9EA36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54" y="4108978"/>
            <a:ext cx="1830235" cy="2603001"/>
          </a:xfrm>
          <a:prstGeom prst="rect">
            <a:avLst/>
          </a:prstGeom>
        </p:spPr>
      </p:pic>
      <p:pic>
        <p:nvPicPr>
          <p:cNvPr id="8" name="図 7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2A72846-B394-4DFB-AD2A-CC99AEB2C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98" y="4108978"/>
            <a:ext cx="1830236" cy="260300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C60994-E727-4505-9D1B-8346E7798994}"/>
              </a:ext>
            </a:extLst>
          </p:cNvPr>
          <p:cNvSpPr txBox="1"/>
          <p:nvPr/>
        </p:nvSpPr>
        <p:spPr>
          <a:xfrm>
            <a:off x="3516178" y="4410125"/>
            <a:ext cx="2044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HGP明朝B" panose="02020800000000000000" pitchFamily="18" charset="-128"/>
                <a:ea typeface="HGP明朝B" panose="02020800000000000000" pitchFamily="18" charset="-128"/>
                <a:cs typeface="Arial" panose="020B0604020202020204" pitchFamily="34" charset="0"/>
              </a:rPr>
              <a:t>【</a:t>
            </a:r>
            <a:r>
              <a:rPr kumimoji="1" lang="ja-JP" altLang="en-US" b="1" dirty="0">
                <a:latin typeface="HGP明朝B" panose="02020800000000000000" pitchFamily="18" charset="-128"/>
                <a:ea typeface="HGP明朝B" panose="02020800000000000000" pitchFamily="18" charset="-128"/>
                <a:cs typeface="Arial" panose="020B0604020202020204" pitchFamily="34" charset="0"/>
              </a:rPr>
              <a:t>異世界転生</a:t>
            </a:r>
            <a:r>
              <a:rPr kumimoji="1" lang="en-US" altLang="ja-JP" b="1" dirty="0">
                <a:latin typeface="HGP明朝B" panose="02020800000000000000" pitchFamily="18" charset="-128"/>
                <a:ea typeface="HGP明朝B" panose="02020800000000000000" pitchFamily="18" charset="-128"/>
                <a:cs typeface="Arial" panose="020B0604020202020204" pitchFamily="34" charset="0"/>
              </a:rPr>
              <a:t>】</a:t>
            </a:r>
          </a:p>
          <a:p>
            <a:r>
              <a:rPr kumimoji="1" lang="en-US" altLang="ja-JP" b="1" dirty="0">
                <a:latin typeface="HGP明朝B" panose="02020800000000000000" pitchFamily="18" charset="-128"/>
                <a:ea typeface="HGP明朝B" panose="02020800000000000000" pitchFamily="18" charset="-128"/>
                <a:cs typeface="Arial" panose="020B0604020202020204" pitchFamily="34" charset="0"/>
              </a:rPr>
              <a:t>Re</a:t>
            </a:r>
            <a:r>
              <a:rPr kumimoji="1" lang="ja-JP" altLang="en-US" b="1" dirty="0">
                <a:latin typeface="HGP明朝B" panose="02020800000000000000" pitchFamily="18" charset="-128"/>
                <a:ea typeface="HGP明朝B" panose="02020800000000000000" pitchFamily="18" charset="-128"/>
                <a:cs typeface="Arial" panose="020B0604020202020204" pitchFamily="34" charset="0"/>
              </a:rPr>
              <a:t>：ゼロから</a:t>
            </a:r>
            <a:endParaRPr kumimoji="1" lang="en-US" altLang="ja-JP" b="1" dirty="0">
              <a:latin typeface="HGP明朝B" panose="02020800000000000000" pitchFamily="18" charset="-128"/>
              <a:ea typeface="HGP明朝B" panose="02020800000000000000" pitchFamily="18" charset="-128"/>
              <a:cs typeface="Arial" panose="020B0604020202020204" pitchFamily="34" charset="0"/>
            </a:endParaRPr>
          </a:p>
          <a:p>
            <a:r>
              <a:rPr kumimoji="1" lang="ja-JP" altLang="en-US" b="1" dirty="0">
                <a:latin typeface="HGP明朝B" panose="02020800000000000000" pitchFamily="18" charset="-128"/>
                <a:ea typeface="HGP明朝B" panose="02020800000000000000" pitchFamily="18" charset="-128"/>
                <a:cs typeface="Arial" panose="020B0604020202020204" pitchFamily="34" charset="0"/>
              </a:rPr>
              <a:t>始める異世界生活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8B3F968-BE1A-462F-B48F-247775A4D201}"/>
              </a:ext>
            </a:extLst>
          </p:cNvPr>
          <p:cNvSpPr txBox="1"/>
          <p:nvPr/>
        </p:nvSpPr>
        <p:spPr>
          <a:xfrm>
            <a:off x="8271523" y="4487148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  <a:cs typeface="Arial" panose="020B0604020202020204" pitchFamily="34" charset="0"/>
              </a:rPr>
              <a:t>【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  <a:cs typeface="Arial" panose="020B0604020202020204" pitchFamily="34" charset="0"/>
              </a:rPr>
              <a:t>死にゲー</a:t>
            </a:r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  <a:cs typeface="Arial" panose="020B0604020202020204" pitchFamily="34" charset="0"/>
              </a:rPr>
              <a:t>】</a:t>
            </a:r>
          </a:p>
          <a:p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  <a:cs typeface="Arial" panose="020B0604020202020204" pitchFamily="34" charset="0"/>
              </a:rPr>
              <a:t>SEKIRO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  <a:cs typeface="Arial" panose="020B0604020202020204" pitchFamily="34" charset="0"/>
              </a:rPr>
              <a:t>（</a:t>
            </a:r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  <a:cs typeface="Arial" panose="020B0604020202020204" pitchFamily="34" charset="0"/>
              </a:rPr>
              <a:t>PS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  <a:cs typeface="Arial" panose="020B0604020202020204" pitchFamily="34" charset="0"/>
              </a:rPr>
              <a:t>４）</a:t>
            </a:r>
          </a:p>
        </p:txBody>
      </p:sp>
    </p:spTree>
    <p:extLst>
      <p:ext uri="{BB962C8B-B14F-4D97-AF65-F5344CB8AC3E}">
        <p14:creationId xmlns:p14="http://schemas.microsoft.com/office/powerpoint/2010/main" val="418611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3754F-59A8-4D77-BCCF-DBB5AEC2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379" y="163511"/>
            <a:ext cx="9008843" cy="2183906"/>
          </a:xfrm>
        </p:spPr>
        <p:txBody>
          <a:bodyPr/>
          <a:lstStyle/>
          <a:p>
            <a:r>
              <a:rPr lang="ja-JP" altLang="en-US" u="sng" dirty="0">
                <a:latin typeface="HGP明朝B" panose="02020800000000000000" pitchFamily="18" charset="-128"/>
                <a:ea typeface="HGP明朝B" panose="02020800000000000000" pitchFamily="18" charset="-128"/>
              </a:rPr>
              <a:t>ストーリー・目的</a:t>
            </a:r>
            <a:endParaRPr kumimoji="1" lang="ja-JP" altLang="en-US" u="sng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89DCC-00CA-47B7-891E-57346FBA0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1094" y="2006949"/>
            <a:ext cx="9008843" cy="1321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主人公「才賀」が気が付くと現実離れした光景が目の前に広がり、</a:t>
            </a:r>
            <a:endParaRPr kumimoji="1"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護身用に近くにあった剣を手に取ると霊に憑りつかれてしまった・・・。</a:t>
            </a:r>
            <a:endParaRPr kumimoji="1"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才賀は剣を外す方法を探すべく、探索を開始する。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DCEC6C5-BB8E-49A7-B26B-3425A6ADA372}"/>
              </a:ext>
            </a:extLst>
          </p:cNvPr>
          <p:cNvSpPr txBox="1">
            <a:spLocks/>
          </p:cNvSpPr>
          <p:nvPr/>
        </p:nvSpPr>
        <p:spPr>
          <a:xfrm>
            <a:off x="1148380" y="3008336"/>
            <a:ext cx="9008843" cy="21839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503972" rtl="0" eaLnBrk="1" latinLnBrk="0" hangingPunct="1">
              <a:spcBef>
                <a:spcPct val="0"/>
              </a:spcBef>
              <a:buNone/>
              <a:defRPr kumimoji="1" sz="440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u="sng" dirty="0">
                <a:latin typeface="HGP明朝B" panose="02020800000000000000" pitchFamily="18" charset="-128"/>
                <a:ea typeface="HGP明朝B" panose="02020800000000000000" pitchFamily="18" charset="-128"/>
              </a:rPr>
              <a:t>クリア・ゲームオーバー条件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0ED86D5-978B-46E4-80F3-4C63AB973B54}"/>
              </a:ext>
            </a:extLst>
          </p:cNvPr>
          <p:cNvSpPr txBox="1">
            <a:spLocks/>
          </p:cNvSpPr>
          <p:nvPr/>
        </p:nvSpPr>
        <p:spPr>
          <a:xfrm>
            <a:off x="2361094" y="4696693"/>
            <a:ext cx="9008843" cy="2524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14982" indent="-314982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64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18954" indent="-314982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20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22925" indent="-314982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984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0904" indent="-188989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764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04876" indent="-188989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7184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75815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779787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283758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クリア条件</a:t>
            </a: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/>
              <a:buNone/>
            </a:pP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一定期間内に霊力を溜め、指定の場所にたどり着く</a:t>
            </a: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/>
              <a:buNone/>
            </a:pP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/>
              <a:buNone/>
            </a:pP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ゲームオーバー条件</a:t>
            </a: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/>
              <a:buNone/>
            </a:pP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一定期間の経過（魂縛）</a:t>
            </a:r>
          </a:p>
        </p:txBody>
      </p:sp>
    </p:spTree>
    <p:extLst>
      <p:ext uri="{BB962C8B-B14F-4D97-AF65-F5344CB8AC3E}">
        <p14:creationId xmlns:p14="http://schemas.microsoft.com/office/powerpoint/2010/main" val="378159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493D1-1C87-4690-B30B-AFC2F29D0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379" y="26394"/>
            <a:ext cx="9008843" cy="2183906"/>
          </a:xfrm>
        </p:spPr>
        <p:txBody>
          <a:bodyPr/>
          <a:lstStyle/>
          <a:p>
            <a:r>
              <a:rPr lang="ja-JP" altLang="en-US" u="sng" dirty="0">
                <a:latin typeface="HGP明朝B" panose="02020800000000000000" pitchFamily="18" charset="-128"/>
                <a:ea typeface="HGP明朝B" panose="02020800000000000000" pitchFamily="18" charset="-128"/>
              </a:rPr>
              <a:t>戦闘</a:t>
            </a:r>
            <a:r>
              <a:rPr kumimoji="1" lang="ja-JP" altLang="en-US" u="sng" dirty="0">
                <a:latin typeface="HGP明朝B" panose="02020800000000000000" pitchFamily="18" charset="-128"/>
                <a:ea typeface="HGP明朝B" panose="02020800000000000000" pitchFamily="18" charset="-128"/>
              </a:rPr>
              <a:t>システム・操作方法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4EF4C5-2076-4BCA-AB3A-BA7668CFB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688" y="1847930"/>
            <a:ext cx="6799118" cy="36738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1"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敵はフィールド上にシンボルエンカウント方式で存在します。</a:t>
            </a:r>
            <a:endParaRPr kumimoji="1"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本作は戦う回数・霊力回収の効率化が大切になります。</a:t>
            </a: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その点を踏まえ、敵シンボルに発見される前に攻撃をした場合、</a:t>
            </a: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戦闘・経験値は発生せず、霊力の獲得のみ可能とします。</a:t>
            </a: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pic>
        <p:nvPicPr>
          <p:cNvPr id="5" name="図 4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C89D513E-7E06-4A56-8FF5-DE9A6B1C7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4" b="5022"/>
          <a:stretch/>
        </p:blipFill>
        <p:spPr>
          <a:xfrm>
            <a:off x="2210688" y="3874838"/>
            <a:ext cx="6884224" cy="329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3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0956F-63C3-4E6B-A43A-C17CF842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84" y="537417"/>
            <a:ext cx="9008843" cy="2183906"/>
          </a:xfrm>
        </p:spPr>
        <p:txBody>
          <a:bodyPr/>
          <a:lstStyle/>
          <a:p>
            <a:r>
              <a:rPr kumimoji="1" lang="ja-JP" altLang="en-US" u="sng" dirty="0">
                <a:latin typeface="HGP明朝B" panose="02020800000000000000" pitchFamily="18" charset="-128"/>
                <a:ea typeface="HGP明朝B" panose="02020800000000000000" pitchFamily="18" charset="-128"/>
              </a:rPr>
              <a:t>システム ： </a:t>
            </a:r>
            <a:r>
              <a:rPr lang="ja-JP" altLang="en-US" u="sng" dirty="0">
                <a:latin typeface="HGP明朝B" panose="02020800000000000000" pitchFamily="18" charset="-128"/>
                <a:ea typeface="HGP明朝B" panose="02020800000000000000" pitchFamily="18" charset="-128"/>
              </a:rPr>
              <a:t>「</a:t>
            </a:r>
            <a:r>
              <a:rPr lang="en-US" altLang="ja-JP" u="sng" dirty="0">
                <a:latin typeface="HGP明朝B" panose="02020800000000000000" pitchFamily="18" charset="-128"/>
                <a:ea typeface="HGP明朝B" panose="02020800000000000000" pitchFamily="18" charset="-128"/>
              </a:rPr>
              <a:t>Re</a:t>
            </a:r>
            <a:r>
              <a:rPr lang="ja-JP" altLang="en-US" u="sng" dirty="0">
                <a:latin typeface="HGP明朝B" panose="02020800000000000000" pitchFamily="18" charset="-128"/>
                <a:ea typeface="HGP明朝B" panose="02020800000000000000" pitchFamily="18" charset="-128"/>
              </a:rPr>
              <a:t>」①</a:t>
            </a:r>
            <a:endParaRPr kumimoji="1" lang="ja-JP" altLang="en-US" u="sng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465A3D-39CC-4E88-A139-CBB8C231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808" y="2474843"/>
            <a:ext cx="9008843" cy="43753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1"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ゲームの舞台は魔界と天界となり、それぞれ６つの街が存在します。</a:t>
            </a:r>
            <a:endParaRPr kumimoji="1"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en-US" altLang="ja-JP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System</a:t>
            </a: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「</a:t>
            </a:r>
            <a:r>
              <a:rPr lang="en-US" altLang="ja-JP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Re</a:t>
            </a: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」の「</a:t>
            </a:r>
            <a:r>
              <a:rPr lang="en-US" altLang="ja-JP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Re</a:t>
            </a: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」は転生を指したものです。</a:t>
            </a: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例として</a:t>
            </a:r>
            <a:r>
              <a:rPr kumimoji="1" lang="ja-JP" altLang="en-US" sz="18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魔界の①の街（右図参照）で死亡した場合、</a:t>
            </a:r>
            <a:endParaRPr kumimoji="1" lang="en-US" altLang="ja-JP" sz="1800" dirty="0">
              <a:solidFill>
                <a:srgbClr val="FF0000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魔界にいる間①の街には入場できません。</a:t>
            </a: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②～⑥の街は入場できます。</a:t>
            </a: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上記の例の場合、再度①の街に入場できるようにするには</a:t>
            </a: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魔界の②～⑥の街で死亡することで①の街に入場できるように</a:t>
            </a: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なります。その場合死亡した町が入場不可になります。</a:t>
            </a: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（②の街で死亡した場合②の街が入場不可となります）</a:t>
            </a: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8" name="六角形 7">
            <a:extLst>
              <a:ext uri="{FF2B5EF4-FFF2-40B4-BE49-F238E27FC236}">
                <a16:creationId xmlns:a16="http://schemas.microsoft.com/office/drawing/2014/main" id="{B9C416FB-2BD6-4E70-BB5E-5122D2DE7121}"/>
              </a:ext>
            </a:extLst>
          </p:cNvPr>
          <p:cNvSpPr/>
          <p:nvPr/>
        </p:nvSpPr>
        <p:spPr>
          <a:xfrm>
            <a:off x="8061890" y="4709888"/>
            <a:ext cx="2019851" cy="1741251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1A37D6D-B9B8-43FA-BF7B-FE79CE74D6FD}"/>
              </a:ext>
            </a:extLst>
          </p:cNvPr>
          <p:cNvCxnSpPr>
            <a:stCxn id="8" idx="4"/>
            <a:endCxn id="8" idx="1"/>
          </p:cNvCxnSpPr>
          <p:nvPr/>
        </p:nvCxnSpPr>
        <p:spPr>
          <a:xfrm>
            <a:off x="8497203" y="4709888"/>
            <a:ext cx="1149225" cy="1741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067B691-F401-496D-A44E-151EB7AFFEAB}"/>
              </a:ext>
            </a:extLst>
          </p:cNvPr>
          <p:cNvCxnSpPr>
            <a:cxnSpLocks/>
            <a:stCxn id="8" idx="5"/>
            <a:endCxn id="8" idx="2"/>
          </p:cNvCxnSpPr>
          <p:nvPr/>
        </p:nvCxnSpPr>
        <p:spPr>
          <a:xfrm flipH="1">
            <a:off x="8497203" y="4709888"/>
            <a:ext cx="1149225" cy="1741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6FB1396-C7CB-488A-BBFE-965FD2BEF939}"/>
              </a:ext>
            </a:extLst>
          </p:cNvPr>
          <p:cNvCxnSpPr>
            <a:cxnSpLocks/>
            <a:stCxn id="8" idx="0"/>
            <a:endCxn id="8" idx="3"/>
          </p:cNvCxnSpPr>
          <p:nvPr/>
        </p:nvCxnSpPr>
        <p:spPr>
          <a:xfrm flipH="1">
            <a:off x="8061890" y="5580514"/>
            <a:ext cx="201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EB759CD-4487-40AB-88B5-F56D26823A6C}"/>
              </a:ext>
            </a:extLst>
          </p:cNvPr>
          <p:cNvSpPr/>
          <p:nvPr/>
        </p:nvSpPr>
        <p:spPr>
          <a:xfrm>
            <a:off x="8908195" y="5416955"/>
            <a:ext cx="330741" cy="3307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C3406CF-2C68-4D51-B738-31036038A1F3}"/>
              </a:ext>
            </a:extLst>
          </p:cNvPr>
          <p:cNvSpPr/>
          <p:nvPr/>
        </p:nvSpPr>
        <p:spPr>
          <a:xfrm>
            <a:off x="7572847" y="6680892"/>
            <a:ext cx="294503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魔界全体を上から見た図（簡易）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7E30C4F-F4F3-45DB-9DF1-88C2211F5032}"/>
              </a:ext>
            </a:extLst>
          </p:cNvPr>
          <p:cNvSpPr/>
          <p:nvPr/>
        </p:nvSpPr>
        <p:spPr>
          <a:xfrm>
            <a:off x="8876889" y="4869898"/>
            <a:ext cx="38985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①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6C12A08-D502-46A2-8C8D-7875B682328B}"/>
              </a:ext>
            </a:extLst>
          </p:cNvPr>
          <p:cNvSpPr/>
          <p:nvPr/>
        </p:nvSpPr>
        <p:spPr>
          <a:xfrm>
            <a:off x="9423988" y="5121063"/>
            <a:ext cx="38985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②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1563411-6485-46B0-B9CC-9114FADEB0C0}"/>
              </a:ext>
            </a:extLst>
          </p:cNvPr>
          <p:cNvSpPr/>
          <p:nvPr/>
        </p:nvSpPr>
        <p:spPr>
          <a:xfrm>
            <a:off x="9420769" y="5695148"/>
            <a:ext cx="38985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③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DBFB4C9-7C97-4196-A865-08A14927A156}"/>
              </a:ext>
            </a:extLst>
          </p:cNvPr>
          <p:cNvSpPr/>
          <p:nvPr/>
        </p:nvSpPr>
        <p:spPr>
          <a:xfrm>
            <a:off x="8876888" y="5946538"/>
            <a:ext cx="38985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④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AC63E76-0DA3-401C-ADC1-60BF33DD3B2D}"/>
              </a:ext>
            </a:extLst>
          </p:cNvPr>
          <p:cNvSpPr/>
          <p:nvPr/>
        </p:nvSpPr>
        <p:spPr>
          <a:xfrm>
            <a:off x="8350934" y="5692091"/>
            <a:ext cx="38985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⑤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0E4393C-5058-47B1-AEB9-F1E9228324D2}"/>
              </a:ext>
            </a:extLst>
          </p:cNvPr>
          <p:cNvSpPr/>
          <p:nvPr/>
        </p:nvSpPr>
        <p:spPr>
          <a:xfrm>
            <a:off x="8336512" y="5135459"/>
            <a:ext cx="38985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⑥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C14DC2C-B58B-489C-85C6-E43E797429AB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071813" y="4480135"/>
            <a:ext cx="2" cy="389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49332E9-ACE7-47CD-9C6E-C934ADC129FD}"/>
              </a:ext>
            </a:extLst>
          </p:cNvPr>
          <p:cNvSpPr txBox="1"/>
          <p:nvPr/>
        </p:nvSpPr>
        <p:spPr>
          <a:xfrm>
            <a:off x="8627620" y="4090578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明朝B" panose="02020800000000000000" pitchFamily="18" charset="-128"/>
                <a:ea typeface="HGP明朝B" panose="02020800000000000000" pitchFamily="18" charset="-128"/>
              </a:rPr>
              <a:t>街の番号</a:t>
            </a:r>
          </a:p>
        </p:txBody>
      </p:sp>
    </p:spTree>
    <p:extLst>
      <p:ext uri="{BB962C8B-B14F-4D97-AF65-F5344CB8AC3E}">
        <p14:creationId xmlns:p14="http://schemas.microsoft.com/office/powerpoint/2010/main" val="375570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465A3D-39CC-4E88-A139-CBB8C231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970" y="2454357"/>
            <a:ext cx="9008843" cy="43753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本作は敵の数が限られており、一度敵を倒すと再リスポーンしません。</a:t>
            </a: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街を入場不可にし、再度入場可能にすることでリスポーンします。</a:t>
            </a: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街ごとに敵のレベル、敵から獲得できる霊力の量が異なります。</a:t>
            </a: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C33B44D7-C4BF-48A9-A65C-079CB1E251D8}"/>
              </a:ext>
            </a:extLst>
          </p:cNvPr>
          <p:cNvSpPr txBox="1">
            <a:spLocks/>
          </p:cNvSpPr>
          <p:nvPr/>
        </p:nvSpPr>
        <p:spPr>
          <a:xfrm>
            <a:off x="3912943" y="5737406"/>
            <a:ext cx="8874352" cy="1477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14982" indent="-314982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64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18954" indent="-314982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20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22925" indent="-314982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984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0904" indent="-188989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764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04876" indent="-188989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7184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75815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779787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283758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⑥の街　　　　　　　　　　　　　　　　　　①の街</a:t>
            </a:r>
            <a:endParaRPr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130956F-63C3-4E6B-A43A-C17CF842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84" y="552826"/>
            <a:ext cx="9008843" cy="2183906"/>
          </a:xfrm>
        </p:spPr>
        <p:txBody>
          <a:bodyPr/>
          <a:lstStyle/>
          <a:p>
            <a:r>
              <a:rPr kumimoji="1" lang="ja-JP" altLang="en-US" u="sng" dirty="0">
                <a:latin typeface="HGP明朝B" panose="02020800000000000000" pitchFamily="18" charset="-128"/>
                <a:ea typeface="HGP明朝B" panose="02020800000000000000" pitchFamily="18" charset="-128"/>
              </a:rPr>
              <a:t>システム ： </a:t>
            </a:r>
            <a:r>
              <a:rPr lang="ja-JP" altLang="en-US" u="sng" dirty="0">
                <a:latin typeface="HGP明朝B" panose="02020800000000000000" pitchFamily="18" charset="-128"/>
                <a:ea typeface="HGP明朝B" panose="02020800000000000000" pitchFamily="18" charset="-128"/>
              </a:rPr>
              <a:t>「</a:t>
            </a:r>
            <a:r>
              <a:rPr lang="en-US" altLang="ja-JP" u="sng" dirty="0">
                <a:latin typeface="HGP明朝B" panose="02020800000000000000" pitchFamily="18" charset="-128"/>
                <a:ea typeface="HGP明朝B" panose="02020800000000000000" pitchFamily="18" charset="-128"/>
              </a:rPr>
              <a:t>Re</a:t>
            </a:r>
            <a:r>
              <a:rPr lang="ja-JP" altLang="en-US" u="sng" dirty="0">
                <a:latin typeface="HGP明朝B" panose="02020800000000000000" pitchFamily="18" charset="-128"/>
                <a:ea typeface="HGP明朝B" panose="02020800000000000000" pitchFamily="18" charset="-128"/>
              </a:rPr>
              <a:t>」②</a:t>
            </a:r>
            <a:endParaRPr kumimoji="1" lang="ja-JP" altLang="en-US" u="sng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6277CF-758A-49B8-9233-DED34269A879}"/>
              </a:ext>
            </a:extLst>
          </p:cNvPr>
          <p:cNvSpPr/>
          <p:nvPr/>
        </p:nvSpPr>
        <p:spPr>
          <a:xfrm>
            <a:off x="4963862" y="5057695"/>
            <a:ext cx="39421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＜</a:t>
            </a:r>
            <a:r>
              <a:rPr lang="ja-JP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＜</a:t>
            </a:r>
            <a:r>
              <a:rPr lang="ja-JP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＜</a:t>
            </a:r>
            <a:r>
              <a:rPr lang="ja-JP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＜</a:t>
            </a:r>
            <a:r>
              <a:rPr lang="ja-JP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＜＜</a:t>
            </a:r>
            <a:r>
              <a:rPr lang="ja-JP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4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＜</a:t>
            </a:r>
            <a:r>
              <a:rPr lang="ja-JP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＜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15F3B98-14B2-4194-8E83-8B6D60E9734F}"/>
              </a:ext>
            </a:extLst>
          </p:cNvPr>
          <p:cNvSpPr/>
          <p:nvPr/>
        </p:nvSpPr>
        <p:spPr>
          <a:xfrm>
            <a:off x="4963862" y="6183352"/>
            <a:ext cx="39421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＜</a:t>
            </a:r>
            <a:r>
              <a:rPr lang="ja-JP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＜</a:t>
            </a:r>
            <a:r>
              <a:rPr lang="ja-JP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＜</a:t>
            </a:r>
            <a:r>
              <a:rPr lang="ja-JP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＜</a:t>
            </a:r>
            <a:r>
              <a:rPr lang="ja-JP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＜＜</a:t>
            </a:r>
            <a:r>
              <a:rPr lang="ja-JP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4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＜</a:t>
            </a:r>
            <a:r>
              <a:rPr lang="ja-JP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＜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8CD5213-69E5-4525-820C-EF294E247830}"/>
              </a:ext>
            </a:extLst>
          </p:cNvPr>
          <p:cNvSpPr txBox="1">
            <a:spLocks/>
          </p:cNvSpPr>
          <p:nvPr/>
        </p:nvSpPr>
        <p:spPr>
          <a:xfrm>
            <a:off x="3912943" y="4612200"/>
            <a:ext cx="8874352" cy="1477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14982" indent="-314982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64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18954" indent="-314982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20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22925" indent="-314982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984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0904" indent="-188989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764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04876" indent="-188989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7184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75815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779787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283758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①の街　　　　　　　　　　　　　　　　　　⑥の街</a:t>
            </a:r>
            <a:endParaRPr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33" name="コンテンツ プレースホルダー 2">
            <a:extLst>
              <a:ext uri="{FF2B5EF4-FFF2-40B4-BE49-F238E27FC236}">
                <a16:creationId xmlns:a16="http://schemas.microsoft.com/office/drawing/2014/main" id="{51FF793B-5ECF-4CEA-ACDE-17911C275F76}"/>
              </a:ext>
            </a:extLst>
          </p:cNvPr>
          <p:cNvSpPr txBox="1">
            <a:spLocks/>
          </p:cNvSpPr>
          <p:nvPr/>
        </p:nvSpPr>
        <p:spPr>
          <a:xfrm>
            <a:off x="-2200631" y="4195278"/>
            <a:ext cx="9008843" cy="367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14982" indent="-314982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64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18954" indent="-314982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20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22925" indent="-314982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984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0904" indent="-188989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764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04876" indent="-188989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7184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75815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779787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283758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ja-JP" altLang="en-US" sz="2000" dirty="0">
                <a:latin typeface="HGP明朝B" panose="02020800000000000000" pitchFamily="18" charset="-128"/>
                <a:ea typeface="HGP明朝B" panose="02020800000000000000" pitchFamily="18" charset="-128"/>
              </a:rPr>
              <a:t>敵の強さ</a:t>
            </a:r>
            <a:endParaRPr lang="en-US" altLang="ja-JP" sz="20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 algn="ctr">
              <a:buFont typeface="Arial"/>
              <a:buNone/>
            </a:pPr>
            <a:endParaRPr lang="en-US" altLang="ja-JP" sz="20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 algn="ctr">
              <a:buFont typeface="Arial"/>
              <a:buNone/>
            </a:pPr>
            <a:r>
              <a:rPr lang="ja-JP" altLang="en-US" sz="2000" dirty="0">
                <a:latin typeface="HGP明朝B" panose="02020800000000000000" pitchFamily="18" charset="-128"/>
                <a:ea typeface="HGP明朝B" panose="02020800000000000000" pitchFamily="18" charset="-128"/>
              </a:rPr>
              <a:t>敵を倒した際に</a:t>
            </a:r>
            <a:endParaRPr lang="en-US" altLang="ja-JP" sz="20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 algn="ctr">
              <a:buFont typeface="Arial"/>
              <a:buNone/>
            </a:pPr>
            <a:r>
              <a:rPr lang="ja-JP" altLang="en-US" sz="2000" dirty="0">
                <a:latin typeface="HGP明朝B" panose="02020800000000000000" pitchFamily="18" charset="-128"/>
                <a:ea typeface="HGP明朝B" panose="02020800000000000000" pitchFamily="18" charset="-128"/>
              </a:rPr>
              <a:t>獲得できる霊力の量</a:t>
            </a:r>
            <a:endParaRPr lang="en-US" altLang="ja-JP" sz="20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8F6B6039-E7A8-4BE1-80E0-8C627BDE2A73}"/>
              </a:ext>
            </a:extLst>
          </p:cNvPr>
          <p:cNvSpPr txBox="1">
            <a:spLocks/>
          </p:cNvSpPr>
          <p:nvPr/>
        </p:nvSpPr>
        <p:spPr>
          <a:xfrm>
            <a:off x="4838701" y="5345387"/>
            <a:ext cx="8874352" cy="1477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14982" indent="-314982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64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18954" indent="-314982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20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22925" indent="-314982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984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0904" indent="-188989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764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04876" indent="-188989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7184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75815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779787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283758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少ない　　　　　　　　　　　　　　　　　　多い</a:t>
            </a: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209757D1-7E33-4742-A800-EF09D81FF2BE}"/>
              </a:ext>
            </a:extLst>
          </p:cNvPr>
          <p:cNvSpPr txBox="1">
            <a:spLocks/>
          </p:cNvSpPr>
          <p:nvPr/>
        </p:nvSpPr>
        <p:spPr>
          <a:xfrm>
            <a:off x="5018938" y="4206897"/>
            <a:ext cx="8874352" cy="1477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14982" indent="-314982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64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18954" indent="-314982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20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22925" indent="-314982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984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0904" indent="-188989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764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04876" indent="-188989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7184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75815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779787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283758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弱い　　　　　　　　　　　　　　　　　　強い</a:t>
            </a: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216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4D5B8E-F762-4D9A-94CC-DE1B0EF7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83" y="601256"/>
            <a:ext cx="9008843" cy="2183906"/>
          </a:xfrm>
        </p:spPr>
        <p:txBody>
          <a:bodyPr/>
          <a:lstStyle/>
          <a:p>
            <a:r>
              <a:rPr lang="ja-JP" altLang="en-US" u="sng" dirty="0">
                <a:latin typeface="HGP明朝B" panose="02020800000000000000" pitchFamily="18" charset="-128"/>
                <a:ea typeface="HGP明朝B" panose="02020800000000000000" pitchFamily="18" charset="-128"/>
              </a:rPr>
              <a:t>時間経過・回復</a:t>
            </a:r>
            <a:endParaRPr kumimoji="1" lang="ja-JP" altLang="en-US" u="sng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EFD5F2-40A7-4D44-9EB5-FF6C5977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970" y="2785162"/>
            <a:ext cx="9008843" cy="367381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魔界天界に滞在できる期間は限られています。それぞれ</a:t>
            </a:r>
            <a:r>
              <a:rPr kumimoji="1" lang="ja-JP" altLang="en-US" sz="18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「３０日」</a:t>
            </a:r>
            <a:r>
              <a:rPr kumimoji="1"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滞在可能です。</a:t>
            </a:r>
            <a:endParaRPr kumimoji="1"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30</a:t>
            </a: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日以上滞在するとその地に縛られ、</a:t>
            </a:r>
            <a:r>
              <a:rPr lang="ja-JP" altLang="en-US" sz="18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ゲームオーバー</a:t>
            </a: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となります。</a:t>
            </a: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戦闘、死亡、宿での回復で時間が経過します。</a:t>
            </a: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本作は</a:t>
            </a:r>
            <a:r>
              <a:rPr lang="ja-JP" altLang="en-US" sz="18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回復手段が各町にある宿屋のみ</a:t>
            </a: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となります。死亡時も全回復します。</a:t>
            </a:r>
            <a:endParaRPr kumimoji="1" lang="ja-JP" altLang="en-US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892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2BA25-CF25-487C-9605-20BA519C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u="sng" dirty="0">
                <a:latin typeface="HGP明朝B" panose="02020800000000000000" pitchFamily="18" charset="-128"/>
                <a:ea typeface="HGP明朝B" panose="02020800000000000000" pitchFamily="18" charset="-128"/>
              </a:rPr>
              <a:t>戦闘・霊力回収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4E73D4-640C-4FCD-9E43-F6F34021E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380" y="2540146"/>
            <a:ext cx="9008843" cy="47653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1"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フィールド（街）でシンボルエネミーに見つかると</a:t>
            </a:r>
            <a:endParaRPr kumimoji="1"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そのまま戦闘が始まります。</a:t>
            </a:r>
            <a:endParaRPr kumimoji="1"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敵の</a:t>
            </a:r>
            <a:r>
              <a:rPr lang="en-US" altLang="ja-JP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HP</a:t>
            </a: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を０にすると敵は死亡します。</a:t>
            </a:r>
            <a:endParaRPr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敵が死亡するとその場に霊力を落とします。</a:t>
            </a:r>
            <a:endParaRPr kumimoji="1" lang="en-US" altLang="ja-JP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霊力は</a:t>
            </a:r>
            <a:r>
              <a:rPr lang="en-US" altLang="ja-JP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R/L</a:t>
            </a:r>
            <a:r>
              <a:rPr lang="ja-JP" altLang="en-US" sz="1800" dirty="0">
                <a:latin typeface="HGP明朝B" panose="02020800000000000000" pitchFamily="18" charset="-128"/>
                <a:ea typeface="HGP明朝B" panose="02020800000000000000" pitchFamily="18" charset="-128"/>
              </a:rPr>
              <a:t>トリガー・タッチパッドで回収できます。</a:t>
            </a:r>
            <a:endParaRPr kumimoji="1" lang="ja-JP" altLang="en-US" sz="1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pic>
        <p:nvPicPr>
          <p:cNvPr id="5" name="図 4" descr="人, 道路, 建物, 男 が含まれている画像&#10;&#10;自動的に生成された説明">
            <a:extLst>
              <a:ext uri="{FF2B5EF4-FFF2-40B4-BE49-F238E27FC236}">
                <a16:creationId xmlns:a16="http://schemas.microsoft.com/office/drawing/2014/main" id="{3807F953-477D-421B-9C47-93312A64D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64" y="2552219"/>
            <a:ext cx="3349499" cy="188409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03CD031-AD43-4E5C-8B84-2D0E848DA100}"/>
              </a:ext>
            </a:extLst>
          </p:cNvPr>
          <p:cNvSpPr/>
          <p:nvPr/>
        </p:nvSpPr>
        <p:spPr>
          <a:xfrm>
            <a:off x="7023275" y="2478209"/>
            <a:ext cx="28119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敵に発見され戦闘に</a:t>
            </a:r>
          </a:p>
        </p:txBody>
      </p:sp>
    </p:spTree>
    <p:extLst>
      <p:ext uri="{BB962C8B-B14F-4D97-AF65-F5344CB8AC3E}">
        <p14:creationId xmlns:p14="http://schemas.microsoft.com/office/powerpoint/2010/main" val="37704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113</TotalTime>
  <Words>597</Words>
  <Application>Microsoft Office PowerPoint</Application>
  <PresentationFormat>ユーザー設定</PresentationFormat>
  <Paragraphs>75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HGP明朝B</vt:lpstr>
      <vt:lpstr>游ゴシック</vt:lpstr>
      <vt:lpstr>Arial</vt:lpstr>
      <vt:lpstr>Corbel</vt:lpstr>
      <vt:lpstr>視差</vt:lpstr>
      <vt:lpstr>THE　WORLD</vt:lpstr>
      <vt:lpstr>コンセプト</vt:lpstr>
      <vt:lpstr>ストーリー・目的</vt:lpstr>
      <vt:lpstr>戦闘システム・操作方法</vt:lpstr>
      <vt:lpstr>システム ： 「Re」①</vt:lpstr>
      <vt:lpstr>システム ： 「Re」②</vt:lpstr>
      <vt:lpstr>時間経過・回復</vt:lpstr>
      <vt:lpstr>戦闘・霊力回収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　WORLD</dc:title>
  <dc:creator>aaaa aaa</dc:creator>
  <cp:lastModifiedBy>aaaa aaa</cp:lastModifiedBy>
  <cp:revision>14</cp:revision>
  <dcterms:created xsi:type="dcterms:W3CDTF">2020-09-18T22:40:28Z</dcterms:created>
  <dcterms:modified xsi:type="dcterms:W3CDTF">2020-09-19T10:34:18Z</dcterms:modified>
</cp:coreProperties>
</file>