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1" r:id="rId9"/>
    <p:sldId id="262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6D2D"/>
    <a:srgbClr val="C7594D"/>
    <a:srgbClr val="E13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5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2EB7-455B-421D-8DE3-A67EE3EDA891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D2AE8-596D-4D25-AB3A-15DCB5B360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32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2AE8-596D-4D25-AB3A-15DCB5B360D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7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D2AE8-596D-4D25-AB3A-15DCB5B360D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16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402B-64AC-4E68-996B-4B9549EE4E94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BDD-8149-4971-BB3A-9BF27368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3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402B-64AC-4E68-996B-4B9549EE4E94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BDD-8149-4971-BB3A-9BF27368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5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402B-64AC-4E68-996B-4B9549EE4E94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BDD-8149-4971-BB3A-9BF27368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1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402B-64AC-4E68-996B-4B9549EE4E94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BDD-8149-4971-BB3A-9BF27368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402B-64AC-4E68-996B-4B9549EE4E94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BDD-8149-4971-BB3A-9BF27368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62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402B-64AC-4E68-996B-4B9549EE4E94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BDD-8149-4971-BB3A-9BF27368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56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402B-64AC-4E68-996B-4B9549EE4E94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BDD-8149-4971-BB3A-9BF27368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24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402B-64AC-4E68-996B-4B9549EE4E94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BDD-8149-4971-BB3A-9BF27368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96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402B-64AC-4E68-996B-4B9549EE4E94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BDD-8149-4971-BB3A-9BF27368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7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402B-64AC-4E68-996B-4B9549EE4E94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BDD-8149-4971-BB3A-9BF27368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56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402B-64AC-4E68-996B-4B9549EE4E94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BDD-8149-4971-BB3A-9BF27368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18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0402B-64AC-4E68-996B-4B9549EE4E94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1BDD-8149-4971-BB3A-9BF27368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96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E6E17E-62F0-4C40-891C-45301575F780}"/>
              </a:ext>
            </a:extLst>
          </p:cNvPr>
          <p:cNvSpPr/>
          <p:nvPr/>
        </p:nvSpPr>
        <p:spPr>
          <a:xfrm>
            <a:off x="1011677" y="885217"/>
            <a:ext cx="8647889" cy="57685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5147311-324A-4AB6-93E3-217E08A9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5" y="3292455"/>
            <a:ext cx="9088041" cy="974764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【BGTT】</a:t>
            </a:r>
            <a:endParaRPr kumimoji="1" lang="ja-JP" altLang="en-US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9DD608-3238-4163-BA18-434ACA0D2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7" y="2043913"/>
            <a:ext cx="8018860" cy="1825171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英雄伝説シリーズ</a:t>
            </a:r>
            <a:r>
              <a:rPr lang="ja-JP" altLang="en-US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キャラクター登場の</a:t>
            </a:r>
            <a:endParaRPr lang="en-US" altLang="ja-JP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新カードゲーム</a:t>
            </a:r>
            <a:endParaRPr kumimoji="1" lang="ja-JP" altLang="en-US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D072A7E0-FCA0-4AAE-9E3C-1F46398B9503}"/>
              </a:ext>
            </a:extLst>
          </p:cNvPr>
          <p:cNvSpPr txBox="1">
            <a:spLocks/>
          </p:cNvSpPr>
          <p:nvPr/>
        </p:nvSpPr>
        <p:spPr>
          <a:xfrm>
            <a:off x="1336477" y="4267219"/>
            <a:ext cx="8018860" cy="182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kumimoji="1"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kumimoji="1"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～　戦場はテーブルへ　～</a:t>
            </a:r>
            <a:endParaRPr lang="en-US" altLang="ja-JP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endParaRPr lang="en-US" altLang="ja-JP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 </a:t>
            </a:r>
            <a:r>
              <a:rPr lang="ja-JP" altLang="en-US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対 １ の </a:t>
            </a:r>
            <a:r>
              <a:rPr lang="en-US" altLang="ja-JP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ja-JP" altLang="en-US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人プレイ</a:t>
            </a:r>
            <a:endParaRPr lang="en-US" altLang="ja-JP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69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55E9B-AAB5-4353-ABA9-D7CBB360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541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アーツカードには属性があります。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キャラクター毎に有利不利属性があります。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有利</a:t>
            </a:r>
            <a:r>
              <a:rPr kumimoji="1" lang="ja-JP" altLang="en-US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属性で攻撃するとダメージが</a:t>
            </a:r>
            <a:r>
              <a:rPr kumimoji="1" lang="en-US" altLang="ja-JP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1.5</a:t>
            </a:r>
            <a:r>
              <a:rPr kumimoji="1" lang="ja-JP" altLang="en-US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倍になります。</a:t>
            </a:r>
            <a:endParaRPr kumimoji="1" lang="en-US" altLang="ja-JP" sz="20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不利属性で攻撃するとダメージが</a:t>
            </a:r>
            <a:r>
              <a:rPr kumimoji="1" lang="en-US" altLang="ja-JP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0.5</a:t>
            </a:r>
            <a:r>
              <a:rPr kumimoji="1" lang="ja-JP" altLang="en-US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倍になります。</a:t>
            </a:r>
            <a:endParaRPr kumimoji="1" lang="en-US" altLang="ja-JP" sz="20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属性弱点　例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ロイド・バニングス　地属性　弱点属性：風　</a:t>
            </a:r>
            <a:endParaRPr lang="en-US" altLang="ja-JP" sz="18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風属性アーツ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威力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20)</a:t>
            </a: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で攻撃された際「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30</a:t>
            </a: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」のダメージ</a:t>
            </a:r>
            <a:endParaRPr lang="en-US" altLang="ja-JP" sz="18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18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クロウ・アームブラスト　時属性　弱点属性：幻　</a:t>
            </a:r>
            <a:endParaRPr lang="en-US" altLang="ja-JP" sz="18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時属性アーツ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威力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30)</a:t>
            </a: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で幻属性のキャラクターに</a:t>
            </a:r>
            <a:endParaRPr lang="en-US" altLang="ja-JP" sz="18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攻撃した場合「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15</a:t>
            </a: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」のダメージ</a:t>
            </a:r>
            <a:endParaRPr lang="en-US" altLang="ja-JP" sz="18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E6AD1E-4ECB-40ED-BF87-479AEEA8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　アーツ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197EB03-5EA2-4DC4-B902-CD124476D311}"/>
              </a:ext>
            </a:extLst>
          </p:cNvPr>
          <p:cNvSpPr/>
          <p:nvPr/>
        </p:nvSpPr>
        <p:spPr>
          <a:xfrm>
            <a:off x="8128397" y="1814885"/>
            <a:ext cx="731153" cy="7311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9D331E-8F24-48F7-80DC-3C18000231DD}"/>
              </a:ext>
            </a:extLst>
          </p:cNvPr>
          <p:cNvSpPr/>
          <p:nvPr/>
        </p:nvSpPr>
        <p:spPr>
          <a:xfrm>
            <a:off x="9118594" y="2803862"/>
            <a:ext cx="731153" cy="731153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CF78322-30A1-48EB-857F-ED48403EB7C0}"/>
              </a:ext>
            </a:extLst>
          </p:cNvPr>
          <p:cNvSpPr/>
          <p:nvPr/>
        </p:nvSpPr>
        <p:spPr>
          <a:xfrm>
            <a:off x="8128397" y="3679533"/>
            <a:ext cx="731153" cy="731153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DE775E8-0E6C-4917-A126-4F65ED631320}"/>
              </a:ext>
            </a:extLst>
          </p:cNvPr>
          <p:cNvSpPr/>
          <p:nvPr/>
        </p:nvSpPr>
        <p:spPr>
          <a:xfrm>
            <a:off x="7152389" y="2803862"/>
            <a:ext cx="731153" cy="73115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C7638FDB-CB17-4702-9C28-E5C6EA8DCF0F}"/>
              </a:ext>
            </a:extLst>
          </p:cNvPr>
          <p:cNvSpPr/>
          <p:nvPr/>
        </p:nvSpPr>
        <p:spPr>
          <a:xfrm rot="13495640">
            <a:off x="8640676" y="2609171"/>
            <a:ext cx="437745" cy="3501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D8A1DFF-DF21-453B-A6D9-79501C15577B}"/>
              </a:ext>
            </a:extLst>
          </p:cNvPr>
          <p:cNvSpPr/>
          <p:nvPr/>
        </p:nvSpPr>
        <p:spPr>
          <a:xfrm rot="13495640">
            <a:off x="7689374" y="3555187"/>
            <a:ext cx="437745" cy="35019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C132695-9D15-4FAE-9A77-0635298DC4EB}"/>
              </a:ext>
            </a:extLst>
          </p:cNvPr>
          <p:cNvSpPr/>
          <p:nvPr/>
        </p:nvSpPr>
        <p:spPr>
          <a:xfrm rot="2836749">
            <a:off x="7946568" y="3359917"/>
            <a:ext cx="437745" cy="3501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CFD89855-4566-421F-AB74-DD225B05DC2C}"/>
              </a:ext>
            </a:extLst>
          </p:cNvPr>
          <p:cNvSpPr/>
          <p:nvPr/>
        </p:nvSpPr>
        <p:spPr>
          <a:xfrm rot="2836749">
            <a:off x="8931742" y="2459430"/>
            <a:ext cx="437745" cy="35019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301F4430-8A5E-4233-8267-C431AAEE8D3D}"/>
              </a:ext>
            </a:extLst>
          </p:cNvPr>
          <p:cNvSpPr/>
          <p:nvPr/>
        </p:nvSpPr>
        <p:spPr>
          <a:xfrm rot="18972259">
            <a:off x="8678607" y="3324873"/>
            <a:ext cx="437745" cy="3501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BFC9427-AEBB-4635-BD59-48EA2571624D}"/>
              </a:ext>
            </a:extLst>
          </p:cNvPr>
          <p:cNvSpPr/>
          <p:nvPr/>
        </p:nvSpPr>
        <p:spPr>
          <a:xfrm rot="18972259">
            <a:off x="7681167" y="2371498"/>
            <a:ext cx="437745" cy="35019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6C4AD659-5D11-4895-B292-B2C29136BC17}"/>
              </a:ext>
            </a:extLst>
          </p:cNvPr>
          <p:cNvSpPr/>
          <p:nvPr/>
        </p:nvSpPr>
        <p:spPr>
          <a:xfrm rot="8252148">
            <a:off x="7875671" y="2609170"/>
            <a:ext cx="437745" cy="3501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A252342-DF5F-4E98-8190-5F3D0BB7954E}"/>
              </a:ext>
            </a:extLst>
          </p:cNvPr>
          <p:cNvSpPr/>
          <p:nvPr/>
        </p:nvSpPr>
        <p:spPr>
          <a:xfrm rot="8252148">
            <a:off x="8851557" y="3579804"/>
            <a:ext cx="437745" cy="35019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14916-C787-4B1D-AE41-CEC38BDB38D2}"/>
              </a:ext>
            </a:extLst>
          </p:cNvPr>
          <p:cNvSpPr txBox="1"/>
          <p:nvPr/>
        </p:nvSpPr>
        <p:spPr>
          <a:xfrm>
            <a:off x="9066260" y="2240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有利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C5D859-326D-4A83-84F1-E63F94A9EA23}"/>
              </a:ext>
            </a:extLst>
          </p:cNvPr>
          <p:cNvSpPr txBox="1"/>
          <p:nvPr/>
        </p:nvSpPr>
        <p:spPr>
          <a:xfrm>
            <a:off x="8354764" y="2861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不利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3071433-F6F5-42E9-8958-70A6A547969C}"/>
              </a:ext>
            </a:extLst>
          </p:cNvPr>
          <p:cNvSpPr/>
          <p:nvPr/>
        </p:nvSpPr>
        <p:spPr>
          <a:xfrm>
            <a:off x="8143479" y="1802648"/>
            <a:ext cx="7056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地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FB620FD-B45A-4781-B5A0-E57671EAA60B}"/>
              </a:ext>
            </a:extLst>
          </p:cNvPr>
          <p:cNvSpPr/>
          <p:nvPr/>
        </p:nvSpPr>
        <p:spPr>
          <a:xfrm>
            <a:off x="9143627" y="2749598"/>
            <a:ext cx="7056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水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7BAEB09-46C0-44D8-99D7-A68F0BC3380B}"/>
              </a:ext>
            </a:extLst>
          </p:cNvPr>
          <p:cNvSpPr/>
          <p:nvPr/>
        </p:nvSpPr>
        <p:spPr>
          <a:xfrm>
            <a:off x="8150665" y="3661592"/>
            <a:ext cx="7056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火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8BBA0CF-5411-4FC9-8CBF-91FD1C552C94}"/>
              </a:ext>
            </a:extLst>
          </p:cNvPr>
          <p:cNvSpPr/>
          <p:nvPr/>
        </p:nvSpPr>
        <p:spPr>
          <a:xfrm>
            <a:off x="7172074" y="2784161"/>
            <a:ext cx="7056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風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91A5678-8C36-404A-A823-8D87B02D32A3}"/>
              </a:ext>
            </a:extLst>
          </p:cNvPr>
          <p:cNvSpPr/>
          <p:nvPr/>
        </p:nvSpPr>
        <p:spPr>
          <a:xfrm>
            <a:off x="7542669" y="4670708"/>
            <a:ext cx="731153" cy="73115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2435B51C-A5FE-4B16-AAF4-A807F3F13984}"/>
              </a:ext>
            </a:extLst>
          </p:cNvPr>
          <p:cNvSpPr/>
          <p:nvPr/>
        </p:nvSpPr>
        <p:spPr>
          <a:xfrm>
            <a:off x="8386875" y="6024698"/>
            <a:ext cx="731153" cy="73115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7400C2-5693-40CA-BA56-8F950321FBA0}"/>
              </a:ext>
            </a:extLst>
          </p:cNvPr>
          <p:cNvSpPr/>
          <p:nvPr/>
        </p:nvSpPr>
        <p:spPr>
          <a:xfrm>
            <a:off x="6674495" y="6019460"/>
            <a:ext cx="731153" cy="73115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1397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E0749A9D-CC08-4D18-9BB6-BD16B68B231F}"/>
              </a:ext>
            </a:extLst>
          </p:cNvPr>
          <p:cNvSpPr/>
          <p:nvPr/>
        </p:nvSpPr>
        <p:spPr>
          <a:xfrm rot="13495640">
            <a:off x="8046515" y="5611943"/>
            <a:ext cx="567016" cy="3501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2D2A675B-C740-4301-9DDE-4DB96AF85596}"/>
              </a:ext>
            </a:extLst>
          </p:cNvPr>
          <p:cNvSpPr/>
          <p:nvPr/>
        </p:nvSpPr>
        <p:spPr>
          <a:xfrm rot="10800000">
            <a:off x="7554548" y="6311397"/>
            <a:ext cx="714233" cy="35019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E578C5F3-ED3C-40D8-B322-B7B348971BE0}"/>
              </a:ext>
            </a:extLst>
          </p:cNvPr>
          <p:cNvSpPr/>
          <p:nvPr/>
        </p:nvSpPr>
        <p:spPr>
          <a:xfrm>
            <a:off x="7586285" y="6057202"/>
            <a:ext cx="682497" cy="3501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35B9331C-4B98-4329-A6FA-2B4BF1E20FC3}"/>
              </a:ext>
            </a:extLst>
          </p:cNvPr>
          <p:cNvSpPr/>
          <p:nvPr/>
        </p:nvSpPr>
        <p:spPr>
          <a:xfrm rot="2836749">
            <a:off x="8293729" y="5501626"/>
            <a:ext cx="644909" cy="35019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EACB8AE5-F3C9-40F8-A5F1-99FD91FE11C3}"/>
              </a:ext>
            </a:extLst>
          </p:cNvPr>
          <p:cNvSpPr/>
          <p:nvPr/>
        </p:nvSpPr>
        <p:spPr>
          <a:xfrm rot="18408298">
            <a:off x="7004479" y="5396443"/>
            <a:ext cx="641371" cy="35019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A019640C-61FC-473B-BC7A-5A361A1A21FB}"/>
              </a:ext>
            </a:extLst>
          </p:cNvPr>
          <p:cNvSpPr/>
          <p:nvPr/>
        </p:nvSpPr>
        <p:spPr>
          <a:xfrm rot="7499313">
            <a:off x="7206495" y="5622869"/>
            <a:ext cx="655463" cy="35019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8E87A65-8F63-44DC-A723-944B8D7ADCD7}"/>
              </a:ext>
            </a:extLst>
          </p:cNvPr>
          <p:cNvSpPr txBox="1"/>
          <p:nvPr/>
        </p:nvSpPr>
        <p:spPr>
          <a:xfrm>
            <a:off x="7554549" y="66060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有利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B75F254-DC6C-4E07-B16F-E597E0643941}"/>
              </a:ext>
            </a:extLst>
          </p:cNvPr>
          <p:cNvSpPr txBox="1"/>
          <p:nvPr/>
        </p:nvSpPr>
        <p:spPr>
          <a:xfrm>
            <a:off x="7564342" y="5787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不利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1B0F562-667F-4E91-93B4-28EC51E6BB44}"/>
              </a:ext>
            </a:extLst>
          </p:cNvPr>
          <p:cNvSpPr/>
          <p:nvPr/>
        </p:nvSpPr>
        <p:spPr>
          <a:xfrm>
            <a:off x="7574403" y="4658786"/>
            <a:ext cx="7056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時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F22F301-66D1-4856-B91B-9260E54562AA}"/>
              </a:ext>
            </a:extLst>
          </p:cNvPr>
          <p:cNvSpPr/>
          <p:nvPr/>
        </p:nvSpPr>
        <p:spPr>
          <a:xfrm>
            <a:off x="8412387" y="5983490"/>
            <a:ext cx="7056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空</a:t>
            </a:r>
            <a:endParaRPr lang="ja-JP" altLang="en-US" sz="4000" b="1" cap="none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F0F3C04-E9BB-4C98-802E-623EB60B139B}"/>
              </a:ext>
            </a:extLst>
          </p:cNvPr>
          <p:cNvSpPr/>
          <p:nvPr/>
        </p:nvSpPr>
        <p:spPr>
          <a:xfrm>
            <a:off x="6698783" y="6018424"/>
            <a:ext cx="7056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幻</a:t>
            </a:r>
            <a:endParaRPr lang="ja-JP" altLang="en-US" sz="4000" b="1" cap="none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23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17440-9A06-4E0C-9AA1-EE4AEEF7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　アーツ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54EAC-43EB-490A-B408-B6D51581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5"/>
            <a:ext cx="9221689" cy="255958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自分のターンに「アーツ」カードを使用できます。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「アーツ」カードは使用後一定ターン経過すると効果が発動します。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EP</a:t>
            </a:r>
            <a:r>
              <a:rPr lang="ja-JP" altLang="en-US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を消費するのは「アーツカードを使用したタイミング」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となります。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アーツ使用後に「アーツ使用不可」、手札破壊をされると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そのアーツカードは効果が発動されないまま破壊されます。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EP</a:t>
            </a:r>
            <a:r>
              <a:rPr lang="ja-JP" altLang="en-US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は戻りません。</a:t>
            </a:r>
            <a:endParaRPr kumimoji="1" lang="en-US" altLang="ja-JP" sz="20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A21057-F462-4B1A-A8A1-BBF978677956}"/>
              </a:ext>
            </a:extLst>
          </p:cNvPr>
          <p:cNvSpPr txBox="1"/>
          <p:nvPr/>
        </p:nvSpPr>
        <p:spPr>
          <a:xfrm>
            <a:off x="501598" y="472074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アーツ例） アースグロウ　必要ターン：１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71B1ED-E356-4F35-9737-DCEC70F81B28}"/>
              </a:ext>
            </a:extLst>
          </p:cNvPr>
          <p:cNvSpPr txBox="1"/>
          <p:nvPr/>
        </p:nvSpPr>
        <p:spPr>
          <a:xfrm>
            <a:off x="3632064" y="5557288"/>
            <a:ext cx="270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アーツ「アースグロウ」使用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ctr"/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EP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消費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BBD133-12F8-4811-872F-0C1609F5BE77}"/>
              </a:ext>
            </a:extLst>
          </p:cNvPr>
          <p:cNvSpPr txBox="1"/>
          <p:nvPr/>
        </p:nvSpPr>
        <p:spPr>
          <a:xfrm>
            <a:off x="3171575" y="6372360"/>
            <a:ext cx="3700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クラフト「レネゲートエッジ」使用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ctr"/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相手の次のターン「アーツ使用不可」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ctr"/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CP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消費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AEE8F2-353D-4BC0-8D23-8F4AD7C4EA49}"/>
              </a:ext>
            </a:extLst>
          </p:cNvPr>
          <p:cNvSpPr txBox="1"/>
          <p:nvPr/>
        </p:nvSpPr>
        <p:spPr>
          <a:xfrm>
            <a:off x="628349" y="5537833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ロイド・バニングス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ctr"/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【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自分の行動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】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D41868-2529-49C6-B687-ED99F470373C}"/>
              </a:ext>
            </a:extLst>
          </p:cNvPr>
          <p:cNvSpPr txBox="1"/>
          <p:nvPr/>
        </p:nvSpPr>
        <p:spPr>
          <a:xfrm>
            <a:off x="402546" y="6479364"/>
            <a:ext cx="2334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ルーファス・アルバレア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ctr"/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【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相手の行動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】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C94BE3-015B-4AF2-BC43-7846CF2E1E16}"/>
              </a:ext>
            </a:extLst>
          </p:cNvPr>
          <p:cNvSpPr txBox="1"/>
          <p:nvPr/>
        </p:nvSpPr>
        <p:spPr>
          <a:xfrm>
            <a:off x="7090206" y="5579535"/>
            <a:ext cx="3148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「レネゲートエッジ」の効果により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ctr"/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「アースグロウ」不発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E8B67B4-9380-4168-8D9E-A860397C8D3A}"/>
              </a:ext>
            </a:extLst>
          </p:cNvPr>
          <p:cNvSpPr txBox="1"/>
          <p:nvPr/>
        </p:nvSpPr>
        <p:spPr>
          <a:xfrm>
            <a:off x="4388824" y="513636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【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１ターン目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】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FE3609-D6A2-4AB6-88B2-E3EFD25244E5}"/>
              </a:ext>
            </a:extLst>
          </p:cNvPr>
          <p:cNvSpPr txBox="1"/>
          <p:nvPr/>
        </p:nvSpPr>
        <p:spPr>
          <a:xfrm>
            <a:off x="7895663" y="513931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【2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ターン目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37964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4AABA-D91B-42E1-8355-DEE3ABF0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　アイテム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B4E575-4218-49D5-B6C5-1289169EF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自分のターンに「アイテム」カードを使用できます。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「アイテム」カードは使用後一定ターン経過すると効果が発動します。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アイテムカードは１ターンに１枚まで使用可能です。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アイテムカードには様々な種類があります。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アイテムカード　例）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41E4961-4BA7-44CD-8271-ACAF7A2D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77429"/>
              </p:ext>
            </p:extLst>
          </p:nvPr>
        </p:nvGraphicFramePr>
        <p:xfrm>
          <a:off x="1515373" y="4785756"/>
          <a:ext cx="5899201" cy="21185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3378">
                  <a:extLst>
                    <a:ext uri="{9D8B030D-6E8A-4147-A177-3AD203B41FA5}">
                      <a16:colId xmlns:a16="http://schemas.microsoft.com/office/drawing/2014/main" val="1144475006"/>
                    </a:ext>
                  </a:extLst>
                </a:gridCol>
                <a:gridCol w="2714723">
                  <a:extLst>
                    <a:ext uri="{9D8B030D-6E8A-4147-A177-3AD203B41FA5}">
                      <a16:colId xmlns:a16="http://schemas.microsoft.com/office/drawing/2014/main" val="3387252341"/>
                    </a:ext>
                  </a:extLst>
                </a:gridCol>
                <a:gridCol w="1571100">
                  <a:extLst>
                    <a:ext uri="{9D8B030D-6E8A-4147-A177-3AD203B41FA5}">
                      <a16:colId xmlns:a16="http://schemas.microsoft.com/office/drawing/2014/main" val="673920503"/>
                    </a:ext>
                  </a:extLst>
                </a:gridCol>
              </a:tblGrid>
              <a:tr h="2943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アイテム名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発動までに</a:t>
                      </a:r>
                      <a:endParaRPr kumimoji="1" lang="en-US" altLang="ja-JP" sz="1200" dirty="0">
                        <a:latin typeface="HGP明朝B" panose="02020800000000000000" pitchFamily="18" charset="-128"/>
                        <a:ea typeface="HGP明朝B" panose="02020800000000000000" pitchFamily="18" charset="-128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必要ターン数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829"/>
                  </a:ext>
                </a:extLst>
              </a:tr>
              <a:tr h="3607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ティアの薬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HP20</a:t>
                      </a:r>
                      <a:r>
                        <a:rPr kumimoji="1" lang="ja-JP" altLang="en-US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回復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50019"/>
                  </a:ext>
                </a:extLst>
              </a:tr>
              <a:tr h="3607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EP</a:t>
                      </a:r>
                      <a:r>
                        <a:rPr kumimoji="1" lang="ja-JP" altLang="en-US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チャージ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EP+1</a:t>
                      </a:r>
                      <a:endParaRPr kumimoji="1" lang="ja-JP" altLang="en-US" sz="1600" dirty="0">
                        <a:latin typeface="HGP明朝B" panose="02020800000000000000" pitchFamily="18" charset="-128"/>
                        <a:ea typeface="HGP明朝B" panose="020208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61874"/>
                  </a:ext>
                </a:extLst>
              </a:tr>
              <a:tr h="3607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キュリアの薬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全状態異常回復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34010"/>
                  </a:ext>
                </a:extLst>
              </a:tr>
              <a:tr h="5695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パワー</a:t>
                      </a:r>
                      <a:endParaRPr kumimoji="1" lang="en-US" altLang="ja-JP" sz="1600" dirty="0">
                        <a:latin typeface="HGP明朝B" panose="02020800000000000000" pitchFamily="18" charset="-128"/>
                        <a:ea typeface="HGP明朝B" panose="02020800000000000000" pitchFamily="18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ポーション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CP+2</a:t>
                      </a:r>
                      <a:endParaRPr kumimoji="1" lang="ja-JP" altLang="en-US" sz="1600" dirty="0">
                        <a:latin typeface="HGP明朝B" panose="02020800000000000000" pitchFamily="18" charset="-128"/>
                        <a:ea typeface="HGP明朝B" panose="020208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529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840218-6E9B-4BCA-A0F7-9EE38AAB40EF}"/>
              </a:ext>
            </a:extLst>
          </p:cNvPr>
          <p:cNvSpPr txBox="1"/>
          <p:nvPr/>
        </p:nvSpPr>
        <p:spPr>
          <a:xfrm>
            <a:off x="7759768" y="4421010"/>
            <a:ext cx="1851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１ターン目に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EP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チャージ」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使用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7E57EA4C-652D-431B-896E-382CCE753AB4}"/>
              </a:ext>
            </a:extLst>
          </p:cNvPr>
          <p:cNvSpPr/>
          <p:nvPr/>
        </p:nvSpPr>
        <p:spPr>
          <a:xfrm>
            <a:off x="8442471" y="5379744"/>
            <a:ext cx="486383" cy="489564"/>
          </a:xfrm>
          <a:prstGeom prst="downArrow">
            <a:avLst/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A20CBF-F7DF-486A-93DC-3267138D0A8B}"/>
              </a:ext>
            </a:extLst>
          </p:cNvPr>
          <p:cNvSpPr txBox="1"/>
          <p:nvPr/>
        </p:nvSpPr>
        <p:spPr>
          <a:xfrm>
            <a:off x="7738449" y="5980948"/>
            <a:ext cx="1851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２ターン目に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EP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チャージ」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効果発動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E05C01-EC75-49E6-BBA3-F8C7A8585803}"/>
              </a:ext>
            </a:extLst>
          </p:cNvPr>
          <p:cNvSpPr txBox="1"/>
          <p:nvPr/>
        </p:nvSpPr>
        <p:spPr>
          <a:xfrm>
            <a:off x="7439168" y="395635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アイテムカード使用例</a:t>
            </a:r>
          </a:p>
        </p:txBody>
      </p:sp>
    </p:spTree>
    <p:extLst>
      <p:ext uri="{BB962C8B-B14F-4D97-AF65-F5344CB8AC3E}">
        <p14:creationId xmlns:p14="http://schemas.microsoft.com/office/powerpoint/2010/main" val="25746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BE2CD8-5ACD-4C03-8E51-160B10D2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　カード入手方法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827531-7969-4927-9F17-A0E7C1CA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カードは一部を除いて全て所持しています。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カードを組み合わせてデッキを作成しましょう。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・最初は所持していないカード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ストーリーの進行上まだゲーム内で登場していない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アイテム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/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装備カード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キャラクターのストーリー上の成長で獲得できる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S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クラフト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605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CEDFD-58BF-4BA9-896F-9F6FB0D4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　スマートフォン版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501A3-9552-4ADF-844E-1121D5E7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ここまではコンシューマー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タイトル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のミニゲームを意識した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内容でしたが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本作は「スマートフォンでの展開」も意識した作品となります。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英雄伝説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シリーズがスマートフォンでゲーム展開されているものは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「暁の軌跡」が代表格として挙げられますが、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作中に出てくるカードゲーム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(VM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、ブレード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のアプリ化は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まだ行われていません。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ポムっとは碧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Evo</a:t>
            </a:r>
            <a:r>
              <a:rPr lang="ja-JP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の際にアプリ化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今後カードゲーム等のミニゲームをアプリ化する際の意見を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」を例として次ページから述べます。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947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3BD01-6356-4D24-89C3-468B8A9E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スマートフォンでのカードゲーム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63CF8C-16FC-464F-881E-C7233973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ジャンル関係なくスマートフォンで大切なのは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「課金要素」＝「ガチャ要素」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です。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ガチャがあるからゲームをやる・やらないを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決める人は少なからず存在します。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ですが</a:t>
            </a:r>
            <a:r>
              <a:rPr kumimoji="1" lang="ja-JP" altLang="en-US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</a:t>
            </a:r>
            <a:r>
              <a:rPr kumimoji="1" lang="en-US" altLang="ja-JP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kumimoji="1" lang="ja-JP" altLang="en-US" sz="2000" dirty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」ではガチャ要素は実装しません。</a:t>
            </a:r>
            <a:endParaRPr kumimoji="1" lang="en-US" altLang="ja-JP" sz="20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」のスマートフォン展開の目的が利益ではなく、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コンシューマータイトル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「英雄伝説シリーズ」や「</a:t>
            </a:r>
            <a:r>
              <a:rPr lang="en-US" altLang="ja-JP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Y`s</a:t>
            </a:r>
            <a:r>
              <a:rPr lang="ja-JP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」の知名度の獲得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にあるからです。</a:t>
            </a:r>
          </a:p>
        </p:txBody>
      </p:sp>
    </p:spTree>
    <p:extLst>
      <p:ext uri="{BB962C8B-B14F-4D97-AF65-F5344CB8AC3E}">
        <p14:creationId xmlns:p14="http://schemas.microsoft.com/office/powerpoint/2010/main" val="250149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5EF5D-821B-4766-95EA-4E022B23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スマートフォン展開の必要性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5" name="コンテンツ プレースホルダー 4" descr="グラフ, 棒グラフ&#10;&#10;自動的に生成された説明">
            <a:extLst>
              <a:ext uri="{FF2B5EF4-FFF2-40B4-BE49-F238E27FC236}">
                <a16:creationId xmlns:a16="http://schemas.microsoft.com/office/drawing/2014/main" id="{37CC3C2D-799C-451B-8FB8-71BD12DD2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86" y="2102753"/>
            <a:ext cx="5241131" cy="336238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1758A3-723A-4D72-BDC8-E3F19EF00FFE}"/>
              </a:ext>
            </a:extLst>
          </p:cNvPr>
          <p:cNvSpPr txBox="1"/>
          <p:nvPr/>
        </p:nvSpPr>
        <p:spPr>
          <a:xfrm>
            <a:off x="6544636" y="5465140"/>
            <a:ext cx="3764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https://prtimes.jp/main/html/rd/p/000003343.000007006.html</a:t>
            </a:r>
            <a:endParaRPr kumimoji="1" lang="ja-JP" altLang="en-US" sz="105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BEF54E2-386A-4598-97BB-6CA5E41E5D4B}"/>
              </a:ext>
            </a:extLst>
          </p:cNvPr>
          <p:cNvSpPr txBox="1">
            <a:spLocks/>
          </p:cNvSpPr>
          <p:nvPr/>
        </p:nvSpPr>
        <p:spPr>
          <a:xfrm>
            <a:off x="735062" y="2012413"/>
            <a:ext cx="9221689" cy="5144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kumimoji="1"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kumimoji="1"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kumimoji="1"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右図は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2007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年から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2016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年の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ゲーム市場規模推移の図となります。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2013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年以降家庭用ソフト・ハード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コンシューマー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は合算しても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オンラインプラットフォームの規模に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負けています。推移から今後も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オンラインの規模は拡大し、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コンシューマーの市場規模に影響を与え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続けると考えられます。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その為オンラインプラットフォームであるスマートフォンで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コンシューマータイトル関連のゲームを展開し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コンシューマーのタイトルにユーザーの目を向けさせる必要があります。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72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90C50-A07F-42C4-B2F4-791375DE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何故　ミニゲームなのか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8E7AF-FC6B-495F-AFB7-76462A92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ゲーム本編は既に他社からスマートフォン展開され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Ys</a:t>
            </a: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」もスマートフォン作品が発表されました。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しかし、レビューを見ると「操作性が悪い」「回線エラーが発生する」</a:t>
            </a: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等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あまり良い印象を受けない評価も見られます。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特に「操作性」に関しては他コンシューマーゲームのアプリの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レビューでも多く見られるものです。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その点を意識した作品が今回の「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又は英雄伝説のカードゲーム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カードのミニゲームのアプリ化です。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sz="2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2333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21C9E-FE06-43C3-A883-62D566F7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操作性　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RPG</a:t>
            </a:r>
            <a:r>
              <a:rPr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/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カード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C4AF41-C9DF-4F5E-ABBB-EC753988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3"/>
            <a:ext cx="9221689" cy="5341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前述の操作性の悪さの１つの理由として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「コマンド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プレイヤーが選択するもの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の数」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が考えられます。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英雄伝説のジャンルは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RPG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となり、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戦闘シーンで移動、攻撃、アーツ、クラフト．．．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等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最初のシーンだけでも多くのコマンドが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存在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します。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しかし今回考案の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はカードゲーム、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１シーンのコマンドは　選択、使用　のみです。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スマートフォンという狭い画面でコマンドの数は操作性の悪さへの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大きな要因となると考えられます。</a:t>
            </a:r>
          </a:p>
        </p:txBody>
      </p:sp>
    </p:spTree>
    <p:extLst>
      <p:ext uri="{BB962C8B-B14F-4D97-AF65-F5344CB8AC3E}">
        <p14:creationId xmlns:p14="http://schemas.microsoft.com/office/powerpoint/2010/main" val="57248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24F91-F84D-4E8A-B0AD-A95F19FC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視認性　カード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C133F4-7A62-483B-B999-89AEAE14F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3"/>
            <a:ext cx="9221689" cy="5390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スマートフォンで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ジャンル：カードゲームを推薦できる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理由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として「視認性」が挙げられます。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カードゲームは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常に状況が変わり続ける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アクション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/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パズルや、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他キャラの状況も確認しながら行動を決めたい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RPG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等と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異なり、一手一手を自分のペースで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選択でき、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相手の状況を見極めることも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焦る必要がない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ジャンルとなります。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その為「カード拡大機能」を実装し、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戦況を見極めながらゲームをプレイできます。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sz="2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4A9BC2-5EDF-419D-B3AE-EF621F51B7F8}"/>
              </a:ext>
            </a:extLst>
          </p:cNvPr>
          <p:cNvSpPr/>
          <p:nvPr/>
        </p:nvSpPr>
        <p:spPr>
          <a:xfrm>
            <a:off x="7431932" y="974034"/>
            <a:ext cx="2028707" cy="2917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A7B57-E8A4-4E24-8DA0-46C462831ACB}"/>
              </a:ext>
            </a:extLst>
          </p:cNvPr>
          <p:cNvSpPr/>
          <p:nvPr/>
        </p:nvSpPr>
        <p:spPr>
          <a:xfrm>
            <a:off x="8237139" y="2137927"/>
            <a:ext cx="418289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5DF3311F-1C94-4DCC-829D-B0BD7E5517C7}"/>
              </a:ext>
            </a:extLst>
          </p:cNvPr>
          <p:cNvSpPr/>
          <p:nvPr/>
        </p:nvSpPr>
        <p:spPr>
          <a:xfrm rot="10800000">
            <a:off x="8231288" y="2664013"/>
            <a:ext cx="418288" cy="38078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9392FE-B025-49C6-9CAD-95DF801B55DA}"/>
              </a:ext>
            </a:extLst>
          </p:cNvPr>
          <p:cNvSpPr/>
          <p:nvPr/>
        </p:nvSpPr>
        <p:spPr>
          <a:xfrm>
            <a:off x="7431932" y="4260469"/>
            <a:ext cx="2028707" cy="2917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C661911-1DD2-4116-B0AB-F9C737304FD4}"/>
              </a:ext>
            </a:extLst>
          </p:cNvPr>
          <p:cNvSpPr/>
          <p:nvPr/>
        </p:nvSpPr>
        <p:spPr>
          <a:xfrm>
            <a:off x="7585387" y="4513386"/>
            <a:ext cx="1694800" cy="244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AEF964-3770-450F-9B33-0C7559A86B60}"/>
              </a:ext>
            </a:extLst>
          </p:cNvPr>
          <p:cNvSpPr/>
          <p:nvPr/>
        </p:nvSpPr>
        <p:spPr>
          <a:xfrm>
            <a:off x="7692563" y="4659549"/>
            <a:ext cx="1468527" cy="12937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DAFFC6E-79CF-4A35-8D2C-7C180C161339}"/>
              </a:ext>
            </a:extLst>
          </p:cNvPr>
          <p:cNvSpPr/>
          <p:nvPr/>
        </p:nvSpPr>
        <p:spPr>
          <a:xfrm>
            <a:off x="7702290" y="6004602"/>
            <a:ext cx="1468527" cy="8556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EE415603-E8E5-4BC8-9412-6A71ECE117B2}"/>
              </a:ext>
            </a:extLst>
          </p:cNvPr>
          <p:cNvSpPr/>
          <p:nvPr/>
        </p:nvSpPr>
        <p:spPr>
          <a:xfrm>
            <a:off x="8101301" y="3913442"/>
            <a:ext cx="765810" cy="34702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8AD66CF-2787-45E3-9AA4-FC04E95EAE16}"/>
              </a:ext>
            </a:extLst>
          </p:cNvPr>
          <p:cNvSpPr/>
          <p:nvPr/>
        </p:nvSpPr>
        <p:spPr>
          <a:xfrm>
            <a:off x="7257748" y="3269619"/>
            <a:ext cx="24529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カード拡大</a:t>
            </a:r>
          </a:p>
        </p:txBody>
      </p:sp>
    </p:spTree>
    <p:extLst>
      <p:ext uri="{BB962C8B-B14F-4D97-AF65-F5344CB8AC3E}">
        <p14:creationId xmlns:p14="http://schemas.microsoft.com/office/powerpoint/2010/main" val="126946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D5A794-EFAF-4BED-89D5-0476907E202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英雄伝説シリーズ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のカードゲームとして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作中でブレイド・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VM(</a:t>
            </a:r>
            <a:r>
              <a:rPr lang="ja-JP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GP明朝B" panose="02020800000000000000" pitchFamily="18" charset="-128"/>
                <a:ea typeface="HGP明朝B" panose="02020800000000000000" pitchFamily="18" charset="-128"/>
              </a:rPr>
              <a:t>ヴァンテージマスターズ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が登場します。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多くのキャラクターと対戦することが可能であり、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勝利することで作中のアイテムの獲得、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P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S4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のトロフィー、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最新作の創の軌跡ではミッションの達成に影響しました。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しかしブレイド・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VM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は完全にオリジナルのカードで制作されていた為、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今回は「軌跡シリーズのキャラクター」を意識した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カードゲームを企画をしました。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イメージとしては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accent4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「軌跡キャラクター同士が</a:t>
            </a:r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</a:t>
            </a:r>
            <a:r>
              <a:rPr lang="ja-JP" altLang="en-US" sz="2000" dirty="0">
                <a:solidFill>
                  <a:schemeClr val="accent4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対</a:t>
            </a:r>
            <a:r>
              <a:rPr lang="en-US" altLang="ja-JP" sz="2000" dirty="0">
                <a:solidFill>
                  <a:schemeClr val="accent4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</a:t>
            </a:r>
            <a:r>
              <a:rPr lang="ja-JP" altLang="en-US" sz="2000" dirty="0">
                <a:solidFill>
                  <a:schemeClr val="accent4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で戦う場面をカードゲームで表現したもの」</a:t>
            </a:r>
            <a:endParaRPr lang="en-US" altLang="ja-JP" sz="2000" dirty="0">
              <a:solidFill>
                <a:schemeClr val="accent4">
                  <a:lumMod val="50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となります。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B79C84-AF7A-411E-BBEB-3AA71656AB1E}"/>
              </a:ext>
            </a:extLst>
          </p:cNvPr>
          <p:cNvSpPr/>
          <p:nvPr/>
        </p:nvSpPr>
        <p:spPr>
          <a:xfrm>
            <a:off x="8239327" y="2782111"/>
            <a:ext cx="1605063" cy="2383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BEDA3D1-C5AC-44A9-B0B2-373427E1B0F0}"/>
              </a:ext>
            </a:extLst>
          </p:cNvPr>
          <p:cNvSpPr/>
          <p:nvPr/>
        </p:nvSpPr>
        <p:spPr>
          <a:xfrm>
            <a:off x="8346805" y="2782111"/>
            <a:ext cx="1356677" cy="1536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997025-EBE7-43E7-8488-4662CE4D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英雄伝説シリーズのカードゲーム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6450FE-A702-4825-A873-863DC1A78BAA}"/>
              </a:ext>
            </a:extLst>
          </p:cNvPr>
          <p:cNvSpPr/>
          <p:nvPr/>
        </p:nvSpPr>
        <p:spPr>
          <a:xfrm>
            <a:off x="8258780" y="4346795"/>
            <a:ext cx="1575881" cy="8019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D2CC0F-20A1-4C6D-893F-F963E9BC98ED}"/>
              </a:ext>
            </a:extLst>
          </p:cNvPr>
          <p:cNvSpPr/>
          <p:nvPr/>
        </p:nvSpPr>
        <p:spPr>
          <a:xfrm>
            <a:off x="8253917" y="4336404"/>
            <a:ext cx="1575881" cy="6839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A54A76-6C70-4203-83ED-0C6F31AEE8A7}"/>
              </a:ext>
            </a:extLst>
          </p:cNvPr>
          <p:cNvSpPr/>
          <p:nvPr/>
        </p:nvSpPr>
        <p:spPr>
          <a:xfrm rot="21187726">
            <a:off x="8384405" y="4133957"/>
            <a:ext cx="109708" cy="369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9A5ECB-1E8A-4C9A-BE53-69BCEDD9CAB7}"/>
              </a:ext>
            </a:extLst>
          </p:cNvPr>
          <p:cNvSpPr/>
          <p:nvPr/>
        </p:nvSpPr>
        <p:spPr>
          <a:xfrm rot="15740487">
            <a:off x="8396991" y="4208718"/>
            <a:ext cx="90687" cy="283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69ADEA67-3E39-4E9F-8AED-501F4CAE42D0}"/>
              </a:ext>
            </a:extLst>
          </p:cNvPr>
          <p:cNvSpPr/>
          <p:nvPr/>
        </p:nvSpPr>
        <p:spPr>
          <a:xfrm rot="11210467">
            <a:off x="9513925" y="4143748"/>
            <a:ext cx="275607" cy="348883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リボン: カーブして上方向に曲がる 14">
            <a:extLst>
              <a:ext uri="{FF2B5EF4-FFF2-40B4-BE49-F238E27FC236}">
                <a16:creationId xmlns:a16="http://schemas.microsoft.com/office/drawing/2014/main" id="{6C013142-4D54-4B25-8038-17F28CE5221D}"/>
              </a:ext>
            </a:extLst>
          </p:cNvPr>
          <p:cNvSpPr/>
          <p:nvPr/>
        </p:nvSpPr>
        <p:spPr>
          <a:xfrm rot="10800000">
            <a:off x="8314063" y="2782652"/>
            <a:ext cx="1475046" cy="340306"/>
          </a:xfrm>
          <a:prstGeom prst="ellipseRibbon2">
            <a:avLst>
              <a:gd name="adj1" fmla="val 25000"/>
              <a:gd name="adj2" fmla="val 65232"/>
              <a:gd name="adj3" fmla="val 125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E4B9B8E-4A3A-42ED-8AC6-587202FD3985}"/>
              </a:ext>
            </a:extLst>
          </p:cNvPr>
          <p:cNvSpPr/>
          <p:nvPr/>
        </p:nvSpPr>
        <p:spPr>
          <a:xfrm>
            <a:off x="8244172" y="3123859"/>
            <a:ext cx="243192" cy="243192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6D3D737-038B-4CFE-9D55-6BCC8B71F3EB}"/>
              </a:ext>
            </a:extLst>
          </p:cNvPr>
          <p:cNvSpPr/>
          <p:nvPr/>
        </p:nvSpPr>
        <p:spPr>
          <a:xfrm>
            <a:off x="9567768" y="3119374"/>
            <a:ext cx="243192" cy="24319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他ページ結合子 20">
            <a:extLst>
              <a:ext uri="{FF2B5EF4-FFF2-40B4-BE49-F238E27FC236}">
                <a16:creationId xmlns:a16="http://schemas.microsoft.com/office/drawing/2014/main" id="{EF5E582F-3422-494C-8B77-074661207091}"/>
              </a:ext>
            </a:extLst>
          </p:cNvPr>
          <p:cNvSpPr/>
          <p:nvPr/>
        </p:nvSpPr>
        <p:spPr>
          <a:xfrm rot="10304963">
            <a:off x="8334329" y="3987378"/>
            <a:ext cx="177794" cy="412687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371645-EFC0-4FAC-A16A-40923DA62AD8}"/>
              </a:ext>
            </a:extLst>
          </p:cNvPr>
          <p:cNvSpPr txBox="1"/>
          <p:nvPr/>
        </p:nvSpPr>
        <p:spPr>
          <a:xfrm>
            <a:off x="8357148" y="5264484"/>
            <a:ext cx="154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【VM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のカード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】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605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93A6A-3C6C-42A9-82A0-D33F27C6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まとめ　企画意図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9743BD-AF54-4613-AB89-5ED375E90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今回は新しいカードゲームとアプリ化についての意見を紹介しました。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今回カードゲームの企画を紹介したのは「英雄伝説のキャラクター紹介」と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「英雄伝説そのものの紹介」が同時に行えるゲームの制作を考えたからです。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企画書内には書きませんでしたが、アプリ版の「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」で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英雄伝説に登場する本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３と９等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が読められるようにしたいと考えています。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これは私がゲームをプレイしていて「ゲーム内で出てくる小説がスマホで読めたら」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といった考えから思いついたものです。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64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C072FC-80DD-48A6-8782-8EF742002CB2}"/>
              </a:ext>
            </a:extLst>
          </p:cNvPr>
          <p:cNvSpPr/>
          <p:nvPr/>
        </p:nvSpPr>
        <p:spPr>
          <a:xfrm>
            <a:off x="4319084" y="2012414"/>
            <a:ext cx="5262665" cy="3580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C6ED0872-69EC-4B55-8CED-3A0382009B2A}"/>
              </a:ext>
            </a:extLst>
          </p:cNvPr>
          <p:cNvSpPr/>
          <p:nvPr/>
        </p:nvSpPr>
        <p:spPr>
          <a:xfrm>
            <a:off x="4317710" y="2311193"/>
            <a:ext cx="1654973" cy="2872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A0377AEB-AE95-404C-9732-6CFFFFB45A9F}"/>
              </a:ext>
            </a:extLst>
          </p:cNvPr>
          <p:cNvSpPr/>
          <p:nvPr/>
        </p:nvSpPr>
        <p:spPr>
          <a:xfrm>
            <a:off x="7840216" y="4996839"/>
            <a:ext cx="1729817" cy="287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05C8096A-0F75-4D92-A205-67BF35F3AEFB}"/>
              </a:ext>
            </a:extLst>
          </p:cNvPr>
          <p:cNvSpPr txBox="1"/>
          <p:nvPr/>
        </p:nvSpPr>
        <p:spPr>
          <a:xfrm>
            <a:off x="537165" y="2469958"/>
            <a:ext cx="735970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①使用キャラクター上半身が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表示されます。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②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UI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です。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現在使用可能な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の数は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橙色の丸で表示されます。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灰色の丸は使用不可の数を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表します。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③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EP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UI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です。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現在使用可能な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EP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の数は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青色の丸で表示されます。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灰色の丸は使用不可の数を表します。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④手札です。お互いに相手のカードは見えません。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⑤自分の現在の状況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残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HP/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デッキ数・使用可能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CP/EP)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を表示しています。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CED610E-8D8F-4DEB-959A-78DAE8BADDB0}"/>
              </a:ext>
            </a:extLst>
          </p:cNvPr>
          <p:cNvSpPr/>
          <p:nvPr/>
        </p:nvSpPr>
        <p:spPr>
          <a:xfrm>
            <a:off x="5875043" y="2313404"/>
            <a:ext cx="1654973" cy="2872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49C1847-6CBC-4BA9-A8AB-61C55FD6F59E}"/>
              </a:ext>
            </a:extLst>
          </p:cNvPr>
          <p:cNvSpPr/>
          <p:nvPr/>
        </p:nvSpPr>
        <p:spPr>
          <a:xfrm>
            <a:off x="6466869" y="2309263"/>
            <a:ext cx="1584279" cy="2872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3A1719-DDB6-4B7A-BFC2-F1989FAFC5ED}"/>
              </a:ext>
            </a:extLst>
          </p:cNvPr>
          <p:cNvSpPr/>
          <p:nvPr/>
        </p:nvSpPr>
        <p:spPr>
          <a:xfrm>
            <a:off x="5611032" y="4990309"/>
            <a:ext cx="2308485" cy="287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F6E4CE7-1AEC-46C0-9217-F1C337DF6CB5}"/>
              </a:ext>
            </a:extLst>
          </p:cNvPr>
          <p:cNvSpPr/>
          <p:nvPr/>
        </p:nvSpPr>
        <p:spPr>
          <a:xfrm>
            <a:off x="5596393" y="4990369"/>
            <a:ext cx="1826763" cy="287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90049E21-22B3-45ED-A56C-6B64F491E286}"/>
              </a:ext>
            </a:extLst>
          </p:cNvPr>
          <p:cNvSpPr/>
          <p:nvPr/>
        </p:nvSpPr>
        <p:spPr>
          <a:xfrm>
            <a:off x="4323171" y="2014171"/>
            <a:ext cx="4279569" cy="2872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8CAB1B3E-A67A-47A3-BBFB-C9A0FB418B4A}"/>
              </a:ext>
            </a:extLst>
          </p:cNvPr>
          <p:cNvSpPr/>
          <p:nvPr/>
        </p:nvSpPr>
        <p:spPr>
          <a:xfrm>
            <a:off x="5598421" y="5295582"/>
            <a:ext cx="3983328" cy="287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3AFFC1B-6F6F-46CE-8AA4-BF5DB9FC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　フィールド　と　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UI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7EA1613-A004-49B0-B59C-9C081F90B00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319084" y="3802909"/>
            <a:ext cx="52626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D9B6F71-28B3-4E17-88FC-06D53C2AB2FE}"/>
              </a:ext>
            </a:extLst>
          </p:cNvPr>
          <p:cNvSpPr txBox="1"/>
          <p:nvPr/>
        </p:nvSpPr>
        <p:spPr>
          <a:xfrm>
            <a:off x="9892722" y="27645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敵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陣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3DC9560-30E8-409E-AE2E-EA61B7EA7EB3}"/>
              </a:ext>
            </a:extLst>
          </p:cNvPr>
          <p:cNvSpPr txBox="1"/>
          <p:nvPr/>
        </p:nvSpPr>
        <p:spPr>
          <a:xfrm>
            <a:off x="9868064" y="429154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自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陣</a:t>
            </a:r>
          </a:p>
        </p:txBody>
      </p:sp>
      <p:sp>
        <p:nvSpPr>
          <p:cNvPr id="13" name="弦 12">
            <a:extLst>
              <a:ext uri="{FF2B5EF4-FFF2-40B4-BE49-F238E27FC236}">
                <a16:creationId xmlns:a16="http://schemas.microsoft.com/office/drawing/2014/main" id="{AA240F21-9C8D-42A0-81E7-02294ABC3521}"/>
              </a:ext>
            </a:extLst>
          </p:cNvPr>
          <p:cNvSpPr/>
          <p:nvPr/>
        </p:nvSpPr>
        <p:spPr>
          <a:xfrm rot="12124546">
            <a:off x="4277684" y="3851473"/>
            <a:ext cx="2014971" cy="1739408"/>
          </a:xfrm>
          <a:prstGeom prst="chord">
            <a:avLst>
              <a:gd name="adj1" fmla="val 2773389"/>
              <a:gd name="adj2" fmla="val 16212926"/>
            </a:avLst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弦 11">
            <a:extLst>
              <a:ext uri="{FF2B5EF4-FFF2-40B4-BE49-F238E27FC236}">
                <a16:creationId xmlns:a16="http://schemas.microsoft.com/office/drawing/2014/main" id="{38E845DE-2BB3-453C-B461-98E81C12B446}"/>
              </a:ext>
            </a:extLst>
          </p:cNvPr>
          <p:cNvSpPr/>
          <p:nvPr/>
        </p:nvSpPr>
        <p:spPr>
          <a:xfrm rot="12124546">
            <a:off x="3979365" y="3841744"/>
            <a:ext cx="2014971" cy="1739408"/>
          </a:xfrm>
          <a:prstGeom prst="chord">
            <a:avLst>
              <a:gd name="adj1" fmla="val 2773389"/>
              <a:gd name="adj2" fmla="val 16212926"/>
            </a:avLst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CA156CA4-F518-4C17-A48E-54E43EC1D9C4}"/>
              </a:ext>
            </a:extLst>
          </p:cNvPr>
          <p:cNvSpPr/>
          <p:nvPr/>
        </p:nvSpPr>
        <p:spPr>
          <a:xfrm rot="12124546">
            <a:off x="3651867" y="3832016"/>
            <a:ext cx="2014971" cy="1739408"/>
          </a:xfrm>
          <a:prstGeom prst="chord">
            <a:avLst>
              <a:gd name="adj1" fmla="val 2773389"/>
              <a:gd name="adj2" fmla="val 1621292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弦 14">
            <a:extLst>
              <a:ext uri="{FF2B5EF4-FFF2-40B4-BE49-F238E27FC236}">
                <a16:creationId xmlns:a16="http://schemas.microsoft.com/office/drawing/2014/main" id="{C66C54AC-7F62-4B30-B00D-1C2A45418708}"/>
              </a:ext>
            </a:extLst>
          </p:cNvPr>
          <p:cNvSpPr/>
          <p:nvPr/>
        </p:nvSpPr>
        <p:spPr>
          <a:xfrm rot="1330842">
            <a:off x="7676939" y="2041409"/>
            <a:ext cx="2014971" cy="1739408"/>
          </a:xfrm>
          <a:prstGeom prst="chord">
            <a:avLst>
              <a:gd name="adj1" fmla="val 2773389"/>
              <a:gd name="adj2" fmla="val 16212926"/>
            </a:avLst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弦 15">
            <a:extLst>
              <a:ext uri="{FF2B5EF4-FFF2-40B4-BE49-F238E27FC236}">
                <a16:creationId xmlns:a16="http://schemas.microsoft.com/office/drawing/2014/main" id="{2F200F9E-0FFB-4CD8-BCAC-58C2753270E3}"/>
              </a:ext>
            </a:extLst>
          </p:cNvPr>
          <p:cNvSpPr/>
          <p:nvPr/>
        </p:nvSpPr>
        <p:spPr>
          <a:xfrm rot="1330842">
            <a:off x="7935709" y="2044674"/>
            <a:ext cx="2014971" cy="1739408"/>
          </a:xfrm>
          <a:prstGeom prst="chord">
            <a:avLst>
              <a:gd name="adj1" fmla="val 2773389"/>
              <a:gd name="adj2" fmla="val 16212926"/>
            </a:avLst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6886C9F2-431E-4CE1-BFC9-42BF78EED83D}"/>
              </a:ext>
            </a:extLst>
          </p:cNvPr>
          <p:cNvSpPr/>
          <p:nvPr/>
        </p:nvSpPr>
        <p:spPr>
          <a:xfrm rot="1330842">
            <a:off x="8233214" y="2035503"/>
            <a:ext cx="2014971" cy="1739408"/>
          </a:xfrm>
          <a:prstGeom prst="chord">
            <a:avLst>
              <a:gd name="adj1" fmla="val 2773389"/>
              <a:gd name="adj2" fmla="val 1621292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78FE152-CA01-4D58-9B7F-A1CB3F5CF648}"/>
              </a:ext>
            </a:extLst>
          </p:cNvPr>
          <p:cNvSpPr/>
          <p:nvPr/>
        </p:nvSpPr>
        <p:spPr>
          <a:xfrm>
            <a:off x="8814530" y="3131201"/>
            <a:ext cx="632794" cy="63279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6B9196E-201E-4D60-A5BF-97A21FAFC1CA}"/>
              </a:ext>
            </a:extLst>
          </p:cNvPr>
          <p:cNvSpPr/>
          <p:nvPr/>
        </p:nvSpPr>
        <p:spPr>
          <a:xfrm>
            <a:off x="8647900" y="2563824"/>
            <a:ext cx="933849" cy="93384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6BE34C8-7782-4987-B5F1-DDF4C49339B7}"/>
              </a:ext>
            </a:extLst>
          </p:cNvPr>
          <p:cNvSpPr/>
          <p:nvPr/>
        </p:nvSpPr>
        <p:spPr>
          <a:xfrm>
            <a:off x="4560300" y="4950167"/>
            <a:ext cx="632794" cy="632794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6B171264-0AFD-4740-9A4E-50D118E14629}"/>
              </a:ext>
            </a:extLst>
          </p:cNvPr>
          <p:cNvSpPr/>
          <p:nvPr/>
        </p:nvSpPr>
        <p:spPr>
          <a:xfrm>
            <a:off x="4393670" y="4382790"/>
            <a:ext cx="933849" cy="933849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308A3366-50F3-45A5-B51C-C58009B74258}"/>
              </a:ext>
            </a:extLst>
          </p:cNvPr>
          <p:cNvSpPr/>
          <p:nvPr/>
        </p:nvSpPr>
        <p:spPr>
          <a:xfrm>
            <a:off x="5418384" y="5303342"/>
            <a:ext cx="175242" cy="1752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1C3339F-C3C9-4043-B42C-6E663F6B165E}"/>
              </a:ext>
            </a:extLst>
          </p:cNvPr>
          <p:cNvSpPr/>
          <p:nvPr/>
        </p:nvSpPr>
        <p:spPr>
          <a:xfrm>
            <a:off x="5677460" y="5359019"/>
            <a:ext cx="175242" cy="17524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59286F4-4793-47F2-AAC6-C9D3B88AF67B}"/>
              </a:ext>
            </a:extLst>
          </p:cNvPr>
          <p:cNvSpPr/>
          <p:nvPr/>
        </p:nvSpPr>
        <p:spPr>
          <a:xfrm>
            <a:off x="5859432" y="5210278"/>
            <a:ext cx="175242" cy="17524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9FEF5FF0-933A-460B-923C-DB19C40EC35B}"/>
              </a:ext>
            </a:extLst>
          </p:cNvPr>
          <p:cNvSpPr/>
          <p:nvPr/>
        </p:nvSpPr>
        <p:spPr>
          <a:xfrm>
            <a:off x="5981851" y="5041161"/>
            <a:ext cx="175242" cy="17524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0516FB80-E767-4FA5-8882-D727A4058E05}"/>
              </a:ext>
            </a:extLst>
          </p:cNvPr>
          <p:cNvSpPr/>
          <p:nvPr/>
        </p:nvSpPr>
        <p:spPr>
          <a:xfrm>
            <a:off x="6046302" y="4824431"/>
            <a:ext cx="175242" cy="17524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C0D9869A-6203-4E06-A5A8-5E87C4ED39DF}"/>
              </a:ext>
            </a:extLst>
          </p:cNvPr>
          <p:cNvSpPr/>
          <p:nvPr/>
        </p:nvSpPr>
        <p:spPr>
          <a:xfrm>
            <a:off x="6046746" y="4600808"/>
            <a:ext cx="175242" cy="17524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66F2E65-10BF-45DC-AFAD-F8E322B2EE48}"/>
              </a:ext>
            </a:extLst>
          </p:cNvPr>
          <p:cNvSpPr/>
          <p:nvPr/>
        </p:nvSpPr>
        <p:spPr>
          <a:xfrm>
            <a:off x="5987730" y="4403534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A344ECD3-B0E4-430E-835C-81488310D4C9}"/>
              </a:ext>
            </a:extLst>
          </p:cNvPr>
          <p:cNvSpPr/>
          <p:nvPr/>
        </p:nvSpPr>
        <p:spPr>
          <a:xfrm>
            <a:off x="5878332" y="4224241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FE4EE91-5693-4F83-968C-6D6153D7DAB1}"/>
              </a:ext>
            </a:extLst>
          </p:cNvPr>
          <p:cNvSpPr/>
          <p:nvPr/>
        </p:nvSpPr>
        <p:spPr>
          <a:xfrm>
            <a:off x="5729936" y="4045117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EED5C99-32EE-44CA-AF4B-1A9AF35DA265}"/>
              </a:ext>
            </a:extLst>
          </p:cNvPr>
          <p:cNvSpPr/>
          <p:nvPr/>
        </p:nvSpPr>
        <p:spPr>
          <a:xfrm>
            <a:off x="5573748" y="5137733"/>
            <a:ext cx="175242" cy="1752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D5036B9B-DECA-412C-943B-DBD59593A5FE}"/>
              </a:ext>
            </a:extLst>
          </p:cNvPr>
          <p:cNvSpPr/>
          <p:nvPr/>
        </p:nvSpPr>
        <p:spPr>
          <a:xfrm>
            <a:off x="5694798" y="4938985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BCB030FE-5660-4D4A-8C0E-BD96E9B03381}"/>
              </a:ext>
            </a:extLst>
          </p:cNvPr>
          <p:cNvSpPr/>
          <p:nvPr/>
        </p:nvSpPr>
        <p:spPr>
          <a:xfrm>
            <a:off x="5732156" y="4731851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0C8EFAA-0ED9-4712-B116-B82D874B51A5}"/>
              </a:ext>
            </a:extLst>
          </p:cNvPr>
          <p:cNvSpPr/>
          <p:nvPr/>
        </p:nvSpPr>
        <p:spPr>
          <a:xfrm>
            <a:off x="5709530" y="4505367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9AE670DF-47E5-434B-ACA9-65AA4C686392}"/>
              </a:ext>
            </a:extLst>
          </p:cNvPr>
          <p:cNvSpPr/>
          <p:nvPr/>
        </p:nvSpPr>
        <p:spPr>
          <a:xfrm>
            <a:off x="5623205" y="4297754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4F6F0920-EF59-4AAF-A515-82793580EE4F}"/>
              </a:ext>
            </a:extLst>
          </p:cNvPr>
          <p:cNvSpPr/>
          <p:nvPr/>
        </p:nvSpPr>
        <p:spPr>
          <a:xfrm>
            <a:off x="5485420" y="4119102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875F72FA-799C-41A5-B6BC-4E28E8799859}"/>
              </a:ext>
            </a:extLst>
          </p:cNvPr>
          <p:cNvSpPr/>
          <p:nvPr/>
        </p:nvSpPr>
        <p:spPr>
          <a:xfrm>
            <a:off x="5308186" y="3947136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68E23D2A-356E-49CC-B4F1-8D15FC8618C8}"/>
              </a:ext>
            </a:extLst>
          </p:cNvPr>
          <p:cNvSpPr/>
          <p:nvPr/>
        </p:nvSpPr>
        <p:spPr>
          <a:xfrm>
            <a:off x="8121530" y="3467746"/>
            <a:ext cx="175242" cy="17524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7592FA18-C45F-4657-810F-BAC3676B1ED3}"/>
              </a:ext>
            </a:extLst>
          </p:cNvPr>
          <p:cNvSpPr/>
          <p:nvPr/>
        </p:nvSpPr>
        <p:spPr>
          <a:xfrm>
            <a:off x="7971839" y="3320117"/>
            <a:ext cx="175242" cy="17524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87791BB2-3A53-4686-B167-BBA402E0DDB8}"/>
              </a:ext>
            </a:extLst>
          </p:cNvPr>
          <p:cNvSpPr/>
          <p:nvPr/>
        </p:nvSpPr>
        <p:spPr>
          <a:xfrm>
            <a:off x="7849944" y="3150018"/>
            <a:ext cx="175242" cy="175242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345569F5-1DD0-42F8-B942-1536C8E1D426}"/>
              </a:ext>
            </a:extLst>
          </p:cNvPr>
          <p:cNvSpPr/>
          <p:nvPr/>
        </p:nvSpPr>
        <p:spPr>
          <a:xfrm>
            <a:off x="7762682" y="2966202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B03DD18E-62BE-4E7D-B547-63C6986C01B9}"/>
              </a:ext>
            </a:extLst>
          </p:cNvPr>
          <p:cNvSpPr/>
          <p:nvPr/>
        </p:nvSpPr>
        <p:spPr>
          <a:xfrm>
            <a:off x="7725864" y="2759763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45FE10F2-6092-4A81-BF37-D1670A44A484}"/>
              </a:ext>
            </a:extLst>
          </p:cNvPr>
          <p:cNvSpPr/>
          <p:nvPr/>
        </p:nvSpPr>
        <p:spPr>
          <a:xfrm>
            <a:off x="7765340" y="2552136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C21A3CAE-4A35-4D56-B957-7EEC2CAF628C}"/>
              </a:ext>
            </a:extLst>
          </p:cNvPr>
          <p:cNvSpPr/>
          <p:nvPr/>
        </p:nvSpPr>
        <p:spPr>
          <a:xfrm>
            <a:off x="7849944" y="2355950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E3072454-D7E8-462D-A934-2A31EA96C8FA}"/>
              </a:ext>
            </a:extLst>
          </p:cNvPr>
          <p:cNvSpPr/>
          <p:nvPr/>
        </p:nvSpPr>
        <p:spPr>
          <a:xfrm>
            <a:off x="7989525" y="2178636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4A28F081-18AC-40A4-BC0F-842074ED1F54}"/>
              </a:ext>
            </a:extLst>
          </p:cNvPr>
          <p:cNvSpPr/>
          <p:nvPr/>
        </p:nvSpPr>
        <p:spPr>
          <a:xfrm>
            <a:off x="8417771" y="3475049"/>
            <a:ext cx="175242" cy="1752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BABD98F6-0842-4F46-B481-6FE894C61AA3}"/>
              </a:ext>
            </a:extLst>
          </p:cNvPr>
          <p:cNvSpPr/>
          <p:nvPr/>
        </p:nvSpPr>
        <p:spPr>
          <a:xfrm>
            <a:off x="8248000" y="3315128"/>
            <a:ext cx="175242" cy="1752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91257FE5-0AF9-47C8-A8DF-7BFEE0109E0B}"/>
              </a:ext>
            </a:extLst>
          </p:cNvPr>
          <p:cNvSpPr/>
          <p:nvPr/>
        </p:nvSpPr>
        <p:spPr>
          <a:xfrm>
            <a:off x="8128081" y="3137019"/>
            <a:ext cx="175242" cy="1752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6B8CC5B5-3ECB-498D-824D-2B153561FD03}"/>
              </a:ext>
            </a:extLst>
          </p:cNvPr>
          <p:cNvSpPr/>
          <p:nvPr/>
        </p:nvSpPr>
        <p:spPr>
          <a:xfrm>
            <a:off x="8066074" y="2939590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B6A89DEE-A658-4B25-AB6F-042DBF69CDB3}"/>
              </a:ext>
            </a:extLst>
          </p:cNvPr>
          <p:cNvSpPr/>
          <p:nvPr/>
        </p:nvSpPr>
        <p:spPr>
          <a:xfrm>
            <a:off x="8017413" y="2712289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FF3F4745-3E9C-4EE2-9B94-721FC5AC0545}"/>
              </a:ext>
            </a:extLst>
          </p:cNvPr>
          <p:cNvSpPr/>
          <p:nvPr/>
        </p:nvSpPr>
        <p:spPr>
          <a:xfrm>
            <a:off x="8062207" y="2493900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5813D04C-1CD7-44C4-9BB8-F5567359CB0B}"/>
              </a:ext>
            </a:extLst>
          </p:cNvPr>
          <p:cNvSpPr/>
          <p:nvPr/>
        </p:nvSpPr>
        <p:spPr>
          <a:xfrm>
            <a:off x="8164767" y="2293157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DF286D18-5E9D-4F92-8B09-3EE920D55005}"/>
              </a:ext>
            </a:extLst>
          </p:cNvPr>
          <p:cNvSpPr/>
          <p:nvPr/>
        </p:nvSpPr>
        <p:spPr>
          <a:xfrm>
            <a:off x="8325114" y="2134340"/>
            <a:ext cx="175242" cy="1752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D7D84A5F-0D04-469A-8A46-6642D1584250}"/>
              </a:ext>
            </a:extLst>
          </p:cNvPr>
          <p:cNvSpPr txBox="1"/>
          <p:nvPr/>
        </p:nvSpPr>
        <p:spPr>
          <a:xfrm>
            <a:off x="4683989" y="2026098"/>
            <a:ext cx="2850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残り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HP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：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100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CP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：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3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EP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：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3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　残デッキ数：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10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DB63DA3-1ACD-4EE8-A706-17227B752370}"/>
              </a:ext>
            </a:extLst>
          </p:cNvPr>
          <p:cNvSpPr txBox="1"/>
          <p:nvPr/>
        </p:nvSpPr>
        <p:spPr>
          <a:xfrm>
            <a:off x="6320951" y="5292794"/>
            <a:ext cx="2863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残り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HP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：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100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CP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：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EP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：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5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　残デッキ数：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10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B18998A-0692-4290-8F33-A29159EB8A73}"/>
              </a:ext>
            </a:extLst>
          </p:cNvPr>
          <p:cNvSpPr/>
          <p:nvPr/>
        </p:nvSpPr>
        <p:spPr>
          <a:xfrm>
            <a:off x="4560300" y="2799910"/>
            <a:ext cx="352163" cy="52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5A22B427-EEE4-4F84-95F7-A537C1F27BF8}"/>
              </a:ext>
            </a:extLst>
          </p:cNvPr>
          <p:cNvSpPr/>
          <p:nvPr/>
        </p:nvSpPr>
        <p:spPr>
          <a:xfrm>
            <a:off x="5124943" y="2799910"/>
            <a:ext cx="352163" cy="52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22A676DB-7D71-4570-9A0E-4615881ECCE2}"/>
              </a:ext>
            </a:extLst>
          </p:cNvPr>
          <p:cNvSpPr/>
          <p:nvPr/>
        </p:nvSpPr>
        <p:spPr>
          <a:xfrm>
            <a:off x="5717663" y="2815030"/>
            <a:ext cx="352163" cy="52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5A0D4CC-91C8-493C-B69B-33BD7A144B97}"/>
              </a:ext>
            </a:extLst>
          </p:cNvPr>
          <p:cNvSpPr/>
          <p:nvPr/>
        </p:nvSpPr>
        <p:spPr>
          <a:xfrm>
            <a:off x="6308172" y="2800571"/>
            <a:ext cx="352163" cy="52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47013DD4-BF94-4652-94A5-004EECF6C9BE}"/>
              </a:ext>
            </a:extLst>
          </p:cNvPr>
          <p:cNvSpPr/>
          <p:nvPr/>
        </p:nvSpPr>
        <p:spPr>
          <a:xfrm>
            <a:off x="6886923" y="2796209"/>
            <a:ext cx="352163" cy="52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2BCB0405-4532-415C-8450-6F0382EA8489}"/>
              </a:ext>
            </a:extLst>
          </p:cNvPr>
          <p:cNvSpPr/>
          <p:nvPr/>
        </p:nvSpPr>
        <p:spPr>
          <a:xfrm>
            <a:off x="6591367" y="4285432"/>
            <a:ext cx="352163" cy="525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6427E4D5-E601-4EB2-8256-A06A122BD16D}"/>
              </a:ext>
            </a:extLst>
          </p:cNvPr>
          <p:cNvSpPr/>
          <p:nvPr/>
        </p:nvSpPr>
        <p:spPr>
          <a:xfrm>
            <a:off x="7156010" y="4285432"/>
            <a:ext cx="352163" cy="525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4A959BD8-F3DF-456D-9C15-9748BA31231B}"/>
              </a:ext>
            </a:extLst>
          </p:cNvPr>
          <p:cNvSpPr/>
          <p:nvPr/>
        </p:nvSpPr>
        <p:spPr>
          <a:xfrm>
            <a:off x="7748730" y="4300552"/>
            <a:ext cx="352163" cy="525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9D0C2A7-5E23-4EDC-8BDF-95BDF399AB1B}"/>
              </a:ext>
            </a:extLst>
          </p:cNvPr>
          <p:cNvSpPr/>
          <p:nvPr/>
        </p:nvSpPr>
        <p:spPr>
          <a:xfrm>
            <a:off x="8339239" y="4286093"/>
            <a:ext cx="352163" cy="525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3A623A6-92C8-4CDB-B38D-7D60FAB3BCC5}"/>
              </a:ext>
            </a:extLst>
          </p:cNvPr>
          <p:cNvSpPr/>
          <p:nvPr/>
        </p:nvSpPr>
        <p:spPr>
          <a:xfrm>
            <a:off x="8917990" y="4281731"/>
            <a:ext cx="352163" cy="525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BBD62E5A-AF3F-4B33-A955-1591CE29B864}"/>
              </a:ext>
            </a:extLst>
          </p:cNvPr>
          <p:cNvSpPr txBox="1"/>
          <p:nvPr/>
        </p:nvSpPr>
        <p:spPr>
          <a:xfrm>
            <a:off x="4589297" y="58650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　②　③　　　④　　　⑤</a:t>
            </a: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DCF445AF-4656-4ECA-8090-B12A76C0E5FF}"/>
              </a:ext>
            </a:extLst>
          </p:cNvPr>
          <p:cNvCxnSpPr/>
          <p:nvPr/>
        </p:nvCxnSpPr>
        <p:spPr>
          <a:xfrm flipV="1">
            <a:off x="4857354" y="5690681"/>
            <a:ext cx="0" cy="174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F8C826D9-4A7B-4566-9915-09EFFC1F77E3}"/>
              </a:ext>
            </a:extLst>
          </p:cNvPr>
          <p:cNvCxnSpPr>
            <a:cxnSpLocks/>
          </p:cNvCxnSpPr>
          <p:nvPr/>
        </p:nvCxnSpPr>
        <p:spPr>
          <a:xfrm flipH="1" flipV="1">
            <a:off x="5193094" y="5593404"/>
            <a:ext cx="32233" cy="271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CA1D95C3-11B5-49A6-9C89-CAA1EC5A7A46}"/>
              </a:ext>
            </a:extLst>
          </p:cNvPr>
          <p:cNvCxnSpPr>
            <a:cxnSpLocks/>
          </p:cNvCxnSpPr>
          <p:nvPr/>
        </p:nvCxnSpPr>
        <p:spPr>
          <a:xfrm flipV="1">
            <a:off x="5660897" y="5593404"/>
            <a:ext cx="0" cy="268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25426523-E792-42FB-AEB4-4D562E780081}"/>
              </a:ext>
            </a:extLst>
          </p:cNvPr>
          <p:cNvCxnSpPr>
            <a:cxnSpLocks/>
          </p:cNvCxnSpPr>
          <p:nvPr/>
        </p:nvCxnSpPr>
        <p:spPr>
          <a:xfrm flipV="1">
            <a:off x="6591367" y="4907093"/>
            <a:ext cx="176081" cy="95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E4785E52-F0A5-4E51-AB79-DF4139F9F84D}"/>
              </a:ext>
            </a:extLst>
          </p:cNvPr>
          <p:cNvCxnSpPr>
            <a:cxnSpLocks/>
          </p:cNvCxnSpPr>
          <p:nvPr/>
        </p:nvCxnSpPr>
        <p:spPr>
          <a:xfrm flipH="1" flipV="1">
            <a:off x="7530926" y="5593404"/>
            <a:ext cx="18857" cy="265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09A705-9625-464A-9AC0-68BB50703C8B}"/>
              </a:ext>
            </a:extLst>
          </p:cNvPr>
          <p:cNvSpPr txBox="1"/>
          <p:nvPr/>
        </p:nvSpPr>
        <p:spPr>
          <a:xfrm>
            <a:off x="6219068" y="4999174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通常攻撃力：１０</a:t>
            </a:r>
            <a:endParaRPr kumimoji="1" lang="en-US" altLang="ja-JP" sz="1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071393-209A-4D3D-8538-B0D3106B3670}"/>
              </a:ext>
            </a:extLst>
          </p:cNvPr>
          <p:cNvSpPr txBox="1"/>
          <p:nvPr/>
        </p:nvSpPr>
        <p:spPr>
          <a:xfrm>
            <a:off x="7437391" y="4999977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+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１０</a:t>
            </a:r>
            <a:endParaRPr kumimoji="1" lang="en-US" altLang="ja-JP" sz="1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9956FB5-C8AA-47B2-A3A7-8507EC6777C4}"/>
              </a:ext>
            </a:extLst>
          </p:cNvPr>
          <p:cNvSpPr txBox="1"/>
          <p:nvPr/>
        </p:nvSpPr>
        <p:spPr>
          <a:xfrm>
            <a:off x="6566050" y="2321216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通常攻撃力：１０</a:t>
            </a:r>
            <a:endParaRPr kumimoji="1" lang="en-US" altLang="ja-JP" sz="1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6D50AF0-4DED-4FBB-945E-311ED665ED3C}"/>
              </a:ext>
            </a:extLst>
          </p:cNvPr>
          <p:cNvSpPr txBox="1"/>
          <p:nvPr/>
        </p:nvSpPr>
        <p:spPr>
          <a:xfrm>
            <a:off x="5995158" y="2321047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+</a:t>
            </a:r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１０</a:t>
            </a:r>
            <a:endParaRPr kumimoji="1" lang="en-US" altLang="ja-JP" sz="1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4CB07D05-4010-4E2F-8F36-B50A80B431DA}"/>
              </a:ext>
            </a:extLst>
          </p:cNvPr>
          <p:cNvCxnSpPr>
            <a:cxnSpLocks/>
          </p:cNvCxnSpPr>
          <p:nvPr/>
        </p:nvCxnSpPr>
        <p:spPr>
          <a:xfrm flipV="1">
            <a:off x="6053574" y="5284240"/>
            <a:ext cx="284629" cy="1005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C6F5A8ED-0D91-4227-89BA-F671DADA68CF}"/>
              </a:ext>
            </a:extLst>
          </p:cNvPr>
          <p:cNvCxnSpPr>
            <a:cxnSpLocks/>
          </p:cNvCxnSpPr>
          <p:nvPr/>
        </p:nvCxnSpPr>
        <p:spPr>
          <a:xfrm flipH="1" flipV="1">
            <a:off x="7797430" y="5284240"/>
            <a:ext cx="330651" cy="97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C6CB6CF-58FB-4C72-809A-E4357289BE6D}"/>
              </a:ext>
            </a:extLst>
          </p:cNvPr>
          <p:cNvSpPr txBox="1"/>
          <p:nvPr/>
        </p:nvSpPr>
        <p:spPr>
          <a:xfrm>
            <a:off x="5536478" y="6336382"/>
            <a:ext cx="4778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⑥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通常攻撃力の値です。</a:t>
            </a:r>
            <a:r>
              <a:rPr kumimoji="1" lang="ja-JP" altLang="en-US" dirty="0"/>
              <a:t>⑦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装備を装備した際の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　　　　　　　　　　　　　ステータス上昇値、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　　　　　　　　　　　　　装備説明欄です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163AE547-2AE3-4541-ABB8-AA9DC7E00CE1}"/>
              </a:ext>
            </a:extLst>
          </p:cNvPr>
          <p:cNvCxnSpPr>
            <a:cxnSpLocks/>
          </p:cNvCxnSpPr>
          <p:nvPr/>
        </p:nvCxnSpPr>
        <p:spPr>
          <a:xfrm flipH="1" flipV="1">
            <a:off x="8324686" y="5290663"/>
            <a:ext cx="51823" cy="968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C0B7FD9-8ED1-4502-9EF2-78285C0561E8}"/>
              </a:ext>
            </a:extLst>
          </p:cNvPr>
          <p:cNvSpPr txBox="1"/>
          <p:nvPr/>
        </p:nvSpPr>
        <p:spPr>
          <a:xfrm>
            <a:off x="8061418" y="5003124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通常攻撃威力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UP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D1B19A7-7DAC-4894-8338-D7FD84915239}"/>
              </a:ext>
            </a:extLst>
          </p:cNvPr>
          <p:cNvSpPr txBox="1"/>
          <p:nvPr/>
        </p:nvSpPr>
        <p:spPr>
          <a:xfrm>
            <a:off x="4458367" y="2314780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通常攻撃威力</a:t>
            </a:r>
            <a:r>
              <a:rPr kumimoji="1" lang="en-US" altLang="ja-JP" sz="1200" dirty="0">
                <a:latin typeface="HGP明朝B" panose="02020800000000000000" pitchFamily="18" charset="-128"/>
                <a:ea typeface="HGP明朝B" panose="02020800000000000000" pitchFamily="18" charset="-128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80292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C1155-B7DD-40E7-82FE-32BFD0D5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　プレイ方法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4EA14F-4456-411B-A165-0D55DC47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5468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①お互いに使用するキャラクターを選択します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敵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CPU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は基本的に自分のキャラクターを使用します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例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敵がロイドの場合　使用キャラクター：ロイド・バニングス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②自分のターンが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来る毎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にデッキからカードを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枚、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CP/EP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を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ずつ獲得できます。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③自分のターンにできること　以下の内容は全て行えま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・通常攻撃で攻撃する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(1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ターンに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度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を消費し手札のクラフトカードを使用する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(CP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のある限り枚数制限なく発動可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EP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を消費し手札のアーツカードを使用する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(EP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のある限り枚数制限なく発動可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・手札のアイテム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/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装備カードを使用する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④先に敵の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HP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を０にしたほうが勝利となります。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888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31AB9-6CFB-4AF9-8F7D-CA1CFDC2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　デッキ　枚数制限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56AF4-2DB9-4467-B258-F5B99C27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デッキカード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数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は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20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」枚です。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カード種類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クラフト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/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アーツ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/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道具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/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装備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の枚数制限はありません。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フィールド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手札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の枚数に制限はありません。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キャラクター毎にコンセプトデッキが存在します。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デッキは編集可能です。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コンセプトデッキ　例）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ロイドデッキ：土属性耐久デッキ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リィンデッキ：火属性クラフトデッキ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ティオデッキ：水属性アーツデッキ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98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10E02-2269-4623-B6D1-4C613DAD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　キャラクター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7C18F0-6A97-4C10-96F7-C71E05AE5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5361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キャラクターによってステータス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に違いや特殊能力が備わっています。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キャラクター　例）　ロイド・バニングス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HP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１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０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 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キャラクターの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HP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は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100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が平均的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初期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：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初期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EP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：２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特殊能力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クラフトで受けるダメージ　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–1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0 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例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クラフトで「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20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」の攻撃　結果 「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10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」のダメージとなる</a:t>
            </a:r>
            <a:endParaRPr kumimoji="1"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キャラクター　例）　リィン・シュバルツァー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HP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１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０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 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キャラクターの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HP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は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100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が平均的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初期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：３　初期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EP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：１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特殊能力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ターン毎に獲得できる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+1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 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141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0D8A3-E020-4485-8548-F2FA0913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　通常攻撃　装備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203F27-9D20-4131-BEC4-45102684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全てのキャラクターがアクション：通常攻撃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ダメージ：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10)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が可能です。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通常攻撃はカード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扱いではありません。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ターンに１度行えます。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通常攻撃は装備カードで威力を上昇させることができます。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装備カードは１ターンに１度装備が可能、同時に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枚まで装備可能です。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装備　例）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AFCF937-C025-4A11-81A8-4129356F3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84225"/>
              </p:ext>
            </p:extLst>
          </p:nvPr>
        </p:nvGraphicFramePr>
        <p:xfrm>
          <a:off x="1776758" y="5004784"/>
          <a:ext cx="7138295" cy="2249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3469">
                  <a:extLst>
                    <a:ext uri="{9D8B030D-6E8A-4147-A177-3AD203B41FA5}">
                      <a16:colId xmlns:a16="http://schemas.microsoft.com/office/drawing/2014/main" val="3268788193"/>
                    </a:ext>
                  </a:extLst>
                </a:gridCol>
                <a:gridCol w="5074826">
                  <a:extLst>
                    <a:ext uri="{9D8B030D-6E8A-4147-A177-3AD203B41FA5}">
                      <a16:colId xmlns:a16="http://schemas.microsoft.com/office/drawing/2014/main" val="625300395"/>
                    </a:ext>
                  </a:extLst>
                </a:gridCol>
              </a:tblGrid>
              <a:tr h="349063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bg1"/>
                          </a:solidFill>
                        </a:rPr>
                        <a:t>装備名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bg1"/>
                          </a:solidFill>
                        </a:rPr>
                        <a:t>効果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93015"/>
                  </a:ext>
                </a:extLst>
              </a:tr>
              <a:tr h="63013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コーラルブレス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通常攻撃力</a:t>
                      </a:r>
                      <a:r>
                        <a:rPr kumimoji="1" lang="en-US" altLang="ja-JP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+</a:t>
                      </a:r>
                      <a:r>
                        <a:rPr kumimoji="1" lang="ja-JP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１０　「クラフト使用不可」を無効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30435"/>
                  </a:ext>
                </a:extLst>
              </a:tr>
              <a:tr h="521754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カルプバッジ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HP+20</a:t>
                      </a:r>
                      <a:r>
                        <a:rPr lang="ja-JP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　相手のクラフトダメージ</a:t>
                      </a:r>
                      <a:r>
                        <a:rPr lang="en-US" altLang="ja-JP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-10</a:t>
                      </a:r>
                      <a:endParaRPr kumimoji="1" lang="ja-JP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GP明朝B" panose="02020800000000000000" pitchFamily="18" charset="-128"/>
                        <a:ea typeface="HGP明朝B" panose="020208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17624"/>
                  </a:ext>
                </a:extLst>
              </a:tr>
              <a:tr h="592202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必勝ハチマキ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通常攻撃力</a:t>
                      </a:r>
                      <a:r>
                        <a:rPr kumimoji="1" lang="en-US" altLang="ja-JP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+</a:t>
                      </a:r>
                      <a:r>
                        <a:rPr kumimoji="1" lang="ja-JP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１０　毎ターン獲得の</a:t>
                      </a:r>
                      <a:r>
                        <a:rPr kumimoji="1" lang="en-US" altLang="ja-JP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GP明朝B" panose="02020800000000000000" pitchFamily="18" charset="-128"/>
                          <a:ea typeface="HGP明朝B" panose="02020800000000000000" pitchFamily="18" charset="-128"/>
                        </a:rPr>
                        <a:t>CP+1</a:t>
                      </a:r>
                    </a:p>
                    <a:p>
                      <a:endParaRPr kumimoji="1" lang="ja-JP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GP明朝B" panose="02020800000000000000" pitchFamily="18" charset="-128"/>
                        <a:ea typeface="HGP明朝B" panose="020208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5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8B-1CDC-480E-B063-5026DB78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EP/CP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29AED3-F815-466D-B195-396EB7EF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5361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カードには「クラフト」「アーツ」「アイテム」「装備」の４種類があります。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「クラフト」は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消費で発動可能、「アーツ」は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EP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消費で発動可能となります。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クラフトは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がある限り、アーツは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EP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がある限り枚数制限なく使用可能です。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CP/EP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の初期数はキャラごとに異なりますが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CP+EP=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４が大体の目安となります。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キャラクター：ロイド・バニングス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クラフト　例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ブレイブスマッシュ　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CP2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消費　相手にダメージ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20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　　　 効果：相手の次のターンクラフト使用不可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アーツ　例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アースグロウ　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EP2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消費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　　　効果：自分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ターン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HP1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０回復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738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58599-F8C8-48A0-9EF6-1F7F646B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BGTT</a:t>
            </a:r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r>
              <a:rPr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S</a:t>
            </a:r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クラフト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1E4489-F6C8-4EF0-B46A-93440F8A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が「８」溜まっている状態でターンを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迎えると必ず「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S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クラフト」のカードを引きます。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S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クラフトのカードはデッキの総数とは別枠となります。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S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クラフト　例）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ロイド・バニングス：ライジングサン　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CP8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消費　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ダメージ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60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　　　　　　　　効果：敵の手札を見えない状態で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枚選択し破壊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リィン・シュバルツァー：七ノ太刀・刻葉　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CP8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消費　ダメージ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50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　　　　　　　　効果：敵のポジティブ効果を全て消去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　　　　　　　　　　　　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ポジティブ効果：装備している装備カード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/CP+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系効果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/HP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継続回復等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610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</TotalTime>
  <Words>2225</Words>
  <Application>Microsoft Office PowerPoint</Application>
  <PresentationFormat>ユーザー設定</PresentationFormat>
  <Paragraphs>315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HGP明朝B</vt:lpstr>
      <vt:lpstr>HGS明朝B</vt:lpstr>
      <vt:lpstr>游ゴシック</vt:lpstr>
      <vt:lpstr>Arial</vt:lpstr>
      <vt:lpstr>Calibri</vt:lpstr>
      <vt:lpstr>Calibri Light</vt:lpstr>
      <vt:lpstr>Helvetica</vt:lpstr>
      <vt:lpstr>Office テーマ</vt:lpstr>
      <vt:lpstr>【BGTT】</vt:lpstr>
      <vt:lpstr>英雄伝説シリーズのカードゲーム</vt:lpstr>
      <vt:lpstr>BGTT　フィールド　と　UI</vt:lpstr>
      <vt:lpstr>BGTT　プレイ方法</vt:lpstr>
      <vt:lpstr>BGTT　デッキ　枚数制限</vt:lpstr>
      <vt:lpstr>BGTT　キャラクター</vt:lpstr>
      <vt:lpstr>BGTT　通常攻撃　装備</vt:lpstr>
      <vt:lpstr>BGTT　EP/CP</vt:lpstr>
      <vt:lpstr>BGTT　Sクラフト</vt:lpstr>
      <vt:lpstr>BGTT　アーツ</vt:lpstr>
      <vt:lpstr>BGTT　アーツ</vt:lpstr>
      <vt:lpstr>BGTT　アイテム</vt:lpstr>
      <vt:lpstr>BGTT　カード入手方法</vt:lpstr>
      <vt:lpstr>BGTT　スマートフォン版</vt:lpstr>
      <vt:lpstr>スマートフォンでのカードゲーム</vt:lpstr>
      <vt:lpstr>スマートフォン展開の必要性</vt:lpstr>
      <vt:lpstr>何故　ミニゲームなのか</vt:lpstr>
      <vt:lpstr>操作性　RPG/カード</vt:lpstr>
      <vt:lpstr>視認性　カード</vt:lpstr>
      <vt:lpstr>まとめ　企画意図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【BF：カード】</dc:title>
  <dc:creator>aaaa aaa</dc:creator>
  <cp:lastModifiedBy>aaaa aaa</cp:lastModifiedBy>
  <cp:revision>53</cp:revision>
  <dcterms:created xsi:type="dcterms:W3CDTF">2020-09-24T21:25:59Z</dcterms:created>
  <dcterms:modified xsi:type="dcterms:W3CDTF">2020-10-04T01:42:32Z</dcterms:modified>
</cp:coreProperties>
</file>