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4" r:id="rId3"/>
    <p:sldId id="258" r:id="rId4"/>
    <p:sldId id="260" r:id="rId5"/>
    <p:sldId id="261" r:id="rId6"/>
    <p:sldId id="270" r:id="rId7"/>
    <p:sldId id="271" r:id="rId8"/>
    <p:sldId id="272" r:id="rId9"/>
    <p:sldId id="262" r:id="rId10"/>
    <p:sldId id="265" r:id="rId11"/>
    <p:sldId id="263" r:id="rId12"/>
    <p:sldId id="267" r:id="rId13"/>
    <p:sldId id="269" r:id="rId14"/>
    <p:sldId id="268" r:id="rId15"/>
    <p:sldId id="273"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B7BB21-18AE-4307-9D12-8B6E081856D0}" v="3" dt="2021-05-09T10:37:23.72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76" autoAdjust="0"/>
  </p:normalViewPr>
  <p:slideViewPr>
    <p:cSldViewPr snapToGrid="0">
      <p:cViewPr varScale="1">
        <p:scale>
          <a:sx n="63" d="100"/>
          <a:sy n="63" d="100"/>
        </p:scale>
        <p:origin x="90" y="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aa aaa" userId="0a57c8b47c73dc3c" providerId="LiveId" clId="{D4B7BB21-18AE-4307-9D12-8B6E081856D0}"/>
    <pc:docChg chg="custSel addSld modSld">
      <pc:chgData name="aaaa aaa" userId="0a57c8b47c73dc3c" providerId="LiveId" clId="{D4B7BB21-18AE-4307-9D12-8B6E081856D0}" dt="2021-05-09T10:42:45.208" v="755" actId="20577"/>
      <pc:docMkLst>
        <pc:docMk/>
      </pc:docMkLst>
      <pc:sldChg chg="modSp new mod">
        <pc:chgData name="aaaa aaa" userId="0a57c8b47c73dc3c" providerId="LiveId" clId="{D4B7BB21-18AE-4307-9D12-8B6E081856D0}" dt="2021-05-09T10:30:57.467" v="182" actId="20577"/>
        <pc:sldMkLst>
          <pc:docMk/>
          <pc:sldMk cId="1507988545" sldId="256"/>
        </pc:sldMkLst>
        <pc:spChg chg="mod">
          <ac:chgData name="aaaa aaa" userId="0a57c8b47c73dc3c" providerId="LiveId" clId="{D4B7BB21-18AE-4307-9D12-8B6E081856D0}" dt="2021-05-09T10:30:19.661" v="114" actId="255"/>
          <ac:spMkLst>
            <pc:docMk/>
            <pc:sldMk cId="1507988545" sldId="256"/>
            <ac:spMk id="2" creationId="{BA145DC8-81FF-47DA-B437-CB536050B58F}"/>
          </ac:spMkLst>
        </pc:spChg>
        <pc:spChg chg="mod">
          <ac:chgData name="aaaa aaa" userId="0a57c8b47c73dc3c" providerId="LiveId" clId="{D4B7BB21-18AE-4307-9D12-8B6E081856D0}" dt="2021-05-09T10:30:57.467" v="182" actId="20577"/>
          <ac:spMkLst>
            <pc:docMk/>
            <pc:sldMk cId="1507988545" sldId="256"/>
            <ac:spMk id="3" creationId="{4D681329-876F-426F-B815-69D7CD9898FC}"/>
          </ac:spMkLst>
        </pc:spChg>
      </pc:sldChg>
      <pc:sldChg chg="addSp modSp new mod">
        <pc:chgData name="aaaa aaa" userId="0a57c8b47c73dc3c" providerId="LiveId" clId="{D4B7BB21-18AE-4307-9D12-8B6E081856D0}" dt="2021-05-09T10:42:45.208" v="755" actId="20577"/>
        <pc:sldMkLst>
          <pc:docMk/>
          <pc:sldMk cId="1703855287" sldId="257"/>
        </pc:sldMkLst>
        <pc:spChg chg="mod">
          <ac:chgData name="aaaa aaa" userId="0a57c8b47c73dc3c" providerId="LiveId" clId="{D4B7BB21-18AE-4307-9D12-8B6E081856D0}" dt="2021-05-09T10:39:27.285" v="679" actId="207"/>
          <ac:spMkLst>
            <pc:docMk/>
            <pc:sldMk cId="1703855287" sldId="257"/>
            <ac:spMk id="2" creationId="{D2627ADF-06F5-448E-A3B1-33825E86B0FE}"/>
          </ac:spMkLst>
        </pc:spChg>
        <pc:spChg chg="mod">
          <ac:chgData name="aaaa aaa" userId="0a57c8b47c73dc3c" providerId="LiveId" clId="{D4B7BB21-18AE-4307-9D12-8B6E081856D0}" dt="2021-05-09T10:42:43.754" v="754" actId="20577"/>
          <ac:spMkLst>
            <pc:docMk/>
            <pc:sldMk cId="1703855287" sldId="257"/>
            <ac:spMk id="3" creationId="{17AC304E-1028-4383-A029-E31270C8117B}"/>
          </ac:spMkLst>
        </pc:spChg>
        <pc:spChg chg="add mod">
          <ac:chgData name="aaaa aaa" userId="0a57c8b47c73dc3c" providerId="LiveId" clId="{D4B7BB21-18AE-4307-9D12-8B6E081856D0}" dt="2021-05-09T10:39:21.435" v="678" actId="207"/>
          <ac:spMkLst>
            <pc:docMk/>
            <pc:sldMk cId="1703855287" sldId="257"/>
            <ac:spMk id="4" creationId="{15EC24BE-6F98-4151-9F59-08BE774906E5}"/>
          </ac:spMkLst>
        </pc:spChg>
        <pc:spChg chg="add mod">
          <ac:chgData name="aaaa aaa" userId="0a57c8b47c73dc3c" providerId="LiveId" clId="{D4B7BB21-18AE-4307-9D12-8B6E081856D0}" dt="2021-05-09T10:42:45.208" v="755" actId="20577"/>
          <ac:spMkLst>
            <pc:docMk/>
            <pc:sldMk cId="1703855287" sldId="257"/>
            <ac:spMk id="5" creationId="{81DFD1E3-790D-45BD-A45E-3F00BC46E904}"/>
          </ac:spMkLst>
        </pc:spChg>
        <pc:spChg chg="add mod">
          <ac:chgData name="aaaa aaa" userId="0a57c8b47c73dc3c" providerId="LiveId" clId="{D4B7BB21-18AE-4307-9D12-8B6E081856D0}" dt="2021-05-09T10:42:22.018" v="753" actId="20577"/>
          <ac:spMkLst>
            <pc:docMk/>
            <pc:sldMk cId="1703855287" sldId="257"/>
            <ac:spMk id="10" creationId="{7CCA2493-2153-4ED6-9315-3924C80600C4}"/>
          </ac:spMkLst>
        </pc:spChg>
        <pc:cxnChg chg="add mod">
          <ac:chgData name="aaaa aaa" userId="0a57c8b47c73dc3c" providerId="LiveId" clId="{D4B7BB21-18AE-4307-9D12-8B6E081856D0}" dt="2021-05-09T10:32:50.972" v="228" actId="1076"/>
          <ac:cxnSpMkLst>
            <pc:docMk/>
            <pc:sldMk cId="1703855287" sldId="257"/>
            <ac:cxnSpMk id="7" creationId="{84866828-3F31-4BAA-9DFE-1ACC571E9D3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05498-6AC9-4475-AEA2-3D347E7120D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75357B7-F5B5-482B-8774-83B7A859D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9EA8762-2F74-4E43-9F2E-2E6F56977877}"/>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6FFA8C88-EB30-4CD7-9957-C014E5FAA6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8FD630-5B47-4E25-96E2-832647891C15}"/>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79909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9349A1-757A-4306-8137-90E690B3F11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C8BF2A-66E0-4822-92BE-9465A020F22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DF7A5F-09E6-4148-A018-D6E8B639078F}"/>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F9903242-606D-439A-8442-F686F3B1AF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4132F3-C107-4812-AF2A-84A8D7F74E94}"/>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343983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BFB23C9-E61A-49F4-9971-BDCD1B25AA0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0905F88-7EEF-431A-927E-5C0665052E4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E6F119-A9D8-447A-A4E8-E92F8A84A0E6}"/>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9F64D6AB-B496-492A-897D-DC0EA28CF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D7EA8F-FCEC-48A4-A741-A68D6B437057}"/>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414474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835947-81A5-4DA5-84D9-DE76E7C4AC1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C3C768-12A1-4B91-B15A-D051144D957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7F73A7-CFEF-4DBA-93FA-8367EF96C0D4}"/>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51A12108-85A1-4748-8DA5-2D24FF517B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B52930-8145-4E39-8447-35F69B6D4F8E}"/>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88069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8B7F5-A4BC-43FA-913F-720F4895E4A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91523CB-F511-4255-B0F2-3CC36D25A4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C4F00E6-D0CA-4096-8D2E-F0052880EAFF}"/>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7D0120E1-CB7D-4C02-B983-D484423395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731907-EE8F-468D-8793-A9BD5390344B}"/>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109820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CFE338-FB46-45F7-8E3E-4E3444C21CC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91EE73-1A88-4A46-9B48-E276BD72D16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AC0829E-5FCF-4B7D-A093-EF1701214E4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863D4DC-CE40-4793-8A59-01B9AA72057E}"/>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6" name="フッター プレースホルダー 5">
            <a:extLst>
              <a:ext uri="{FF2B5EF4-FFF2-40B4-BE49-F238E27FC236}">
                <a16:creationId xmlns:a16="http://schemas.microsoft.com/office/drawing/2014/main" id="{0BED0489-9965-4E9E-9B23-50E9062D5E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BF5B05C-2EC7-42A5-9B2F-9B88A22ED7CC}"/>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154350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1102D2-BE8B-4165-85B2-15CEE0929B6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448FE78-691D-4DE4-B89A-6FC949332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413DF26-9828-4426-8842-DFFCC73EFCA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8AD3272-F88C-487C-889D-6BB3BC516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246CCE7-4474-4390-AB77-7C6C39B37E5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78D2383-779C-4025-87BB-744E6A119994}"/>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8" name="フッター プレースホルダー 7">
            <a:extLst>
              <a:ext uri="{FF2B5EF4-FFF2-40B4-BE49-F238E27FC236}">
                <a16:creationId xmlns:a16="http://schemas.microsoft.com/office/drawing/2014/main" id="{3FF327CA-94F0-4E9C-9EB6-152C0FD27C6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259DA07-8F54-4EE3-BC20-DC3D2D1975C0}"/>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1355363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0D79E-80DD-40C6-8AF1-7F9C9CC311C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A18F75-E2CA-4C7A-B77E-70B05476E575}"/>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4" name="フッター プレースホルダー 3">
            <a:extLst>
              <a:ext uri="{FF2B5EF4-FFF2-40B4-BE49-F238E27FC236}">
                <a16:creationId xmlns:a16="http://schemas.microsoft.com/office/drawing/2014/main" id="{28CBD1B5-F34C-459C-9E2A-F08180E5D10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B24326D-4533-4965-949D-925CEE57B8FD}"/>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489946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48489A2-9749-46BA-B596-340A93566528}"/>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3" name="フッター プレースホルダー 2">
            <a:extLst>
              <a:ext uri="{FF2B5EF4-FFF2-40B4-BE49-F238E27FC236}">
                <a16:creationId xmlns:a16="http://schemas.microsoft.com/office/drawing/2014/main" id="{41C45ADD-61C9-4B3B-8313-FDC2C52B4E4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F9D6491-A581-46C0-8C6E-D2B2E9F60FA3}"/>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400186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A4886C-8F89-48DB-815F-25CBEB0262F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019571-C22D-412A-B430-43C703BC3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276C8D6-9F94-4A13-8EF3-656C103C3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D20F887-8004-462A-9EBF-EE86E7807409}"/>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6" name="フッター プレースホルダー 5">
            <a:extLst>
              <a:ext uri="{FF2B5EF4-FFF2-40B4-BE49-F238E27FC236}">
                <a16:creationId xmlns:a16="http://schemas.microsoft.com/office/drawing/2014/main" id="{1B360D2F-1442-4243-ABD3-8348B43693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7CF1E7-215A-42CE-9F4D-A4FA157C9328}"/>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261212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301B-732B-4FA4-8C16-1AC683A0E35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F12DB50-F7E7-4BB9-A876-B969D0A52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23A136-FB66-43DB-8CD2-A3DCF5669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98B165-38DD-48BB-AD50-5F45B0C56E87}"/>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6" name="フッター プレースホルダー 5">
            <a:extLst>
              <a:ext uri="{FF2B5EF4-FFF2-40B4-BE49-F238E27FC236}">
                <a16:creationId xmlns:a16="http://schemas.microsoft.com/office/drawing/2014/main" id="{AC632D09-AB3D-43FC-9A6D-6E1588B4189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F9D742-7887-4F13-A96B-804040B3339E}"/>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286894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DC9B669-EE26-47BE-B289-F0669B9E8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846FD3F-18EB-48EA-872A-47A8DFC5DF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0AD7C3-A2E6-4A05-BC36-13F30AADF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71D8E-0814-445D-ADBA-2DA0107BDDDE}"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2972F88B-7308-45F9-93B2-27167D33FF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0BFC763-0846-4D39-B8D3-12EAD509E8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13717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domainq.net/playstation4-controller-game-000778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27ADF-06F5-448E-A3B1-33825E86B0FE}"/>
              </a:ext>
            </a:extLst>
          </p:cNvPr>
          <p:cNvSpPr>
            <a:spLocks noGrp="1"/>
          </p:cNvSpPr>
          <p:nvPr>
            <p:ph type="title"/>
          </p:nvPr>
        </p:nvSpPr>
        <p:spPr>
          <a:xfrm>
            <a:off x="6213230" y="699871"/>
            <a:ext cx="5257800" cy="1325563"/>
          </a:xfrm>
        </p:spPr>
        <p:txBody>
          <a:bodyPr/>
          <a:lstStyle/>
          <a:p>
            <a:pPr algn="ctr"/>
            <a:r>
              <a:rPr lang="ja-JP" altLang="en-US" dirty="0">
                <a:solidFill>
                  <a:schemeClr val="tx1">
                    <a:lumMod val="50000"/>
                    <a:lumOff val="50000"/>
                  </a:schemeClr>
                </a:solidFill>
                <a:effectLst>
                  <a:glow rad="101600">
                    <a:srgbClr val="7030A0">
                      <a:alpha val="60000"/>
                    </a:srgbClr>
                  </a:glow>
                </a:effectLst>
              </a:rPr>
              <a:t>ギセイノウエニ</a:t>
            </a:r>
            <a:endParaRPr kumimoji="1" lang="ja-JP" altLang="en-US" dirty="0">
              <a:solidFill>
                <a:schemeClr val="tx1">
                  <a:lumMod val="50000"/>
                  <a:lumOff val="50000"/>
                </a:schemeClr>
              </a:solidFill>
              <a:effectLst>
                <a:glow rad="101600">
                  <a:srgbClr val="7030A0">
                    <a:alpha val="60000"/>
                  </a:srgbClr>
                </a:glow>
              </a:effectLst>
            </a:endParaRPr>
          </a:p>
        </p:txBody>
      </p:sp>
      <p:sp>
        <p:nvSpPr>
          <p:cNvPr id="3" name="コンテンツ プレースホルダー 2">
            <a:extLst>
              <a:ext uri="{FF2B5EF4-FFF2-40B4-BE49-F238E27FC236}">
                <a16:creationId xmlns:a16="http://schemas.microsoft.com/office/drawing/2014/main" id="{17AC304E-1028-4383-A029-E31270C8117B}"/>
              </a:ext>
            </a:extLst>
          </p:cNvPr>
          <p:cNvSpPr>
            <a:spLocks noGrp="1"/>
          </p:cNvSpPr>
          <p:nvPr>
            <p:ph idx="1"/>
          </p:nvPr>
        </p:nvSpPr>
        <p:spPr>
          <a:xfrm>
            <a:off x="9889901" y="1581877"/>
            <a:ext cx="1364753" cy="4117316"/>
          </a:xfrm>
        </p:spPr>
        <p:txBody>
          <a:bodyPr vert="eaVert">
            <a:normAutofit/>
          </a:bodyPr>
          <a:lstStyle/>
          <a:p>
            <a:pPr marL="0" indent="0" algn="ctr">
              <a:buNone/>
            </a:pPr>
            <a:r>
              <a:rPr lang="ja-JP" altLang="en-US" sz="2000" dirty="0"/>
              <a:t>多くの人間を救う為には</a:t>
            </a:r>
            <a:endParaRPr lang="en-US" altLang="ja-JP" sz="2000" dirty="0"/>
          </a:p>
          <a:p>
            <a:pPr marL="0" indent="0" algn="ctr">
              <a:buNone/>
            </a:pPr>
            <a:r>
              <a:rPr lang="ja-JP" altLang="en-US" sz="2000" dirty="0"/>
              <a:t>「犠牲」が強いられる</a:t>
            </a:r>
            <a:endParaRPr lang="en-US" altLang="ja-JP" sz="2000" dirty="0"/>
          </a:p>
          <a:p>
            <a:pPr marL="0" indent="0" algn="ctr">
              <a:buNone/>
            </a:pPr>
            <a:r>
              <a:rPr lang="ja-JP" altLang="en-US" sz="2000" dirty="0"/>
              <a:t>場合があります</a:t>
            </a:r>
            <a:endParaRPr lang="en-US" altLang="ja-JP" sz="2000" dirty="0"/>
          </a:p>
        </p:txBody>
      </p:sp>
      <p:sp>
        <p:nvSpPr>
          <p:cNvPr id="4" name="タイトル 1">
            <a:extLst>
              <a:ext uri="{FF2B5EF4-FFF2-40B4-BE49-F238E27FC236}">
                <a16:creationId xmlns:a16="http://schemas.microsoft.com/office/drawing/2014/main" id="{15EC24BE-6F98-4151-9F59-08BE774906E5}"/>
              </a:ext>
            </a:extLst>
          </p:cNvPr>
          <p:cNvSpPr txBox="1">
            <a:spLocks/>
          </p:cNvSpPr>
          <p:nvPr/>
        </p:nvSpPr>
        <p:spPr>
          <a:xfrm>
            <a:off x="-149459" y="2161964"/>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solidFill>
                  <a:schemeClr val="accent1">
                    <a:lumMod val="60000"/>
                    <a:lumOff val="40000"/>
                  </a:schemeClr>
                </a:solidFill>
                <a:effectLst>
                  <a:glow rad="228600">
                    <a:schemeClr val="accent4">
                      <a:satMod val="175000"/>
                      <a:alpha val="40000"/>
                    </a:schemeClr>
                  </a:glow>
                </a:effectLst>
              </a:rPr>
              <a:t>正 義 執 行</a:t>
            </a:r>
          </a:p>
        </p:txBody>
      </p:sp>
      <p:sp>
        <p:nvSpPr>
          <p:cNvPr id="5" name="コンテンツ プレースホルダー 2">
            <a:extLst>
              <a:ext uri="{FF2B5EF4-FFF2-40B4-BE49-F238E27FC236}">
                <a16:creationId xmlns:a16="http://schemas.microsoft.com/office/drawing/2014/main" id="{81DFD1E3-790D-45BD-A45E-3F00BC46E904}"/>
              </a:ext>
            </a:extLst>
          </p:cNvPr>
          <p:cNvSpPr txBox="1">
            <a:spLocks/>
          </p:cNvSpPr>
          <p:nvPr/>
        </p:nvSpPr>
        <p:spPr>
          <a:xfrm>
            <a:off x="-190490" y="3487527"/>
            <a:ext cx="5257800" cy="3392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t>貴方が向かうべき場所</a:t>
            </a:r>
            <a:endParaRPr lang="en-US" altLang="ja-JP" sz="2000" dirty="0"/>
          </a:p>
          <a:p>
            <a:pPr marL="0" indent="0" algn="ctr">
              <a:buNone/>
            </a:pPr>
            <a:r>
              <a:rPr lang="ja-JP" altLang="en-US" sz="2000" dirty="0"/>
              <a:t>その道中で弱き民が</a:t>
            </a:r>
            <a:endParaRPr lang="en-US" altLang="ja-JP" sz="2000" dirty="0"/>
          </a:p>
          <a:p>
            <a:pPr marL="0" indent="0" algn="ctr">
              <a:buNone/>
            </a:pPr>
            <a:r>
              <a:rPr lang="ja-JP" altLang="en-US" sz="2000" dirty="0"/>
              <a:t>救いを求めています</a:t>
            </a:r>
          </a:p>
        </p:txBody>
      </p:sp>
      <p:sp>
        <p:nvSpPr>
          <p:cNvPr id="10" name="コンテンツ プレースホルダー 2">
            <a:extLst>
              <a:ext uri="{FF2B5EF4-FFF2-40B4-BE49-F238E27FC236}">
                <a16:creationId xmlns:a16="http://schemas.microsoft.com/office/drawing/2014/main" id="{7CCA2493-2153-4ED6-9315-3924C80600C4}"/>
              </a:ext>
            </a:extLst>
          </p:cNvPr>
          <p:cNvSpPr txBox="1">
            <a:spLocks/>
          </p:cNvSpPr>
          <p:nvPr/>
        </p:nvSpPr>
        <p:spPr>
          <a:xfrm>
            <a:off x="1043355" y="5276123"/>
            <a:ext cx="10105290" cy="1960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t>「見捨てる覚悟」か「目の前の正義」か</a:t>
            </a:r>
            <a:endParaRPr lang="en-US" altLang="ja-JP" dirty="0"/>
          </a:p>
          <a:p>
            <a:pPr marL="0" indent="0" algn="ctr">
              <a:buNone/>
            </a:pPr>
            <a:r>
              <a:rPr lang="ja-JP" altLang="en-US" dirty="0"/>
              <a:t>それとも「</a:t>
            </a:r>
            <a:r>
              <a:rPr lang="ja-JP" altLang="en-US" sz="3200" u="sng" dirty="0">
                <a:solidFill>
                  <a:schemeClr val="tx1">
                    <a:lumMod val="50000"/>
                    <a:lumOff val="50000"/>
                  </a:schemeClr>
                </a:solidFill>
                <a:effectLst>
                  <a:glow rad="63500">
                    <a:schemeClr val="accent2">
                      <a:satMod val="175000"/>
                      <a:alpha val="40000"/>
                    </a:schemeClr>
                  </a:glow>
                </a:effectLst>
              </a:rPr>
              <a:t>全てを救う第</a:t>
            </a:r>
            <a:r>
              <a:rPr lang="en-US" altLang="ja-JP" sz="3200" u="sng" dirty="0">
                <a:solidFill>
                  <a:schemeClr val="tx1">
                    <a:lumMod val="50000"/>
                    <a:lumOff val="50000"/>
                  </a:schemeClr>
                </a:solidFill>
                <a:effectLst>
                  <a:glow rad="63500">
                    <a:schemeClr val="accent2">
                      <a:satMod val="175000"/>
                      <a:alpha val="40000"/>
                    </a:schemeClr>
                  </a:glow>
                </a:effectLst>
              </a:rPr>
              <a:t>3</a:t>
            </a:r>
            <a:r>
              <a:rPr lang="ja-JP" altLang="en-US" sz="3200" u="sng" dirty="0">
                <a:solidFill>
                  <a:schemeClr val="tx1">
                    <a:lumMod val="50000"/>
                    <a:lumOff val="50000"/>
                  </a:schemeClr>
                </a:solidFill>
                <a:effectLst>
                  <a:glow rad="63500">
                    <a:schemeClr val="accent2">
                      <a:satMod val="175000"/>
                      <a:alpha val="40000"/>
                    </a:schemeClr>
                  </a:glow>
                </a:effectLst>
              </a:rPr>
              <a:t>の選択</a:t>
            </a:r>
            <a:r>
              <a:rPr lang="ja-JP" altLang="en-US" dirty="0"/>
              <a:t>」を模索しますか？</a:t>
            </a:r>
          </a:p>
        </p:txBody>
      </p:sp>
      <p:pic>
        <p:nvPicPr>
          <p:cNvPr id="8" name="図 7" descr="屋内, テーブル, 座る, テレビ が含まれている画像&#10;&#10;自動的に生成された説明">
            <a:extLst>
              <a:ext uri="{FF2B5EF4-FFF2-40B4-BE49-F238E27FC236}">
                <a16:creationId xmlns:a16="http://schemas.microsoft.com/office/drawing/2014/main" id="{317B90D6-5CDA-4A87-97AF-6F369F9EF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685" y="1846907"/>
            <a:ext cx="5287182" cy="2973942"/>
          </a:xfrm>
          <a:prstGeom prst="rect">
            <a:avLst/>
          </a:prstGeom>
          <a:ln>
            <a:noFill/>
          </a:ln>
          <a:effectLst>
            <a:softEdge rad="112500"/>
          </a:effectLst>
        </p:spPr>
      </p:pic>
    </p:spTree>
    <p:extLst>
      <p:ext uri="{BB962C8B-B14F-4D97-AF65-F5344CB8AC3E}">
        <p14:creationId xmlns:p14="http://schemas.microsoft.com/office/powerpoint/2010/main" val="1719037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B94478-9CAD-4D1C-8525-9E8D29E0218C}"/>
              </a:ext>
            </a:extLst>
          </p:cNvPr>
          <p:cNvSpPr>
            <a:spLocks noGrp="1"/>
          </p:cNvSpPr>
          <p:nvPr>
            <p:ph type="title"/>
          </p:nvPr>
        </p:nvSpPr>
        <p:spPr/>
        <p:txBody>
          <a:bodyPr/>
          <a:lstStyle/>
          <a:p>
            <a:r>
              <a:rPr kumimoji="1" lang="ja-JP" altLang="en-US" dirty="0"/>
              <a:t>街の施設</a:t>
            </a:r>
          </a:p>
        </p:txBody>
      </p:sp>
      <p:sp>
        <p:nvSpPr>
          <p:cNvPr id="3" name="コンテンツ プレースホルダー 2">
            <a:extLst>
              <a:ext uri="{FF2B5EF4-FFF2-40B4-BE49-F238E27FC236}">
                <a16:creationId xmlns:a16="http://schemas.microsoft.com/office/drawing/2014/main" id="{09C37BBD-4471-4F86-9127-D4D1DD9527F4}"/>
              </a:ext>
            </a:extLst>
          </p:cNvPr>
          <p:cNvSpPr>
            <a:spLocks noGrp="1"/>
          </p:cNvSpPr>
          <p:nvPr>
            <p:ph idx="1"/>
          </p:nvPr>
        </p:nvSpPr>
        <p:spPr>
          <a:xfrm>
            <a:off x="838200" y="1690688"/>
            <a:ext cx="10515600" cy="2049258"/>
          </a:xfrm>
        </p:spPr>
        <p:txBody>
          <a:bodyPr>
            <a:normAutofit/>
          </a:bodyPr>
          <a:lstStyle/>
          <a:p>
            <a:pPr marL="0" indent="0">
              <a:buNone/>
            </a:pPr>
            <a:r>
              <a:rPr kumimoji="1" lang="ja-JP" altLang="en-US" sz="2000" dirty="0"/>
              <a:t>宿屋：体力の回復、傭兵の雇用が行えます</a:t>
            </a:r>
            <a:endParaRPr kumimoji="1" lang="en-US" altLang="ja-JP" sz="2000" dirty="0"/>
          </a:p>
          <a:p>
            <a:pPr marL="0" indent="0">
              <a:buNone/>
            </a:pPr>
            <a:endParaRPr lang="en-US" altLang="ja-JP" sz="2000" dirty="0"/>
          </a:p>
          <a:p>
            <a:pPr marL="0" indent="0">
              <a:buNone/>
            </a:pPr>
            <a:r>
              <a:rPr kumimoji="1" lang="ja-JP" altLang="en-US" sz="2000" dirty="0"/>
              <a:t>道具屋：各種アイテムが購入できます</a:t>
            </a:r>
            <a:endParaRPr kumimoji="1" lang="en-US" altLang="ja-JP" sz="2000" dirty="0"/>
          </a:p>
          <a:p>
            <a:pPr marL="0" indent="0">
              <a:buNone/>
            </a:pPr>
            <a:endParaRPr lang="en-US" altLang="ja-JP" sz="2000" dirty="0"/>
          </a:p>
          <a:p>
            <a:pPr marL="0" indent="0">
              <a:buNone/>
            </a:pPr>
            <a:r>
              <a:rPr lang="ja-JP" altLang="en-US" sz="2000" dirty="0"/>
              <a:t>鍛冶屋：武器防具の購入、強化が行えます</a:t>
            </a:r>
            <a:endParaRPr kumimoji="1" lang="ja-JP" altLang="en-US" sz="2000" dirty="0"/>
          </a:p>
        </p:txBody>
      </p:sp>
      <p:sp>
        <p:nvSpPr>
          <p:cNvPr id="4" name="コンテンツ プレースホルダー 2">
            <a:extLst>
              <a:ext uri="{FF2B5EF4-FFF2-40B4-BE49-F238E27FC236}">
                <a16:creationId xmlns:a16="http://schemas.microsoft.com/office/drawing/2014/main" id="{17A7B96C-CD61-433A-BB91-8E844FB73A55}"/>
              </a:ext>
            </a:extLst>
          </p:cNvPr>
          <p:cNvSpPr txBox="1">
            <a:spLocks/>
          </p:cNvSpPr>
          <p:nvPr/>
        </p:nvSpPr>
        <p:spPr>
          <a:xfrm>
            <a:off x="838200" y="4199160"/>
            <a:ext cx="10515600" cy="35180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「犠牲」「正義」イベントにて人々を救うと街に人が戻り街の施設が向上することがあります。</a:t>
            </a:r>
            <a:endParaRPr lang="en-US" altLang="ja-JP" sz="1800" dirty="0"/>
          </a:p>
          <a:p>
            <a:pPr marL="0" indent="0">
              <a:buFont typeface="Arial" panose="020B0604020202020204" pitchFamily="34" charset="0"/>
              <a:buNone/>
            </a:pPr>
            <a:endParaRPr lang="en-US" altLang="ja-JP" sz="1800" dirty="0"/>
          </a:p>
          <a:p>
            <a:pPr marL="0" indent="0">
              <a:buFont typeface="Arial" panose="020B0604020202020204" pitchFamily="34" charset="0"/>
              <a:buNone/>
            </a:pPr>
            <a:r>
              <a:rPr lang="ja-JP" altLang="en-US" sz="1800" dirty="0"/>
              <a:t>宿屋ではより良い傭兵の雇用が可能になり、</a:t>
            </a:r>
            <a:endParaRPr lang="en-US" altLang="ja-JP" sz="1800" dirty="0"/>
          </a:p>
          <a:p>
            <a:pPr marL="0" indent="0">
              <a:buFont typeface="Arial" panose="020B0604020202020204" pitchFamily="34" charset="0"/>
              <a:buNone/>
            </a:pPr>
            <a:r>
              <a:rPr lang="ja-JP" altLang="en-US" sz="1800" dirty="0"/>
              <a:t>鍛冶屋ではより性能の良い武器等が入手できる場合があります</a:t>
            </a:r>
            <a:endParaRPr lang="en-US" altLang="ja-JP" sz="1800" dirty="0"/>
          </a:p>
          <a:p>
            <a:pPr marL="0" indent="0">
              <a:buFont typeface="Arial" panose="020B0604020202020204" pitchFamily="34" charset="0"/>
              <a:buNone/>
            </a:pPr>
            <a:endParaRPr lang="en-US" altLang="ja-JP" dirty="0"/>
          </a:p>
          <a:p>
            <a:pPr marL="0" indent="0">
              <a:buFont typeface="Arial" panose="020B0604020202020204" pitchFamily="34" charset="0"/>
              <a:buNone/>
            </a:pPr>
            <a:endParaRPr lang="ja-JP" altLang="en-US" dirty="0"/>
          </a:p>
        </p:txBody>
      </p:sp>
    </p:spTree>
    <p:extLst>
      <p:ext uri="{BB962C8B-B14F-4D97-AF65-F5344CB8AC3E}">
        <p14:creationId xmlns:p14="http://schemas.microsoft.com/office/powerpoint/2010/main" val="1897281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D24AD5-BE67-4856-A9F9-9A429D60F0E3}"/>
              </a:ext>
            </a:extLst>
          </p:cNvPr>
          <p:cNvSpPr>
            <a:spLocks noGrp="1"/>
          </p:cNvSpPr>
          <p:nvPr>
            <p:ph type="title"/>
          </p:nvPr>
        </p:nvSpPr>
        <p:spPr/>
        <p:txBody>
          <a:bodyPr/>
          <a:lstStyle/>
          <a:p>
            <a:r>
              <a:rPr lang="ja-JP" altLang="en-US" dirty="0"/>
              <a:t>仲間</a:t>
            </a:r>
            <a:endParaRPr kumimoji="1" lang="ja-JP" altLang="en-US" dirty="0"/>
          </a:p>
        </p:txBody>
      </p:sp>
      <p:sp>
        <p:nvSpPr>
          <p:cNvPr id="3" name="コンテンツ プレースホルダー 2">
            <a:extLst>
              <a:ext uri="{FF2B5EF4-FFF2-40B4-BE49-F238E27FC236}">
                <a16:creationId xmlns:a16="http://schemas.microsoft.com/office/drawing/2014/main" id="{786E41AB-EBB1-4BF3-878F-C46273B2C734}"/>
              </a:ext>
            </a:extLst>
          </p:cNvPr>
          <p:cNvSpPr>
            <a:spLocks noGrp="1"/>
          </p:cNvSpPr>
          <p:nvPr>
            <p:ph idx="1"/>
          </p:nvPr>
        </p:nvSpPr>
        <p:spPr>
          <a:xfrm>
            <a:off x="838200" y="1825625"/>
            <a:ext cx="10515600" cy="1603375"/>
          </a:xfrm>
        </p:spPr>
        <p:txBody>
          <a:bodyPr>
            <a:normAutofit/>
          </a:bodyPr>
          <a:lstStyle/>
          <a:p>
            <a:pPr marL="0" indent="0">
              <a:buNone/>
            </a:pPr>
            <a:r>
              <a:rPr kumimoji="1" lang="ja-JP" altLang="en-US" sz="2000" dirty="0"/>
              <a:t>街の施設「宿屋」で傭兵を雇うことができます。</a:t>
            </a:r>
            <a:r>
              <a:rPr lang="ja-JP" altLang="en-US" sz="2000" dirty="0"/>
              <a:t>傭兵は</a:t>
            </a:r>
            <a:r>
              <a:rPr lang="ja-JP" altLang="en-US" sz="2000" u="sng" dirty="0"/>
              <a:t>章限定</a:t>
            </a:r>
            <a:r>
              <a:rPr lang="ja-JP" altLang="en-US" sz="2000" dirty="0"/>
              <a:t>で雇えます。</a:t>
            </a:r>
            <a:endParaRPr lang="en-US" altLang="ja-JP" sz="2000" dirty="0"/>
          </a:p>
          <a:p>
            <a:pPr marL="0" indent="0">
              <a:buNone/>
            </a:pPr>
            <a:endParaRPr kumimoji="1" lang="en-US" altLang="ja-JP" sz="2000" dirty="0"/>
          </a:p>
          <a:p>
            <a:pPr marL="0" indent="0">
              <a:buNone/>
            </a:pPr>
            <a:r>
              <a:rPr kumimoji="1" lang="ja-JP" altLang="en-US" sz="2000" dirty="0"/>
              <a:t>傭兵はレベルは上がりませんが個々で特別なスキルや得意なことがあります。</a:t>
            </a:r>
            <a:endParaRPr kumimoji="1" lang="en-US" altLang="ja-JP" sz="2000" dirty="0"/>
          </a:p>
          <a:p>
            <a:pPr marL="0" indent="0">
              <a:buNone/>
            </a:pPr>
            <a:r>
              <a:rPr kumimoji="1" lang="ja-JP" altLang="en-US" sz="2000" dirty="0"/>
              <a:t>その章ごとの「第３の選択」に生かせるように雇いましょう。</a:t>
            </a:r>
          </a:p>
        </p:txBody>
      </p:sp>
      <p:sp>
        <p:nvSpPr>
          <p:cNvPr id="4" name="正方形/長方形 3">
            <a:extLst>
              <a:ext uri="{FF2B5EF4-FFF2-40B4-BE49-F238E27FC236}">
                <a16:creationId xmlns:a16="http://schemas.microsoft.com/office/drawing/2014/main" id="{B6FE6554-1F62-459F-8242-1E4E89301BEB}"/>
              </a:ext>
            </a:extLst>
          </p:cNvPr>
          <p:cNvSpPr/>
          <p:nvPr/>
        </p:nvSpPr>
        <p:spPr>
          <a:xfrm>
            <a:off x="1167897" y="3947311"/>
            <a:ext cx="4807390" cy="254556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D63CBC3-DF70-46BD-A77E-892DEAFE5A35}"/>
              </a:ext>
            </a:extLst>
          </p:cNvPr>
          <p:cNvSpPr/>
          <p:nvPr/>
        </p:nvSpPr>
        <p:spPr>
          <a:xfrm>
            <a:off x="1376127" y="4209861"/>
            <a:ext cx="1004934" cy="334979"/>
          </a:xfrm>
          <a:prstGeom prst="rect">
            <a:avLst/>
          </a:prstGeom>
          <a:effectLst>
            <a:glow rad="63500">
              <a:schemeClr val="accent2">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306BDA3-F2D3-400B-BACC-EC7FF3674BC6}"/>
              </a:ext>
            </a:extLst>
          </p:cNvPr>
          <p:cNvSpPr/>
          <p:nvPr/>
        </p:nvSpPr>
        <p:spPr>
          <a:xfrm>
            <a:off x="1376127" y="4639900"/>
            <a:ext cx="1004934" cy="3349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1B279BE-E591-4FA4-8989-DB50E6B96D92}"/>
              </a:ext>
            </a:extLst>
          </p:cNvPr>
          <p:cNvSpPr/>
          <p:nvPr/>
        </p:nvSpPr>
        <p:spPr>
          <a:xfrm>
            <a:off x="1376127" y="5097100"/>
            <a:ext cx="1004934" cy="3349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5B26E80-B49C-443F-B9D8-45C8797A5448}"/>
              </a:ext>
            </a:extLst>
          </p:cNvPr>
          <p:cNvSpPr/>
          <p:nvPr/>
        </p:nvSpPr>
        <p:spPr>
          <a:xfrm>
            <a:off x="1376127" y="5554300"/>
            <a:ext cx="1004934" cy="3349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2D9B572-EEBF-47BD-8A03-3C51018A1A7D}"/>
              </a:ext>
            </a:extLst>
          </p:cNvPr>
          <p:cNvSpPr/>
          <p:nvPr/>
        </p:nvSpPr>
        <p:spPr>
          <a:xfrm>
            <a:off x="1376127" y="6023587"/>
            <a:ext cx="1004934" cy="3349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55CD025-800B-481E-BD12-20DE84E980A6}"/>
              </a:ext>
            </a:extLst>
          </p:cNvPr>
          <p:cNvSpPr/>
          <p:nvPr/>
        </p:nvSpPr>
        <p:spPr>
          <a:xfrm>
            <a:off x="2670772" y="4218915"/>
            <a:ext cx="1249377" cy="10320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CEC91F2-34DD-4C94-B27D-4EF54FE3C2DA}"/>
              </a:ext>
            </a:extLst>
          </p:cNvPr>
          <p:cNvSpPr/>
          <p:nvPr/>
        </p:nvSpPr>
        <p:spPr>
          <a:xfrm>
            <a:off x="4009176" y="4227967"/>
            <a:ext cx="1757881" cy="20370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1A5A995-1F7B-4851-AA91-DFD7605467A6}"/>
              </a:ext>
            </a:extLst>
          </p:cNvPr>
          <p:cNvSpPr/>
          <p:nvPr/>
        </p:nvSpPr>
        <p:spPr>
          <a:xfrm>
            <a:off x="2670772" y="5359651"/>
            <a:ext cx="1249377" cy="9053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3822FCE-6D60-4303-A53F-383015B2264F}"/>
              </a:ext>
            </a:extLst>
          </p:cNvPr>
          <p:cNvSpPr txBox="1"/>
          <p:nvPr/>
        </p:nvSpPr>
        <p:spPr>
          <a:xfrm>
            <a:off x="2581321" y="6492875"/>
            <a:ext cx="1338828" cy="369332"/>
          </a:xfrm>
          <a:prstGeom prst="rect">
            <a:avLst/>
          </a:prstGeom>
          <a:noFill/>
        </p:spPr>
        <p:txBody>
          <a:bodyPr wrap="none" rtlCol="0">
            <a:spAutoFit/>
          </a:bodyPr>
          <a:lstStyle/>
          <a:p>
            <a:r>
              <a:rPr kumimoji="1" lang="ja-JP" altLang="en-US" dirty="0"/>
              <a:t>仲間ページ</a:t>
            </a:r>
          </a:p>
        </p:txBody>
      </p:sp>
      <p:sp>
        <p:nvSpPr>
          <p:cNvPr id="14" name="テキスト ボックス 13">
            <a:extLst>
              <a:ext uri="{FF2B5EF4-FFF2-40B4-BE49-F238E27FC236}">
                <a16:creationId xmlns:a16="http://schemas.microsoft.com/office/drawing/2014/main" id="{D73AB0F7-D613-4C0F-8AE5-566D53C0A388}"/>
              </a:ext>
            </a:extLst>
          </p:cNvPr>
          <p:cNvSpPr txBox="1"/>
          <p:nvPr/>
        </p:nvSpPr>
        <p:spPr>
          <a:xfrm>
            <a:off x="1324596" y="3793199"/>
            <a:ext cx="1107996" cy="369332"/>
          </a:xfrm>
          <a:prstGeom prst="rect">
            <a:avLst/>
          </a:prstGeom>
          <a:noFill/>
        </p:spPr>
        <p:txBody>
          <a:bodyPr wrap="none" rtlCol="0">
            <a:spAutoFit/>
          </a:bodyPr>
          <a:lstStyle/>
          <a:p>
            <a:r>
              <a:rPr kumimoji="1" lang="ja-JP" altLang="en-US" dirty="0"/>
              <a:t>仲間</a:t>
            </a:r>
            <a:r>
              <a:rPr lang="ja-JP" altLang="en-US" dirty="0"/>
              <a:t>一覧</a:t>
            </a:r>
            <a:endParaRPr kumimoji="1" lang="en-US" altLang="ja-JP" dirty="0"/>
          </a:p>
        </p:txBody>
      </p:sp>
      <p:sp>
        <p:nvSpPr>
          <p:cNvPr id="15" name="テキスト ボックス 14">
            <a:extLst>
              <a:ext uri="{FF2B5EF4-FFF2-40B4-BE49-F238E27FC236}">
                <a16:creationId xmlns:a16="http://schemas.microsoft.com/office/drawing/2014/main" id="{D70996FB-5B5B-4295-A25D-C3D748ADCAEB}"/>
              </a:ext>
            </a:extLst>
          </p:cNvPr>
          <p:cNvSpPr txBox="1"/>
          <p:nvPr/>
        </p:nvSpPr>
        <p:spPr>
          <a:xfrm>
            <a:off x="2995166" y="4555551"/>
            <a:ext cx="646331" cy="369332"/>
          </a:xfrm>
          <a:prstGeom prst="rect">
            <a:avLst/>
          </a:prstGeom>
          <a:noFill/>
        </p:spPr>
        <p:txBody>
          <a:bodyPr wrap="none" rtlCol="0">
            <a:spAutoFit/>
          </a:bodyPr>
          <a:lstStyle/>
          <a:p>
            <a:r>
              <a:rPr kumimoji="1" lang="ja-JP" altLang="en-US" dirty="0"/>
              <a:t>画像</a:t>
            </a:r>
            <a:endParaRPr kumimoji="1" lang="en-US" altLang="ja-JP" dirty="0"/>
          </a:p>
        </p:txBody>
      </p:sp>
      <p:sp>
        <p:nvSpPr>
          <p:cNvPr id="16" name="テキスト ボックス 15">
            <a:extLst>
              <a:ext uri="{FF2B5EF4-FFF2-40B4-BE49-F238E27FC236}">
                <a16:creationId xmlns:a16="http://schemas.microsoft.com/office/drawing/2014/main" id="{E4981A7D-74E2-424A-A59A-8F2E466DCA9D}"/>
              </a:ext>
            </a:extLst>
          </p:cNvPr>
          <p:cNvSpPr txBox="1"/>
          <p:nvPr/>
        </p:nvSpPr>
        <p:spPr>
          <a:xfrm>
            <a:off x="2625835" y="5705383"/>
            <a:ext cx="1338828" cy="369332"/>
          </a:xfrm>
          <a:prstGeom prst="rect">
            <a:avLst/>
          </a:prstGeom>
          <a:noFill/>
        </p:spPr>
        <p:txBody>
          <a:bodyPr wrap="none" rtlCol="0">
            <a:spAutoFit/>
          </a:bodyPr>
          <a:lstStyle/>
          <a:p>
            <a:r>
              <a:rPr lang="ja-JP" altLang="en-US" dirty="0"/>
              <a:t>ステータス</a:t>
            </a:r>
            <a:endParaRPr kumimoji="1" lang="en-US" altLang="ja-JP" dirty="0"/>
          </a:p>
        </p:txBody>
      </p:sp>
      <p:sp>
        <p:nvSpPr>
          <p:cNvPr id="17" name="テキスト ボックス 16">
            <a:extLst>
              <a:ext uri="{FF2B5EF4-FFF2-40B4-BE49-F238E27FC236}">
                <a16:creationId xmlns:a16="http://schemas.microsoft.com/office/drawing/2014/main" id="{2170F1B8-B73D-4844-83D3-78C83A1DDF75}"/>
              </a:ext>
            </a:extLst>
          </p:cNvPr>
          <p:cNvSpPr txBox="1"/>
          <p:nvPr/>
        </p:nvSpPr>
        <p:spPr>
          <a:xfrm>
            <a:off x="4218702" y="5097100"/>
            <a:ext cx="1338828" cy="369332"/>
          </a:xfrm>
          <a:prstGeom prst="rect">
            <a:avLst/>
          </a:prstGeom>
          <a:noFill/>
        </p:spPr>
        <p:txBody>
          <a:bodyPr wrap="none" rtlCol="0">
            <a:spAutoFit/>
          </a:bodyPr>
          <a:lstStyle/>
          <a:p>
            <a:r>
              <a:rPr lang="ja-JP" altLang="en-US" dirty="0"/>
              <a:t>その他項目</a:t>
            </a:r>
            <a:endParaRPr kumimoji="1" lang="en-US" altLang="ja-JP" dirty="0"/>
          </a:p>
        </p:txBody>
      </p:sp>
    </p:spTree>
    <p:extLst>
      <p:ext uri="{BB962C8B-B14F-4D97-AF65-F5344CB8AC3E}">
        <p14:creationId xmlns:p14="http://schemas.microsoft.com/office/powerpoint/2010/main" val="158188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CCEF3-4D5F-42BD-A7D7-D33040EAF300}"/>
              </a:ext>
            </a:extLst>
          </p:cNvPr>
          <p:cNvSpPr>
            <a:spLocks noGrp="1"/>
          </p:cNvSpPr>
          <p:nvPr>
            <p:ph type="title"/>
          </p:nvPr>
        </p:nvSpPr>
        <p:spPr/>
        <p:txBody>
          <a:bodyPr/>
          <a:lstStyle/>
          <a:p>
            <a:r>
              <a:rPr kumimoji="1" lang="ja-JP" altLang="en-US" dirty="0"/>
              <a:t>戦闘</a:t>
            </a:r>
          </a:p>
        </p:txBody>
      </p:sp>
      <p:sp>
        <p:nvSpPr>
          <p:cNvPr id="3" name="コンテンツ プレースホルダー 2">
            <a:extLst>
              <a:ext uri="{FF2B5EF4-FFF2-40B4-BE49-F238E27FC236}">
                <a16:creationId xmlns:a16="http://schemas.microsoft.com/office/drawing/2014/main" id="{914600C6-E761-4D51-B4D1-182A01E63321}"/>
              </a:ext>
            </a:extLst>
          </p:cNvPr>
          <p:cNvSpPr>
            <a:spLocks noGrp="1"/>
          </p:cNvSpPr>
          <p:nvPr>
            <p:ph idx="1"/>
          </p:nvPr>
        </p:nvSpPr>
        <p:spPr>
          <a:xfrm>
            <a:off x="1062756" y="1409854"/>
            <a:ext cx="4326692" cy="4914507"/>
          </a:xfrm>
          <a:solidFill>
            <a:schemeClr val="bg2"/>
          </a:solidFill>
          <a:ln>
            <a:solidFill>
              <a:schemeClr val="tx1"/>
            </a:solidFill>
          </a:ln>
        </p:spPr>
        <p:txBody>
          <a:bodyPr>
            <a:normAutofit/>
          </a:bodyPr>
          <a:lstStyle/>
          <a:p>
            <a:pPr marL="0" indent="0">
              <a:buNone/>
            </a:pPr>
            <a:r>
              <a:rPr kumimoji="1" lang="ja-JP" altLang="en-US" sz="1600" dirty="0"/>
              <a:t>戦闘はマス目上のフィールドで行われます。</a:t>
            </a:r>
            <a:endParaRPr kumimoji="1" lang="en-US" altLang="ja-JP" sz="1600" dirty="0"/>
          </a:p>
          <a:p>
            <a:pPr marL="0" indent="0">
              <a:buNone/>
            </a:pPr>
            <a:r>
              <a:rPr lang="ja-JP" altLang="en-US" sz="1600" dirty="0"/>
              <a:t>敵の</a:t>
            </a:r>
            <a:r>
              <a:rPr lang="en-US" altLang="ja-JP" sz="1600" dirty="0"/>
              <a:t>HP</a:t>
            </a:r>
            <a:r>
              <a:rPr lang="ja-JP" altLang="en-US" sz="1600" dirty="0"/>
              <a:t>を「０」にすると勝利です。</a:t>
            </a:r>
            <a:endParaRPr lang="en-US" altLang="ja-JP" sz="1600" dirty="0"/>
          </a:p>
          <a:p>
            <a:pPr marL="0" indent="0">
              <a:buNone/>
            </a:pPr>
            <a:r>
              <a:rPr lang="ja-JP" altLang="en-US" sz="1600" u="sng" dirty="0">
                <a:solidFill>
                  <a:srgbClr val="FF0000"/>
                </a:solidFill>
              </a:rPr>
              <a:t>プレイヤーの</a:t>
            </a:r>
            <a:r>
              <a:rPr lang="en-US" altLang="ja-JP" sz="1600" u="sng" dirty="0">
                <a:solidFill>
                  <a:srgbClr val="FF0000"/>
                </a:solidFill>
              </a:rPr>
              <a:t>HP</a:t>
            </a:r>
            <a:r>
              <a:rPr lang="ja-JP" altLang="en-US" sz="1600" u="sng" dirty="0">
                <a:solidFill>
                  <a:srgbClr val="FF0000"/>
                </a:solidFill>
              </a:rPr>
              <a:t>が「０」</a:t>
            </a:r>
            <a:r>
              <a:rPr lang="ja-JP" altLang="en-US" sz="1600" dirty="0"/>
              <a:t>になると敗北です。</a:t>
            </a:r>
            <a:endParaRPr lang="en-US" altLang="ja-JP" sz="1600" dirty="0"/>
          </a:p>
          <a:p>
            <a:pPr marL="0" indent="0">
              <a:buNone/>
            </a:pPr>
            <a:r>
              <a:rPr lang="ja-JP" altLang="en-US" sz="1600" dirty="0"/>
              <a:t>上部に</a:t>
            </a:r>
            <a:r>
              <a:rPr lang="ja-JP" altLang="en-US" sz="1600" u="sng" dirty="0"/>
              <a:t>順番を表すバー</a:t>
            </a:r>
            <a:r>
              <a:rPr lang="ja-JP" altLang="en-US" sz="1600" dirty="0"/>
              <a:t>を設置しています。</a:t>
            </a:r>
            <a:endParaRPr lang="en-US" altLang="ja-JP" sz="1600" dirty="0"/>
          </a:p>
          <a:p>
            <a:pPr marL="0" indent="0">
              <a:buNone/>
            </a:pPr>
            <a:r>
              <a:rPr lang="ja-JP" altLang="en-US" sz="1600" dirty="0"/>
              <a:t>中央にアイコンがあるキャラクターが</a:t>
            </a:r>
            <a:endParaRPr lang="en-US" altLang="ja-JP" sz="1600" dirty="0"/>
          </a:p>
          <a:p>
            <a:pPr marL="0" indent="0">
              <a:buNone/>
            </a:pPr>
            <a:r>
              <a:rPr lang="ja-JP" altLang="en-US" sz="1600" dirty="0"/>
              <a:t>行動する番となります。</a:t>
            </a:r>
            <a:endParaRPr lang="en-US" altLang="ja-JP" sz="1600" dirty="0"/>
          </a:p>
          <a:p>
            <a:pPr marL="0" indent="0">
              <a:buNone/>
            </a:pPr>
            <a:endParaRPr kumimoji="1" lang="en-US" altLang="ja-JP" sz="1600" dirty="0"/>
          </a:p>
          <a:p>
            <a:pPr marL="0" indent="0">
              <a:buNone/>
            </a:pPr>
            <a:r>
              <a:rPr lang="ja-JP" altLang="en-US" sz="1600" dirty="0">
                <a:solidFill>
                  <a:srgbClr val="FF0000"/>
                </a:solidFill>
              </a:rPr>
              <a:t>戦闘中はフラグを回収していない、</a:t>
            </a:r>
            <a:endParaRPr lang="en-US" altLang="ja-JP" sz="1600" dirty="0">
              <a:solidFill>
                <a:srgbClr val="FF0000"/>
              </a:solidFill>
            </a:endParaRPr>
          </a:p>
          <a:p>
            <a:pPr marL="0" indent="0">
              <a:buNone/>
            </a:pPr>
            <a:r>
              <a:rPr kumimoji="1" lang="ja-JP" altLang="en-US" sz="1600" dirty="0">
                <a:solidFill>
                  <a:srgbClr val="FF0000"/>
                </a:solidFill>
              </a:rPr>
              <a:t>イベント戦でない限り逃げることは</a:t>
            </a:r>
            <a:endParaRPr kumimoji="1" lang="en-US" altLang="ja-JP" sz="1600" dirty="0">
              <a:solidFill>
                <a:srgbClr val="FF0000"/>
              </a:solidFill>
            </a:endParaRPr>
          </a:p>
          <a:p>
            <a:pPr marL="0" indent="0">
              <a:buNone/>
            </a:pPr>
            <a:r>
              <a:rPr kumimoji="1" lang="ja-JP" altLang="en-US" sz="1600" dirty="0">
                <a:solidFill>
                  <a:srgbClr val="FF0000"/>
                </a:solidFill>
              </a:rPr>
              <a:t>できません。</a:t>
            </a:r>
            <a:endParaRPr kumimoji="1" lang="en-US" altLang="ja-JP" sz="1600" dirty="0">
              <a:solidFill>
                <a:srgbClr val="FF0000"/>
              </a:solidFill>
            </a:endParaRPr>
          </a:p>
          <a:p>
            <a:pPr marL="0" indent="0">
              <a:buNone/>
            </a:pPr>
            <a:endParaRPr lang="en-US" altLang="ja-JP" sz="1600" dirty="0">
              <a:solidFill>
                <a:srgbClr val="FF0000"/>
              </a:solidFill>
            </a:endParaRPr>
          </a:p>
          <a:p>
            <a:pPr marL="0" indent="0">
              <a:buNone/>
            </a:pPr>
            <a:r>
              <a:rPr kumimoji="1" lang="en-US" altLang="ja-JP" sz="1600" dirty="0">
                <a:solidFill>
                  <a:srgbClr val="FF0000"/>
                </a:solidFill>
              </a:rPr>
              <a:t>×</a:t>
            </a:r>
            <a:r>
              <a:rPr kumimoji="1" lang="ja-JP" altLang="en-US" sz="1600" dirty="0">
                <a:solidFill>
                  <a:srgbClr val="FF0000"/>
                </a:solidFill>
              </a:rPr>
              <a:t>ボタンでイベントコマンドが行えます。</a:t>
            </a:r>
            <a:endParaRPr kumimoji="1" lang="en-US" altLang="ja-JP" sz="1600" dirty="0">
              <a:solidFill>
                <a:srgbClr val="FF0000"/>
              </a:solidFill>
            </a:endParaRPr>
          </a:p>
          <a:p>
            <a:pPr marL="0" indent="0">
              <a:buNone/>
            </a:pPr>
            <a:r>
              <a:rPr lang="ja-JP" altLang="en-US" sz="1600" dirty="0">
                <a:solidFill>
                  <a:srgbClr val="FF0000"/>
                </a:solidFill>
              </a:rPr>
              <a:t>事前にフラグを回収している場合、</a:t>
            </a:r>
            <a:endParaRPr lang="en-US" altLang="ja-JP" sz="1600" dirty="0">
              <a:solidFill>
                <a:srgbClr val="FF0000"/>
              </a:solidFill>
            </a:endParaRPr>
          </a:p>
          <a:p>
            <a:pPr marL="0" indent="0">
              <a:buNone/>
            </a:pPr>
            <a:r>
              <a:rPr kumimoji="1" lang="ja-JP" altLang="en-US" sz="1600" dirty="0">
                <a:solidFill>
                  <a:srgbClr val="FF0000"/>
                </a:solidFill>
              </a:rPr>
              <a:t>「逃走」「和解」「懐柔」</a:t>
            </a:r>
            <a:r>
              <a:rPr kumimoji="1" lang="ja-JP" altLang="en-US" sz="1600" dirty="0"/>
              <a:t>などが行えます。</a:t>
            </a:r>
          </a:p>
        </p:txBody>
      </p:sp>
      <p:pic>
        <p:nvPicPr>
          <p:cNvPr id="5" name="図 4" descr="屋外, 座る, 水, 鳥 が含まれている画像&#10;&#10;自動的に生成された説明">
            <a:extLst>
              <a:ext uri="{FF2B5EF4-FFF2-40B4-BE49-F238E27FC236}">
                <a16:creationId xmlns:a16="http://schemas.microsoft.com/office/drawing/2014/main" id="{E6331C1C-9150-44CE-8E23-F54FF3846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002" y="1228096"/>
            <a:ext cx="5173839" cy="2957804"/>
          </a:xfrm>
          <a:prstGeom prst="rect">
            <a:avLst/>
          </a:prstGeom>
          <a:ln w="88900" cap="sq" cmpd="thickThin">
            <a:solidFill>
              <a:srgbClr val="000000"/>
            </a:solidFill>
            <a:prstDash val="solid"/>
            <a:miter lim="800000"/>
          </a:ln>
          <a:effectLst>
            <a:innerShdw blurRad="76200">
              <a:srgbClr val="000000"/>
            </a:innerShdw>
          </a:effectLst>
        </p:spPr>
      </p:pic>
      <p:sp>
        <p:nvSpPr>
          <p:cNvPr id="6" name="正方形/長方形 5">
            <a:extLst>
              <a:ext uri="{FF2B5EF4-FFF2-40B4-BE49-F238E27FC236}">
                <a16:creationId xmlns:a16="http://schemas.microsoft.com/office/drawing/2014/main" id="{BDAB6CBE-6389-4A30-A76C-2D9655C90050}"/>
              </a:ext>
            </a:extLst>
          </p:cNvPr>
          <p:cNvSpPr/>
          <p:nvPr/>
        </p:nvSpPr>
        <p:spPr>
          <a:xfrm>
            <a:off x="9430372" y="1578368"/>
            <a:ext cx="1723549" cy="461665"/>
          </a:xfrm>
          <a:prstGeom prst="rect">
            <a:avLst/>
          </a:prstGeom>
          <a:noFill/>
        </p:spPr>
        <p:txBody>
          <a:bodyPr wrap="none" lIns="91440" tIns="45720" rIns="91440" bIns="45720">
            <a:spAutoFit/>
          </a:bodyPr>
          <a:lstStyle/>
          <a:p>
            <a:pPr algn="ctr"/>
            <a:r>
              <a:rPr lang="ja-JP" alt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プレイヤー</a:t>
            </a:r>
          </a:p>
        </p:txBody>
      </p:sp>
      <p:sp>
        <p:nvSpPr>
          <p:cNvPr id="7" name="正方形/長方形 6">
            <a:extLst>
              <a:ext uri="{FF2B5EF4-FFF2-40B4-BE49-F238E27FC236}">
                <a16:creationId xmlns:a16="http://schemas.microsoft.com/office/drawing/2014/main" id="{7A647439-6BBB-4E78-85E5-FDFA93B701A6}"/>
              </a:ext>
            </a:extLst>
          </p:cNvPr>
          <p:cNvSpPr/>
          <p:nvPr/>
        </p:nvSpPr>
        <p:spPr>
          <a:xfrm>
            <a:off x="8158460" y="2083787"/>
            <a:ext cx="492443" cy="461665"/>
          </a:xfrm>
          <a:prstGeom prst="rect">
            <a:avLst/>
          </a:prstGeom>
          <a:noFill/>
        </p:spPr>
        <p:txBody>
          <a:bodyPr wrap="none" lIns="91440" tIns="45720" rIns="91440" bIns="45720">
            <a:spAutoFit/>
          </a:bodyPr>
          <a:lstStyle/>
          <a:p>
            <a:pPr algn="ctr"/>
            <a:r>
              <a:rPr lang="ja-JP" alt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敵</a:t>
            </a:r>
          </a:p>
        </p:txBody>
      </p:sp>
      <p:sp>
        <p:nvSpPr>
          <p:cNvPr id="8" name="正方形/長方形 7">
            <a:extLst>
              <a:ext uri="{FF2B5EF4-FFF2-40B4-BE49-F238E27FC236}">
                <a16:creationId xmlns:a16="http://schemas.microsoft.com/office/drawing/2014/main" id="{5F5883B0-7A97-4E97-9741-DA62FEA86B33}"/>
              </a:ext>
            </a:extLst>
          </p:cNvPr>
          <p:cNvSpPr/>
          <p:nvPr/>
        </p:nvSpPr>
        <p:spPr>
          <a:xfrm>
            <a:off x="6017827" y="1698900"/>
            <a:ext cx="800219" cy="461665"/>
          </a:xfrm>
          <a:prstGeom prst="rect">
            <a:avLst/>
          </a:prstGeom>
          <a:noFill/>
        </p:spPr>
        <p:txBody>
          <a:bodyPr wrap="none" lIns="91440" tIns="45720" rIns="91440" bIns="45720">
            <a:spAutoFit/>
          </a:bodyPr>
          <a:lstStyle/>
          <a:p>
            <a:pPr algn="ctr"/>
            <a:r>
              <a:rPr lang="ja-JP" alt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味方</a:t>
            </a:r>
          </a:p>
        </p:txBody>
      </p:sp>
      <p:sp>
        <p:nvSpPr>
          <p:cNvPr id="9" name="楕円 8">
            <a:extLst>
              <a:ext uri="{FF2B5EF4-FFF2-40B4-BE49-F238E27FC236}">
                <a16:creationId xmlns:a16="http://schemas.microsoft.com/office/drawing/2014/main" id="{0032D5ED-751A-4958-A770-AA906CF5D511}"/>
              </a:ext>
            </a:extLst>
          </p:cNvPr>
          <p:cNvSpPr/>
          <p:nvPr/>
        </p:nvSpPr>
        <p:spPr>
          <a:xfrm>
            <a:off x="6096000" y="3575566"/>
            <a:ext cx="589446" cy="5726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E7EC06E-FAEC-486D-AAD4-EACE8F617891}"/>
              </a:ext>
            </a:extLst>
          </p:cNvPr>
          <p:cNvSpPr/>
          <p:nvPr/>
        </p:nvSpPr>
        <p:spPr>
          <a:xfrm>
            <a:off x="6759444" y="3861882"/>
            <a:ext cx="1367073" cy="256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37C20433-01CA-478E-9003-FB8FCAA40A48}"/>
              </a:ext>
            </a:extLst>
          </p:cNvPr>
          <p:cNvSpPr/>
          <p:nvPr/>
        </p:nvSpPr>
        <p:spPr>
          <a:xfrm>
            <a:off x="8314198" y="3575566"/>
            <a:ext cx="589446" cy="5726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88F27773-1B40-4421-8DDD-CDE0DAEA123D}"/>
              </a:ext>
            </a:extLst>
          </p:cNvPr>
          <p:cNvSpPr/>
          <p:nvPr/>
        </p:nvSpPr>
        <p:spPr>
          <a:xfrm>
            <a:off x="9003195" y="3859427"/>
            <a:ext cx="1367073" cy="256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EF8E4DB-BC6C-4478-A185-8645DDEA922B}"/>
              </a:ext>
            </a:extLst>
          </p:cNvPr>
          <p:cNvSpPr txBox="1"/>
          <p:nvPr/>
        </p:nvSpPr>
        <p:spPr>
          <a:xfrm>
            <a:off x="6857723" y="3859427"/>
            <a:ext cx="1170513" cy="307777"/>
          </a:xfrm>
          <a:prstGeom prst="rect">
            <a:avLst/>
          </a:prstGeom>
          <a:noFill/>
        </p:spPr>
        <p:txBody>
          <a:bodyPr wrap="none" rtlCol="0">
            <a:spAutoFit/>
          </a:bodyPr>
          <a:lstStyle/>
          <a:p>
            <a:r>
              <a:rPr kumimoji="1" lang="en-US" altLang="ja-JP" sz="1400" dirty="0"/>
              <a:t>HP:100/100</a:t>
            </a:r>
            <a:endParaRPr kumimoji="1" lang="ja-JP" altLang="en-US" sz="1400" dirty="0"/>
          </a:p>
        </p:txBody>
      </p:sp>
      <p:sp>
        <p:nvSpPr>
          <p:cNvPr id="14" name="テキスト ボックス 13">
            <a:extLst>
              <a:ext uri="{FF2B5EF4-FFF2-40B4-BE49-F238E27FC236}">
                <a16:creationId xmlns:a16="http://schemas.microsoft.com/office/drawing/2014/main" id="{16897C48-85E2-428C-9979-AEEFF12E4FC8}"/>
              </a:ext>
            </a:extLst>
          </p:cNvPr>
          <p:cNvSpPr txBox="1"/>
          <p:nvPr/>
        </p:nvSpPr>
        <p:spPr>
          <a:xfrm>
            <a:off x="9101474" y="3847405"/>
            <a:ext cx="1170513" cy="307777"/>
          </a:xfrm>
          <a:prstGeom prst="rect">
            <a:avLst/>
          </a:prstGeom>
          <a:noFill/>
        </p:spPr>
        <p:txBody>
          <a:bodyPr wrap="none" rtlCol="0">
            <a:spAutoFit/>
          </a:bodyPr>
          <a:lstStyle/>
          <a:p>
            <a:r>
              <a:rPr kumimoji="1" lang="en-US" altLang="ja-JP" sz="1400" dirty="0"/>
              <a:t>HP:120/120</a:t>
            </a:r>
            <a:endParaRPr kumimoji="1" lang="ja-JP" altLang="en-US" sz="1400" dirty="0"/>
          </a:p>
        </p:txBody>
      </p:sp>
      <p:sp>
        <p:nvSpPr>
          <p:cNvPr id="16" name="楕円 15">
            <a:extLst>
              <a:ext uri="{FF2B5EF4-FFF2-40B4-BE49-F238E27FC236}">
                <a16:creationId xmlns:a16="http://schemas.microsoft.com/office/drawing/2014/main" id="{14A70FB6-5105-4745-A6DD-D6C94623EA34}"/>
              </a:ext>
            </a:extLst>
          </p:cNvPr>
          <p:cNvSpPr/>
          <p:nvPr/>
        </p:nvSpPr>
        <p:spPr>
          <a:xfrm>
            <a:off x="6269660" y="3882882"/>
            <a:ext cx="203822" cy="272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7D98FF11-E9DE-4BEE-B025-C39EF7F454F3}"/>
              </a:ext>
            </a:extLst>
          </p:cNvPr>
          <p:cNvSpPr/>
          <p:nvPr/>
        </p:nvSpPr>
        <p:spPr>
          <a:xfrm>
            <a:off x="6180776" y="3725241"/>
            <a:ext cx="380838" cy="357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7FF5C923-E839-4C29-9C2F-13E12DFE72E5}"/>
              </a:ext>
            </a:extLst>
          </p:cNvPr>
          <p:cNvSpPr/>
          <p:nvPr/>
        </p:nvSpPr>
        <p:spPr>
          <a:xfrm>
            <a:off x="8510039" y="3877533"/>
            <a:ext cx="203822" cy="2723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BCDA82A8-F6EC-40EC-B07D-B39F92B4C46F}"/>
              </a:ext>
            </a:extLst>
          </p:cNvPr>
          <p:cNvSpPr/>
          <p:nvPr/>
        </p:nvSpPr>
        <p:spPr>
          <a:xfrm>
            <a:off x="8421155" y="3719892"/>
            <a:ext cx="380838" cy="35787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44D9745-EC69-46A9-89D1-C72A483753CE}"/>
              </a:ext>
            </a:extLst>
          </p:cNvPr>
          <p:cNvSpPr/>
          <p:nvPr/>
        </p:nvSpPr>
        <p:spPr>
          <a:xfrm>
            <a:off x="7971971" y="1823715"/>
            <a:ext cx="270506" cy="841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923DB223-958E-4411-BAED-66E5F537F85C}"/>
              </a:ext>
            </a:extLst>
          </p:cNvPr>
          <p:cNvSpPr/>
          <p:nvPr/>
        </p:nvSpPr>
        <p:spPr>
          <a:xfrm>
            <a:off x="7983877" y="1822874"/>
            <a:ext cx="175915" cy="841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CACA5F86-F550-4D87-986F-2642775554A5}"/>
              </a:ext>
            </a:extLst>
          </p:cNvPr>
          <p:cNvSpPr/>
          <p:nvPr/>
        </p:nvSpPr>
        <p:spPr>
          <a:xfrm>
            <a:off x="8566100" y="1900954"/>
            <a:ext cx="270506" cy="841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403B56B-6C38-4919-8EDB-573F0D65C58B}"/>
              </a:ext>
            </a:extLst>
          </p:cNvPr>
          <p:cNvSpPr/>
          <p:nvPr/>
        </p:nvSpPr>
        <p:spPr>
          <a:xfrm>
            <a:off x="8578006" y="1900113"/>
            <a:ext cx="223987" cy="841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アーチ 23">
            <a:extLst>
              <a:ext uri="{FF2B5EF4-FFF2-40B4-BE49-F238E27FC236}">
                <a16:creationId xmlns:a16="http://schemas.microsoft.com/office/drawing/2014/main" id="{E7D0619F-9C2C-4C1A-A109-14F02451A3F5}"/>
              </a:ext>
            </a:extLst>
          </p:cNvPr>
          <p:cNvSpPr/>
          <p:nvPr/>
        </p:nvSpPr>
        <p:spPr>
          <a:xfrm rot="10800000">
            <a:off x="7077301" y="869212"/>
            <a:ext cx="3001409" cy="719238"/>
          </a:xfrm>
          <a:prstGeom prst="blockArc">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4A9D8827-AB68-47F7-8668-2014C13FC0C1}"/>
              </a:ext>
            </a:extLst>
          </p:cNvPr>
          <p:cNvSpPr/>
          <p:nvPr/>
        </p:nvSpPr>
        <p:spPr>
          <a:xfrm>
            <a:off x="8213161" y="1228096"/>
            <a:ext cx="589446" cy="5726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260191F1-8A01-499D-8709-ACA74CE5E22D}"/>
              </a:ext>
            </a:extLst>
          </p:cNvPr>
          <p:cNvSpPr/>
          <p:nvPr/>
        </p:nvSpPr>
        <p:spPr>
          <a:xfrm>
            <a:off x="8409002" y="1530063"/>
            <a:ext cx="203822" cy="272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D40F9AB7-F20B-481A-ADC0-9EC6EE72048E}"/>
              </a:ext>
            </a:extLst>
          </p:cNvPr>
          <p:cNvSpPr/>
          <p:nvPr/>
        </p:nvSpPr>
        <p:spPr>
          <a:xfrm>
            <a:off x="8320118" y="1372422"/>
            <a:ext cx="380838" cy="357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76ACEB04-3E35-453E-BB0C-4B8A8975439D}"/>
              </a:ext>
            </a:extLst>
          </p:cNvPr>
          <p:cNvSpPr/>
          <p:nvPr/>
        </p:nvSpPr>
        <p:spPr>
          <a:xfrm>
            <a:off x="8887677" y="1284088"/>
            <a:ext cx="350884" cy="34087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B4805C4-F226-4AE8-96F6-3E39C20D43BB}"/>
              </a:ext>
            </a:extLst>
          </p:cNvPr>
          <p:cNvSpPr/>
          <p:nvPr/>
        </p:nvSpPr>
        <p:spPr>
          <a:xfrm>
            <a:off x="9347801" y="1245683"/>
            <a:ext cx="310834" cy="30196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C2220628-0135-402A-BC7A-9A864B55032F}"/>
              </a:ext>
            </a:extLst>
          </p:cNvPr>
          <p:cNvSpPr/>
          <p:nvPr/>
        </p:nvSpPr>
        <p:spPr>
          <a:xfrm>
            <a:off x="8987010" y="1434844"/>
            <a:ext cx="139554" cy="1864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C925C93-874A-4D34-9004-59E07A2BCAE2}"/>
              </a:ext>
            </a:extLst>
          </p:cNvPr>
          <p:cNvSpPr/>
          <p:nvPr/>
        </p:nvSpPr>
        <p:spPr>
          <a:xfrm>
            <a:off x="8926410" y="1312330"/>
            <a:ext cx="260754" cy="2450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9B2050E-AB42-4869-A533-DE2500CA19BA}"/>
              </a:ext>
            </a:extLst>
          </p:cNvPr>
          <p:cNvSpPr/>
          <p:nvPr/>
        </p:nvSpPr>
        <p:spPr>
          <a:xfrm>
            <a:off x="9446296" y="1394946"/>
            <a:ext cx="102052" cy="1505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780E72AB-CFEF-42FB-B12C-1D49EF1CF6FA}"/>
              </a:ext>
            </a:extLst>
          </p:cNvPr>
          <p:cNvSpPr/>
          <p:nvPr/>
        </p:nvSpPr>
        <p:spPr>
          <a:xfrm>
            <a:off x="9391638" y="1324588"/>
            <a:ext cx="207265" cy="1705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533DB92-AD5C-4234-A2E6-FF5B017BF531}"/>
              </a:ext>
            </a:extLst>
          </p:cNvPr>
          <p:cNvSpPr/>
          <p:nvPr/>
        </p:nvSpPr>
        <p:spPr>
          <a:xfrm>
            <a:off x="7204050" y="2779396"/>
            <a:ext cx="329375" cy="307776"/>
          </a:xfrm>
          <a:prstGeom prst="ellipse">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714B3294-185E-4B71-A30F-F702061AD878}"/>
              </a:ext>
            </a:extLst>
          </p:cNvPr>
          <p:cNvSpPr/>
          <p:nvPr/>
        </p:nvSpPr>
        <p:spPr>
          <a:xfrm>
            <a:off x="6827962" y="3114525"/>
            <a:ext cx="329375" cy="307776"/>
          </a:xfrm>
          <a:prstGeom prst="ellipse">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1110FC2F-83E0-40AE-9E96-F96AFA98EAC1}"/>
              </a:ext>
            </a:extLst>
          </p:cNvPr>
          <p:cNvSpPr/>
          <p:nvPr/>
        </p:nvSpPr>
        <p:spPr>
          <a:xfrm>
            <a:off x="6818046" y="2464448"/>
            <a:ext cx="329375" cy="307776"/>
          </a:xfrm>
          <a:prstGeom prst="ellipse">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E0FB6696-3DDD-4B97-8B09-79040583288B}"/>
              </a:ext>
            </a:extLst>
          </p:cNvPr>
          <p:cNvSpPr/>
          <p:nvPr/>
        </p:nvSpPr>
        <p:spPr>
          <a:xfrm>
            <a:off x="6474728" y="2794099"/>
            <a:ext cx="329375" cy="307776"/>
          </a:xfrm>
          <a:prstGeom prst="ellipse">
            <a:avLst/>
          </a:prstGeom>
          <a:solidFill>
            <a:schemeClr val="bg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C3703898-AFB4-455B-90AB-8717C1C19432}"/>
              </a:ext>
            </a:extLst>
          </p:cNvPr>
          <p:cNvSpPr txBox="1"/>
          <p:nvPr/>
        </p:nvSpPr>
        <p:spPr>
          <a:xfrm>
            <a:off x="7170041" y="2770343"/>
            <a:ext cx="1107996" cy="369332"/>
          </a:xfrm>
          <a:prstGeom prst="rect">
            <a:avLst/>
          </a:prstGeom>
          <a:noFill/>
        </p:spPr>
        <p:txBody>
          <a:bodyPr wrap="none" rtlCol="0">
            <a:spAutoFit/>
          </a:bodyPr>
          <a:lstStyle/>
          <a:p>
            <a:r>
              <a:rPr kumimoji="1" lang="ja-JP" altLang="en-US" dirty="0"/>
              <a:t>〇　</a:t>
            </a:r>
            <a:r>
              <a:rPr kumimoji="1" lang="ja-JP" altLang="en-US" dirty="0">
                <a:solidFill>
                  <a:schemeClr val="bg1"/>
                </a:solidFill>
                <a:effectLst>
                  <a:glow rad="139700">
                    <a:schemeClr val="accent2">
                      <a:satMod val="175000"/>
                      <a:alpha val="40000"/>
                    </a:schemeClr>
                  </a:glow>
                </a:effectLst>
              </a:rPr>
              <a:t>攻撃</a:t>
            </a:r>
          </a:p>
        </p:txBody>
      </p:sp>
      <p:sp>
        <p:nvSpPr>
          <p:cNvPr id="42" name="テキスト ボックス 41">
            <a:extLst>
              <a:ext uri="{FF2B5EF4-FFF2-40B4-BE49-F238E27FC236}">
                <a16:creationId xmlns:a16="http://schemas.microsoft.com/office/drawing/2014/main" id="{9F87ED15-DA9D-44FB-A245-D9F095B5561A}"/>
              </a:ext>
            </a:extLst>
          </p:cNvPr>
          <p:cNvSpPr txBox="1"/>
          <p:nvPr/>
        </p:nvSpPr>
        <p:spPr>
          <a:xfrm>
            <a:off x="6785997" y="2438283"/>
            <a:ext cx="1107996" cy="369332"/>
          </a:xfrm>
          <a:prstGeom prst="rect">
            <a:avLst/>
          </a:prstGeom>
          <a:noFill/>
        </p:spPr>
        <p:txBody>
          <a:bodyPr wrap="none" rtlCol="0">
            <a:spAutoFit/>
          </a:bodyPr>
          <a:lstStyle/>
          <a:p>
            <a:r>
              <a:rPr kumimoji="1" lang="ja-JP" altLang="en-US" dirty="0"/>
              <a:t>△　</a:t>
            </a:r>
            <a:r>
              <a:rPr kumimoji="1" lang="ja-JP" altLang="en-US" dirty="0">
                <a:ln>
                  <a:solidFill>
                    <a:schemeClr val="bg1"/>
                  </a:solidFill>
                </a:ln>
                <a:solidFill>
                  <a:schemeClr val="bg1"/>
                </a:solidFill>
                <a:effectLst>
                  <a:glow rad="139700">
                    <a:schemeClr val="accent6">
                      <a:satMod val="175000"/>
                      <a:alpha val="40000"/>
                    </a:schemeClr>
                  </a:glow>
                </a:effectLst>
              </a:rPr>
              <a:t>道具</a:t>
            </a:r>
          </a:p>
        </p:txBody>
      </p:sp>
      <p:sp>
        <p:nvSpPr>
          <p:cNvPr id="43" name="テキスト ボックス 42">
            <a:extLst>
              <a:ext uri="{FF2B5EF4-FFF2-40B4-BE49-F238E27FC236}">
                <a16:creationId xmlns:a16="http://schemas.microsoft.com/office/drawing/2014/main" id="{FB6E733D-D63B-4BFF-A5BC-98A448ADD568}"/>
              </a:ext>
            </a:extLst>
          </p:cNvPr>
          <p:cNvSpPr txBox="1"/>
          <p:nvPr/>
        </p:nvSpPr>
        <p:spPr>
          <a:xfrm>
            <a:off x="5906560" y="2788310"/>
            <a:ext cx="942887" cy="369332"/>
          </a:xfrm>
          <a:prstGeom prst="rect">
            <a:avLst/>
          </a:prstGeom>
          <a:noFill/>
        </p:spPr>
        <p:txBody>
          <a:bodyPr wrap="none" rtlCol="0">
            <a:spAutoFit/>
          </a:bodyPr>
          <a:lstStyle/>
          <a:p>
            <a:r>
              <a:rPr kumimoji="1" lang="ja-JP" altLang="en-US" dirty="0">
                <a:solidFill>
                  <a:schemeClr val="bg1"/>
                </a:solidFill>
                <a:effectLst>
                  <a:glow rad="101600">
                    <a:schemeClr val="accent4">
                      <a:satMod val="175000"/>
                      <a:alpha val="40000"/>
                    </a:schemeClr>
                  </a:glow>
                </a:effectLst>
              </a:rPr>
              <a:t>移動</a:t>
            </a:r>
            <a:r>
              <a:rPr kumimoji="1" lang="ja-JP" altLang="en-US" dirty="0"/>
              <a:t> □</a:t>
            </a:r>
          </a:p>
        </p:txBody>
      </p:sp>
      <p:sp>
        <p:nvSpPr>
          <p:cNvPr id="45" name="テキスト ボックス 44">
            <a:extLst>
              <a:ext uri="{FF2B5EF4-FFF2-40B4-BE49-F238E27FC236}">
                <a16:creationId xmlns:a16="http://schemas.microsoft.com/office/drawing/2014/main" id="{DC7AC303-9EC0-4EE7-A8BB-1CA4F7C079EC}"/>
              </a:ext>
            </a:extLst>
          </p:cNvPr>
          <p:cNvSpPr txBox="1"/>
          <p:nvPr/>
        </p:nvSpPr>
        <p:spPr>
          <a:xfrm>
            <a:off x="6795354" y="3103258"/>
            <a:ext cx="1404552" cy="369332"/>
          </a:xfrm>
          <a:prstGeom prst="rect">
            <a:avLst/>
          </a:prstGeom>
          <a:noFill/>
        </p:spPr>
        <p:txBody>
          <a:bodyPr wrap="none" rtlCol="0">
            <a:spAutoFit/>
          </a:bodyPr>
          <a:lstStyle/>
          <a:p>
            <a:r>
              <a:rPr kumimoji="1" lang="en-US" altLang="ja-JP" dirty="0"/>
              <a:t>×</a:t>
            </a:r>
            <a:r>
              <a:rPr lang="ja-JP" altLang="en-US" dirty="0"/>
              <a:t> </a:t>
            </a:r>
            <a:r>
              <a:rPr lang="ja-JP" altLang="en-US" dirty="0">
                <a:solidFill>
                  <a:schemeClr val="bg1"/>
                </a:solidFill>
                <a:effectLst>
                  <a:glow rad="101600">
                    <a:schemeClr val="accent1">
                      <a:satMod val="175000"/>
                      <a:alpha val="40000"/>
                    </a:schemeClr>
                  </a:glow>
                </a:effectLst>
              </a:rPr>
              <a:t>イベント</a:t>
            </a:r>
            <a:endParaRPr kumimoji="1" lang="ja-JP" altLang="en-US" dirty="0">
              <a:solidFill>
                <a:schemeClr val="bg1"/>
              </a:solidFill>
              <a:effectLst>
                <a:glow rad="101600">
                  <a:schemeClr val="accent1">
                    <a:satMod val="175000"/>
                    <a:alpha val="40000"/>
                  </a:schemeClr>
                </a:glow>
              </a:effectLst>
            </a:endParaRPr>
          </a:p>
        </p:txBody>
      </p:sp>
      <p:sp>
        <p:nvSpPr>
          <p:cNvPr id="46" name="コンテンツ プレースホルダー 2">
            <a:extLst>
              <a:ext uri="{FF2B5EF4-FFF2-40B4-BE49-F238E27FC236}">
                <a16:creationId xmlns:a16="http://schemas.microsoft.com/office/drawing/2014/main" id="{7DF6C73E-D9E1-46A9-B3A5-F86FAB5E2927}"/>
              </a:ext>
            </a:extLst>
          </p:cNvPr>
          <p:cNvSpPr txBox="1">
            <a:spLocks/>
          </p:cNvSpPr>
          <p:nvPr/>
        </p:nvSpPr>
        <p:spPr>
          <a:xfrm>
            <a:off x="6084438" y="4859422"/>
            <a:ext cx="5793709" cy="1464314"/>
          </a:xfrm>
          <a:prstGeom prst="rect">
            <a:avLst/>
          </a:prstGeom>
          <a:solidFill>
            <a:schemeClr val="bg2"/>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t>イベントコマンド説明</a:t>
            </a:r>
            <a:endParaRPr lang="en-US" altLang="ja-JP" sz="1600" dirty="0"/>
          </a:p>
          <a:p>
            <a:pPr marL="0" indent="0">
              <a:buFont typeface="Arial" panose="020B0604020202020204" pitchFamily="34" charset="0"/>
              <a:buNone/>
            </a:pPr>
            <a:r>
              <a:rPr lang="ja-JP" altLang="en-US" sz="1600" dirty="0"/>
              <a:t>逃走：戦闘から逃げます</a:t>
            </a:r>
            <a:endParaRPr lang="en-US" altLang="ja-JP" sz="1600" dirty="0"/>
          </a:p>
          <a:p>
            <a:pPr marL="0" indent="0">
              <a:buFont typeface="Arial" panose="020B0604020202020204" pitchFamily="34" charset="0"/>
              <a:buNone/>
            </a:pPr>
            <a:r>
              <a:rPr lang="ja-JP" altLang="en-US" sz="1600" dirty="0"/>
              <a:t>和解：金銭、物、情報を渡すことで戦闘を終了します。</a:t>
            </a:r>
            <a:endParaRPr lang="en-US" altLang="ja-JP" sz="1600" dirty="0"/>
          </a:p>
          <a:p>
            <a:pPr marL="0" indent="0">
              <a:buFont typeface="Arial" panose="020B0604020202020204" pitchFamily="34" charset="0"/>
              <a:buNone/>
            </a:pPr>
            <a:r>
              <a:rPr lang="ja-JP" altLang="en-US" sz="1600" dirty="0"/>
              <a:t>懐柔：その章限定で戦闘中の敵を味方にします。</a:t>
            </a:r>
            <a:endParaRPr lang="en-US" altLang="ja-JP" sz="1600" dirty="0"/>
          </a:p>
        </p:txBody>
      </p:sp>
    </p:spTree>
    <p:extLst>
      <p:ext uri="{BB962C8B-B14F-4D97-AF65-F5344CB8AC3E}">
        <p14:creationId xmlns:p14="http://schemas.microsoft.com/office/powerpoint/2010/main" val="19892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E1E98EE2-D94C-430B-A0F2-CA76CEEB4312}"/>
              </a:ext>
            </a:extLst>
          </p:cNvPr>
          <p:cNvSpPr/>
          <p:nvPr/>
        </p:nvSpPr>
        <p:spPr>
          <a:xfrm>
            <a:off x="8103200" y="3052976"/>
            <a:ext cx="3098200" cy="351658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58E5CD0-D27B-42EE-A8FF-0D7A17A1B814}"/>
              </a:ext>
            </a:extLst>
          </p:cNvPr>
          <p:cNvSpPr>
            <a:spLocks noGrp="1"/>
          </p:cNvSpPr>
          <p:nvPr>
            <p:ph type="title"/>
          </p:nvPr>
        </p:nvSpPr>
        <p:spPr/>
        <p:txBody>
          <a:bodyPr/>
          <a:lstStyle/>
          <a:p>
            <a:r>
              <a:rPr kumimoji="1" lang="ja-JP" altLang="en-US" dirty="0"/>
              <a:t>戦闘詳細</a:t>
            </a:r>
          </a:p>
        </p:txBody>
      </p:sp>
      <p:sp>
        <p:nvSpPr>
          <p:cNvPr id="3" name="コンテンツ プレースホルダー 2">
            <a:extLst>
              <a:ext uri="{FF2B5EF4-FFF2-40B4-BE49-F238E27FC236}">
                <a16:creationId xmlns:a16="http://schemas.microsoft.com/office/drawing/2014/main" id="{FB154F43-AAEA-4F09-A4A7-B0AFB2C50497}"/>
              </a:ext>
            </a:extLst>
          </p:cNvPr>
          <p:cNvSpPr>
            <a:spLocks noGrp="1"/>
          </p:cNvSpPr>
          <p:nvPr>
            <p:ph idx="1"/>
          </p:nvPr>
        </p:nvSpPr>
        <p:spPr>
          <a:xfrm>
            <a:off x="838200" y="1825625"/>
            <a:ext cx="10515600" cy="573543"/>
          </a:xfrm>
        </p:spPr>
        <p:txBody>
          <a:bodyPr/>
          <a:lstStyle/>
          <a:p>
            <a:pPr marL="0" indent="0">
              <a:buNone/>
            </a:pPr>
            <a:r>
              <a:rPr kumimoji="1" lang="ja-JP" altLang="en-US" dirty="0"/>
              <a:t>戦闘は「プレイヤー</a:t>
            </a:r>
            <a:r>
              <a:rPr kumimoji="1" lang="en-US" altLang="ja-JP" dirty="0"/>
              <a:t>+</a:t>
            </a:r>
            <a:r>
              <a:rPr kumimoji="1" lang="ja-JP" altLang="en-US" dirty="0"/>
              <a:t>味方（の集団）」対「敵」で行われます</a:t>
            </a:r>
          </a:p>
        </p:txBody>
      </p:sp>
      <p:sp>
        <p:nvSpPr>
          <p:cNvPr id="4" name="コンテンツ プレースホルダー 2">
            <a:extLst>
              <a:ext uri="{FF2B5EF4-FFF2-40B4-BE49-F238E27FC236}">
                <a16:creationId xmlns:a16="http://schemas.microsoft.com/office/drawing/2014/main" id="{22C0970B-2CE6-4D08-8594-B293EB7FCFFF}"/>
              </a:ext>
            </a:extLst>
          </p:cNvPr>
          <p:cNvSpPr txBox="1">
            <a:spLocks/>
          </p:cNvSpPr>
          <p:nvPr/>
        </p:nvSpPr>
        <p:spPr>
          <a:xfrm>
            <a:off x="838200" y="2399167"/>
            <a:ext cx="10515600" cy="11542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00" dirty="0"/>
              <a:t>※</a:t>
            </a:r>
            <a:r>
              <a:rPr lang="ja-JP" altLang="en-US" sz="1800" dirty="0"/>
              <a:t>味方の集団とは「傭兵」「正義イベントで救出した人々」「犠牲イベントで救出した人々」</a:t>
            </a:r>
            <a:endParaRPr lang="en-US" altLang="ja-JP" sz="1800" dirty="0"/>
          </a:p>
          <a:p>
            <a:pPr marL="0" indent="0">
              <a:buFont typeface="Arial" panose="020B0604020202020204" pitchFamily="34" charset="0"/>
              <a:buNone/>
            </a:pPr>
            <a:r>
              <a:rPr lang="ja-JP" altLang="en-US" sz="1800" dirty="0"/>
              <a:t>「第３の選択で救出した人々」となります。</a:t>
            </a:r>
            <a:endParaRPr lang="en-US" altLang="ja-JP" sz="1800" dirty="0"/>
          </a:p>
          <a:p>
            <a:pPr marL="0" indent="0">
              <a:buFont typeface="Arial" panose="020B0604020202020204" pitchFamily="34" charset="0"/>
              <a:buNone/>
            </a:pPr>
            <a:r>
              <a:rPr lang="ja-JP" altLang="en-US" sz="1800" u="sng" dirty="0"/>
              <a:t>味方の</a:t>
            </a:r>
            <a:r>
              <a:rPr lang="en-US" altLang="ja-JP" sz="1800" u="sng" dirty="0"/>
              <a:t>HP</a:t>
            </a:r>
            <a:r>
              <a:rPr lang="ja-JP" altLang="en-US" sz="1800" u="sng" dirty="0"/>
              <a:t>は全傭兵の</a:t>
            </a:r>
            <a:r>
              <a:rPr lang="en-US" altLang="ja-JP" sz="1800" u="sng" dirty="0"/>
              <a:t>HP</a:t>
            </a:r>
            <a:r>
              <a:rPr lang="ja-JP" altLang="en-US" sz="1800" u="sng" dirty="0"/>
              <a:t>合算</a:t>
            </a:r>
            <a:r>
              <a:rPr lang="en-US" altLang="ja-JP" sz="1800" u="sng" dirty="0"/>
              <a:t>+</a:t>
            </a:r>
            <a:r>
              <a:rPr lang="ja-JP" altLang="en-US" sz="1800" u="sng" dirty="0"/>
              <a:t>その他の人々の数</a:t>
            </a:r>
            <a:r>
              <a:rPr lang="ja-JP" altLang="en-US" sz="1800" dirty="0"/>
              <a:t>となります</a:t>
            </a:r>
            <a:endParaRPr lang="en-US" altLang="ja-JP" sz="1800" dirty="0"/>
          </a:p>
          <a:p>
            <a:pPr marL="0" indent="0">
              <a:buFont typeface="Arial" panose="020B0604020202020204" pitchFamily="34" charset="0"/>
              <a:buNone/>
            </a:pPr>
            <a:endParaRPr lang="ja-JP" altLang="en-US" sz="1800" dirty="0"/>
          </a:p>
        </p:txBody>
      </p:sp>
      <p:sp>
        <p:nvSpPr>
          <p:cNvPr id="5" name="コンテンツ プレースホルダー 2">
            <a:extLst>
              <a:ext uri="{FF2B5EF4-FFF2-40B4-BE49-F238E27FC236}">
                <a16:creationId xmlns:a16="http://schemas.microsoft.com/office/drawing/2014/main" id="{89DF69A1-F818-4DC6-A901-440E60307671}"/>
              </a:ext>
            </a:extLst>
          </p:cNvPr>
          <p:cNvSpPr txBox="1">
            <a:spLocks/>
          </p:cNvSpPr>
          <p:nvPr/>
        </p:nvSpPr>
        <p:spPr>
          <a:xfrm>
            <a:off x="838200" y="3859951"/>
            <a:ext cx="6096540" cy="2821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各ターンの最初に敵はどこに対してどのように</a:t>
            </a:r>
            <a:endParaRPr lang="en-US" altLang="ja-JP" sz="1800" dirty="0"/>
          </a:p>
          <a:p>
            <a:pPr marL="0" indent="0">
              <a:buFont typeface="Arial" panose="020B0604020202020204" pitchFamily="34" charset="0"/>
              <a:buNone/>
            </a:pPr>
            <a:r>
              <a:rPr lang="ja-JP" altLang="en-US" sz="1800" dirty="0"/>
              <a:t>攻撃するか矢印で表記します</a:t>
            </a:r>
            <a:endParaRPr lang="en-US" altLang="ja-JP" sz="1800" dirty="0"/>
          </a:p>
          <a:p>
            <a:pPr marL="0" indent="0">
              <a:buFont typeface="Arial" panose="020B0604020202020204" pitchFamily="34" charset="0"/>
              <a:buNone/>
            </a:pPr>
            <a:endParaRPr lang="en-US" altLang="ja-JP" sz="1800" dirty="0"/>
          </a:p>
          <a:p>
            <a:pPr marL="0" indent="0">
              <a:buFont typeface="Arial" panose="020B0604020202020204" pitchFamily="34" charset="0"/>
              <a:buNone/>
            </a:pPr>
            <a:r>
              <a:rPr lang="ja-JP" altLang="en-US" sz="1800" dirty="0"/>
              <a:t>その矢印上に「味方」を「プレイヤー」よりも</a:t>
            </a:r>
            <a:endParaRPr lang="en-US" altLang="ja-JP" sz="1800" dirty="0"/>
          </a:p>
          <a:p>
            <a:pPr marL="0" indent="0">
              <a:buFont typeface="Arial" panose="020B0604020202020204" pitchFamily="34" charset="0"/>
              <a:buNone/>
            </a:pPr>
            <a:r>
              <a:rPr lang="ja-JP" altLang="en-US" sz="1800" dirty="0"/>
              <a:t>敵側に置くことでダメージを減らすことができます。</a:t>
            </a:r>
            <a:endParaRPr lang="en-US" altLang="ja-JP" sz="1800" dirty="0"/>
          </a:p>
          <a:p>
            <a:pPr marL="0" indent="0">
              <a:buFont typeface="Arial" panose="020B0604020202020204" pitchFamily="34" charset="0"/>
              <a:buNone/>
            </a:pPr>
            <a:r>
              <a:rPr lang="ja-JP" altLang="en-US" sz="1800" dirty="0"/>
              <a:t>対象を狙った攻撃を防いだ場合、</a:t>
            </a:r>
            <a:endParaRPr lang="en-US" altLang="ja-JP" sz="1800" dirty="0"/>
          </a:p>
          <a:p>
            <a:pPr marL="0" indent="0">
              <a:buFont typeface="Arial" panose="020B0604020202020204" pitchFamily="34" charset="0"/>
              <a:buNone/>
            </a:pPr>
            <a:r>
              <a:rPr lang="ja-JP" altLang="en-US" sz="1800" dirty="0"/>
              <a:t>ダメージは激減します。</a:t>
            </a:r>
            <a:endParaRPr lang="en-US" altLang="ja-JP" sz="1800" dirty="0"/>
          </a:p>
          <a:p>
            <a:pPr marL="0" indent="0">
              <a:buFont typeface="Arial" panose="020B0604020202020204" pitchFamily="34" charset="0"/>
              <a:buNone/>
            </a:pPr>
            <a:endParaRPr lang="en-US" altLang="ja-JP" sz="1800" dirty="0"/>
          </a:p>
          <a:p>
            <a:pPr marL="0" indent="0">
              <a:buFont typeface="Arial" panose="020B0604020202020204" pitchFamily="34" charset="0"/>
              <a:buNone/>
            </a:pPr>
            <a:endParaRPr lang="ja-JP" altLang="en-US" sz="1800" dirty="0"/>
          </a:p>
        </p:txBody>
      </p:sp>
      <p:graphicFrame>
        <p:nvGraphicFramePr>
          <p:cNvPr id="7" name="表 7">
            <a:extLst>
              <a:ext uri="{FF2B5EF4-FFF2-40B4-BE49-F238E27FC236}">
                <a16:creationId xmlns:a16="http://schemas.microsoft.com/office/drawing/2014/main" id="{3215FDF1-3D4B-4E93-B8B1-B0C9F7EEB5BC}"/>
              </a:ext>
            </a:extLst>
          </p:cNvPr>
          <p:cNvGraphicFramePr>
            <a:graphicFrameLocks noGrp="1"/>
          </p:cNvGraphicFramePr>
          <p:nvPr>
            <p:extLst>
              <p:ext uri="{D42A27DB-BD31-4B8C-83A1-F6EECF244321}">
                <p14:modId xmlns:p14="http://schemas.microsoft.com/office/powerpoint/2010/main" val="2555529637"/>
              </p:ext>
            </p:extLst>
          </p:nvPr>
        </p:nvGraphicFramePr>
        <p:xfrm>
          <a:off x="8185261" y="3118271"/>
          <a:ext cx="2956460" cy="1483360"/>
        </p:xfrm>
        <a:graphic>
          <a:graphicData uri="http://schemas.openxmlformats.org/drawingml/2006/table">
            <a:tbl>
              <a:tblPr>
                <a:tableStyleId>{073A0DAA-6AF3-43AB-8588-CEC1D06C72B9}</a:tableStyleId>
              </a:tblPr>
              <a:tblGrid>
                <a:gridCol w="295646">
                  <a:extLst>
                    <a:ext uri="{9D8B030D-6E8A-4147-A177-3AD203B41FA5}">
                      <a16:colId xmlns:a16="http://schemas.microsoft.com/office/drawing/2014/main" val="2212469043"/>
                    </a:ext>
                  </a:extLst>
                </a:gridCol>
                <a:gridCol w="295646">
                  <a:extLst>
                    <a:ext uri="{9D8B030D-6E8A-4147-A177-3AD203B41FA5}">
                      <a16:colId xmlns:a16="http://schemas.microsoft.com/office/drawing/2014/main" val="3062650851"/>
                    </a:ext>
                  </a:extLst>
                </a:gridCol>
                <a:gridCol w="295646">
                  <a:extLst>
                    <a:ext uri="{9D8B030D-6E8A-4147-A177-3AD203B41FA5}">
                      <a16:colId xmlns:a16="http://schemas.microsoft.com/office/drawing/2014/main" val="3652891171"/>
                    </a:ext>
                  </a:extLst>
                </a:gridCol>
                <a:gridCol w="295646">
                  <a:extLst>
                    <a:ext uri="{9D8B030D-6E8A-4147-A177-3AD203B41FA5}">
                      <a16:colId xmlns:a16="http://schemas.microsoft.com/office/drawing/2014/main" val="2000633368"/>
                    </a:ext>
                  </a:extLst>
                </a:gridCol>
                <a:gridCol w="295646">
                  <a:extLst>
                    <a:ext uri="{9D8B030D-6E8A-4147-A177-3AD203B41FA5}">
                      <a16:colId xmlns:a16="http://schemas.microsoft.com/office/drawing/2014/main" val="442646209"/>
                    </a:ext>
                  </a:extLst>
                </a:gridCol>
                <a:gridCol w="295646">
                  <a:extLst>
                    <a:ext uri="{9D8B030D-6E8A-4147-A177-3AD203B41FA5}">
                      <a16:colId xmlns:a16="http://schemas.microsoft.com/office/drawing/2014/main" val="3524682244"/>
                    </a:ext>
                  </a:extLst>
                </a:gridCol>
                <a:gridCol w="295646">
                  <a:extLst>
                    <a:ext uri="{9D8B030D-6E8A-4147-A177-3AD203B41FA5}">
                      <a16:colId xmlns:a16="http://schemas.microsoft.com/office/drawing/2014/main" val="2171816873"/>
                    </a:ext>
                  </a:extLst>
                </a:gridCol>
                <a:gridCol w="295646">
                  <a:extLst>
                    <a:ext uri="{9D8B030D-6E8A-4147-A177-3AD203B41FA5}">
                      <a16:colId xmlns:a16="http://schemas.microsoft.com/office/drawing/2014/main" val="4110249053"/>
                    </a:ext>
                  </a:extLst>
                </a:gridCol>
                <a:gridCol w="295646">
                  <a:extLst>
                    <a:ext uri="{9D8B030D-6E8A-4147-A177-3AD203B41FA5}">
                      <a16:colId xmlns:a16="http://schemas.microsoft.com/office/drawing/2014/main" val="2915632117"/>
                    </a:ext>
                  </a:extLst>
                </a:gridCol>
                <a:gridCol w="295646">
                  <a:extLst>
                    <a:ext uri="{9D8B030D-6E8A-4147-A177-3AD203B41FA5}">
                      <a16:colId xmlns:a16="http://schemas.microsoft.com/office/drawing/2014/main" val="411143103"/>
                    </a:ext>
                  </a:extLst>
                </a:gridCol>
              </a:tblGrid>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337680858"/>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205049370"/>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8125405"/>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427055608"/>
                  </a:ext>
                </a:extLst>
              </a:tr>
            </a:tbl>
          </a:graphicData>
        </a:graphic>
      </p:graphicFrame>
      <p:sp>
        <p:nvSpPr>
          <p:cNvPr id="8" name="楕円 7">
            <a:extLst>
              <a:ext uri="{FF2B5EF4-FFF2-40B4-BE49-F238E27FC236}">
                <a16:creationId xmlns:a16="http://schemas.microsoft.com/office/drawing/2014/main" id="{95677A36-13FC-4D51-8505-28603D6BB77A}"/>
              </a:ext>
            </a:extLst>
          </p:cNvPr>
          <p:cNvSpPr/>
          <p:nvPr/>
        </p:nvSpPr>
        <p:spPr>
          <a:xfrm>
            <a:off x="9699426" y="4297088"/>
            <a:ext cx="199177" cy="181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43B724AE-9137-40EF-A1CF-71D32047EB0A}"/>
              </a:ext>
            </a:extLst>
          </p:cNvPr>
          <p:cNvSpPr/>
          <p:nvPr/>
        </p:nvSpPr>
        <p:spPr>
          <a:xfrm>
            <a:off x="8851669" y="4297087"/>
            <a:ext cx="199177" cy="1810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146169C-4A15-490D-B008-44F828D6C0C6}"/>
              </a:ext>
            </a:extLst>
          </p:cNvPr>
          <p:cNvSpPr/>
          <p:nvPr/>
        </p:nvSpPr>
        <p:spPr>
          <a:xfrm>
            <a:off x="8851668" y="3225770"/>
            <a:ext cx="199177" cy="1810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A5C65A5-6BD3-4011-9C51-B931D7B4167B}"/>
              </a:ext>
            </a:extLst>
          </p:cNvPr>
          <p:cNvSpPr txBox="1"/>
          <p:nvPr/>
        </p:nvSpPr>
        <p:spPr>
          <a:xfrm>
            <a:off x="8465036" y="3153385"/>
            <a:ext cx="415498" cy="369332"/>
          </a:xfrm>
          <a:prstGeom prst="rect">
            <a:avLst/>
          </a:prstGeom>
          <a:noFill/>
        </p:spPr>
        <p:txBody>
          <a:bodyPr wrap="none" rtlCol="0">
            <a:spAutoFit/>
          </a:bodyPr>
          <a:lstStyle/>
          <a:p>
            <a:r>
              <a:rPr kumimoji="1" lang="ja-JP" altLang="en-US" dirty="0"/>
              <a:t>敵</a:t>
            </a:r>
          </a:p>
        </p:txBody>
      </p:sp>
      <p:sp>
        <p:nvSpPr>
          <p:cNvPr id="12" name="テキスト ボックス 11">
            <a:extLst>
              <a:ext uri="{FF2B5EF4-FFF2-40B4-BE49-F238E27FC236}">
                <a16:creationId xmlns:a16="http://schemas.microsoft.com/office/drawing/2014/main" id="{692F9290-9781-49B8-BBE5-E91723E6273B}"/>
              </a:ext>
            </a:extLst>
          </p:cNvPr>
          <p:cNvSpPr txBox="1"/>
          <p:nvPr/>
        </p:nvSpPr>
        <p:spPr>
          <a:xfrm>
            <a:off x="8189746" y="4241702"/>
            <a:ext cx="646331" cy="369332"/>
          </a:xfrm>
          <a:prstGeom prst="rect">
            <a:avLst/>
          </a:prstGeom>
          <a:noFill/>
        </p:spPr>
        <p:txBody>
          <a:bodyPr wrap="none" rtlCol="0">
            <a:spAutoFit/>
          </a:bodyPr>
          <a:lstStyle/>
          <a:p>
            <a:r>
              <a:rPr lang="ja-JP" altLang="en-US" dirty="0"/>
              <a:t>味方</a:t>
            </a:r>
            <a:endParaRPr kumimoji="1" lang="ja-JP" altLang="en-US" dirty="0"/>
          </a:p>
        </p:txBody>
      </p:sp>
      <p:sp>
        <p:nvSpPr>
          <p:cNvPr id="13" name="テキスト ボックス 12">
            <a:extLst>
              <a:ext uri="{FF2B5EF4-FFF2-40B4-BE49-F238E27FC236}">
                <a16:creationId xmlns:a16="http://schemas.microsoft.com/office/drawing/2014/main" id="{85DF345E-D49E-4382-9662-92E5350DD2C9}"/>
              </a:ext>
            </a:extLst>
          </p:cNvPr>
          <p:cNvSpPr txBox="1"/>
          <p:nvPr/>
        </p:nvSpPr>
        <p:spPr>
          <a:xfrm>
            <a:off x="9877769" y="4233550"/>
            <a:ext cx="1338828" cy="369332"/>
          </a:xfrm>
          <a:prstGeom prst="rect">
            <a:avLst/>
          </a:prstGeom>
          <a:noFill/>
        </p:spPr>
        <p:txBody>
          <a:bodyPr wrap="none" rtlCol="0">
            <a:spAutoFit/>
          </a:bodyPr>
          <a:lstStyle/>
          <a:p>
            <a:r>
              <a:rPr lang="ja-JP" altLang="en-US" dirty="0"/>
              <a:t>プレイヤー</a:t>
            </a:r>
            <a:endParaRPr kumimoji="1" lang="ja-JP" altLang="en-US" dirty="0"/>
          </a:p>
        </p:txBody>
      </p:sp>
      <p:sp>
        <p:nvSpPr>
          <p:cNvPr id="14" name="矢印: 右 13">
            <a:extLst>
              <a:ext uri="{FF2B5EF4-FFF2-40B4-BE49-F238E27FC236}">
                <a16:creationId xmlns:a16="http://schemas.microsoft.com/office/drawing/2014/main" id="{957B205A-C764-41CD-AD56-F910E40ECFA6}"/>
              </a:ext>
            </a:extLst>
          </p:cNvPr>
          <p:cNvSpPr/>
          <p:nvPr/>
        </p:nvSpPr>
        <p:spPr>
          <a:xfrm rot="3100551">
            <a:off x="8987325" y="3707810"/>
            <a:ext cx="805758" cy="27461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7">
            <a:extLst>
              <a:ext uri="{FF2B5EF4-FFF2-40B4-BE49-F238E27FC236}">
                <a16:creationId xmlns:a16="http://schemas.microsoft.com/office/drawing/2014/main" id="{2C3685A3-D7E3-4180-AC65-5B28798C1006}"/>
              </a:ext>
            </a:extLst>
          </p:cNvPr>
          <p:cNvGraphicFramePr>
            <a:graphicFrameLocks noGrp="1"/>
          </p:cNvGraphicFramePr>
          <p:nvPr>
            <p:extLst>
              <p:ext uri="{D42A27DB-BD31-4B8C-83A1-F6EECF244321}">
                <p14:modId xmlns:p14="http://schemas.microsoft.com/office/powerpoint/2010/main" val="72452522"/>
              </p:ext>
            </p:extLst>
          </p:nvPr>
        </p:nvGraphicFramePr>
        <p:xfrm>
          <a:off x="8185261" y="4975230"/>
          <a:ext cx="2956460" cy="1483360"/>
        </p:xfrm>
        <a:graphic>
          <a:graphicData uri="http://schemas.openxmlformats.org/drawingml/2006/table">
            <a:tbl>
              <a:tblPr>
                <a:tableStyleId>{073A0DAA-6AF3-43AB-8588-CEC1D06C72B9}</a:tableStyleId>
              </a:tblPr>
              <a:tblGrid>
                <a:gridCol w="295646">
                  <a:extLst>
                    <a:ext uri="{9D8B030D-6E8A-4147-A177-3AD203B41FA5}">
                      <a16:colId xmlns:a16="http://schemas.microsoft.com/office/drawing/2014/main" val="2212469043"/>
                    </a:ext>
                  </a:extLst>
                </a:gridCol>
                <a:gridCol w="295646">
                  <a:extLst>
                    <a:ext uri="{9D8B030D-6E8A-4147-A177-3AD203B41FA5}">
                      <a16:colId xmlns:a16="http://schemas.microsoft.com/office/drawing/2014/main" val="3062650851"/>
                    </a:ext>
                  </a:extLst>
                </a:gridCol>
                <a:gridCol w="295646">
                  <a:extLst>
                    <a:ext uri="{9D8B030D-6E8A-4147-A177-3AD203B41FA5}">
                      <a16:colId xmlns:a16="http://schemas.microsoft.com/office/drawing/2014/main" val="3652891171"/>
                    </a:ext>
                  </a:extLst>
                </a:gridCol>
                <a:gridCol w="295646">
                  <a:extLst>
                    <a:ext uri="{9D8B030D-6E8A-4147-A177-3AD203B41FA5}">
                      <a16:colId xmlns:a16="http://schemas.microsoft.com/office/drawing/2014/main" val="2000633368"/>
                    </a:ext>
                  </a:extLst>
                </a:gridCol>
                <a:gridCol w="295646">
                  <a:extLst>
                    <a:ext uri="{9D8B030D-6E8A-4147-A177-3AD203B41FA5}">
                      <a16:colId xmlns:a16="http://schemas.microsoft.com/office/drawing/2014/main" val="442646209"/>
                    </a:ext>
                  </a:extLst>
                </a:gridCol>
                <a:gridCol w="295646">
                  <a:extLst>
                    <a:ext uri="{9D8B030D-6E8A-4147-A177-3AD203B41FA5}">
                      <a16:colId xmlns:a16="http://schemas.microsoft.com/office/drawing/2014/main" val="3524682244"/>
                    </a:ext>
                  </a:extLst>
                </a:gridCol>
                <a:gridCol w="295646">
                  <a:extLst>
                    <a:ext uri="{9D8B030D-6E8A-4147-A177-3AD203B41FA5}">
                      <a16:colId xmlns:a16="http://schemas.microsoft.com/office/drawing/2014/main" val="2171816873"/>
                    </a:ext>
                  </a:extLst>
                </a:gridCol>
                <a:gridCol w="295646">
                  <a:extLst>
                    <a:ext uri="{9D8B030D-6E8A-4147-A177-3AD203B41FA5}">
                      <a16:colId xmlns:a16="http://schemas.microsoft.com/office/drawing/2014/main" val="4110249053"/>
                    </a:ext>
                  </a:extLst>
                </a:gridCol>
                <a:gridCol w="295646">
                  <a:extLst>
                    <a:ext uri="{9D8B030D-6E8A-4147-A177-3AD203B41FA5}">
                      <a16:colId xmlns:a16="http://schemas.microsoft.com/office/drawing/2014/main" val="2915632117"/>
                    </a:ext>
                  </a:extLst>
                </a:gridCol>
                <a:gridCol w="295646">
                  <a:extLst>
                    <a:ext uri="{9D8B030D-6E8A-4147-A177-3AD203B41FA5}">
                      <a16:colId xmlns:a16="http://schemas.microsoft.com/office/drawing/2014/main" val="411143103"/>
                    </a:ext>
                  </a:extLst>
                </a:gridCol>
              </a:tblGrid>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337680858"/>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205049370"/>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8125405"/>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427055608"/>
                  </a:ext>
                </a:extLst>
              </a:tr>
            </a:tbl>
          </a:graphicData>
        </a:graphic>
      </p:graphicFrame>
      <p:sp>
        <p:nvSpPr>
          <p:cNvPr id="16" name="楕円 15">
            <a:extLst>
              <a:ext uri="{FF2B5EF4-FFF2-40B4-BE49-F238E27FC236}">
                <a16:creationId xmlns:a16="http://schemas.microsoft.com/office/drawing/2014/main" id="{0827775F-73AA-4524-8051-068212FB8EBA}"/>
              </a:ext>
            </a:extLst>
          </p:cNvPr>
          <p:cNvSpPr/>
          <p:nvPr/>
        </p:nvSpPr>
        <p:spPr>
          <a:xfrm>
            <a:off x="8820819" y="5076546"/>
            <a:ext cx="199177" cy="1810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D7109B6-DC2C-4EC9-AD61-D7D76D28AF00}"/>
              </a:ext>
            </a:extLst>
          </p:cNvPr>
          <p:cNvSpPr/>
          <p:nvPr/>
        </p:nvSpPr>
        <p:spPr>
          <a:xfrm>
            <a:off x="9692022" y="6164953"/>
            <a:ext cx="199177" cy="181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5F51B313-7D3B-4547-91DF-67E73A4EFA6D}"/>
              </a:ext>
            </a:extLst>
          </p:cNvPr>
          <p:cNvSpPr/>
          <p:nvPr/>
        </p:nvSpPr>
        <p:spPr>
          <a:xfrm>
            <a:off x="9492845" y="5903922"/>
            <a:ext cx="199177" cy="1810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203C0FDD-FFF8-4D5D-945B-6D22F95F0263}"/>
              </a:ext>
            </a:extLst>
          </p:cNvPr>
          <p:cNvSpPr txBox="1"/>
          <p:nvPr/>
        </p:nvSpPr>
        <p:spPr>
          <a:xfrm>
            <a:off x="9663491" y="5782726"/>
            <a:ext cx="646331" cy="369332"/>
          </a:xfrm>
          <a:prstGeom prst="rect">
            <a:avLst/>
          </a:prstGeom>
          <a:noFill/>
        </p:spPr>
        <p:txBody>
          <a:bodyPr wrap="none" rtlCol="0">
            <a:spAutoFit/>
          </a:bodyPr>
          <a:lstStyle/>
          <a:p>
            <a:r>
              <a:rPr lang="ja-JP" altLang="en-US" dirty="0"/>
              <a:t>味方</a:t>
            </a:r>
            <a:endParaRPr kumimoji="1" lang="ja-JP" altLang="en-US" dirty="0"/>
          </a:p>
        </p:txBody>
      </p:sp>
      <p:sp>
        <p:nvSpPr>
          <p:cNvPr id="20" name="テキスト ボックス 19">
            <a:extLst>
              <a:ext uri="{FF2B5EF4-FFF2-40B4-BE49-F238E27FC236}">
                <a16:creationId xmlns:a16="http://schemas.microsoft.com/office/drawing/2014/main" id="{BF31B5D0-0AA1-484C-BAA8-7258840926B9}"/>
              </a:ext>
            </a:extLst>
          </p:cNvPr>
          <p:cNvSpPr txBox="1"/>
          <p:nvPr/>
        </p:nvSpPr>
        <p:spPr>
          <a:xfrm>
            <a:off x="9847046" y="6089258"/>
            <a:ext cx="1338828" cy="369332"/>
          </a:xfrm>
          <a:prstGeom prst="rect">
            <a:avLst/>
          </a:prstGeom>
          <a:noFill/>
        </p:spPr>
        <p:txBody>
          <a:bodyPr wrap="none" rtlCol="0">
            <a:spAutoFit/>
          </a:bodyPr>
          <a:lstStyle/>
          <a:p>
            <a:r>
              <a:rPr lang="ja-JP" altLang="en-US" dirty="0"/>
              <a:t>プレイヤー</a:t>
            </a:r>
            <a:endParaRPr kumimoji="1" lang="ja-JP" altLang="en-US" dirty="0"/>
          </a:p>
        </p:txBody>
      </p:sp>
      <p:sp>
        <p:nvSpPr>
          <p:cNvPr id="21" name="矢印: 右 20">
            <a:extLst>
              <a:ext uri="{FF2B5EF4-FFF2-40B4-BE49-F238E27FC236}">
                <a16:creationId xmlns:a16="http://schemas.microsoft.com/office/drawing/2014/main" id="{17E71A5D-6063-417E-9376-77A020E8C294}"/>
              </a:ext>
            </a:extLst>
          </p:cNvPr>
          <p:cNvSpPr/>
          <p:nvPr/>
        </p:nvSpPr>
        <p:spPr>
          <a:xfrm rot="20338717">
            <a:off x="8946340" y="6009364"/>
            <a:ext cx="592067" cy="295541"/>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3689E784-7F46-4B35-8199-CF6606BD3E79}"/>
              </a:ext>
            </a:extLst>
          </p:cNvPr>
          <p:cNvSpPr txBox="1"/>
          <p:nvPr/>
        </p:nvSpPr>
        <p:spPr>
          <a:xfrm>
            <a:off x="9348652" y="3401801"/>
            <a:ext cx="1800493" cy="369332"/>
          </a:xfrm>
          <a:prstGeom prst="rect">
            <a:avLst/>
          </a:prstGeom>
          <a:noFill/>
        </p:spPr>
        <p:txBody>
          <a:bodyPr wrap="none" rtlCol="0">
            <a:spAutoFit/>
          </a:bodyPr>
          <a:lstStyle/>
          <a:p>
            <a:r>
              <a:rPr lang="ja-JP" altLang="en-US" dirty="0"/>
              <a:t>攻撃予告（敵）</a:t>
            </a:r>
            <a:endParaRPr kumimoji="1" lang="ja-JP" altLang="en-US" dirty="0"/>
          </a:p>
        </p:txBody>
      </p:sp>
    </p:spTree>
    <p:extLst>
      <p:ext uri="{BB962C8B-B14F-4D97-AF65-F5344CB8AC3E}">
        <p14:creationId xmlns:p14="http://schemas.microsoft.com/office/powerpoint/2010/main" val="768523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69C9AF-9F2A-460B-AD52-EAF88152EE47}"/>
              </a:ext>
            </a:extLst>
          </p:cNvPr>
          <p:cNvSpPr>
            <a:spLocks noGrp="1"/>
          </p:cNvSpPr>
          <p:nvPr>
            <p:ph type="title"/>
          </p:nvPr>
        </p:nvSpPr>
        <p:spPr/>
        <p:txBody>
          <a:bodyPr/>
          <a:lstStyle/>
          <a:p>
            <a:r>
              <a:rPr kumimoji="1" lang="ja-JP" altLang="en-US" dirty="0"/>
              <a:t>制作意図・メモ</a:t>
            </a:r>
          </a:p>
        </p:txBody>
      </p:sp>
      <p:sp>
        <p:nvSpPr>
          <p:cNvPr id="3" name="コンテンツ プレースホルダー 2">
            <a:extLst>
              <a:ext uri="{FF2B5EF4-FFF2-40B4-BE49-F238E27FC236}">
                <a16:creationId xmlns:a16="http://schemas.microsoft.com/office/drawing/2014/main" id="{4F626EA6-1C84-45ED-AF14-CA911F5C9134}"/>
              </a:ext>
            </a:extLst>
          </p:cNvPr>
          <p:cNvSpPr>
            <a:spLocks noGrp="1"/>
          </p:cNvSpPr>
          <p:nvPr>
            <p:ph idx="1"/>
          </p:nvPr>
        </p:nvSpPr>
        <p:spPr/>
        <p:txBody>
          <a:bodyPr>
            <a:normAutofit/>
          </a:bodyPr>
          <a:lstStyle/>
          <a:p>
            <a:pPr marL="0" indent="0">
              <a:buNone/>
            </a:pPr>
            <a:r>
              <a:rPr kumimoji="1" lang="ja-JP" altLang="en-US" dirty="0"/>
              <a:t>制作意図</a:t>
            </a:r>
            <a:endParaRPr kumimoji="1" lang="en-US" altLang="ja-JP" dirty="0"/>
          </a:p>
          <a:p>
            <a:pPr marL="0" indent="0">
              <a:buNone/>
            </a:pPr>
            <a:r>
              <a:rPr kumimoji="1" lang="ja-JP" altLang="en-US" dirty="0"/>
              <a:t>「何度も遊べて様々な変化がある」</a:t>
            </a:r>
            <a:r>
              <a:rPr kumimoji="1" lang="en-US" altLang="ja-JP" dirty="0"/>
              <a:t>RPG</a:t>
            </a:r>
            <a:r>
              <a:rPr kumimoji="1" lang="ja-JP" altLang="en-US" dirty="0"/>
              <a:t>が作りたい</a:t>
            </a:r>
            <a:endParaRPr kumimoji="1" lang="en-US" altLang="ja-JP" dirty="0"/>
          </a:p>
          <a:p>
            <a:pPr marL="0" indent="0">
              <a:buNone/>
            </a:pPr>
            <a:r>
              <a:rPr lang="ja-JP" altLang="en-US" dirty="0"/>
              <a:t>主人公に自由度が欲しい</a:t>
            </a:r>
            <a:endParaRPr lang="en-US" altLang="ja-JP" dirty="0"/>
          </a:p>
          <a:p>
            <a:pPr marL="0" indent="0">
              <a:buNone/>
            </a:pPr>
            <a:endParaRPr kumimoji="1" lang="en-US" altLang="ja-JP" dirty="0"/>
          </a:p>
          <a:p>
            <a:pPr marL="0" indent="0">
              <a:buNone/>
            </a:pPr>
            <a:r>
              <a:rPr lang="ja-JP" altLang="en-US" sz="1800" dirty="0"/>
              <a:t>メモ　仕様アプリ等</a:t>
            </a:r>
            <a:endParaRPr lang="en-US" altLang="ja-JP" sz="1800" dirty="0"/>
          </a:p>
          <a:p>
            <a:pPr marL="0" indent="0">
              <a:buNone/>
            </a:pPr>
            <a:r>
              <a:rPr lang="en-US" altLang="ja-JP" sz="1800" dirty="0"/>
              <a:t>Unity</a:t>
            </a:r>
            <a:r>
              <a:rPr lang="ja-JP" altLang="en-US" sz="1800" dirty="0"/>
              <a:t>　</a:t>
            </a:r>
            <a:r>
              <a:rPr lang="en-US" altLang="ja-JP" sz="1800" dirty="0"/>
              <a:t>UnrealEngine4</a:t>
            </a:r>
            <a:r>
              <a:rPr lang="ja-JP" altLang="en-US" sz="1800" dirty="0"/>
              <a:t>　</a:t>
            </a:r>
            <a:r>
              <a:rPr lang="en-US" altLang="ja-JP" sz="1800" dirty="0"/>
              <a:t>Office</a:t>
            </a:r>
            <a:r>
              <a:rPr lang="ja-JP" altLang="en-US" sz="1800" dirty="0"/>
              <a:t>（</a:t>
            </a:r>
            <a:r>
              <a:rPr lang="en-US" altLang="ja-JP" sz="1800" dirty="0"/>
              <a:t>PowerPoint</a:t>
            </a:r>
            <a:r>
              <a:rPr lang="ja-JP" altLang="en-US" sz="1800" dirty="0"/>
              <a:t>）</a:t>
            </a:r>
            <a:endParaRPr lang="en-US" altLang="ja-JP" sz="1800" dirty="0"/>
          </a:p>
          <a:p>
            <a:pPr marL="0" indent="0">
              <a:buNone/>
            </a:pPr>
            <a:r>
              <a:rPr lang="ja-JP" altLang="en-US" sz="1800" dirty="0"/>
              <a:t>制作時間：約</a:t>
            </a:r>
            <a:r>
              <a:rPr lang="en-US" altLang="ja-JP" sz="1800" dirty="0"/>
              <a:t>1</a:t>
            </a:r>
            <a:r>
              <a:rPr lang="ja-JP" altLang="en-US" sz="1800" dirty="0"/>
              <a:t>週間考案</a:t>
            </a:r>
            <a:r>
              <a:rPr lang="en-US" altLang="ja-JP" sz="1800" dirty="0"/>
              <a:t>6</a:t>
            </a:r>
            <a:r>
              <a:rPr lang="ja-JP" altLang="en-US" sz="1800" dirty="0"/>
              <a:t>日制作</a:t>
            </a:r>
            <a:r>
              <a:rPr lang="en-US" altLang="ja-JP" sz="1800" dirty="0"/>
              <a:t>1</a:t>
            </a:r>
            <a:r>
              <a:rPr lang="ja-JP" altLang="en-US" sz="1800" dirty="0"/>
              <a:t>日</a:t>
            </a:r>
            <a:endParaRPr lang="en-US" altLang="ja-JP" sz="1800" dirty="0"/>
          </a:p>
        </p:txBody>
      </p:sp>
      <p:sp>
        <p:nvSpPr>
          <p:cNvPr id="5" name="タイトル 1">
            <a:extLst>
              <a:ext uri="{FF2B5EF4-FFF2-40B4-BE49-F238E27FC236}">
                <a16:creationId xmlns:a16="http://schemas.microsoft.com/office/drawing/2014/main" id="{26A947E5-DA9E-4D9C-BBDF-C90D090D30BC}"/>
              </a:ext>
            </a:extLst>
          </p:cNvPr>
          <p:cNvSpPr txBox="1">
            <a:spLocks/>
          </p:cNvSpPr>
          <p:nvPr/>
        </p:nvSpPr>
        <p:spPr>
          <a:xfrm>
            <a:off x="5520662" y="5093066"/>
            <a:ext cx="4032738" cy="1399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選択者</a:t>
            </a:r>
            <a:br>
              <a:rPr lang="en-US" altLang="ja-JP" dirty="0"/>
            </a:br>
            <a:r>
              <a:rPr lang="ja-JP" altLang="en-US" sz="1800" dirty="0"/>
              <a:t>～最良の結果を求めて～</a:t>
            </a:r>
          </a:p>
        </p:txBody>
      </p:sp>
      <p:sp>
        <p:nvSpPr>
          <p:cNvPr id="6" name="字幕 2">
            <a:extLst>
              <a:ext uri="{FF2B5EF4-FFF2-40B4-BE49-F238E27FC236}">
                <a16:creationId xmlns:a16="http://schemas.microsoft.com/office/drawing/2014/main" id="{8D9282AD-379A-48E1-92DE-3C78A09FB474}"/>
              </a:ext>
            </a:extLst>
          </p:cNvPr>
          <p:cNvSpPr txBox="1">
            <a:spLocks/>
          </p:cNvSpPr>
          <p:nvPr/>
        </p:nvSpPr>
        <p:spPr>
          <a:xfrm>
            <a:off x="9378864" y="5897609"/>
            <a:ext cx="5917949" cy="10242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200" dirty="0"/>
              <a:t>ジャンル：</a:t>
            </a:r>
            <a:r>
              <a:rPr lang="en-US" altLang="ja-JP" sz="1200" dirty="0"/>
              <a:t>SRPG</a:t>
            </a:r>
          </a:p>
          <a:p>
            <a:pPr marL="0" indent="0">
              <a:buNone/>
            </a:pPr>
            <a:r>
              <a:rPr lang="ja-JP" altLang="en-US" sz="1200" dirty="0"/>
              <a:t>プラットフォーム：</a:t>
            </a:r>
            <a:r>
              <a:rPr lang="en-US" altLang="ja-JP" sz="1200" dirty="0"/>
              <a:t>PS4/PS5</a:t>
            </a:r>
          </a:p>
          <a:p>
            <a:endParaRPr lang="ja-JP" altLang="en-US" dirty="0"/>
          </a:p>
        </p:txBody>
      </p:sp>
    </p:spTree>
    <p:extLst>
      <p:ext uri="{BB962C8B-B14F-4D97-AF65-F5344CB8AC3E}">
        <p14:creationId xmlns:p14="http://schemas.microsoft.com/office/powerpoint/2010/main" val="53812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41FE86-04C5-4530-BA9B-903CF3ED4787}"/>
              </a:ext>
            </a:extLst>
          </p:cNvPr>
          <p:cNvSpPr>
            <a:spLocks noGrp="1"/>
          </p:cNvSpPr>
          <p:nvPr>
            <p:ph type="title"/>
          </p:nvPr>
        </p:nvSpPr>
        <p:spPr>
          <a:xfrm>
            <a:off x="838200" y="393860"/>
            <a:ext cx="10515600" cy="1325563"/>
          </a:xfrm>
        </p:spPr>
        <p:txBody>
          <a:bodyPr/>
          <a:lstStyle/>
          <a:p>
            <a:r>
              <a:rPr kumimoji="1" lang="ja-JP" altLang="en-US" dirty="0"/>
              <a:t>戦闘別案</a:t>
            </a:r>
          </a:p>
        </p:txBody>
      </p:sp>
      <p:sp>
        <p:nvSpPr>
          <p:cNvPr id="4" name="正方形/長方形 3">
            <a:extLst>
              <a:ext uri="{FF2B5EF4-FFF2-40B4-BE49-F238E27FC236}">
                <a16:creationId xmlns:a16="http://schemas.microsoft.com/office/drawing/2014/main" id="{371BAB79-9E2F-4384-B4F3-CA4E39F7D848}"/>
              </a:ext>
            </a:extLst>
          </p:cNvPr>
          <p:cNvSpPr/>
          <p:nvPr/>
        </p:nvSpPr>
        <p:spPr>
          <a:xfrm>
            <a:off x="5867400" y="1613695"/>
            <a:ext cx="5852160" cy="28051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A531852-ADA9-40DE-8C55-BEC6D0A00F66}"/>
              </a:ext>
            </a:extLst>
          </p:cNvPr>
          <p:cNvSpPr/>
          <p:nvPr/>
        </p:nvSpPr>
        <p:spPr>
          <a:xfrm>
            <a:off x="5867400" y="4145280"/>
            <a:ext cx="5852160" cy="27352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コンテンツ プレースホルダー 6" descr="食品 が含まれている画像&#10;&#10;自動的に生成された説明">
            <a:extLst>
              <a:ext uri="{FF2B5EF4-FFF2-40B4-BE49-F238E27FC236}">
                <a16:creationId xmlns:a16="http://schemas.microsoft.com/office/drawing/2014/main" id="{E4DA5356-0AB0-4892-BFD6-9E9DBFEBC8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4520" y="3405506"/>
            <a:ext cx="845502" cy="845502"/>
          </a:xfrm>
        </p:spPr>
      </p:pic>
      <p:pic>
        <p:nvPicPr>
          <p:cNvPr id="8" name="コンテンツ プレースホルダー 6" descr="食品 が含まれている画像&#10;&#10;自動的に生成された説明">
            <a:extLst>
              <a:ext uri="{FF2B5EF4-FFF2-40B4-BE49-F238E27FC236}">
                <a16:creationId xmlns:a16="http://schemas.microsoft.com/office/drawing/2014/main" id="{D103F708-5CEC-4D9F-8D60-5BDC7A441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040" y="3429000"/>
            <a:ext cx="845502" cy="845502"/>
          </a:xfrm>
          <a:prstGeom prst="rect">
            <a:avLst/>
          </a:prstGeom>
        </p:spPr>
      </p:pic>
      <p:pic>
        <p:nvPicPr>
          <p:cNvPr id="10" name="図 9" descr="ロゴ, アイコン&#10;&#10;自動的に生成された説明">
            <a:extLst>
              <a:ext uri="{FF2B5EF4-FFF2-40B4-BE49-F238E27FC236}">
                <a16:creationId xmlns:a16="http://schemas.microsoft.com/office/drawing/2014/main" id="{671D096E-0ECD-4FCC-95FC-55907BCF2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190" y="3596363"/>
            <a:ext cx="532905" cy="753803"/>
          </a:xfrm>
          <a:prstGeom prst="rect">
            <a:avLst/>
          </a:prstGeom>
        </p:spPr>
      </p:pic>
      <p:pic>
        <p:nvPicPr>
          <p:cNvPr id="11" name="図 10" descr="ロゴ, アイコン&#10;&#10;自動的に生成された説明">
            <a:extLst>
              <a:ext uri="{FF2B5EF4-FFF2-40B4-BE49-F238E27FC236}">
                <a16:creationId xmlns:a16="http://schemas.microsoft.com/office/drawing/2014/main" id="{96CD5F01-67B7-4C62-B2F2-673C4493E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1359" y="3596363"/>
            <a:ext cx="532905" cy="753803"/>
          </a:xfrm>
          <a:prstGeom prst="rect">
            <a:avLst/>
          </a:prstGeom>
        </p:spPr>
      </p:pic>
      <p:pic>
        <p:nvPicPr>
          <p:cNvPr id="12" name="図 11" descr="ロゴ, アイコン&#10;&#10;自動的に生成された説明">
            <a:extLst>
              <a:ext uri="{FF2B5EF4-FFF2-40B4-BE49-F238E27FC236}">
                <a16:creationId xmlns:a16="http://schemas.microsoft.com/office/drawing/2014/main" id="{621232C5-7C8B-4223-BF3C-25BC8FE6D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216" y="3673150"/>
            <a:ext cx="532905" cy="753803"/>
          </a:xfrm>
          <a:prstGeom prst="rect">
            <a:avLst/>
          </a:prstGeom>
        </p:spPr>
      </p:pic>
      <p:pic>
        <p:nvPicPr>
          <p:cNvPr id="13" name="図 12" descr="ロゴ, アイコン&#10;&#10;自動的に生成された説明">
            <a:extLst>
              <a:ext uri="{FF2B5EF4-FFF2-40B4-BE49-F238E27FC236}">
                <a16:creationId xmlns:a16="http://schemas.microsoft.com/office/drawing/2014/main" id="{D671A7BA-D72F-4466-8094-85A7707E9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8611" y="3535593"/>
            <a:ext cx="532905" cy="753803"/>
          </a:xfrm>
          <a:prstGeom prst="rect">
            <a:avLst/>
          </a:prstGeom>
        </p:spPr>
      </p:pic>
      <p:pic>
        <p:nvPicPr>
          <p:cNvPr id="14" name="図 13" descr="ロゴ, アイコン&#10;&#10;自動的に生成された説明">
            <a:extLst>
              <a:ext uri="{FF2B5EF4-FFF2-40B4-BE49-F238E27FC236}">
                <a16:creationId xmlns:a16="http://schemas.microsoft.com/office/drawing/2014/main" id="{EBF68E49-5C9B-4B2A-96E8-93E958AA4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7654" y="3673150"/>
            <a:ext cx="532905" cy="753803"/>
          </a:xfrm>
          <a:prstGeom prst="rect">
            <a:avLst/>
          </a:prstGeom>
        </p:spPr>
      </p:pic>
      <p:pic>
        <p:nvPicPr>
          <p:cNvPr id="15" name="図 14" descr="ロゴ, アイコン&#10;&#10;自動的に生成された説明">
            <a:extLst>
              <a:ext uri="{FF2B5EF4-FFF2-40B4-BE49-F238E27FC236}">
                <a16:creationId xmlns:a16="http://schemas.microsoft.com/office/drawing/2014/main" id="{F1604D39-0122-45CE-9287-9FA9AED96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189" y="3565978"/>
            <a:ext cx="532905" cy="753803"/>
          </a:xfrm>
          <a:prstGeom prst="rect">
            <a:avLst/>
          </a:prstGeom>
        </p:spPr>
      </p:pic>
      <p:pic>
        <p:nvPicPr>
          <p:cNvPr id="16" name="図 15" descr="ロゴ, アイコン&#10;&#10;自動的に生成された説明">
            <a:extLst>
              <a:ext uri="{FF2B5EF4-FFF2-40B4-BE49-F238E27FC236}">
                <a16:creationId xmlns:a16="http://schemas.microsoft.com/office/drawing/2014/main" id="{3E03AE6F-E65A-4410-9E66-6A8117EFB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266" y="3474849"/>
            <a:ext cx="532905" cy="753803"/>
          </a:xfrm>
          <a:prstGeom prst="rect">
            <a:avLst/>
          </a:prstGeom>
        </p:spPr>
      </p:pic>
      <p:pic>
        <p:nvPicPr>
          <p:cNvPr id="17" name="図 16" descr="ロゴ, アイコン&#10;&#10;自動的に生成された説明">
            <a:extLst>
              <a:ext uri="{FF2B5EF4-FFF2-40B4-BE49-F238E27FC236}">
                <a16:creationId xmlns:a16="http://schemas.microsoft.com/office/drawing/2014/main" id="{749199CC-350F-4AC3-9870-31A59202C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697" y="3461991"/>
            <a:ext cx="532905" cy="753803"/>
          </a:xfrm>
          <a:prstGeom prst="rect">
            <a:avLst/>
          </a:prstGeom>
        </p:spPr>
      </p:pic>
      <p:pic>
        <p:nvPicPr>
          <p:cNvPr id="18" name="図 17" descr="ロゴ, アイコン&#10;&#10;自動的に生成された説明">
            <a:extLst>
              <a:ext uri="{FF2B5EF4-FFF2-40B4-BE49-F238E27FC236}">
                <a16:creationId xmlns:a16="http://schemas.microsoft.com/office/drawing/2014/main" id="{E65B96CF-972A-40F3-A63A-911AB6C78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675" y="3638830"/>
            <a:ext cx="532905" cy="753803"/>
          </a:xfrm>
          <a:prstGeom prst="rect">
            <a:avLst/>
          </a:prstGeom>
        </p:spPr>
      </p:pic>
      <p:pic>
        <p:nvPicPr>
          <p:cNvPr id="19" name="図 18" descr="ロゴ, アイコン&#10;&#10;自動的に生成された説明">
            <a:extLst>
              <a:ext uri="{FF2B5EF4-FFF2-40B4-BE49-F238E27FC236}">
                <a16:creationId xmlns:a16="http://schemas.microsoft.com/office/drawing/2014/main" id="{1576472A-785C-4816-9BA8-EE5616914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871" y="3630683"/>
            <a:ext cx="532905" cy="753803"/>
          </a:xfrm>
          <a:prstGeom prst="rect">
            <a:avLst/>
          </a:prstGeom>
        </p:spPr>
      </p:pic>
      <p:sp>
        <p:nvSpPr>
          <p:cNvPr id="20" name="正方形/長方形 19">
            <a:extLst>
              <a:ext uri="{FF2B5EF4-FFF2-40B4-BE49-F238E27FC236}">
                <a16:creationId xmlns:a16="http://schemas.microsoft.com/office/drawing/2014/main" id="{BAFFBCDE-0178-48E3-840F-C4C22C46CB86}"/>
              </a:ext>
            </a:extLst>
          </p:cNvPr>
          <p:cNvSpPr/>
          <p:nvPr/>
        </p:nvSpPr>
        <p:spPr>
          <a:xfrm>
            <a:off x="10168458" y="4261473"/>
            <a:ext cx="877163" cy="923330"/>
          </a:xfrm>
          <a:prstGeom prst="rect">
            <a:avLst/>
          </a:prstGeom>
          <a:noFill/>
        </p:spPr>
        <p:txBody>
          <a:bodyPr wrap="none" lIns="91440" tIns="45720" rIns="91440" bIns="45720">
            <a:spAutoFit/>
          </a:bodyPr>
          <a:lstStyle/>
          <a:p>
            <a:pPr algn="ctr"/>
            <a:r>
              <a:rPr lang="ja-JP" altLang="en-US" sz="5400" b="0" cap="none" spc="0" dirty="0">
                <a:ln w="0"/>
                <a:solidFill>
                  <a:schemeClr val="tx1"/>
                </a:solidFill>
                <a:effectLst>
                  <a:outerShdw blurRad="38100" dist="19050" dir="2700000" algn="tl" rotWithShape="0">
                    <a:schemeClr val="dk1">
                      <a:alpha val="40000"/>
                    </a:schemeClr>
                  </a:outerShdw>
                </a:effectLst>
              </a:rPr>
              <a:t>敵</a:t>
            </a:r>
          </a:p>
        </p:txBody>
      </p:sp>
      <p:sp>
        <p:nvSpPr>
          <p:cNvPr id="21" name="正方形/長方形 20">
            <a:extLst>
              <a:ext uri="{FF2B5EF4-FFF2-40B4-BE49-F238E27FC236}">
                <a16:creationId xmlns:a16="http://schemas.microsoft.com/office/drawing/2014/main" id="{AB747028-D8B8-40C1-AE7D-56033DF0DBBB}"/>
              </a:ext>
            </a:extLst>
          </p:cNvPr>
          <p:cNvSpPr/>
          <p:nvPr/>
        </p:nvSpPr>
        <p:spPr>
          <a:xfrm>
            <a:off x="5949675" y="4368514"/>
            <a:ext cx="2236510" cy="400110"/>
          </a:xfrm>
          <a:prstGeom prst="rect">
            <a:avLst/>
          </a:prstGeom>
          <a:noFill/>
        </p:spPr>
        <p:txBody>
          <a:bodyPr wrap="none" lIns="91440" tIns="45720" rIns="91440" bIns="45720">
            <a:spAutoFit/>
          </a:bodyPr>
          <a:lstStyle/>
          <a:p>
            <a:pPr algn="ctr"/>
            <a:r>
              <a:rPr lang="ja-JP" altLang="en-US" sz="2000" dirty="0">
                <a:ln w="0"/>
                <a:effectLst>
                  <a:outerShdw blurRad="38100" dist="19050" dir="2700000" algn="tl" rotWithShape="0">
                    <a:schemeClr val="dk1">
                      <a:alpha val="40000"/>
                    </a:schemeClr>
                  </a:outerShdw>
                </a:effectLst>
              </a:rPr>
              <a:t>味方　プレイヤー</a:t>
            </a:r>
            <a:endParaRPr lang="ja-JP"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22" name="テキスト ボックス 21">
            <a:extLst>
              <a:ext uri="{FF2B5EF4-FFF2-40B4-BE49-F238E27FC236}">
                <a16:creationId xmlns:a16="http://schemas.microsoft.com/office/drawing/2014/main" id="{DE372AF0-DF50-43D7-A35C-673E58101AE3}"/>
              </a:ext>
            </a:extLst>
          </p:cNvPr>
          <p:cNvSpPr txBox="1"/>
          <p:nvPr/>
        </p:nvSpPr>
        <p:spPr>
          <a:xfrm>
            <a:off x="716280" y="1967167"/>
            <a:ext cx="4544834" cy="707886"/>
          </a:xfrm>
          <a:prstGeom prst="rect">
            <a:avLst/>
          </a:prstGeom>
          <a:noFill/>
        </p:spPr>
        <p:txBody>
          <a:bodyPr wrap="none" rtlCol="0">
            <a:spAutoFit/>
          </a:bodyPr>
          <a:lstStyle/>
          <a:p>
            <a:r>
              <a:rPr kumimoji="1" lang="ja-JP" altLang="en-US" sz="2000" dirty="0"/>
              <a:t>各ターン自分のターンが来る毎に</a:t>
            </a:r>
            <a:endParaRPr kumimoji="1" lang="en-US" altLang="ja-JP" sz="2000" dirty="0"/>
          </a:p>
          <a:p>
            <a:r>
              <a:rPr kumimoji="1" lang="ja-JP" altLang="en-US" sz="2000" dirty="0"/>
              <a:t>キャラクターが相手側に</a:t>
            </a:r>
            <a:r>
              <a:rPr lang="ja-JP" altLang="en-US" sz="2000" dirty="0"/>
              <a:t>移動します。</a:t>
            </a:r>
            <a:endParaRPr kumimoji="1" lang="ja-JP" altLang="en-US" sz="2000" dirty="0"/>
          </a:p>
        </p:txBody>
      </p:sp>
      <p:pic>
        <p:nvPicPr>
          <p:cNvPr id="23" name="図 22" descr="ロゴ, アイコン&#10;&#10;自動的に生成された説明">
            <a:extLst>
              <a:ext uri="{FF2B5EF4-FFF2-40B4-BE49-F238E27FC236}">
                <a16:creationId xmlns:a16="http://schemas.microsoft.com/office/drawing/2014/main" id="{298591FD-388D-4D59-80C6-1E18E6D09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093" y="2998564"/>
            <a:ext cx="532905" cy="753803"/>
          </a:xfrm>
          <a:prstGeom prst="rect">
            <a:avLst/>
          </a:prstGeom>
        </p:spPr>
      </p:pic>
      <p:pic>
        <p:nvPicPr>
          <p:cNvPr id="24" name="コンテンツ プレースホルダー 6" descr="食品 が含まれている画像&#10;&#10;自動的に生成された説明">
            <a:extLst>
              <a:ext uri="{FF2B5EF4-FFF2-40B4-BE49-F238E27FC236}">
                <a16:creationId xmlns:a16="http://schemas.microsoft.com/office/drawing/2014/main" id="{A114F5D7-13B7-4703-9182-42A4786CA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376" y="2914114"/>
            <a:ext cx="845502" cy="845502"/>
          </a:xfrm>
          <a:prstGeom prst="rect">
            <a:avLst/>
          </a:prstGeom>
        </p:spPr>
      </p:pic>
      <p:sp>
        <p:nvSpPr>
          <p:cNvPr id="25" name="矢印: 右 24">
            <a:extLst>
              <a:ext uri="{FF2B5EF4-FFF2-40B4-BE49-F238E27FC236}">
                <a16:creationId xmlns:a16="http://schemas.microsoft.com/office/drawing/2014/main" id="{C957CB32-D853-4757-AF8A-9390F0ABE727}"/>
              </a:ext>
            </a:extLst>
          </p:cNvPr>
          <p:cNvSpPr/>
          <p:nvPr/>
        </p:nvSpPr>
        <p:spPr>
          <a:xfrm>
            <a:off x="2562174" y="3256663"/>
            <a:ext cx="680615" cy="297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050D7F76-D833-48DD-B4C2-BB889648B09C}"/>
              </a:ext>
            </a:extLst>
          </p:cNvPr>
          <p:cNvSpPr/>
          <p:nvPr/>
        </p:nvSpPr>
        <p:spPr>
          <a:xfrm>
            <a:off x="9550052" y="2642500"/>
            <a:ext cx="1877437" cy="769441"/>
          </a:xfrm>
          <a:prstGeom prst="rect">
            <a:avLst/>
          </a:prstGeom>
          <a:noFill/>
        </p:spPr>
        <p:txBody>
          <a:bodyPr wrap="none" lIns="91440" tIns="45720" rIns="91440" bIns="45720">
            <a:spAutoFit/>
          </a:bodyPr>
          <a:lstStyle/>
          <a:p>
            <a:pPr algn="ctr"/>
            <a:r>
              <a:rPr lang="ja-JP" altLang="en-US" sz="4400" b="1" cap="none" spc="0" dirty="0">
                <a:ln w="22225">
                  <a:solidFill>
                    <a:schemeClr val="accent2"/>
                  </a:solidFill>
                  <a:prstDash val="solid"/>
                </a:ln>
                <a:solidFill>
                  <a:schemeClr val="accent2">
                    <a:lumMod val="40000"/>
                    <a:lumOff val="60000"/>
                  </a:schemeClr>
                </a:solidFill>
                <a:effectLst/>
              </a:rPr>
              <a:t>〇　</a:t>
            </a:r>
            <a:r>
              <a:rPr lang="en-US" altLang="ja-JP" sz="4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ja-JP" altLang="en-US" sz="4400" b="1" cap="none" spc="0" dirty="0">
              <a:ln w="22225">
                <a:solidFill>
                  <a:schemeClr val="accent2"/>
                </a:solidFill>
                <a:prstDash val="solid"/>
              </a:ln>
              <a:solidFill>
                <a:srgbClr val="92D050"/>
              </a:solidFill>
              <a:effectLst/>
            </a:endParaRPr>
          </a:p>
        </p:txBody>
      </p:sp>
      <p:sp>
        <p:nvSpPr>
          <p:cNvPr id="27" name="テキスト ボックス 26">
            <a:extLst>
              <a:ext uri="{FF2B5EF4-FFF2-40B4-BE49-F238E27FC236}">
                <a16:creationId xmlns:a16="http://schemas.microsoft.com/office/drawing/2014/main" id="{77D8F96A-E811-4509-B4CD-F7F929DA7204}"/>
              </a:ext>
            </a:extLst>
          </p:cNvPr>
          <p:cNvSpPr txBox="1"/>
          <p:nvPr/>
        </p:nvSpPr>
        <p:spPr>
          <a:xfrm>
            <a:off x="703963" y="3781564"/>
            <a:ext cx="4801314" cy="1015663"/>
          </a:xfrm>
          <a:prstGeom prst="rect">
            <a:avLst/>
          </a:prstGeom>
          <a:noFill/>
        </p:spPr>
        <p:txBody>
          <a:bodyPr wrap="none" rtlCol="0">
            <a:spAutoFit/>
          </a:bodyPr>
          <a:lstStyle/>
          <a:p>
            <a:r>
              <a:rPr kumimoji="1" lang="ja-JP" altLang="en-US" sz="2000" dirty="0"/>
              <a:t>敵キャラクターと重なったタイミングで</a:t>
            </a:r>
            <a:endParaRPr kumimoji="1" lang="en-US" altLang="ja-JP" sz="2000" dirty="0"/>
          </a:p>
          <a:p>
            <a:r>
              <a:rPr lang="ja-JP" altLang="en-US" sz="2000" dirty="0"/>
              <a:t>その上部に表示されているボタンを</a:t>
            </a:r>
            <a:endParaRPr lang="en-US" altLang="ja-JP" sz="2000" dirty="0"/>
          </a:p>
          <a:p>
            <a:r>
              <a:rPr lang="ja-JP" altLang="en-US" sz="2000" dirty="0"/>
              <a:t>押すことで</a:t>
            </a:r>
            <a:r>
              <a:rPr kumimoji="1" lang="ja-JP" altLang="en-US" sz="2000" dirty="0"/>
              <a:t>攻撃します</a:t>
            </a:r>
          </a:p>
        </p:txBody>
      </p:sp>
      <p:pic>
        <p:nvPicPr>
          <p:cNvPr id="28" name="図 27" descr="ロゴ, アイコン&#10;&#10;自動的に生成された説明">
            <a:extLst>
              <a:ext uri="{FF2B5EF4-FFF2-40B4-BE49-F238E27FC236}">
                <a16:creationId xmlns:a16="http://schemas.microsoft.com/office/drawing/2014/main" id="{3F036A8C-697A-4B83-8314-AE9DD1BE4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0949" y="4745309"/>
            <a:ext cx="532905" cy="753803"/>
          </a:xfrm>
          <a:prstGeom prst="rect">
            <a:avLst/>
          </a:prstGeom>
        </p:spPr>
      </p:pic>
      <p:pic>
        <p:nvPicPr>
          <p:cNvPr id="29" name="コンテンツ プレースホルダー 6" descr="食品 が含まれている画像&#10;&#10;自動的に生成された説明">
            <a:extLst>
              <a:ext uri="{FF2B5EF4-FFF2-40B4-BE49-F238E27FC236}">
                <a16:creationId xmlns:a16="http://schemas.microsoft.com/office/drawing/2014/main" id="{8BFE87CA-9D00-4093-B9CB-A747B87E3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5589" y="4601692"/>
            <a:ext cx="845502" cy="845502"/>
          </a:xfrm>
          <a:prstGeom prst="rect">
            <a:avLst/>
          </a:prstGeom>
        </p:spPr>
      </p:pic>
      <p:sp>
        <p:nvSpPr>
          <p:cNvPr id="30" name="正方形/長方形 29">
            <a:extLst>
              <a:ext uri="{FF2B5EF4-FFF2-40B4-BE49-F238E27FC236}">
                <a16:creationId xmlns:a16="http://schemas.microsoft.com/office/drawing/2014/main" id="{D73A0E4C-2C4C-417A-8DBC-DF49A7A000FB}"/>
              </a:ext>
            </a:extLst>
          </p:cNvPr>
          <p:cNvSpPr/>
          <p:nvPr/>
        </p:nvSpPr>
        <p:spPr>
          <a:xfrm>
            <a:off x="4519445" y="4362878"/>
            <a:ext cx="646331" cy="646331"/>
          </a:xfrm>
          <a:prstGeom prst="rect">
            <a:avLst/>
          </a:prstGeom>
          <a:noFill/>
        </p:spPr>
        <p:txBody>
          <a:bodyPr wrap="none" lIns="91440" tIns="45720" rIns="91440" bIns="45720">
            <a:spAutoFit/>
          </a:bodyPr>
          <a:lstStyle/>
          <a:p>
            <a:pPr algn="ctr"/>
            <a:r>
              <a:rPr lang="ja-JP" altLang="en-US" sz="3600" b="1" cap="none" spc="0" dirty="0">
                <a:ln w="22225">
                  <a:solidFill>
                    <a:schemeClr val="accent2"/>
                  </a:solidFill>
                  <a:prstDash val="solid"/>
                </a:ln>
                <a:solidFill>
                  <a:schemeClr val="accent2">
                    <a:lumMod val="40000"/>
                    <a:lumOff val="60000"/>
                  </a:schemeClr>
                </a:solidFill>
                <a:effectLst/>
              </a:rPr>
              <a:t>〇</a:t>
            </a:r>
            <a:endParaRPr lang="ja-JP" altLang="en-US" sz="3600" b="1" cap="none" spc="0" dirty="0">
              <a:ln w="22225">
                <a:solidFill>
                  <a:schemeClr val="accent2"/>
                </a:solidFill>
                <a:prstDash val="solid"/>
              </a:ln>
              <a:solidFill>
                <a:srgbClr val="92D050"/>
              </a:solidFill>
              <a:effectLst/>
            </a:endParaRPr>
          </a:p>
        </p:txBody>
      </p:sp>
      <p:sp>
        <p:nvSpPr>
          <p:cNvPr id="31" name="斜め縞 30">
            <a:extLst>
              <a:ext uri="{FF2B5EF4-FFF2-40B4-BE49-F238E27FC236}">
                <a16:creationId xmlns:a16="http://schemas.microsoft.com/office/drawing/2014/main" id="{188E6BEE-F440-4AF1-AA9B-C1E659D4D840}"/>
              </a:ext>
            </a:extLst>
          </p:cNvPr>
          <p:cNvSpPr/>
          <p:nvPr/>
        </p:nvSpPr>
        <p:spPr>
          <a:xfrm rot="1200040">
            <a:off x="4267899" y="4825843"/>
            <a:ext cx="133846" cy="537915"/>
          </a:xfrm>
          <a:prstGeom prst="diagStripe">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181EE459-CC9F-48D3-9842-0C966B071F1F}"/>
              </a:ext>
            </a:extLst>
          </p:cNvPr>
          <p:cNvSpPr txBox="1"/>
          <p:nvPr/>
        </p:nvSpPr>
        <p:spPr>
          <a:xfrm>
            <a:off x="703963" y="5582907"/>
            <a:ext cx="9674443" cy="707886"/>
          </a:xfrm>
          <a:prstGeom prst="rect">
            <a:avLst/>
          </a:prstGeom>
          <a:noFill/>
        </p:spPr>
        <p:txBody>
          <a:bodyPr wrap="none" rtlCol="0">
            <a:spAutoFit/>
          </a:bodyPr>
          <a:lstStyle/>
          <a:p>
            <a:r>
              <a:rPr kumimoji="1" lang="ja-JP" altLang="en-US" sz="2000" dirty="0"/>
              <a:t>敵</a:t>
            </a:r>
            <a:r>
              <a:rPr lang="ja-JP" altLang="en-US" sz="2000" dirty="0"/>
              <a:t>からの攻撃はが移動してきた際に</a:t>
            </a:r>
            <a:endParaRPr lang="en-US" altLang="ja-JP" sz="2000" dirty="0"/>
          </a:p>
          <a:p>
            <a:r>
              <a:rPr lang="ja-JP" altLang="en-US" sz="2000" dirty="0"/>
              <a:t>プレイヤー側キャラクターの上部に表示されているボタンを押すことで防げます</a:t>
            </a:r>
            <a:endParaRPr kumimoji="1" lang="en-US" altLang="ja-JP" sz="2000" dirty="0"/>
          </a:p>
        </p:txBody>
      </p:sp>
    </p:spTree>
    <p:extLst>
      <p:ext uri="{BB962C8B-B14F-4D97-AF65-F5344CB8AC3E}">
        <p14:creationId xmlns:p14="http://schemas.microsoft.com/office/powerpoint/2010/main" val="10670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0F37B-477A-4855-A567-DF7CC3ECEA71}"/>
              </a:ext>
            </a:extLst>
          </p:cNvPr>
          <p:cNvSpPr>
            <a:spLocks noGrp="1"/>
          </p:cNvSpPr>
          <p:nvPr>
            <p:ph type="title"/>
          </p:nvPr>
        </p:nvSpPr>
        <p:spPr/>
        <p:txBody>
          <a:bodyPr/>
          <a:lstStyle/>
          <a:p>
            <a:r>
              <a:rPr lang="ja-JP" altLang="en-US" dirty="0"/>
              <a:t>主人公と目的　</a:t>
            </a:r>
            <a:endParaRPr kumimoji="1" lang="ja-JP" altLang="en-US" dirty="0"/>
          </a:p>
        </p:txBody>
      </p:sp>
      <p:sp>
        <p:nvSpPr>
          <p:cNvPr id="3" name="コンテンツ プレースホルダー 2">
            <a:extLst>
              <a:ext uri="{FF2B5EF4-FFF2-40B4-BE49-F238E27FC236}">
                <a16:creationId xmlns:a16="http://schemas.microsoft.com/office/drawing/2014/main" id="{CE6D50D3-220A-4BA9-AEFA-BF466B2D0D34}"/>
              </a:ext>
            </a:extLst>
          </p:cNvPr>
          <p:cNvSpPr>
            <a:spLocks noGrp="1"/>
          </p:cNvSpPr>
          <p:nvPr>
            <p:ph idx="1"/>
          </p:nvPr>
        </p:nvSpPr>
        <p:spPr/>
        <p:txBody>
          <a:bodyPr/>
          <a:lstStyle/>
          <a:p>
            <a:pPr marL="0" indent="0">
              <a:buNone/>
            </a:pPr>
            <a:endParaRPr kumimoji="1" lang="en-US" altLang="ja-JP" dirty="0"/>
          </a:p>
          <a:p>
            <a:pPr marL="0" indent="0">
              <a:buNone/>
            </a:pPr>
            <a:r>
              <a:rPr kumimoji="1" lang="ja-JP" altLang="en-US" dirty="0"/>
              <a:t>このゲームの主人公の名前は　ありません</a:t>
            </a:r>
            <a:endParaRPr kumimoji="1" lang="en-US" altLang="ja-JP" dirty="0"/>
          </a:p>
          <a:p>
            <a:pPr marL="0" indent="0">
              <a:buNone/>
            </a:pPr>
            <a:endParaRPr lang="en-US" altLang="ja-JP" dirty="0"/>
          </a:p>
          <a:p>
            <a:pPr marL="0" indent="0">
              <a:buNone/>
            </a:pPr>
            <a:r>
              <a:rPr kumimoji="1" lang="ja-JP" altLang="en-US" dirty="0"/>
              <a:t>目的は　</a:t>
            </a:r>
            <a:r>
              <a:rPr kumimoji="1" lang="ja-JP" altLang="en-US" sz="3600" dirty="0"/>
              <a:t>「英雄となること」</a:t>
            </a:r>
          </a:p>
          <a:p>
            <a:pPr marL="0" indent="0">
              <a:buNone/>
            </a:pPr>
            <a:endParaRPr lang="en-US" altLang="ja-JP" dirty="0"/>
          </a:p>
          <a:p>
            <a:pPr marL="0" indent="0">
              <a:buNone/>
            </a:pPr>
            <a:r>
              <a:rPr kumimoji="1" lang="ja-JP" altLang="en-US" dirty="0"/>
              <a:t>全てを救って名もなき英雄伝説を創るゲームを目的としてます</a:t>
            </a:r>
          </a:p>
        </p:txBody>
      </p:sp>
    </p:spTree>
    <p:extLst>
      <p:ext uri="{BB962C8B-B14F-4D97-AF65-F5344CB8AC3E}">
        <p14:creationId xmlns:p14="http://schemas.microsoft.com/office/powerpoint/2010/main" val="1870568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A5830C83-62D2-4AB7-BD35-A2EB77B42322}"/>
              </a:ext>
            </a:extLst>
          </p:cNvPr>
          <p:cNvSpPr/>
          <p:nvPr/>
        </p:nvSpPr>
        <p:spPr>
          <a:xfrm>
            <a:off x="838200" y="3934691"/>
            <a:ext cx="10291618" cy="24476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D64914E-C632-485F-B530-ED9393F86FD2}"/>
              </a:ext>
            </a:extLst>
          </p:cNvPr>
          <p:cNvSpPr>
            <a:spLocks noGrp="1"/>
          </p:cNvSpPr>
          <p:nvPr>
            <p:ph type="title"/>
          </p:nvPr>
        </p:nvSpPr>
        <p:spPr/>
        <p:txBody>
          <a:bodyPr/>
          <a:lstStyle/>
          <a:p>
            <a:r>
              <a:rPr kumimoji="1" lang="ja-JP" altLang="en-US" dirty="0"/>
              <a:t>本作について　正義と犠牲</a:t>
            </a:r>
          </a:p>
        </p:txBody>
      </p:sp>
      <p:sp>
        <p:nvSpPr>
          <p:cNvPr id="3" name="コンテンツ プレースホルダー 2">
            <a:extLst>
              <a:ext uri="{FF2B5EF4-FFF2-40B4-BE49-F238E27FC236}">
                <a16:creationId xmlns:a16="http://schemas.microsoft.com/office/drawing/2014/main" id="{D0C1E2C6-0497-4677-8122-DCD8A453177A}"/>
              </a:ext>
            </a:extLst>
          </p:cNvPr>
          <p:cNvSpPr>
            <a:spLocks noGrp="1"/>
          </p:cNvSpPr>
          <p:nvPr>
            <p:ph idx="1"/>
          </p:nvPr>
        </p:nvSpPr>
        <p:spPr>
          <a:xfrm>
            <a:off x="838200" y="1825625"/>
            <a:ext cx="10515600" cy="2359513"/>
          </a:xfrm>
        </p:spPr>
        <p:txBody>
          <a:bodyPr>
            <a:normAutofit/>
          </a:bodyPr>
          <a:lstStyle/>
          <a:p>
            <a:pPr marL="0" indent="0">
              <a:buNone/>
            </a:pPr>
            <a:r>
              <a:rPr kumimoji="1" lang="ja-JP" altLang="en-US" sz="2000" dirty="0"/>
              <a:t>本作はメインストーリーと並行して章や各イベントごとに</a:t>
            </a:r>
            <a:endParaRPr kumimoji="1" lang="en-US" altLang="ja-JP" sz="2000" dirty="0"/>
          </a:p>
          <a:p>
            <a:pPr marL="0" indent="0">
              <a:buNone/>
            </a:pPr>
            <a:r>
              <a:rPr lang="ja-JP" altLang="en-US" sz="2000" dirty="0"/>
              <a:t>「正義」と「犠牲」のストーリーが存在します。</a:t>
            </a:r>
            <a:endParaRPr lang="en-US" altLang="ja-JP" sz="2000" dirty="0"/>
          </a:p>
          <a:p>
            <a:pPr marL="0" indent="0">
              <a:buNone/>
            </a:pPr>
            <a:r>
              <a:rPr lang="ja-JP" altLang="en-US" sz="2000" dirty="0"/>
              <a:t>「正義」「犠牲」いずれも</a:t>
            </a:r>
            <a:endParaRPr lang="en-US" altLang="ja-JP" sz="2000" dirty="0"/>
          </a:p>
          <a:p>
            <a:pPr marL="0" indent="0">
              <a:buNone/>
            </a:pPr>
            <a:r>
              <a:rPr lang="ja-JP" altLang="en-US" sz="2000" dirty="0">
                <a:solidFill>
                  <a:srgbClr val="FF0000"/>
                </a:solidFill>
              </a:rPr>
              <a:t>特定の条件を達成しない限り</a:t>
            </a:r>
            <a:r>
              <a:rPr kumimoji="1" lang="ja-JP" altLang="en-US" sz="2000" dirty="0">
                <a:solidFill>
                  <a:srgbClr val="FF0000"/>
                </a:solidFill>
              </a:rPr>
              <a:t>片方のみクリア可能</a:t>
            </a:r>
            <a:r>
              <a:rPr kumimoji="1" lang="ja-JP" altLang="en-US" sz="2000" dirty="0"/>
              <a:t>となります。</a:t>
            </a:r>
          </a:p>
        </p:txBody>
      </p:sp>
      <p:sp>
        <p:nvSpPr>
          <p:cNvPr id="4" name="コンテンツ プレースホルダー 2">
            <a:extLst>
              <a:ext uri="{FF2B5EF4-FFF2-40B4-BE49-F238E27FC236}">
                <a16:creationId xmlns:a16="http://schemas.microsoft.com/office/drawing/2014/main" id="{24A2CCF3-9F3D-4719-81EB-A914F0DC6AA7}"/>
              </a:ext>
            </a:extLst>
          </p:cNvPr>
          <p:cNvSpPr txBox="1">
            <a:spLocks/>
          </p:cNvSpPr>
          <p:nvPr/>
        </p:nvSpPr>
        <p:spPr>
          <a:xfrm>
            <a:off x="838200" y="4185138"/>
            <a:ext cx="10515600" cy="269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ゲーム開始　　　　　　　　　　　　　　　　　　ゲーム終了</a:t>
            </a:r>
          </a:p>
        </p:txBody>
      </p:sp>
      <p:sp>
        <p:nvSpPr>
          <p:cNvPr id="5" name="矢印: 右 4">
            <a:extLst>
              <a:ext uri="{FF2B5EF4-FFF2-40B4-BE49-F238E27FC236}">
                <a16:creationId xmlns:a16="http://schemas.microsoft.com/office/drawing/2014/main" id="{A9CED560-9FC1-481F-A6F2-528B2CCF31C2}"/>
              </a:ext>
            </a:extLst>
          </p:cNvPr>
          <p:cNvSpPr/>
          <p:nvPr/>
        </p:nvSpPr>
        <p:spPr>
          <a:xfrm>
            <a:off x="1266092" y="4759569"/>
            <a:ext cx="9355016" cy="28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2C2BD694-1762-4000-86DF-9B77AC9E7ACA}"/>
              </a:ext>
            </a:extLst>
          </p:cNvPr>
          <p:cNvSpPr txBox="1">
            <a:spLocks/>
          </p:cNvSpPr>
          <p:nvPr/>
        </p:nvSpPr>
        <p:spPr>
          <a:xfrm>
            <a:off x="4378568" y="4444054"/>
            <a:ext cx="10515600" cy="269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メインストーリー</a:t>
            </a:r>
          </a:p>
        </p:txBody>
      </p:sp>
      <p:sp>
        <p:nvSpPr>
          <p:cNvPr id="7" name="矢印: 右 6">
            <a:extLst>
              <a:ext uri="{FF2B5EF4-FFF2-40B4-BE49-F238E27FC236}">
                <a16:creationId xmlns:a16="http://schemas.microsoft.com/office/drawing/2014/main" id="{A2197E5D-B090-4B9A-AFFB-B7CC95DA7DDC}"/>
              </a:ext>
            </a:extLst>
          </p:cNvPr>
          <p:cNvSpPr/>
          <p:nvPr/>
        </p:nvSpPr>
        <p:spPr>
          <a:xfrm>
            <a:off x="1266092" y="5123716"/>
            <a:ext cx="1430216" cy="28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4C908BF0-7DAF-44CC-8A82-A87FA6C3F3B1}"/>
              </a:ext>
            </a:extLst>
          </p:cNvPr>
          <p:cNvSpPr txBox="1">
            <a:spLocks/>
          </p:cNvSpPr>
          <p:nvPr/>
        </p:nvSpPr>
        <p:spPr>
          <a:xfrm>
            <a:off x="1207477" y="5487863"/>
            <a:ext cx="2233246" cy="269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t>正義</a:t>
            </a:r>
            <a:r>
              <a:rPr lang="en-US" altLang="ja-JP" sz="2000" dirty="0"/>
              <a:t>or</a:t>
            </a:r>
            <a:r>
              <a:rPr lang="ja-JP" altLang="en-US" sz="2000" dirty="0"/>
              <a:t>犠牲</a:t>
            </a:r>
            <a:endParaRPr lang="en-US" altLang="ja-JP" sz="2000" dirty="0"/>
          </a:p>
          <a:p>
            <a:pPr marL="0" indent="0">
              <a:buFont typeface="Arial" panose="020B0604020202020204" pitchFamily="34" charset="0"/>
              <a:buNone/>
            </a:pPr>
            <a:r>
              <a:rPr lang="en-US" altLang="ja-JP" sz="2000" dirty="0"/>
              <a:t>(</a:t>
            </a:r>
            <a:r>
              <a:rPr lang="ja-JP" altLang="en-US" sz="2000" dirty="0"/>
              <a:t>１章</a:t>
            </a:r>
            <a:r>
              <a:rPr lang="en-US" altLang="ja-JP" sz="2000" dirty="0"/>
              <a:t>)</a:t>
            </a:r>
            <a:endParaRPr lang="ja-JP" altLang="en-US" sz="2000" dirty="0"/>
          </a:p>
        </p:txBody>
      </p:sp>
      <p:sp>
        <p:nvSpPr>
          <p:cNvPr id="9" name="矢印: 右 8">
            <a:extLst>
              <a:ext uri="{FF2B5EF4-FFF2-40B4-BE49-F238E27FC236}">
                <a16:creationId xmlns:a16="http://schemas.microsoft.com/office/drawing/2014/main" id="{1A4242D3-292A-4936-B4B2-0AAD9C56386E}"/>
              </a:ext>
            </a:extLst>
          </p:cNvPr>
          <p:cNvSpPr/>
          <p:nvPr/>
        </p:nvSpPr>
        <p:spPr>
          <a:xfrm>
            <a:off x="2822330" y="5123716"/>
            <a:ext cx="1430216" cy="28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352E9092-2FAB-47F1-84F9-4570AD3972E8}"/>
              </a:ext>
            </a:extLst>
          </p:cNvPr>
          <p:cNvSpPr txBox="1">
            <a:spLocks/>
          </p:cNvSpPr>
          <p:nvPr/>
        </p:nvSpPr>
        <p:spPr>
          <a:xfrm>
            <a:off x="2822330" y="5509113"/>
            <a:ext cx="2233246" cy="269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t>正義</a:t>
            </a:r>
            <a:r>
              <a:rPr lang="en-US" altLang="ja-JP" sz="2000" dirty="0"/>
              <a:t>or</a:t>
            </a:r>
            <a:r>
              <a:rPr lang="ja-JP" altLang="en-US" sz="2000" dirty="0"/>
              <a:t>犠牲</a:t>
            </a:r>
            <a:endParaRPr lang="en-US" altLang="ja-JP" sz="2000" dirty="0"/>
          </a:p>
          <a:p>
            <a:pPr marL="0" indent="0">
              <a:buFont typeface="Arial" panose="020B0604020202020204" pitchFamily="34" charset="0"/>
              <a:buNone/>
            </a:pPr>
            <a:r>
              <a:rPr lang="en-US" altLang="ja-JP" sz="2000" dirty="0"/>
              <a:t>(</a:t>
            </a:r>
            <a:r>
              <a:rPr lang="ja-JP" altLang="en-US" sz="2000" dirty="0"/>
              <a:t>２章</a:t>
            </a:r>
            <a:r>
              <a:rPr lang="en-US" altLang="ja-JP" sz="2000" dirty="0"/>
              <a:t>)</a:t>
            </a:r>
            <a:endParaRPr lang="ja-JP" altLang="en-US" sz="2000" dirty="0"/>
          </a:p>
        </p:txBody>
      </p:sp>
      <p:sp>
        <p:nvSpPr>
          <p:cNvPr id="11" name="矢印: 右 10">
            <a:extLst>
              <a:ext uri="{FF2B5EF4-FFF2-40B4-BE49-F238E27FC236}">
                <a16:creationId xmlns:a16="http://schemas.microsoft.com/office/drawing/2014/main" id="{33B62E4D-C040-46A4-B87B-9358612D7AE1}"/>
              </a:ext>
            </a:extLst>
          </p:cNvPr>
          <p:cNvSpPr/>
          <p:nvPr/>
        </p:nvSpPr>
        <p:spPr>
          <a:xfrm>
            <a:off x="4475284" y="5140690"/>
            <a:ext cx="1430216" cy="28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コンテンツ プレースホルダー 2">
            <a:extLst>
              <a:ext uri="{FF2B5EF4-FFF2-40B4-BE49-F238E27FC236}">
                <a16:creationId xmlns:a16="http://schemas.microsoft.com/office/drawing/2014/main" id="{3DD803A2-BB2E-40DD-9E96-85E5D053707C}"/>
              </a:ext>
            </a:extLst>
          </p:cNvPr>
          <p:cNvSpPr txBox="1">
            <a:spLocks/>
          </p:cNvSpPr>
          <p:nvPr/>
        </p:nvSpPr>
        <p:spPr>
          <a:xfrm>
            <a:off x="4475284" y="5487862"/>
            <a:ext cx="2233246" cy="269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t>正義</a:t>
            </a:r>
            <a:r>
              <a:rPr lang="en-US" altLang="ja-JP" sz="2000" dirty="0"/>
              <a:t>or</a:t>
            </a:r>
            <a:r>
              <a:rPr lang="ja-JP" altLang="en-US" sz="2000" dirty="0"/>
              <a:t>犠牲</a:t>
            </a:r>
            <a:endParaRPr lang="en-US" altLang="ja-JP" sz="2000" dirty="0"/>
          </a:p>
          <a:p>
            <a:pPr marL="0" indent="0">
              <a:buFont typeface="Arial" panose="020B0604020202020204" pitchFamily="34" charset="0"/>
              <a:buNone/>
            </a:pPr>
            <a:r>
              <a:rPr lang="en-US" altLang="ja-JP" sz="2000" dirty="0"/>
              <a:t>(</a:t>
            </a:r>
            <a:r>
              <a:rPr lang="ja-JP" altLang="en-US" sz="2000" dirty="0"/>
              <a:t>３章</a:t>
            </a:r>
            <a:r>
              <a:rPr lang="en-US" altLang="ja-JP" sz="2000" dirty="0"/>
              <a:t>)</a:t>
            </a:r>
            <a:endParaRPr lang="ja-JP" altLang="en-US" sz="2000" dirty="0"/>
          </a:p>
        </p:txBody>
      </p:sp>
      <p:sp>
        <p:nvSpPr>
          <p:cNvPr id="13" name="矢印: 右 12">
            <a:extLst>
              <a:ext uri="{FF2B5EF4-FFF2-40B4-BE49-F238E27FC236}">
                <a16:creationId xmlns:a16="http://schemas.microsoft.com/office/drawing/2014/main" id="{827550EA-7AEE-4DDC-BAC2-AE2DD9EDD31C}"/>
              </a:ext>
            </a:extLst>
          </p:cNvPr>
          <p:cNvSpPr/>
          <p:nvPr/>
        </p:nvSpPr>
        <p:spPr>
          <a:xfrm>
            <a:off x="6128238" y="5140690"/>
            <a:ext cx="1430216" cy="28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E9A1B9C0-FCEF-452F-9CEC-46580A9B3DB1}"/>
              </a:ext>
            </a:extLst>
          </p:cNvPr>
          <p:cNvSpPr txBox="1">
            <a:spLocks/>
          </p:cNvSpPr>
          <p:nvPr/>
        </p:nvSpPr>
        <p:spPr>
          <a:xfrm>
            <a:off x="6061628" y="5480379"/>
            <a:ext cx="2233246" cy="269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t>正義</a:t>
            </a:r>
            <a:r>
              <a:rPr lang="en-US" altLang="ja-JP" sz="2000" dirty="0"/>
              <a:t>or</a:t>
            </a:r>
            <a:r>
              <a:rPr lang="ja-JP" altLang="en-US" sz="2000" dirty="0"/>
              <a:t>犠牲</a:t>
            </a:r>
            <a:endParaRPr lang="en-US" altLang="ja-JP" sz="2000" dirty="0"/>
          </a:p>
          <a:p>
            <a:pPr marL="0" indent="0">
              <a:buFont typeface="Arial" panose="020B0604020202020204" pitchFamily="34" charset="0"/>
              <a:buNone/>
            </a:pPr>
            <a:r>
              <a:rPr lang="en-US" altLang="ja-JP" sz="2000" dirty="0"/>
              <a:t>(</a:t>
            </a:r>
            <a:r>
              <a:rPr lang="ja-JP" altLang="en-US" sz="2000" dirty="0"/>
              <a:t>４章</a:t>
            </a:r>
            <a:r>
              <a:rPr lang="en-US" altLang="ja-JP" sz="2000" dirty="0"/>
              <a:t>)</a:t>
            </a:r>
            <a:endParaRPr lang="ja-JP" altLang="en-US" sz="2000" dirty="0"/>
          </a:p>
        </p:txBody>
      </p:sp>
      <p:sp>
        <p:nvSpPr>
          <p:cNvPr id="15" name="矢印: 右 14">
            <a:extLst>
              <a:ext uri="{FF2B5EF4-FFF2-40B4-BE49-F238E27FC236}">
                <a16:creationId xmlns:a16="http://schemas.microsoft.com/office/drawing/2014/main" id="{F0E6E3FD-4592-47EE-A556-AB5E3053C70F}"/>
              </a:ext>
            </a:extLst>
          </p:cNvPr>
          <p:cNvSpPr/>
          <p:nvPr/>
        </p:nvSpPr>
        <p:spPr>
          <a:xfrm>
            <a:off x="7684477" y="5164136"/>
            <a:ext cx="1430216" cy="28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コンテンツ プレースホルダー 2">
            <a:extLst>
              <a:ext uri="{FF2B5EF4-FFF2-40B4-BE49-F238E27FC236}">
                <a16:creationId xmlns:a16="http://schemas.microsoft.com/office/drawing/2014/main" id="{77C2FE57-2E1A-4E19-A0CF-A9F141DADCEA}"/>
              </a:ext>
            </a:extLst>
          </p:cNvPr>
          <p:cNvSpPr txBox="1">
            <a:spLocks/>
          </p:cNvSpPr>
          <p:nvPr/>
        </p:nvSpPr>
        <p:spPr>
          <a:xfrm>
            <a:off x="7646376" y="5521811"/>
            <a:ext cx="2233246" cy="269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000" dirty="0"/>
              <a:t>…</a:t>
            </a:r>
            <a:endParaRPr lang="ja-JP" altLang="en-US" sz="2000" dirty="0"/>
          </a:p>
        </p:txBody>
      </p:sp>
    </p:spTree>
    <p:extLst>
      <p:ext uri="{BB962C8B-B14F-4D97-AF65-F5344CB8AC3E}">
        <p14:creationId xmlns:p14="http://schemas.microsoft.com/office/powerpoint/2010/main" val="123465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84990-A4CD-4A66-A7A0-DEE25A4F8222}"/>
              </a:ext>
            </a:extLst>
          </p:cNvPr>
          <p:cNvSpPr>
            <a:spLocks noGrp="1"/>
          </p:cNvSpPr>
          <p:nvPr>
            <p:ph type="title"/>
          </p:nvPr>
        </p:nvSpPr>
        <p:spPr/>
        <p:txBody>
          <a:bodyPr/>
          <a:lstStyle/>
          <a:p>
            <a:r>
              <a:rPr lang="ja-JP" altLang="en-US" dirty="0"/>
              <a:t>第３の選択</a:t>
            </a:r>
            <a:endParaRPr kumimoji="1" lang="ja-JP" altLang="en-US" dirty="0"/>
          </a:p>
        </p:txBody>
      </p:sp>
      <p:sp>
        <p:nvSpPr>
          <p:cNvPr id="3" name="コンテンツ プレースホルダー 2">
            <a:extLst>
              <a:ext uri="{FF2B5EF4-FFF2-40B4-BE49-F238E27FC236}">
                <a16:creationId xmlns:a16="http://schemas.microsoft.com/office/drawing/2014/main" id="{FA0C4E2D-1EF6-4F62-A429-50E5808B350D}"/>
              </a:ext>
            </a:extLst>
          </p:cNvPr>
          <p:cNvSpPr>
            <a:spLocks noGrp="1"/>
          </p:cNvSpPr>
          <p:nvPr>
            <p:ph idx="1"/>
          </p:nvPr>
        </p:nvSpPr>
        <p:spPr/>
        <p:txBody>
          <a:bodyPr>
            <a:normAutofit/>
          </a:bodyPr>
          <a:lstStyle/>
          <a:p>
            <a:pPr marL="0" indent="0">
              <a:buNone/>
            </a:pPr>
            <a:r>
              <a:rPr kumimoji="1" lang="ja-JP" altLang="en-US" sz="1800" dirty="0"/>
              <a:t>章やイベントごとに「正義」と「犠牲」のイベントが用意されています。</a:t>
            </a:r>
            <a:endParaRPr kumimoji="1" lang="en-US" altLang="ja-JP" sz="1800" dirty="0"/>
          </a:p>
          <a:p>
            <a:pPr marL="0" indent="0">
              <a:buNone/>
            </a:pPr>
            <a:r>
              <a:rPr lang="ja-JP" altLang="en-US" sz="1800" dirty="0"/>
              <a:t>必ずどちらかを選ばなければなりません。</a:t>
            </a:r>
            <a:endParaRPr lang="en-US" altLang="ja-JP" sz="1800" dirty="0"/>
          </a:p>
          <a:p>
            <a:pPr marL="0" indent="0">
              <a:buNone/>
            </a:pPr>
            <a:r>
              <a:rPr kumimoji="1" lang="ja-JP" altLang="en-US" sz="1800" dirty="0"/>
              <a:t>どちらを選んだとしても必ず少なからずの犠牲者が発生します。</a:t>
            </a:r>
            <a:endParaRPr kumimoji="1" lang="en-US" altLang="ja-JP" sz="1800" dirty="0"/>
          </a:p>
          <a:p>
            <a:pPr marL="0" indent="0">
              <a:buNone/>
            </a:pPr>
            <a:r>
              <a:rPr lang="ja-JP" altLang="en-US" sz="1800" dirty="0"/>
              <a:t>その犠牲者を出さなくするのが</a:t>
            </a:r>
            <a:r>
              <a:rPr lang="ja-JP" altLang="en-US" sz="2400" dirty="0">
                <a:solidFill>
                  <a:srgbClr val="FF0000"/>
                </a:solidFill>
              </a:rPr>
              <a:t>「第３の選択」</a:t>
            </a:r>
            <a:r>
              <a:rPr lang="ja-JP" altLang="en-US" sz="1800" dirty="0"/>
              <a:t>です。</a:t>
            </a:r>
            <a:endParaRPr lang="en-US" altLang="ja-JP" sz="1800" dirty="0"/>
          </a:p>
          <a:p>
            <a:pPr marL="0" indent="0">
              <a:buNone/>
            </a:pPr>
            <a:endParaRPr lang="en-US" altLang="ja-JP" sz="1800" dirty="0"/>
          </a:p>
          <a:p>
            <a:pPr marL="0" indent="0">
              <a:buNone/>
            </a:pPr>
            <a:r>
              <a:rPr kumimoji="1" lang="ja-JP" altLang="en-US" sz="1800" dirty="0"/>
              <a:t>「第３の選択」を発生させるには街やイベントなどで</a:t>
            </a:r>
            <a:endParaRPr kumimoji="1" lang="en-US" altLang="ja-JP" sz="1800" dirty="0"/>
          </a:p>
          <a:p>
            <a:pPr marL="0" indent="0">
              <a:buNone/>
            </a:pPr>
            <a:r>
              <a:rPr kumimoji="1" lang="ja-JP" altLang="en-US" sz="1800" dirty="0"/>
              <a:t>特定の人物との会話、フラグを発生させる、</a:t>
            </a:r>
            <a:endParaRPr kumimoji="1" lang="en-US" altLang="ja-JP" sz="1800" dirty="0"/>
          </a:p>
          <a:p>
            <a:pPr marL="0" indent="0">
              <a:buNone/>
            </a:pPr>
            <a:r>
              <a:rPr kumimoji="1" lang="ja-JP" altLang="en-US" sz="1800" dirty="0"/>
              <a:t>「正義」「犠牲」イベントで難易度を上げるなどが挙げられます。</a:t>
            </a:r>
            <a:endParaRPr kumimoji="1" lang="en-US" altLang="ja-JP" sz="1800" dirty="0"/>
          </a:p>
          <a:p>
            <a:pPr marL="0" indent="0">
              <a:buNone/>
            </a:pPr>
            <a:endParaRPr kumimoji="1" lang="en-US" altLang="ja-JP" sz="1800" dirty="0"/>
          </a:p>
          <a:p>
            <a:pPr marL="0" indent="0">
              <a:buNone/>
            </a:pPr>
            <a:r>
              <a:rPr lang="ja-JP" altLang="en-US" sz="1800" dirty="0"/>
              <a:t>次ページで解説します</a:t>
            </a:r>
            <a:endParaRPr kumimoji="1" lang="en-US" altLang="ja-JP" sz="1800" dirty="0"/>
          </a:p>
          <a:p>
            <a:pPr marL="0" indent="0">
              <a:buNone/>
            </a:pPr>
            <a:endParaRPr lang="en-US" altLang="ja-JP" sz="2000" dirty="0"/>
          </a:p>
        </p:txBody>
      </p:sp>
    </p:spTree>
    <p:extLst>
      <p:ext uri="{BB962C8B-B14F-4D97-AF65-F5344CB8AC3E}">
        <p14:creationId xmlns:p14="http://schemas.microsoft.com/office/powerpoint/2010/main" val="365146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DEA6EA-5CD5-4E9E-858B-B21A032E469A}"/>
              </a:ext>
            </a:extLst>
          </p:cNvPr>
          <p:cNvSpPr>
            <a:spLocks noGrp="1"/>
          </p:cNvSpPr>
          <p:nvPr>
            <p:ph type="title"/>
          </p:nvPr>
        </p:nvSpPr>
        <p:spPr/>
        <p:txBody>
          <a:bodyPr>
            <a:noAutofit/>
          </a:bodyPr>
          <a:lstStyle/>
          <a:p>
            <a:r>
              <a:rPr kumimoji="1" lang="ja-JP" altLang="en-US" sz="3200" dirty="0"/>
              <a:t>第３の選択　解説</a:t>
            </a:r>
            <a:br>
              <a:rPr kumimoji="1" lang="en-US" altLang="ja-JP" sz="3200" dirty="0"/>
            </a:br>
            <a:r>
              <a:rPr kumimoji="1" lang="ja-JP" altLang="en-US" sz="2000" dirty="0"/>
              <a:t>モンスターが襲われている街への道中倒木で困っている商人　</a:t>
            </a:r>
            <a:endParaRPr kumimoji="1" lang="ja-JP" altLang="en-US" sz="3200" dirty="0"/>
          </a:p>
        </p:txBody>
      </p:sp>
      <p:sp>
        <p:nvSpPr>
          <p:cNvPr id="3" name="コンテンツ プレースホルダー 2">
            <a:extLst>
              <a:ext uri="{FF2B5EF4-FFF2-40B4-BE49-F238E27FC236}">
                <a16:creationId xmlns:a16="http://schemas.microsoft.com/office/drawing/2014/main" id="{BE80B8A2-8491-4128-88FB-734A4EAF113B}"/>
              </a:ext>
            </a:extLst>
          </p:cNvPr>
          <p:cNvSpPr>
            <a:spLocks noGrp="1"/>
          </p:cNvSpPr>
          <p:nvPr>
            <p:ph idx="1"/>
          </p:nvPr>
        </p:nvSpPr>
        <p:spPr>
          <a:xfrm>
            <a:off x="6709449" y="1607995"/>
            <a:ext cx="4557756" cy="2841216"/>
          </a:xfrm>
          <a:solidFill>
            <a:schemeClr val="accent2">
              <a:lumMod val="20000"/>
              <a:lumOff val="80000"/>
            </a:schemeClr>
          </a:solidFill>
          <a:ln>
            <a:solidFill>
              <a:schemeClr val="tx1"/>
            </a:solidFill>
          </a:ln>
        </p:spPr>
        <p:txBody>
          <a:bodyPr>
            <a:normAutofit/>
          </a:bodyPr>
          <a:lstStyle/>
          <a:p>
            <a:pPr marL="0" indent="0" algn="ctr">
              <a:buNone/>
            </a:pPr>
            <a:endParaRPr lang="en-US" altLang="ja-JP" sz="1600" dirty="0"/>
          </a:p>
          <a:p>
            <a:pPr marL="0" indent="0" algn="ctr">
              <a:buNone/>
            </a:pPr>
            <a:r>
              <a:rPr lang="ja-JP" altLang="en-US" sz="1600" dirty="0"/>
              <a:t>この場面では目的地に向かう道中に</a:t>
            </a:r>
            <a:endParaRPr lang="en-US" altLang="ja-JP" sz="1600" dirty="0"/>
          </a:p>
          <a:p>
            <a:pPr marL="0" indent="0" algn="ctr">
              <a:buNone/>
            </a:pPr>
            <a:r>
              <a:rPr lang="ja-JP" altLang="en-US" sz="1600" dirty="0"/>
              <a:t>商人たちが倒木で困っている様子が窺えます。</a:t>
            </a:r>
            <a:endParaRPr lang="en-US" altLang="ja-JP" sz="1600" dirty="0"/>
          </a:p>
          <a:p>
            <a:pPr marL="0" indent="0" algn="ctr">
              <a:buNone/>
            </a:pPr>
            <a:r>
              <a:rPr kumimoji="1" lang="ja-JP" altLang="en-US" sz="1600" dirty="0"/>
              <a:t>このままにしておくといずれ</a:t>
            </a:r>
            <a:endParaRPr kumimoji="1" lang="en-US" altLang="ja-JP" sz="1600" dirty="0"/>
          </a:p>
          <a:p>
            <a:pPr marL="0" indent="0" algn="ctr">
              <a:buNone/>
            </a:pPr>
            <a:r>
              <a:rPr kumimoji="1" lang="ja-JP" altLang="en-US" sz="1600" dirty="0"/>
              <a:t>モンスターに襲われるなどの危険もありますが</a:t>
            </a:r>
            <a:endParaRPr kumimoji="1" lang="en-US" altLang="ja-JP" sz="1600" dirty="0"/>
          </a:p>
          <a:p>
            <a:pPr marL="0" indent="0" algn="ctr">
              <a:buNone/>
            </a:pPr>
            <a:r>
              <a:rPr kumimoji="1" lang="ja-JP" altLang="en-US" sz="1600" dirty="0"/>
              <a:t>プレイヤーは一刻も</a:t>
            </a:r>
            <a:endParaRPr kumimoji="1" lang="en-US" altLang="ja-JP" sz="1600" dirty="0"/>
          </a:p>
          <a:p>
            <a:pPr marL="0" indent="0" algn="ctr">
              <a:buNone/>
            </a:pPr>
            <a:r>
              <a:rPr kumimoji="1" lang="ja-JP" altLang="en-US" sz="1600" dirty="0"/>
              <a:t>早く街に行きたいところです。</a:t>
            </a:r>
          </a:p>
        </p:txBody>
      </p:sp>
      <p:pic>
        <p:nvPicPr>
          <p:cNvPr id="5" name="図 4" descr="屋内, テーブル, 座る, テレビ が含まれている画像&#10;&#10;自動的に生成された説明">
            <a:extLst>
              <a:ext uri="{FF2B5EF4-FFF2-40B4-BE49-F238E27FC236}">
                <a16:creationId xmlns:a16="http://schemas.microsoft.com/office/drawing/2014/main" id="{942AED64-34E0-4D9C-A4EE-093E22F2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433" y="1955434"/>
            <a:ext cx="4664848" cy="24100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コンテンツ プレースホルダー 2">
            <a:extLst>
              <a:ext uri="{FF2B5EF4-FFF2-40B4-BE49-F238E27FC236}">
                <a16:creationId xmlns:a16="http://schemas.microsoft.com/office/drawing/2014/main" id="{7D803F85-B3DD-4EB9-A5E8-61BDCC252612}"/>
              </a:ext>
            </a:extLst>
          </p:cNvPr>
          <p:cNvSpPr txBox="1">
            <a:spLocks/>
          </p:cNvSpPr>
          <p:nvPr/>
        </p:nvSpPr>
        <p:spPr>
          <a:xfrm>
            <a:off x="2049526" y="2852909"/>
            <a:ext cx="46599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chemeClr val="bg1"/>
                </a:solidFill>
              </a:rPr>
              <a:t>プレイヤー</a:t>
            </a:r>
          </a:p>
        </p:txBody>
      </p:sp>
      <p:sp>
        <p:nvSpPr>
          <p:cNvPr id="7" name="コンテンツ プレースホルダー 2">
            <a:extLst>
              <a:ext uri="{FF2B5EF4-FFF2-40B4-BE49-F238E27FC236}">
                <a16:creationId xmlns:a16="http://schemas.microsoft.com/office/drawing/2014/main" id="{32EEDC8E-C622-4200-B515-A1832797019B}"/>
              </a:ext>
            </a:extLst>
          </p:cNvPr>
          <p:cNvSpPr txBox="1">
            <a:spLocks/>
          </p:cNvSpPr>
          <p:nvPr/>
        </p:nvSpPr>
        <p:spPr>
          <a:xfrm>
            <a:off x="4210216" y="2353822"/>
            <a:ext cx="46599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chemeClr val="bg1"/>
                </a:solidFill>
              </a:rPr>
              <a:t>商人たち</a:t>
            </a:r>
          </a:p>
        </p:txBody>
      </p:sp>
      <p:sp>
        <p:nvSpPr>
          <p:cNvPr id="8" name="コンテンツ プレースホルダー 2">
            <a:extLst>
              <a:ext uri="{FF2B5EF4-FFF2-40B4-BE49-F238E27FC236}">
                <a16:creationId xmlns:a16="http://schemas.microsoft.com/office/drawing/2014/main" id="{EA735300-0A0A-46E2-9328-43D9D1D00B57}"/>
              </a:ext>
            </a:extLst>
          </p:cNvPr>
          <p:cNvSpPr txBox="1">
            <a:spLocks/>
          </p:cNvSpPr>
          <p:nvPr/>
        </p:nvSpPr>
        <p:spPr>
          <a:xfrm>
            <a:off x="1023546" y="4713309"/>
            <a:ext cx="10243659" cy="1660331"/>
          </a:xfrm>
          <a:prstGeom prst="rect">
            <a:avLst/>
          </a:prstGeom>
          <a:solidFill>
            <a:schemeClr val="bg2">
              <a:lumMod val="90000"/>
            </a:schemeClr>
          </a:solidFill>
          <a:ln>
            <a:solidFill>
              <a:schemeClr val="tx1">
                <a:lumMod val="50000"/>
                <a:lumOff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このイベントは正義「救助する」、犠牲「街へ向かう」となりますが、</a:t>
            </a:r>
            <a:endParaRPr lang="en-US" altLang="ja-JP" sz="1800" dirty="0"/>
          </a:p>
          <a:p>
            <a:pPr marL="0" indent="0">
              <a:buFont typeface="Arial" panose="020B0604020202020204" pitchFamily="34" charset="0"/>
              <a:buNone/>
            </a:pPr>
            <a:r>
              <a:rPr lang="ja-JP" altLang="en-US" sz="1800" dirty="0"/>
              <a:t>第３の選択は「</a:t>
            </a:r>
            <a:r>
              <a:rPr lang="ja-JP" altLang="en-US" sz="1800" u="sng" dirty="0"/>
              <a:t>パーティメンバーを</a:t>
            </a:r>
            <a:r>
              <a:rPr lang="en-US" altLang="ja-JP" sz="1800" u="sng" dirty="0"/>
              <a:t>1</a:t>
            </a:r>
            <a:r>
              <a:rPr lang="ja-JP" altLang="en-US" sz="1800" u="sng" dirty="0"/>
              <a:t>人残し街へ向かう</a:t>
            </a:r>
            <a:r>
              <a:rPr lang="ja-JP" altLang="en-US" sz="1800" dirty="0"/>
              <a:t>」が条件次第で発生します。</a:t>
            </a:r>
            <a:endParaRPr lang="en-US" altLang="ja-JP" sz="1800" dirty="0"/>
          </a:p>
          <a:p>
            <a:pPr marL="0" indent="0">
              <a:buFont typeface="Arial" panose="020B0604020202020204" pitchFamily="34" charset="0"/>
              <a:buNone/>
            </a:pPr>
            <a:r>
              <a:rPr lang="ja-JP" altLang="en-US" sz="1800" dirty="0"/>
              <a:t>ここでの条件発生方法はこの地点到達時に選択肢が発生します。</a:t>
            </a:r>
            <a:endParaRPr lang="en-US" altLang="ja-JP" sz="1800" dirty="0"/>
          </a:p>
          <a:p>
            <a:pPr marL="0" indent="0">
              <a:buFont typeface="Arial" panose="020B0604020202020204" pitchFamily="34" charset="0"/>
              <a:buNone/>
            </a:pPr>
            <a:r>
              <a:rPr lang="ja-JP" altLang="en-US" sz="1800" dirty="0"/>
              <a:t>第３の選択は一定条件がそろっていないと発生しない場合もあります。</a:t>
            </a:r>
          </a:p>
        </p:txBody>
      </p:sp>
    </p:spTree>
    <p:extLst>
      <p:ext uri="{BB962C8B-B14F-4D97-AF65-F5344CB8AC3E}">
        <p14:creationId xmlns:p14="http://schemas.microsoft.com/office/powerpoint/2010/main" val="268187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60A9E-0B55-4441-8E67-84E8952E449B}"/>
              </a:ext>
            </a:extLst>
          </p:cNvPr>
          <p:cNvSpPr>
            <a:spLocks noGrp="1"/>
          </p:cNvSpPr>
          <p:nvPr>
            <p:ph type="title"/>
          </p:nvPr>
        </p:nvSpPr>
        <p:spPr/>
        <p:txBody>
          <a:bodyPr/>
          <a:lstStyle/>
          <a:p>
            <a:r>
              <a:rPr kumimoji="1" lang="ja-JP" altLang="en-US" dirty="0"/>
              <a:t>ステータス</a:t>
            </a:r>
          </a:p>
        </p:txBody>
      </p:sp>
      <p:sp>
        <p:nvSpPr>
          <p:cNvPr id="3" name="コンテンツ プレースホルダー 2">
            <a:extLst>
              <a:ext uri="{FF2B5EF4-FFF2-40B4-BE49-F238E27FC236}">
                <a16:creationId xmlns:a16="http://schemas.microsoft.com/office/drawing/2014/main" id="{AC083E11-B637-4A51-8857-FB3B13AE3055}"/>
              </a:ext>
            </a:extLst>
          </p:cNvPr>
          <p:cNvSpPr>
            <a:spLocks noGrp="1"/>
          </p:cNvSpPr>
          <p:nvPr>
            <p:ph idx="1"/>
          </p:nvPr>
        </p:nvSpPr>
        <p:spPr>
          <a:xfrm>
            <a:off x="838200" y="1825625"/>
            <a:ext cx="10515600" cy="4258652"/>
          </a:xfrm>
        </p:spPr>
        <p:txBody>
          <a:bodyPr>
            <a:normAutofit/>
          </a:bodyPr>
          <a:lstStyle/>
          <a:p>
            <a:pPr marL="0" indent="0">
              <a:buNone/>
            </a:pPr>
            <a:r>
              <a:rPr kumimoji="1" lang="ja-JP" altLang="en-US" sz="2000" dirty="0"/>
              <a:t>戦闘で敵を倒すと経験値を獲得し一定量獲得するとレベルが上がります。</a:t>
            </a:r>
            <a:endParaRPr kumimoji="1" lang="en-US" altLang="ja-JP" sz="2000" dirty="0"/>
          </a:p>
          <a:p>
            <a:pPr marL="0" indent="0">
              <a:buNone/>
            </a:pPr>
            <a:r>
              <a:rPr lang="ja-JP" altLang="en-US" sz="2000" dirty="0"/>
              <a:t>以下のステータスが上昇します。</a:t>
            </a:r>
            <a:endParaRPr lang="en-US" altLang="ja-JP" sz="2000" dirty="0"/>
          </a:p>
          <a:p>
            <a:pPr marL="0" indent="0">
              <a:buNone/>
            </a:pPr>
            <a:endParaRPr lang="en-US" altLang="ja-JP" sz="2000" dirty="0"/>
          </a:p>
          <a:p>
            <a:pPr marL="0" indent="0">
              <a:buNone/>
            </a:pPr>
            <a:r>
              <a:rPr kumimoji="1" lang="ja-JP" altLang="en-US" sz="2000" dirty="0"/>
              <a:t>攻撃力：相手に与えるダメージに影響</a:t>
            </a:r>
            <a:endParaRPr kumimoji="1" lang="en-US" altLang="ja-JP" sz="2000" dirty="0"/>
          </a:p>
          <a:p>
            <a:pPr marL="0" indent="0">
              <a:buNone/>
            </a:pPr>
            <a:endParaRPr kumimoji="1" lang="en-US" altLang="ja-JP" sz="2000" dirty="0"/>
          </a:p>
          <a:p>
            <a:pPr marL="0" indent="0">
              <a:buNone/>
            </a:pPr>
            <a:r>
              <a:rPr lang="ja-JP" altLang="en-US" sz="2000" dirty="0"/>
              <a:t>防御力：相手から与えられるダメージに影響</a:t>
            </a:r>
            <a:endParaRPr lang="en-US" altLang="ja-JP" sz="2000" dirty="0"/>
          </a:p>
          <a:p>
            <a:pPr marL="0" indent="0">
              <a:buNone/>
            </a:pPr>
            <a:endParaRPr kumimoji="1" lang="en-US" altLang="ja-JP" sz="2000" dirty="0"/>
          </a:p>
          <a:p>
            <a:pPr marL="0" indent="0">
              <a:buNone/>
            </a:pPr>
            <a:r>
              <a:rPr kumimoji="1" lang="ja-JP" altLang="en-US" sz="2000" dirty="0"/>
              <a:t>素早さ：各ターン自分のターンが回ってくる速さに影響</a:t>
            </a:r>
            <a:endParaRPr kumimoji="1" lang="en-US" altLang="ja-JP" sz="2000" dirty="0"/>
          </a:p>
          <a:p>
            <a:pPr marL="0" indent="0">
              <a:buNone/>
            </a:pPr>
            <a:endParaRPr kumimoji="1" lang="en-US" altLang="ja-JP" sz="2000" dirty="0"/>
          </a:p>
          <a:p>
            <a:pPr marL="0" indent="0">
              <a:buNone/>
            </a:pPr>
            <a:r>
              <a:rPr lang="ja-JP" altLang="en-US" sz="2000" dirty="0"/>
              <a:t>魅力：宿屋で傭兵を仲間にする際に影響</a:t>
            </a:r>
            <a:endParaRPr lang="en-US" altLang="ja-JP" sz="2000" dirty="0"/>
          </a:p>
          <a:p>
            <a:pPr marL="0" indent="0">
              <a:buNone/>
            </a:pPr>
            <a:endParaRPr kumimoji="1" lang="en-US" altLang="ja-JP" sz="2000" dirty="0"/>
          </a:p>
          <a:p>
            <a:pPr marL="0" indent="0">
              <a:buNone/>
            </a:pPr>
            <a:endParaRPr lang="en-US" altLang="ja-JP" sz="2000" dirty="0"/>
          </a:p>
        </p:txBody>
      </p:sp>
    </p:spTree>
    <p:extLst>
      <p:ext uri="{BB962C8B-B14F-4D97-AF65-F5344CB8AC3E}">
        <p14:creationId xmlns:p14="http://schemas.microsoft.com/office/powerpoint/2010/main" val="168542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68A7-2A55-4320-8562-B1D4D388E2C7}"/>
              </a:ext>
            </a:extLst>
          </p:cNvPr>
          <p:cNvSpPr>
            <a:spLocks noGrp="1"/>
          </p:cNvSpPr>
          <p:nvPr>
            <p:ph type="title"/>
          </p:nvPr>
        </p:nvSpPr>
        <p:spPr/>
        <p:txBody>
          <a:bodyPr/>
          <a:lstStyle/>
          <a:p>
            <a:r>
              <a:rPr kumimoji="1" lang="ja-JP" altLang="en-US" dirty="0"/>
              <a:t>ステータス</a:t>
            </a:r>
          </a:p>
        </p:txBody>
      </p:sp>
      <p:sp>
        <p:nvSpPr>
          <p:cNvPr id="3" name="コンテンツ プレースホルダー 2">
            <a:extLst>
              <a:ext uri="{FF2B5EF4-FFF2-40B4-BE49-F238E27FC236}">
                <a16:creationId xmlns:a16="http://schemas.microsoft.com/office/drawing/2014/main" id="{9AE4984E-515C-4F0D-B11B-07316838729E}"/>
              </a:ext>
            </a:extLst>
          </p:cNvPr>
          <p:cNvSpPr>
            <a:spLocks noGrp="1"/>
          </p:cNvSpPr>
          <p:nvPr>
            <p:ph idx="1"/>
          </p:nvPr>
        </p:nvSpPr>
        <p:spPr>
          <a:xfrm>
            <a:off x="838199" y="1876857"/>
            <a:ext cx="6517531" cy="2889920"/>
          </a:xfrm>
        </p:spPr>
        <p:txBody>
          <a:bodyPr>
            <a:normAutofit/>
          </a:bodyPr>
          <a:lstStyle/>
          <a:p>
            <a:pPr marL="0" indent="0">
              <a:buNone/>
            </a:pPr>
            <a:r>
              <a:rPr lang="ja-JP" altLang="en-US" sz="2000" dirty="0"/>
              <a:t>前述のステータス以外に</a:t>
            </a:r>
            <a:r>
              <a:rPr kumimoji="1" lang="ja-JP" altLang="en-US" sz="2000" dirty="0"/>
              <a:t>「正義」「犠牲」の</a:t>
            </a:r>
            <a:endParaRPr kumimoji="1" lang="en-US" altLang="ja-JP" sz="2000" dirty="0"/>
          </a:p>
          <a:p>
            <a:pPr marL="0" indent="0">
              <a:buNone/>
            </a:pPr>
            <a:r>
              <a:rPr kumimoji="1" lang="ja-JP" altLang="en-US" sz="2000" dirty="0"/>
              <a:t>ステータスが</a:t>
            </a:r>
            <a:r>
              <a:rPr lang="ja-JP" altLang="en-US" sz="2000" dirty="0"/>
              <a:t>存在します。</a:t>
            </a:r>
            <a:endParaRPr lang="en-US" altLang="ja-JP" sz="2000" dirty="0"/>
          </a:p>
          <a:p>
            <a:pPr marL="0" indent="0">
              <a:buNone/>
            </a:pPr>
            <a:r>
              <a:rPr kumimoji="1" lang="ja-JP" altLang="en-US" sz="2000" dirty="0"/>
              <a:t>「第３の選択」を行うことでそれぞれの天秤に</a:t>
            </a:r>
            <a:endParaRPr kumimoji="1" lang="en-US" altLang="ja-JP" sz="2000" dirty="0"/>
          </a:p>
          <a:p>
            <a:pPr marL="0" indent="0">
              <a:buNone/>
            </a:pPr>
            <a:r>
              <a:rPr lang="en-US" altLang="ja-JP" sz="2000" dirty="0">
                <a:solidFill>
                  <a:srgbClr val="FF0000"/>
                </a:solidFill>
              </a:rPr>
              <a:t>+2</a:t>
            </a:r>
            <a:r>
              <a:rPr lang="ja-JP" altLang="en-US" sz="2000" dirty="0"/>
              <a:t>、正義のイベントで正義の天秤に</a:t>
            </a:r>
            <a:r>
              <a:rPr lang="en-US" altLang="ja-JP" sz="2000" dirty="0"/>
              <a:t>+</a:t>
            </a:r>
            <a:r>
              <a:rPr lang="ja-JP" altLang="en-US" sz="2000" dirty="0"/>
              <a:t>１、</a:t>
            </a:r>
            <a:endParaRPr lang="en-US" altLang="ja-JP" sz="2000" dirty="0"/>
          </a:p>
          <a:p>
            <a:pPr marL="0" indent="0">
              <a:buNone/>
            </a:pPr>
            <a:r>
              <a:rPr kumimoji="1" lang="ja-JP" altLang="en-US" sz="2000" dirty="0"/>
              <a:t>犠牲のイベントで犠牲の天秤に</a:t>
            </a:r>
            <a:r>
              <a:rPr kumimoji="1" lang="en-US" altLang="ja-JP" sz="2000" dirty="0"/>
              <a:t>+</a:t>
            </a:r>
            <a:r>
              <a:rPr kumimoji="1" lang="ja-JP" altLang="en-US" sz="2000" dirty="0"/>
              <a:t>１されます。</a:t>
            </a:r>
            <a:endParaRPr kumimoji="1" lang="en-US" altLang="ja-JP" sz="2000" dirty="0"/>
          </a:p>
          <a:p>
            <a:pPr marL="0" indent="0">
              <a:buNone/>
            </a:pPr>
            <a:r>
              <a:rPr lang="ja-JP" altLang="en-US" sz="2000" dirty="0"/>
              <a:t>傾いている方向により能力が得られます。</a:t>
            </a:r>
            <a:endParaRPr lang="en-US" altLang="ja-JP" sz="2000" dirty="0"/>
          </a:p>
          <a:p>
            <a:pPr marL="0" indent="0">
              <a:buNone/>
            </a:pPr>
            <a:r>
              <a:rPr kumimoji="1" lang="ja-JP" altLang="en-US" sz="2000" dirty="0"/>
              <a:t>（右図では犠牲の能力が得られる）</a:t>
            </a:r>
            <a:endParaRPr kumimoji="1" lang="en-US" altLang="ja-JP" sz="2000" dirty="0"/>
          </a:p>
          <a:p>
            <a:pPr marL="0" indent="0">
              <a:buNone/>
            </a:pPr>
            <a:endParaRPr kumimoji="1" lang="en-US" altLang="ja-JP" sz="2000" dirty="0"/>
          </a:p>
        </p:txBody>
      </p:sp>
      <p:sp>
        <p:nvSpPr>
          <p:cNvPr id="4" name="正方形/長方形 3">
            <a:extLst>
              <a:ext uri="{FF2B5EF4-FFF2-40B4-BE49-F238E27FC236}">
                <a16:creationId xmlns:a16="http://schemas.microsoft.com/office/drawing/2014/main" id="{DEE7D13C-96FD-461F-991B-3F88A624773B}"/>
              </a:ext>
            </a:extLst>
          </p:cNvPr>
          <p:cNvSpPr/>
          <p:nvPr/>
        </p:nvSpPr>
        <p:spPr>
          <a:xfrm>
            <a:off x="6512168" y="2250831"/>
            <a:ext cx="4929554" cy="309489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E6831E87-C54D-4750-832D-C364D30DAF72}"/>
              </a:ext>
            </a:extLst>
          </p:cNvPr>
          <p:cNvSpPr/>
          <p:nvPr/>
        </p:nvSpPr>
        <p:spPr>
          <a:xfrm>
            <a:off x="7860652" y="2250831"/>
            <a:ext cx="2291203" cy="452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AC6C0B99-71C1-4FCB-9866-D75028700E0B}"/>
              </a:ext>
            </a:extLst>
          </p:cNvPr>
          <p:cNvSpPr/>
          <p:nvPr/>
        </p:nvSpPr>
        <p:spPr>
          <a:xfrm>
            <a:off x="8036154" y="2239867"/>
            <a:ext cx="1980029" cy="523220"/>
          </a:xfrm>
          <a:prstGeom prst="rect">
            <a:avLst/>
          </a:prstGeom>
          <a:noFill/>
        </p:spPr>
        <p:txBody>
          <a:bodyPr wrap="none" lIns="91440" tIns="45720" rIns="91440" bIns="45720">
            <a:spAutoFit/>
          </a:bodyPr>
          <a:lstStyle/>
          <a:p>
            <a:pPr algn="ctr"/>
            <a:r>
              <a:rPr lang="ja-JP" altLang="en-US" sz="2800" dirty="0">
                <a:ln w="0"/>
                <a:effectLst>
                  <a:outerShdw blurRad="38100" dist="19050" dir="2700000" algn="tl" rotWithShape="0">
                    <a:schemeClr val="dk1">
                      <a:alpha val="40000"/>
                    </a:schemeClr>
                  </a:outerShdw>
                </a:effectLst>
              </a:rPr>
              <a:t>ステータス</a:t>
            </a:r>
            <a:endParaRPr lang="ja-JP"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28" name="正方形/長方形 27">
            <a:extLst>
              <a:ext uri="{FF2B5EF4-FFF2-40B4-BE49-F238E27FC236}">
                <a16:creationId xmlns:a16="http://schemas.microsoft.com/office/drawing/2014/main" id="{BE1EA8DB-1A45-45F7-AFA5-F8EB6C06C6A6}"/>
              </a:ext>
            </a:extLst>
          </p:cNvPr>
          <p:cNvSpPr/>
          <p:nvPr/>
        </p:nvSpPr>
        <p:spPr>
          <a:xfrm>
            <a:off x="6522784" y="3429000"/>
            <a:ext cx="996799" cy="432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CF2B0B9-E78E-46F6-ABD2-E4EA82D9A97B}"/>
              </a:ext>
            </a:extLst>
          </p:cNvPr>
          <p:cNvSpPr/>
          <p:nvPr/>
        </p:nvSpPr>
        <p:spPr>
          <a:xfrm>
            <a:off x="6522784" y="4431323"/>
            <a:ext cx="996799" cy="432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D1BE8C89-725C-45A5-8BF0-2A11DF8C8F01}"/>
              </a:ext>
            </a:extLst>
          </p:cNvPr>
          <p:cNvSpPr/>
          <p:nvPr/>
        </p:nvSpPr>
        <p:spPr>
          <a:xfrm>
            <a:off x="10437431" y="4431323"/>
            <a:ext cx="996799" cy="432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6E5FC2E2-00A6-45F6-8D4F-A677D21C71E4}"/>
              </a:ext>
            </a:extLst>
          </p:cNvPr>
          <p:cNvSpPr/>
          <p:nvPr/>
        </p:nvSpPr>
        <p:spPr>
          <a:xfrm>
            <a:off x="10449809" y="3451441"/>
            <a:ext cx="996799" cy="432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F0F8577D-E017-450C-962D-3763BD907D04}"/>
              </a:ext>
            </a:extLst>
          </p:cNvPr>
          <p:cNvSpPr/>
          <p:nvPr/>
        </p:nvSpPr>
        <p:spPr>
          <a:xfrm>
            <a:off x="6434862" y="3182027"/>
            <a:ext cx="723275" cy="307777"/>
          </a:xfrm>
          <a:prstGeom prst="rect">
            <a:avLst/>
          </a:prstGeom>
          <a:noFill/>
        </p:spPr>
        <p:txBody>
          <a:bodyPr wrap="none" lIns="91440" tIns="45720" rIns="91440" bIns="45720">
            <a:spAutoFit/>
          </a:bodyPr>
          <a:lstStyle/>
          <a:p>
            <a:pPr algn="ctr"/>
            <a:r>
              <a:rPr lang="ja-JP" altLang="en-US" sz="1400" dirty="0">
                <a:ln w="0"/>
                <a:effectLst>
                  <a:outerShdw blurRad="38100" dist="19050" dir="2700000" algn="tl" rotWithShape="0">
                    <a:schemeClr val="dk1">
                      <a:alpha val="40000"/>
                    </a:schemeClr>
                  </a:outerShdw>
                </a:effectLst>
              </a:rPr>
              <a:t>攻撃力</a:t>
            </a:r>
            <a:endParaRPr lang="ja-JP" altLang="en-US" sz="1400" b="0" cap="none" spc="0" dirty="0">
              <a:ln w="0"/>
              <a:solidFill>
                <a:schemeClr val="tx1"/>
              </a:solidFill>
              <a:effectLst>
                <a:outerShdw blurRad="38100" dist="19050" dir="2700000" algn="tl" rotWithShape="0">
                  <a:schemeClr val="dk1">
                    <a:alpha val="40000"/>
                  </a:schemeClr>
                </a:outerShdw>
              </a:effectLst>
            </a:endParaRPr>
          </a:p>
        </p:txBody>
      </p:sp>
      <p:sp>
        <p:nvSpPr>
          <p:cNvPr id="33" name="正方形/長方形 32">
            <a:extLst>
              <a:ext uri="{FF2B5EF4-FFF2-40B4-BE49-F238E27FC236}">
                <a16:creationId xmlns:a16="http://schemas.microsoft.com/office/drawing/2014/main" id="{87CDE8AA-47E0-494A-B907-A77EE634225C}"/>
              </a:ext>
            </a:extLst>
          </p:cNvPr>
          <p:cNvSpPr/>
          <p:nvPr/>
        </p:nvSpPr>
        <p:spPr>
          <a:xfrm>
            <a:off x="6474719" y="2233758"/>
            <a:ext cx="1431802" cy="584775"/>
          </a:xfrm>
          <a:prstGeom prst="rect">
            <a:avLst/>
          </a:prstGeom>
          <a:noFill/>
        </p:spPr>
        <p:txBody>
          <a:bodyPr wrap="none" lIns="91440" tIns="45720" rIns="91440" bIns="45720">
            <a:spAutoFit/>
          </a:bodyPr>
          <a:lstStyle/>
          <a:p>
            <a:pPr algn="ctr"/>
            <a:r>
              <a:rPr lang="en-US" altLang="ja-JP" sz="1600" dirty="0">
                <a:ln w="0"/>
                <a:effectLst>
                  <a:outerShdw blurRad="38100" dist="19050" dir="2700000" algn="tl" rotWithShape="0">
                    <a:schemeClr val="dk1">
                      <a:alpha val="40000"/>
                    </a:schemeClr>
                  </a:outerShdw>
                </a:effectLst>
              </a:rPr>
              <a:t>LV : 01</a:t>
            </a:r>
          </a:p>
          <a:p>
            <a:pPr algn="ctr"/>
            <a:r>
              <a:rPr lang="en-US" altLang="ja-JP" sz="1600" b="0" cap="none" spc="0" dirty="0">
                <a:ln w="0"/>
                <a:solidFill>
                  <a:schemeClr val="tx1"/>
                </a:solidFill>
                <a:effectLst>
                  <a:outerShdw blurRad="38100" dist="19050" dir="2700000" algn="tl" rotWithShape="0">
                    <a:schemeClr val="dk1">
                      <a:alpha val="40000"/>
                    </a:schemeClr>
                  </a:outerShdw>
                </a:effectLst>
              </a:rPr>
              <a:t>HP : 100/100</a:t>
            </a:r>
            <a:endParaRPr lang="ja-JP" altLang="en-US" sz="1600" b="0" cap="none" spc="0" dirty="0">
              <a:ln w="0"/>
              <a:solidFill>
                <a:schemeClr val="tx1"/>
              </a:solidFill>
              <a:effectLst>
                <a:outerShdw blurRad="38100" dist="19050" dir="2700000" algn="tl" rotWithShape="0">
                  <a:schemeClr val="dk1">
                    <a:alpha val="40000"/>
                  </a:schemeClr>
                </a:outerShdw>
              </a:effectLst>
            </a:endParaRPr>
          </a:p>
        </p:txBody>
      </p:sp>
      <p:sp>
        <p:nvSpPr>
          <p:cNvPr id="34" name="正方形/長方形 33">
            <a:extLst>
              <a:ext uri="{FF2B5EF4-FFF2-40B4-BE49-F238E27FC236}">
                <a16:creationId xmlns:a16="http://schemas.microsoft.com/office/drawing/2014/main" id="{DE4E4302-A03F-4CA4-BBD9-3EC354010421}"/>
              </a:ext>
            </a:extLst>
          </p:cNvPr>
          <p:cNvSpPr/>
          <p:nvPr/>
        </p:nvSpPr>
        <p:spPr>
          <a:xfrm>
            <a:off x="6445280" y="4167894"/>
            <a:ext cx="723275" cy="307777"/>
          </a:xfrm>
          <a:prstGeom prst="rect">
            <a:avLst/>
          </a:prstGeom>
          <a:noFill/>
        </p:spPr>
        <p:txBody>
          <a:bodyPr wrap="none" lIns="91440" tIns="45720" rIns="91440" bIns="45720">
            <a:spAutoFit/>
          </a:bodyPr>
          <a:lstStyle/>
          <a:p>
            <a:pPr algn="ctr"/>
            <a:r>
              <a:rPr lang="ja-JP" altLang="en-US" sz="1400" dirty="0">
                <a:ln w="0"/>
                <a:effectLst>
                  <a:outerShdw blurRad="38100" dist="19050" dir="2700000" algn="tl" rotWithShape="0">
                    <a:schemeClr val="dk1">
                      <a:alpha val="40000"/>
                    </a:schemeClr>
                  </a:outerShdw>
                </a:effectLst>
              </a:rPr>
              <a:t>防御力</a:t>
            </a:r>
            <a:endParaRPr lang="ja-JP" altLang="en-US" sz="1400" b="0" cap="none" spc="0" dirty="0">
              <a:ln w="0"/>
              <a:solidFill>
                <a:schemeClr val="tx1"/>
              </a:solidFill>
              <a:effectLst>
                <a:outerShdw blurRad="38100" dist="19050" dir="2700000" algn="tl" rotWithShape="0">
                  <a:schemeClr val="dk1">
                    <a:alpha val="40000"/>
                  </a:schemeClr>
                </a:outerShdw>
              </a:effectLst>
            </a:endParaRPr>
          </a:p>
        </p:txBody>
      </p:sp>
      <p:sp>
        <p:nvSpPr>
          <p:cNvPr id="41" name="正方形/長方形 40">
            <a:extLst>
              <a:ext uri="{FF2B5EF4-FFF2-40B4-BE49-F238E27FC236}">
                <a16:creationId xmlns:a16="http://schemas.microsoft.com/office/drawing/2014/main" id="{40710F97-162F-461E-B603-8542EA7B6BC2}"/>
              </a:ext>
            </a:extLst>
          </p:cNvPr>
          <p:cNvSpPr/>
          <p:nvPr/>
        </p:nvSpPr>
        <p:spPr>
          <a:xfrm>
            <a:off x="9429025" y="3398674"/>
            <a:ext cx="861774" cy="2003112"/>
          </a:xfrm>
          <a:prstGeom prst="rect">
            <a:avLst/>
          </a:prstGeom>
          <a:noFill/>
        </p:spPr>
        <p:txBody>
          <a:bodyPr vert="eaVert" wrap="none" lIns="91440" tIns="45720" rIns="91440" bIns="45720">
            <a:spAutoFit/>
          </a:bodyPr>
          <a:lstStyle/>
          <a:p>
            <a:pPr algn="ctr"/>
            <a:r>
              <a:rPr lang="en-US" altLang="ja-JP"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Justice</a:t>
            </a:r>
            <a:endParaRPr lang="ja-JP" alt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5" name="正方形/長方形 34">
            <a:extLst>
              <a:ext uri="{FF2B5EF4-FFF2-40B4-BE49-F238E27FC236}">
                <a16:creationId xmlns:a16="http://schemas.microsoft.com/office/drawing/2014/main" id="{CFF15A0C-2502-45CD-9F71-AA2B26C3EE52}"/>
              </a:ext>
            </a:extLst>
          </p:cNvPr>
          <p:cNvSpPr/>
          <p:nvPr/>
        </p:nvSpPr>
        <p:spPr>
          <a:xfrm>
            <a:off x="10795720" y="3182027"/>
            <a:ext cx="723275" cy="307777"/>
          </a:xfrm>
          <a:prstGeom prst="rect">
            <a:avLst/>
          </a:prstGeom>
          <a:noFill/>
        </p:spPr>
        <p:txBody>
          <a:bodyPr wrap="none" lIns="91440" tIns="45720" rIns="91440" bIns="45720">
            <a:spAutoFit/>
          </a:bodyPr>
          <a:lstStyle/>
          <a:p>
            <a:pPr algn="ctr"/>
            <a:r>
              <a:rPr lang="ja-JP" altLang="en-US" sz="1400" b="0" cap="none" spc="0" dirty="0">
                <a:ln w="0"/>
                <a:solidFill>
                  <a:schemeClr val="tx1"/>
                </a:solidFill>
                <a:effectLst>
                  <a:outerShdw blurRad="38100" dist="19050" dir="2700000" algn="tl" rotWithShape="0">
                    <a:schemeClr val="dk1">
                      <a:alpha val="40000"/>
                    </a:schemeClr>
                  </a:outerShdw>
                </a:effectLst>
              </a:rPr>
              <a:t>素早さ</a:t>
            </a:r>
          </a:p>
        </p:txBody>
      </p:sp>
      <p:sp>
        <p:nvSpPr>
          <p:cNvPr id="36" name="正方形/長方形 35">
            <a:extLst>
              <a:ext uri="{FF2B5EF4-FFF2-40B4-BE49-F238E27FC236}">
                <a16:creationId xmlns:a16="http://schemas.microsoft.com/office/drawing/2014/main" id="{69770828-905B-456C-AED3-5C46C5023D71}"/>
              </a:ext>
            </a:extLst>
          </p:cNvPr>
          <p:cNvSpPr/>
          <p:nvPr/>
        </p:nvSpPr>
        <p:spPr>
          <a:xfrm>
            <a:off x="10993175" y="4184350"/>
            <a:ext cx="543739" cy="307777"/>
          </a:xfrm>
          <a:prstGeom prst="rect">
            <a:avLst/>
          </a:prstGeom>
          <a:noFill/>
        </p:spPr>
        <p:txBody>
          <a:bodyPr wrap="none" lIns="91440" tIns="45720" rIns="91440" bIns="45720">
            <a:spAutoFit/>
          </a:bodyPr>
          <a:lstStyle/>
          <a:p>
            <a:pPr algn="ctr"/>
            <a:r>
              <a:rPr lang="ja-JP" altLang="en-US" sz="1400" dirty="0">
                <a:ln w="0"/>
                <a:effectLst>
                  <a:outerShdw blurRad="38100" dist="19050" dir="2700000" algn="tl" rotWithShape="0">
                    <a:schemeClr val="dk1">
                      <a:alpha val="40000"/>
                    </a:schemeClr>
                  </a:outerShdw>
                </a:effectLst>
              </a:rPr>
              <a:t>魅力</a:t>
            </a:r>
            <a:endParaRPr lang="ja-JP" altLang="en-US" sz="1400" b="0" cap="none" spc="0" dirty="0">
              <a:ln w="0"/>
              <a:solidFill>
                <a:schemeClr val="tx1"/>
              </a:solidFill>
              <a:effectLst>
                <a:outerShdw blurRad="38100" dist="19050" dir="2700000" algn="tl" rotWithShape="0">
                  <a:schemeClr val="dk1">
                    <a:alpha val="40000"/>
                  </a:schemeClr>
                </a:outerShdw>
              </a:effectLst>
            </a:endParaRPr>
          </a:p>
        </p:txBody>
      </p:sp>
      <p:sp>
        <p:nvSpPr>
          <p:cNvPr id="37" name="正方形/長方形 36">
            <a:extLst>
              <a:ext uri="{FF2B5EF4-FFF2-40B4-BE49-F238E27FC236}">
                <a16:creationId xmlns:a16="http://schemas.microsoft.com/office/drawing/2014/main" id="{D5B11ACC-8DA0-41B6-BF17-E0CE673DE37E}"/>
              </a:ext>
            </a:extLst>
          </p:cNvPr>
          <p:cNvSpPr/>
          <p:nvPr/>
        </p:nvSpPr>
        <p:spPr>
          <a:xfrm>
            <a:off x="6585874" y="3405166"/>
            <a:ext cx="785793" cy="523220"/>
          </a:xfrm>
          <a:prstGeom prst="rect">
            <a:avLst/>
          </a:prstGeom>
          <a:noFill/>
        </p:spPr>
        <p:txBody>
          <a:bodyPr wrap="none" lIns="91440" tIns="45720" rIns="91440" bIns="45720">
            <a:spAutoFit/>
          </a:bodyPr>
          <a:lstStyle/>
          <a:p>
            <a:pPr algn="ctr"/>
            <a:r>
              <a:rPr lang="en-US" altLang="ja-JP" sz="2800" dirty="0">
                <a:ln w="0"/>
                <a:effectLst>
                  <a:outerShdw blurRad="38100" dist="19050" dir="2700000" algn="tl" rotWithShape="0">
                    <a:schemeClr val="dk1">
                      <a:alpha val="40000"/>
                    </a:schemeClr>
                  </a:outerShdw>
                </a:effectLst>
              </a:rPr>
              <a:t>100</a:t>
            </a:r>
            <a:endParaRPr lang="ja-JP"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38" name="正方形/長方形 37">
            <a:extLst>
              <a:ext uri="{FF2B5EF4-FFF2-40B4-BE49-F238E27FC236}">
                <a16:creationId xmlns:a16="http://schemas.microsoft.com/office/drawing/2014/main" id="{BF2C939E-9CFA-46DD-8BAC-8AD62CA0FCEC}"/>
              </a:ext>
            </a:extLst>
          </p:cNvPr>
          <p:cNvSpPr/>
          <p:nvPr/>
        </p:nvSpPr>
        <p:spPr>
          <a:xfrm>
            <a:off x="6628286" y="4400230"/>
            <a:ext cx="785793" cy="523220"/>
          </a:xfrm>
          <a:prstGeom prst="rect">
            <a:avLst/>
          </a:prstGeom>
          <a:noFill/>
        </p:spPr>
        <p:txBody>
          <a:bodyPr wrap="none" lIns="91440" tIns="45720" rIns="91440" bIns="45720">
            <a:spAutoFit/>
          </a:bodyPr>
          <a:lstStyle/>
          <a:p>
            <a:pPr algn="ctr"/>
            <a:r>
              <a:rPr lang="en-US" altLang="ja-JP" sz="2800" dirty="0">
                <a:ln w="0"/>
                <a:effectLst>
                  <a:outerShdw blurRad="38100" dist="19050" dir="2700000" algn="tl" rotWithShape="0">
                    <a:schemeClr val="dk1">
                      <a:alpha val="40000"/>
                    </a:schemeClr>
                  </a:outerShdw>
                </a:effectLst>
              </a:rPr>
              <a:t>100</a:t>
            </a:r>
            <a:endParaRPr lang="ja-JP"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39" name="正方形/長方形 38">
            <a:extLst>
              <a:ext uri="{FF2B5EF4-FFF2-40B4-BE49-F238E27FC236}">
                <a16:creationId xmlns:a16="http://schemas.microsoft.com/office/drawing/2014/main" id="{18B2F8DE-6D4C-4CFC-94E4-F5B6AC4FE7A8}"/>
              </a:ext>
            </a:extLst>
          </p:cNvPr>
          <p:cNvSpPr/>
          <p:nvPr/>
        </p:nvSpPr>
        <p:spPr>
          <a:xfrm>
            <a:off x="10601180" y="3440385"/>
            <a:ext cx="785793" cy="523220"/>
          </a:xfrm>
          <a:prstGeom prst="rect">
            <a:avLst/>
          </a:prstGeom>
          <a:noFill/>
        </p:spPr>
        <p:txBody>
          <a:bodyPr wrap="none" lIns="91440" tIns="45720" rIns="91440" bIns="45720">
            <a:spAutoFit/>
          </a:bodyPr>
          <a:lstStyle/>
          <a:p>
            <a:pPr algn="ctr"/>
            <a:r>
              <a:rPr lang="en-US" altLang="ja-JP" sz="2800" dirty="0">
                <a:ln w="0"/>
                <a:effectLst>
                  <a:outerShdw blurRad="38100" dist="19050" dir="2700000" algn="tl" rotWithShape="0">
                    <a:schemeClr val="dk1">
                      <a:alpha val="40000"/>
                    </a:schemeClr>
                  </a:outerShdw>
                </a:effectLst>
              </a:rPr>
              <a:t>100</a:t>
            </a:r>
            <a:endParaRPr lang="ja-JP"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40" name="正方形/長方形 39">
            <a:extLst>
              <a:ext uri="{FF2B5EF4-FFF2-40B4-BE49-F238E27FC236}">
                <a16:creationId xmlns:a16="http://schemas.microsoft.com/office/drawing/2014/main" id="{B2BE9E1D-AF95-4336-A2D6-81F9D7F45A9F}"/>
              </a:ext>
            </a:extLst>
          </p:cNvPr>
          <p:cNvSpPr/>
          <p:nvPr/>
        </p:nvSpPr>
        <p:spPr>
          <a:xfrm>
            <a:off x="10584593" y="4400230"/>
            <a:ext cx="785793" cy="523220"/>
          </a:xfrm>
          <a:prstGeom prst="rect">
            <a:avLst/>
          </a:prstGeom>
          <a:noFill/>
        </p:spPr>
        <p:txBody>
          <a:bodyPr wrap="none" lIns="91440" tIns="45720" rIns="91440" bIns="45720">
            <a:spAutoFit/>
          </a:bodyPr>
          <a:lstStyle/>
          <a:p>
            <a:pPr algn="ctr"/>
            <a:r>
              <a:rPr lang="en-US" altLang="ja-JP" sz="2800" dirty="0">
                <a:ln w="0"/>
                <a:effectLst>
                  <a:outerShdw blurRad="38100" dist="19050" dir="2700000" algn="tl" rotWithShape="0">
                    <a:schemeClr val="dk1">
                      <a:alpha val="40000"/>
                    </a:schemeClr>
                  </a:outerShdw>
                </a:effectLst>
              </a:rPr>
              <a:t>100</a:t>
            </a:r>
            <a:endParaRPr lang="ja-JP"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42" name="正方形/長方形 41">
            <a:extLst>
              <a:ext uri="{FF2B5EF4-FFF2-40B4-BE49-F238E27FC236}">
                <a16:creationId xmlns:a16="http://schemas.microsoft.com/office/drawing/2014/main" id="{27938501-6CB2-417F-8316-384CC915D19A}"/>
              </a:ext>
            </a:extLst>
          </p:cNvPr>
          <p:cNvSpPr/>
          <p:nvPr/>
        </p:nvSpPr>
        <p:spPr>
          <a:xfrm rot="10800000">
            <a:off x="7911464" y="2847761"/>
            <a:ext cx="738664" cy="3534809"/>
          </a:xfrm>
          <a:prstGeom prst="rect">
            <a:avLst/>
          </a:prstGeom>
          <a:noFill/>
          <a:scene3d>
            <a:camera prst="orthographicFront">
              <a:rot lat="0" lon="10800000" rev="10800000"/>
            </a:camera>
            <a:lightRig rig="threePt" dir="t"/>
          </a:scene3d>
          <a:sp3d/>
        </p:spPr>
        <p:txBody>
          <a:bodyPr vert="vert" wrap="square" lIns="91440" tIns="45720" rIns="91440" bIns="45720">
            <a:spAutoFit/>
            <a:scene3d>
              <a:camera prst="orthographicFront">
                <a:rot lat="0" lon="0" rev="0"/>
              </a:camera>
              <a:lightRig rig="threePt" dir="t"/>
            </a:scene3d>
            <a:flatTx/>
          </a:bodyPr>
          <a:lstStyle/>
          <a:p>
            <a:pPr lvl="1" algn="ctr"/>
            <a:r>
              <a:rPr lang="en-US" altLang="ja-JP" sz="3600" b="1" dirty="0" err="1">
                <a:ln w="12700" cmpd="sng">
                  <a:solidFill>
                    <a:schemeClr val="tx2"/>
                  </a:solidFill>
                  <a:prstDash val="solid"/>
                </a:ln>
                <a:solidFill>
                  <a:srgbClr val="7030A0"/>
                </a:solidFill>
              </a:rPr>
              <a:t>ecifir</a:t>
            </a:r>
            <a:r>
              <a:rPr lang="en-US" altLang="ja-JP" sz="3600" b="1" cap="none" spc="0" dirty="0" err="1">
                <a:ln w="12700" cmpd="sng">
                  <a:solidFill>
                    <a:schemeClr val="tx2"/>
                  </a:solidFill>
                  <a:prstDash val="solid"/>
                </a:ln>
                <a:solidFill>
                  <a:srgbClr val="7030A0"/>
                </a:solidFill>
                <a:effectLst/>
              </a:rPr>
              <a:t>caS</a:t>
            </a:r>
            <a:endParaRPr lang="en-US" altLang="ja-JP" sz="3600" b="1" cap="none" spc="0" dirty="0">
              <a:ln w="12700" cmpd="sng">
                <a:solidFill>
                  <a:schemeClr val="tx2"/>
                </a:solidFill>
                <a:prstDash val="solid"/>
              </a:ln>
              <a:solidFill>
                <a:srgbClr val="7030A0"/>
              </a:solidFill>
              <a:effectLst/>
            </a:endParaRPr>
          </a:p>
        </p:txBody>
      </p:sp>
      <p:sp>
        <p:nvSpPr>
          <p:cNvPr id="7" name="アーチ 6">
            <a:extLst>
              <a:ext uri="{FF2B5EF4-FFF2-40B4-BE49-F238E27FC236}">
                <a16:creationId xmlns:a16="http://schemas.microsoft.com/office/drawing/2014/main" id="{35210228-FACE-4F23-BB42-4759A404A8C5}"/>
              </a:ext>
            </a:extLst>
          </p:cNvPr>
          <p:cNvSpPr/>
          <p:nvPr/>
        </p:nvSpPr>
        <p:spPr>
          <a:xfrm rot="10249211">
            <a:off x="8067633" y="2667617"/>
            <a:ext cx="1889457" cy="808892"/>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 name="直線コネクタ 8">
            <a:extLst>
              <a:ext uri="{FF2B5EF4-FFF2-40B4-BE49-F238E27FC236}">
                <a16:creationId xmlns:a16="http://schemas.microsoft.com/office/drawing/2014/main" id="{FF0EAE90-AE7C-437B-895A-EC333597D83C}"/>
              </a:ext>
            </a:extLst>
          </p:cNvPr>
          <p:cNvCxnSpPr>
            <a:cxnSpLocks/>
          </p:cNvCxnSpPr>
          <p:nvPr/>
        </p:nvCxnSpPr>
        <p:spPr>
          <a:xfrm flipH="1">
            <a:off x="7888381" y="3289452"/>
            <a:ext cx="337254" cy="953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6E9C60D-57A6-4DC2-B7AD-219F73643B4C}"/>
              </a:ext>
            </a:extLst>
          </p:cNvPr>
          <p:cNvCxnSpPr>
            <a:cxnSpLocks/>
          </p:cNvCxnSpPr>
          <p:nvPr/>
        </p:nvCxnSpPr>
        <p:spPr>
          <a:xfrm>
            <a:off x="9853515" y="2992379"/>
            <a:ext cx="296898" cy="918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30B3A04-313F-4DE9-9AF6-D8AC9F356F88}"/>
              </a:ext>
            </a:extLst>
          </p:cNvPr>
          <p:cNvCxnSpPr>
            <a:cxnSpLocks/>
          </p:cNvCxnSpPr>
          <p:nvPr/>
        </p:nvCxnSpPr>
        <p:spPr>
          <a:xfrm>
            <a:off x="8258808" y="3371541"/>
            <a:ext cx="145993" cy="783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DFDA80D-4DEA-45EB-B4C4-62C81637DF42}"/>
              </a:ext>
            </a:extLst>
          </p:cNvPr>
          <p:cNvCxnSpPr>
            <a:cxnSpLocks/>
          </p:cNvCxnSpPr>
          <p:nvPr/>
        </p:nvCxnSpPr>
        <p:spPr>
          <a:xfrm flipH="1">
            <a:off x="9644846" y="3072063"/>
            <a:ext cx="210124" cy="980463"/>
          </a:xfrm>
          <a:prstGeom prst="line">
            <a:avLst/>
          </a:prstGeom>
        </p:spPr>
        <p:style>
          <a:lnRef idx="1">
            <a:schemeClr val="accent1"/>
          </a:lnRef>
          <a:fillRef idx="0">
            <a:schemeClr val="accent1"/>
          </a:fillRef>
          <a:effectRef idx="0">
            <a:schemeClr val="accent1"/>
          </a:effectRef>
          <a:fontRef idx="minor">
            <a:schemeClr val="tx1"/>
          </a:fontRef>
        </p:style>
      </p:cxnSp>
      <p:sp>
        <p:nvSpPr>
          <p:cNvPr id="23" name="弦 22">
            <a:extLst>
              <a:ext uri="{FF2B5EF4-FFF2-40B4-BE49-F238E27FC236}">
                <a16:creationId xmlns:a16="http://schemas.microsoft.com/office/drawing/2014/main" id="{8B9ADE47-528E-455A-A2D8-EDF1D133C829}"/>
              </a:ext>
            </a:extLst>
          </p:cNvPr>
          <p:cNvSpPr/>
          <p:nvPr/>
        </p:nvSpPr>
        <p:spPr>
          <a:xfrm rot="17012358">
            <a:off x="7875497" y="3869133"/>
            <a:ext cx="550079" cy="602662"/>
          </a:xfrm>
          <a:prstGeom prst="chord">
            <a:avLst>
              <a:gd name="adj1" fmla="val 4420880"/>
              <a:gd name="adj2" fmla="val 151336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弦 23">
            <a:extLst>
              <a:ext uri="{FF2B5EF4-FFF2-40B4-BE49-F238E27FC236}">
                <a16:creationId xmlns:a16="http://schemas.microsoft.com/office/drawing/2014/main" id="{9EE07362-9FC8-4EED-911C-C692AA415A34}"/>
              </a:ext>
            </a:extLst>
          </p:cNvPr>
          <p:cNvSpPr/>
          <p:nvPr/>
        </p:nvSpPr>
        <p:spPr>
          <a:xfrm rot="17012358">
            <a:off x="9649643" y="3623509"/>
            <a:ext cx="550079" cy="602662"/>
          </a:xfrm>
          <a:prstGeom prst="chord">
            <a:avLst>
              <a:gd name="adj1" fmla="val 4420880"/>
              <a:gd name="adj2" fmla="val 151336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7D2C41F7-D028-43B1-B9C5-2209D05C2E76}"/>
              </a:ext>
            </a:extLst>
          </p:cNvPr>
          <p:cNvSpPr/>
          <p:nvPr/>
        </p:nvSpPr>
        <p:spPr>
          <a:xfrm>
            <a:off x="8860861" y="3528646"/>
            <a:ext cx="349399" cy="18053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4DDFD52F-4C61-4D56-AFBC-C08525627A9B}"/>
              </a:ext>
            </a:extLst>
          </p:cNvPr>
          <p:cNvSpPr/>
          <p:nvPr/>
        </p:nvSpPr>
        <p:spPr>
          <a:xfrm>
            <a:off x="8026162" y="1793472"/>
            <a:ext cx="3621504" cy="523220"/>
          </a:xfrm>
          <a:prstGeom prst="rect">
            <a:avLst/>
          </a:prstGeom>
          <a:noFill/>
        </p:spPr>
        <p:txBody>
          <a:bodyPr wrap="none" lIns="91440" tIns="45720" rIns="91440" bIns="45720">
            <a:spAutoFit/>
          </a:bodyPr>
          <a:lstStyle/>
          <a:p>
            <a:pPr algn="ctr"/>
            <a:r>
              <a:rPr lang="ja-JP" altLang="en-US" sz="2800" b="0" cap="none" spc="0" dirty="0">
                <a:ln w="0"/>
                <a:solidFill>
                  <a:schemeClr val="accent1"/>
                </a:solidFill>
                <a:effectLst>
                  <a:outerShdw blurRad="38100" dist="25400" dir="5400000" algn="ctr" rotWithShape="0">
                    <a:srgbClr val="6E747A">
                      <a:alpha val="43000"/>
                    </a:srgbClr>
                  </a:outerShdw>
                </a:effectLst>
              </a:rPr>
              <a:t>ステータス画面</a:t>
            </a:r>
            <a:r>
              <a:rPr lang="ja-JP" altLang="en-US" sz="1200" b="0" cap="none" spc="0" dirty="0">
                <a:ln w="0"/>
                <a:solidFill>
                  <a:schemeClr val="accent1"/>
                </a:solidFill>
                <a:effectLst>
                  <a:outerShdw blurRad="38100" dist="25400" dir="5400000" algn="ctr" rotWithShape="0">
                    <a:srgbClr val="6E747A">
                      <a:alpha val="43000"/>
                    </a:srgbClr>
                  </a:outerShdw>
                </a:effectLst>
              </a:rPr>
              <a:t>（イメージ）</a:t>
            </a:r>
            <a:endParaRPr lang="ja-JP"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44" name="正方形/長方形 43">
            <a:extLst>
              <a:ext uri="{FF2B5EF4-FFF2-40B4-BE49-F238E27FC236}">
                <a16:creationId xmlns:a16="http://schemas.microsoft.com/office/drawing/2014/main" id="{108DDAC5-04C1-465D-9853-765F46227579}"/>
              </a:ext>
            </a:extLst>
          </p:cNvPr>
          <p:cNvSpPr/>
          <p:nvPr/>
        </p:nvSpPr>
        <p:spPr>
          <a:xfrm>
            <a:off x="6352802" y="5392781"/>
            <a:ext cx="5593198" cy="830997"/>
          </a:xfrm>
          <a:prstGeom prst="rect">
            <a:avLst/>
          </a:prstGeom>
          <a:noFill/>
        </p:spPr>
        <p:txBody>
          <a:bodyPr wrap="none" lIns="91440" tIns="45720" rIns="91440" bIns="45720">
            <a:spAutoFit/>
          </a:bodyPr>
          <a:lstStyle/>
          <a:p>
            <a:pPr algn="ctr"/>
            <a:r>
              <a:rPr lang="ja-JP" altLang="en-US" sz="2800" b="0" cap="none" spc="0" dirty="0">
                <a:ln w="0"/>
                <a:solidFill>
                  <a:srgbClr val="7030A0"/>
                </a:solidFill>
                <a:effectLst>
                  <a:outerShdw blurRad="38100" dist="25400" dir="5400000" algn="ctr" rotWithShape="0">
                    <a:srgbClr val="6E747A">
                      <a:alpha val="43000"/>
                    </a:srgbClr>
                  </a:outerShdw>
                </a:effectLst>
              </a:rPr>
              <a:t>犠牲の天秤</a:t>
            </a:r>
            <a:r>
              <a:rPr lang="en-US" altLang="ja-JP" sz="2800" b="0" cap="none" spc="0" dirty="0">
                <a:ln w="0"/>
                <a:solidFill>
                  <a:srgbClr val="7030A0"/>
                </a:solidFill>
                <a:effectLst>
                  <a:outerShdw blurRad="38100" dist="25400" dir="5400000" algn="ctr" rotWithShape="0">
                    <a:srgbClr val="6E747A">
                      <a:alpha val="43000"/>
                    </a:srgbClr>
                  </a:outerShdw>
                </a:effectLst>
              </a:rPr>
              <a:t>(</a:t>
            </a:r>
            <a:r>
              <a:rPr lang="ja-JP" altLang="en-US" sz="2800" b="0" cap="none" spc="0" dirty="0">
                <a:ln w="0"/>
                <a:solidFill>
                  <a:srgbClr val="7030A0"/>
                </a:solidFill>
                <a:effectLst>
                  <a:outerShdw blurRad="38100" dist="25400" dir="5400000" algn="ctr" rotWithShape="0">
                    <a:srgbClr val="6E747A">
                      <a:alpha val="43000"/>
                    </a:srgbClr>
                  </a:outerShdw>
                </a:effectLst>
              </a:rPr>
              <a:t>左</a:t>
            </a:r>
            <a:r>
              <a:rPr lang="en-US" altLang="ja-JP" sz="2800" b="0" cap="none" spc="0" dirty="0">
                <a:ln w="0"/>
                <a:solidFill>
                  <a:srgbClr val="7030A0"/>
                </a:solidFill>
                <a:effectLst>
                  <a:outerShdw blurRad="38100" dist="25400" dir="5400000" algn="ctr" rotWithShape="0">
                    <a:srgbClr val="6E747A">
                      <a:alpha val="43000"/>
                    </a:srgbClr>
                  </a:outerShdw>
                </a:effectLst>
              </a:rPr>
              <a:t>)</a:t>
            </a:r>
            <a:r>
              <a:rPr lang="ja-JP" altLang="en-US" sz="2800" b="0" cap="none" spc="0" dirty="0">
                <a:ln w="0"/>
                <a:solidFill>
                  <a:srgbClr val="7030A0"/>
                </a:solidFill>
                <a:effectLst>
                  <a:outerShdw blurRad="38100" dist="25400" dir="5400000" algn="ctr" rotWithShape="0">
                    <a:srgbClr val="6E747A">
                      <a:alpha val="43000"/>
                    </a:srgbClr>
                  </a:outerShdw>
                </a:effectLst>
              </a:rPr>
              <a:t> </a:t>
            </a:r>
            <a:r>
              <a:rPr lang="ja-JP" altLang="en-US" sz="2800" dirty="0">
                <a:ln w="0">
                  <a:solidFill>
                    <a:srgbClr val="FFFF00"/>
                  </a:solidFill>
                </a:ln>
                <a:effectLst>
                  <a:outerShdw blurRad="38100" dist="25400" dir="5400000" algn="ctr" rotWithShape="0">
                    <a:srgbClr val="6E747A">
                      <a:alpha val="43000"/>
                    </a:srgbClr>
                  </a:outerShdw>
                </a:effectLst>
              </a:rPr>
              <a:t>正義の天秤（右）</a:t>
            </a:r>
            <a:endParaRPr lang="en-US" altLang="ja-JP" sz="2800" dirty="0">
              <a:ln w="0">
                <a:solidFill>
                  <a:srgbClr val="FFFF00"/>
                </a:solidFill>
              </a:ln>
              <a:effectLst>
                <a:outerShdw blurRad="38100" dist="25400" dir="5400000" algn="ctr" rotWithShape="0">
                  <a:srgbClr val="6E747A">
                    <a:alpha val="43000"/>
                  </a:srgbClr>
                </a:outerShdw>
              </a:effectLst>
            </a:endParaRPr>
          </a:p>
          <a:p>
            <a:pPr algn="ctr"/>
            <a:r>
              <a:rPr lang="ja-JP" altLang="en-US" b="0" cap="none" spc="0" dirty="0">
                <a:ln w="0"/>
                <a:effectLst>
                  <a:outerShdw blurRad="38100" dist="25400" dir="5400000" algn="ctr" rotWithShape="0">
                    <a:srgbClr val="6E747A">
                      <a:alpha val="43000"/>
                    </a:srgbClr>
                  </a:outerShdw>
                </a:effectLst>
              </a:rPr>
              <a:t>上の図では犠牲側によっている</a:t>
            </a:r>
          </a:p>
        </p:txBody>
      </p:sp>
      <p:sp>
        <p:nvSpPr>
          <p:cNvPr id="45" name="コンテンツ プレースホルダー 2">
            <a:extLst>
              <a:ext uri="{FF2B5EF4-FFF2-40B4-BE49-F238E27FC236}">
                <a16:creationId xmlns:a16="http://schemas.microsoft.com/office/drawing/2014/main" id="{6D17A03F-EC27-474F-A13F-710CCE192E2C}"/>
              </a:ext>
            </a:extLst>
          </p:cNvPr>
          <p:cNvSpPr txBox="1">
            <a:spLocks/>
          </p:cNvSpPr>
          <p:nvPr/>
        </p:nvSpPr>
        <p:spPr>
          <a:xfrm>
            <a:off x="813251" y="4971946"/>
            <a:ext cx="6517531" cy="984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t>正義：素早さ魅力</a:t>
            </a:r>
            <a:r>
              <a:rPr lang="en-US" altLang="ja-JP" sz="2000" dirty="0"/>
              <a:t>2</a:t>
            </a:r>
            <a:r>
              <a:rPr lang="ja-JP" altLang="en-US" sz="2000" dirty="0"/>
              <a:t>倍（その章のみ）</a:t>
            </a:r>
            <a:endParaRPr lang="en-US" altLang="ja-JP" sz="2000" dirty="0"/>
          </a:p>
          <a:p>
            <a:pPr marL="0" indent="0">
              <a:buFont typeface="Arial" panose="020B0604020202020204" pitchFamily="34" charset="0"/>
              <a:buNone/>
            </a:pPr>
            <a:r>
              <a:rPr lang="ja-JP" altLang="en-US" sz="2000" dirty="0"/>
              <a:t>犠牲：攻撃力防御力</a:t>
            </a:r>
            <a:r>
              <a:rPr lang="en-US" altLang="ja-JP" sz="2000" dirty="0"/>
              <a:t>2</a:t>
            </a:r>
            <a:r>
              <a:rPr lang="ja-JP" altLang="en-US" sz="2000" dirty="0"/>
              <a:t>倍（その章のみ）</a:t>
            </a:r>
            <a:endParaRPr lang="en-US" altLang="ja-JP" sz="2000" dirty="0"/>
          </a:p>
        </p:txBody>
      </p:sp>
    </p:spTree>
    <p:extLst>
      <p:ext uri="{BB962C8B-B14F-4D97-AF65-F5344CB8AC3E}">
        <p14:creationId xmlns:p14="http://schemas.microsoft.com/office/powerpoint/2010/main" val="329201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661C7D-4D68-461D-8089-57702BD93221}"/>
              </a:ext>
            </a:extLst>
          </p:cNvPr>
          <p:cNvSpPr>
            <a:spLocks noGrp="1"/>
          </p:cNvSpPr>
          <p:nvPr>
            <p:ph type="title"/>
          </p:nvPr>
        </p:nvSpPr>
        <p:spPr/>
        <p:txBody>
          <a:bodyPr/>
          <a:lstStyle/>
          <a:p>
            <a:r>
              <a:rPr kumimoji="1" lang="ja-JP" altLang="en-US" dirty="0"/>
              <a:t>選択者</a:t>
            </a:r>
          </a:p>
        </p:txBody>
      </p:sp>
      <p:sp>
        <p:nvSpPr>
          <p:cNvPr id="3" name="コンテンツ プレースホルダー 2">
            <a:extLst>
              <a:ext uri="{FF2B5EF4-FFF2-40B4-BE49-F238E27FC236}">
                <a16:creationId xmlns:a16="http://schemas.microsoft.com/office/drawing/2014/main" id="{BD65BF18-9F83-4A90-A1A3-B0D6E510A76D}"/>
              </a:ext>
            </a:extLst>
          </p:cNvPr>
          <p:cNvSpPr>
            <a:spLocks noGrp="1"/>
          </p:cNvSpPr>
          <p:nvPr>
            <p:ph idx="1"/>
          </p:nvPr>
        </p:nvSpPr>
        <p:spPr>
          <a:xfrm>
            <a:off x="838200" y="1825624"/>
            <a:ext cx="10515600" cy="4834255"/>
          </a:xfrm>
        </p:spPr>
        <p:txBody>
          <a:bodyPr>
            <a:normAutofit/>
          </a:bodyPr>
          <a:lstStyle/>
          <a:p>
            <a:pPr marL="0" indent="0">
              <a:buNone/>
            </a:pPr>
            <a:r>
              <a:rPr kumimoji="1" lang="ja-JP" altLang="en-US" sz="2000" dirty="0"/>
              <a:t>ゲームクリア時、</a:t>
            </a:r>
            <a:r>
              <a:rPr kumimoji="1" lang="ja-JP" altLang="en-US" sz="2000" dirty="0">
                <a:solidFill>
                  <a:srgbClr val="FF0000"/>
                </a:solidFill>
              </a:rPr>
              <a:t>「正義」「犠牲」の値によって</a:t>
            </a:r>
            <a:r>
              <a:rPr lang="ja-JP" altLang="en-US" sz="2000" dirty="0">
                <a:solidFill>
                  <a:srgbClr val="FF0000"/>
                </a:solidFill>
              </a:rPr>
              <a:t>次の周に影響</a:t>
            </a:r>
            <a:r>
              <a:rPr lang="ja-JP" altLang="en-US" sz="2000" dirty="0"/>
              <a:t>がでます。</a:t>
            </a:r>
            <a:endParaRPr lang="en-US" altLang="ja-JP" sz="2000" dirty="0"/>
          </a:p>
          <a:p>
            <a:pPr marL="0" indent="0">
              <a:buNone/>
            </a:pPr>
            <a:endParaRPr kumimoji="1" lang="en-US" altLang="ja-JP" sz="2000" dirty="0"/>
          </a:p>
          <a:p>
            <a:pPr marL="0" indent="0">
              <a:buNone/>
            </a:pPr>
            <a:r>
              <a:rPr kumimoji="1" lang="ja-JP" altLang="en-US" sz="2000" dirty="0"/>
              <a:t>天秤が「</a:t>
            </a:r>
            <a:r>
              <a:rPr kumimoji="1" lang="ja-JP" altLang="en-US" sz="2000" dirty="0">
                <a:solidFill>
                  <a:srgbClr val="FF0000"/>
                </a:solidFill>
              </a:rPr>
              <a:t>正義側に傾いている</a:t>
            </a:r>
            <a:r>
              <a:rPr kumimoji="1" lang="ja-JP" altLang="en-US" sz="2000" dirty="0"/>
              <a:t>」場合、</a:t>
            </a:r>
            <a:endParaRPr kumimoji="1" lang="en-US" altLang="ja-JP" sz="2000" dirty="0"/>
          </a:p>
          <a:p>
            <a:pPr marL="0" indent="0">
              <a:buNone/>
            </a:pPr>
            <a:r>
              <a:rPr kumimoji="1" lang="ja-JP" altLang="en-US" sz="2000" dirty="0"/>
              <a:t>各イベントで仲間になる人数が増える　初期魅力</a:t>
            </a:r>
            <a:r>
              <a:rPr kumimoji="1" lang="en-US" altLang="ja-JP" sz="2000" dirty="0"/>
              <a:t>+100</a:t>
            </a:r>
          </a:p>
          <a:p>
            <a:pPr marL="0" indent="0">
              <a:buNone/>
            </a:pPr>
            <a:endParaRPr kumimoji="1" lang="en-US" altLang="ja-JP" sz="2000" dirty="0"/>
          </a:p>
          <a:p>
            <a:pPr marL="0" indent="0">
              <a:buNone/>
            </a:pPr>
            <a:r>
              <a:rPr lang="ja-JP" altLang="en-US" sz="2000" dirty="0"/>
              <a:t>天秤が「</a:t>
            </a:r>
            <a:r>
              <a:rPr lang="ja-JP" altLang="en-US" sz="2000" dirty="0">
                <a:solidFill>
                  <a:srgbClr val="FF0000"/>
                </a:solidFill>
              </a:rPr>
              <a:t>犠牲側に傾いている</a:t>
            </a:r>
            <a:r>
              <a:rPr lang="ja-JP" altLang="en-US" sz="2000" dirty="0"/>
              <a:t>」場合、</a:t>
            </a:r>
            <a:endParaRPr lang="en-US" altLang="ja-JP" sz="2000" dirty="0"/>
          </a:p>
          <a:p>
            <a:pPr marL="0" indent="0">
              <a:buNone/>
            </a:pPr>
            <a:r>
              <a:rPr kumimoji="1" lang="ja-JP" altLang="en-US" sz="2000" dirty="0"/>
              <a:t>ゲームクリア時のステータスの傭兵が次周以降出現するようになる　</a:t>
            </a:r>
            <a:endParaRPr kumimoji="1" lang="en-US" altLang="ja-JP" sz="2000" dirty="0"/>
          </a:p>
          <a:p>
            <a:pPr marL="0" indent="0">
              <a:buNone/>
            </a:pPr>
            <a:endParaRPr kumimoji="1" lang="en-US" altLang="ja-JP" sz="2000" dirty="0"/>
          </a:p>
          <a:p>
            <a:pPr marL="0" indent="0">
              <a:buNone/>
            </a:pPr>
            <a:r>
              <a:rPr lang="ja-JP" altLang="en-US" sz="2000" dirty="0"/>
              <a:t>天秤が「</a:t>
            </a:r>
            <a:r>
              <a:rPr lang="ja-JP" altLang="en-US" sz="2000" dirty="0">
                <a:solidFill>
                  <a:srgbClr val="FF0000"/>
                </a:solidFill>
              </a:rPr>
              <a:t>完全に中心を保っている</a:t>
            </a:r>
            <a:r>
              <a:rPr lang="ja-JP" altLang="en-US" sz="2000" dirty="0"/>
              <a:t>」場合、</a:t>
            </a:r>
            <a:endParaRPr lang="en-US" altLang="ja-JP" sz="2000" dirty="0"/>
          </a:p>
          <a:p>
            <a:pPr marL="0" indent="0">
              <a:buNone/>
            </a:pPr>
            <a:r>
              <a:rPr kumimoji="1" lang="ja-JP" altLang="en-US" sz="2000" dirty="0"/>
              <a:t>次周以降「第３の選択」の直前に「第３の選択」に必要な情報を教えてくれる</a:t>
            </a:r>
            <a:endParaRPr kumimoji="1" lang="en-US" altLang="ja-JP" sz="2000" dirty="0"/>
          </a:p>
          <a:p>
            <a:pPr marL="0" indent="0">
              <a:buNone/>
            </a:pPr>
            <a:r>
              <a:rPr kumimoji="1" lang="ja-JP" altLang="en-US" sz="2000" dirty="0"/>
              <a:t>ＮＰＣ</a:t>
            </a:r>
            <a:r>
              <a:rPr lang="ja-JP" altLang="en-US" sz="2000" dirty="0"/>
              <a:t>（元主人公）が登場するようになる</a:t>
            </a:r>
            <a:endParaRPr kumimoji="1" lang="en-US" altLang="ja-JP" sz="2000" dirty="0"/>
          </a:p>
        </p:txBody>
      </p:sp>
    </p:spTree>
    <p:extLst>
      <p:ext uri="{BB962C8B-B14F-4D97-AF65-F5344CB8AC3E}">
        <p14:creationId xmlns:p14="http://schemas.microsoft.com/office/powerpoint/2010/main" val="397648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E55F2C04-B28D-40F7-A5F3-9660D760D547}"/>
              </a:ext>
            </a:extLst>
          </p:cNvPr>
          <p:cNvSpPr/>
          <p:nvPr/>
        </p:nvSpPr>
        <p:spPr>
          <a:xfrm>
            <a:off x="5430773" y="3410281"/>
            <a:ext cx="1999648" cy="11083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A7551E6A-8B88-4A98-9BF2-CAF8B9A1F17E}"/>
              </a:ext>
            </a:extLst>
          </p:cNvPr>
          <p:cNvSpPr/>
          <p:nvPr/>
        </p:nvSpPr>
        <p:spPr>
          <a:xfrm>
            <a:off x="151613" y="5361591"/>
            <a:ext cx="5511214" cy="9684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6C4F34B-E586-4D0B-9173-8F642A7457AC}"/>
              </a:ext>
            </a:extLst>
          </p:cNvPr>
          <p:cNvSpPr/>
          <p:nvPr/>
        </p:nvSpPr>
        <p:spPr>
          <a:xfrm>
            <a:off x="1004074" y="1857158"/>
            <a:ext cx="5511214" cy="12460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33CEFC4-300B-4C18-BF41-F63BD5DBCAFB}"/>
              </a:ext>
            </a:extLst>
          </p:cNvPr>
          <p:cNvSpPr>
            <a:spLocks noGrp="1"/>
          </p:cNvSpPr>
          <p:nvPr>
            <p:ph type="title"/>
          </p:nvPr>
        </p:nvSpPr>
        <p:spPr/>
        <p:txBody>
          <a:bodyPr/>
          <a:lstStyle/>
          <a:p>
            <a:r>
              <a:rPr kumimoji="1" lang="ja-JP" altLang="en-US" dirty="0"/>
              <a:t>操作方法</a:t>
            </a:r>
          </a:p>
        </p:txBody>
      </p:sp>
      <p:sp>
        <p:nvSpPr>
          <p:cNvPr id="3" name="コンテンツ プレースホルダー 2">
            <a:extLst>
              <a:ext uri="{FF2B5EF4-FFF2-40B4-BE49-F238E27FC236}">
                <a16:creationId xmlns:a16="http://schemas.microsoft.com/office/drawing/2014/main" id="{DAFA0328-2C4A-475F-AEA4-BC16001F1A81}"/>
              </a:ext>
            </a:extLst>
          </p:cNvPr>
          <p:cNvSpPr>
            <a:spLocks noGrp="1"/>
          </p:cNvSpPr>
          <p:nvPr>
            <p:ph idx="1"/>
          </p:nvPr>
        </p:nvSpPr>
        <p:spPr>
          <a:xfrm>
            <a:off x="170285" y="5487006"/>
            <a:ext cx="5833010" cy="1333737"/>
          </a:xfrm>
        </p:spPr>
        <p:txBody>
          <a:bodyPr>
            <a:normAutofit/>
          </a:bodyPr>
          <a:lstStyle/>
          <a:p>
            <a:pPr marL="0" indent="0">
              <a:buNone/>
            </a:pPr>
            <a:r>
              <a:rPr kumimoji="1" lang="ja-JP" altLang="en-US" sz="2000" dirty="0"/>
              <a:t>左スティック：プレイヤーキャラクター移動</a:t>
            </a:r>
            <a:endParaRPr kumimoji="1" lang="en-US" altLang="ja-JP" sz="2000" dirty="0"/>
          </a:p>
          <a:p>
            <a:pPr marL="0" indent="0">
              <a:buNone/>
            </a:pPr>
            <a:r>
              <a:rPr lang="ja-JP" altLang="en-US" sz="2000" dirty="0"/>
              <a:t>右スティック：視点移動</a:t>
            </a:r>
            <a:endParaRPr kumimoji="1" lang="ja-JP" altLang="en-US" sz="2000" dirty="0"/>
          </a:p>
        </p:txBody>
      </p:sp>
      <p:pic>
        <p:nvPicPr>
          <p:cNvPr id="5" name="図 4" descr="光, 明かり, 写真, テーブル が含まれている画像&#10;&#10;自動的に生成された説明">
            <a:extLst>
              <a:ext uri="{FF2B5EF4-FFF2-40B4-BE49-F238E27FC236}">
                <a16:creationId xmlns:a16="http://schemas.microsoft.com/office/drawing/2014/main" id="{B21BB2F6-E120-491C-87B0-E9A7527672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69101" y="3410281"/>
            <a:ext cx="2909913" cy="1819453"/>
          </a:xfrm>
          <a:prstGeom prst="rect">
            <a:avLst/>
          </a:prstGeom>
        </p:spPr>
      </p:pic>
      <p:sp>
        <p:nvSpPr>
          <p:cNvPr id="6" name="正方形/長方形 5">
            <a:extLst>
              <a:ext uri="{FF2B5EF4-FFF2-40B4-BE49-F238E27FC236}">
                <a16:creationId xmlns:a16="http://schemas.microsoft.com/office/drawing/2014/main" id="{DE3A938F-1F04-4C20-8A81-2C25FC25908F}"/>
              </a:ext>
            </a:extLst>
          </p:cNvPr>
          <p:cNvSpPr/>
          <p:nvPr/>
        </p:nvSpPr>
        <p:spPr>
          <a:xfrm>
            <a:off x="7670873" y="1168682"/>
            <a:ext cx="3781762" cy="21064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3EBC50F-26BE-44FD-BBA2-B5B7F23501B3}"/>
              </a:ext>
            </a:extLst>
          </p:cNvPr>
          <p:cNvSpPr/>
          <p:nvPr/>
        </p:nvSpPr>
        <p:spPr>
          <a:xfrm>
            <a:off x="7670873" y="4149366"/>
            <a:ext cx="3781762" cy="2106409"/>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9" name="図 8" descr="アイコン&#10;&#10;自動的に生成された説明">
            <a:extLst>
              <a:ext uri="{FF2B5EF4-FFF2-40B4-BE49-F238E27FC236}">
                <a16:creationId xmlns:a16="http://schemas.microsoft.com/office/drawing/2014/main" id="{33D3E392-E18B-499D-A8CD-4FB4117EB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2597" y="1181410"/>
            <a:ext cx="498006" cy="509278"/>
          </a:xfrm>
          <a:prstGeom prst="rect">
            <a:avLst/>
          </a:prstGeom>
        </p:spPr>
      </p:pic>
      <p:pic>
        <p:nvPicPr>
          <p:cNvPr id="10" name="図 9" descr="アイコン&#10;&#10;自動的に生成された説明">
            <a:extLst>
              <a:ext uri="{FF2B5EF4-FFF2-40B4-BE49-F238E27FC236}">
                <a16:creationId xmlns:a16="http://schemas.microsoft.com/office/drawing/2014/main" id="{2F1D9DF2-C2A0-4828-9041-061265C806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4320" y="4184535"/>
            <a:ext cx="498006" cy="509278"/>
          </a:xfrm>
          <a:prstGeom prst="rect">
            <a:avLst/>
          </a:prstGeom>
        </p:spPr>
      </p:pic>
      <p:sp>
        <p:nvSpPr>
          <p:cNvPr id="11" name="正方形/長方形 10">
            <a:extLst>
              <a:ext uri="{FF2B5EF4-FFF2-40B4-BE49-F238E27FC236}">
                <a16:creationId xmlns:a16="http://schemas.microsoft.com/office/drawing/2014/main" id="{51D2D078-9357-4D52-9734-0E7ED2AF43E0}"/>
              </a:ext>
            </a:extLst>
          </p:cNvPr>
          <p:cNvSpPr/>
          <p:nvPr/>
        </p:nvSpPr>
        <p:spPr>
          <a:xfrm>
            <a:off x="7943323" y="1825626"/>
            <a:ext cx="434195" cy="272868"/>
          </a:xfrm>
          <a:prstGeom prst="rect">
            <a:avLst/>
          </a:prstGeom>
          <a:effectLst>
            <a:glow rad="228600">
              <a:schemeClr val="accent2">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082E685-C8E6-4F6C-AD06-90525102B3BE}"/>
              </a:ext>
            </a:extLst>
          </p:cNvPr>
          <p:cNvSpPr/>
          <p:nvPr/>
        </p:nvSpPr>
        <p:spPr>
          <a:xfrm>
            <a:off x="7931600" y="2508098"/>
            <a:ext cx="434195" cy="2728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70DC3EE-D660-415F-A24F-DA9D15559962}"/>
              </a:ext>
            </a:extLst>
          </p:cNvPr>
          <p:cNvSpPr/>
          <p:nvPr/>
        </p:nvSpPr>
        <p:spPr>
          <a:xfrm>
            <a:off x="7709612" y="2202987"/>
            <a:ext cx="208344" cy="208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0F70236-A54A-4255-A39C-CE8D2A28FDD3}"/>
              </a:ext>
            </a:extLst>
          </p:cNvPr>
          <p:cNvSpPr/>
          <p:nvPr/>
        </p:nvSpPr>
        <p:spPr>
          <a:xfrm>
            <a:off x="8403643" y="2197676"/>
            <a:ext cx="208344" cy="208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十字形 18">
            <a:extLst>
              <a:ext uri="{FF2B5EF4-FFF2-40B4-BE49-F238E27FC236}">
                <a16:creationId xmlns:a16="http://schemas.microsoft.com/office/drawing/2014/main" id="{44244714-C563-463D-BA06-378E350F19C4}"/>
              </a:ext>
            </a:extLst>
          </p:cNvPr>
          <p:cNvSpPr/>
          <p:nvPr/>
        </p:nvSpPr>
        <p:spPr>
          <a:xfrm>
            <a:off x="8043477" y="2200303"/>
            <a:ext cx="233886" cy="205986"/>
          </a:xfrm>
          <a:prstGeom prst="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0275D55-1413-4E6E-BA6A-1574690D3951}"/>
              </a:ext>
            </a:extLst>
          </p:cNvPr>
          <p:cNvSpPr/>
          <p:nvPr/>
        </p:nvSpPr>
        <p:spPr>
          <a:xfrm>
            <a:off x="7932822" y="4857684"/>
            <a:ext cx="434195" cy="2728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EFF59DFF-D090-4685-A44B-29C97F25457E}"/>
              </a:ext>
            </a:extLst>
          </p:cNvPr>
          <p:cNvSpPr/>
          <p:nvPr/>
        </p:nvSpPr>
        <p:spPr>
          <a:xfrm>
            <a:off x="7921099" y="5540156"/>
            <a:ext cx="434195" cy="272868"/>
          </a:xfrm>
          <a:prstGeom prst="rect">
            <a:avLst/>
          </a:prstGeom>
          <a:effectLst>
            <a:glow rad="228600">
              <a:schemeClr val="accent2">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A1290693-D63D-499B-8320-A00D275D55A1}"/>
              </a:ext>
            </a:extLst>
          </p:cNvPr>
          <p:cNvSpPr/>
          <p:nvPr/>
        </p:nvSpPr>
        <p:spPr>
          <a:xfrm>
            <a:off x="7699111" y="5235045"/>
            <a:ext cx="208344" cy="208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ECBB6C67-B63E-49FD-9808-0DFCAD40B4E5}"/>
              </a:ext>
            </a:extLst>
          </p:cNvPr>
          <p:cNvSpPr/>
          <p:nvPr/>
        </p:nvSpPr>
        <p:spPr>
          <a:xfrm>
            <a:off x="8393142" y="5229734"/>
            <a:ext cx="208344" cy="208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十字形 24">
            <a:extLst>
              <a:ext uri="{FF2B5EF4-FFF2-40B4-BE49-F238E27FC236}">
                <a16:creationId xmlns:a16="http://schemas.microsoft.com/office/drawing/2014/main" id="{14152FBF-568E-4385-8819-BC490393218A}"/>
              </a:ext>
            </a:extLst>
          </p:cNvPr>
          <p:cNvSpPr/>
          <p:nvPr/>
        </p:nvSpPr>
        <p:spPr>
          <a:xfrm>
            <a:off x="8032976" y="5232361"/>
            <a:ext cx="233886" cy="205986"/>
          </a:xfrm>
          <a:prstGeom prst="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4FCBE0FA-89CB-4DAD-A489-4F38A901D914}"/>
              </a:ext>
            </a:extLst>
          </p:cNvPr>
          <p:cNvSpPr/>
          <p:nvPr/>
        </p:nvSpPr>
        <p:spPr>
          <a:xfrm>
            <a:off x="8404323" y="1786669"/>
            <a:ext cx="3057247" cy="338554"/>
          </a:xfrm>
          <a:prstGeom prst="rect">
            <a:avLst/>
          </a:prstGeom>
          <a:noFill/>
        </p:spPr>
        <p:txBody>
          <a:bodyPr wrap="none" lIns="91440" tIns="45720" rIns="91440" bIns="45720">
            <a:spAutoFit/>
          </a:bodyPr>
          <a:lstStyle/>
          <a:p>
            <a:pPr algn="ctr"/>
            <a:r>
              <a:rPr lang="ja-JP" altLang="en-US" sz="1600" b="0" cap="none" spc="0" dirty="0">
                <a:ln w="0"/>
                <a:solidFill>
                  <a:schemeClr val="tx1"/>
                </a:solidFill>
                <a:effectLst>
                  <a:outerShdw blurRad="38100" dist="19050" dir="2700000" algn="tl" rotWithShape="0">
                    <a:schemeClr val="dk1">
                      <a:alpha val="40000"/>
                    </a:schemeClr>
                  </a:outerShdw>
                </a:effectLst>
              </a:rPr>
              <a:t>←正義イベント（現在選択中）</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27" name="正方形/長方形 26">
            <a:extLst>
              <a:ext uri="{FF2B5EF4-FFF2-40B4-BE49-F238E27FC236}">
                <a16:creationId xmlns:a16="http://schemas.microsoft.com/office/drawing/2014/main" id="{6750495E-2839-45D7-9D0F-3DEAD451E921}"/>
              </a:ext>
            </a:extLst>
          </p:cNvPr>
          <p:cNvSpPr/>
          <p:nvPr/>
        </p:nvSpPr>
        <p:spPr>
          <a:xfrm>
            <a:off x="8403643" y="2494245"/>
            <a:ext cx="1620957" cy="338554"/>
          </a:xfrm>
          <a:prstGeom prst="rect">
            <a:avLst/>
          </a:prstGeom>
          <a:noFill/>
        </p:spPr>
        <p:txBody>
          <a:bodyPr wrap="none" lIns="91440" tIns="45720" rIns="91440" bIns="45720">
            <a:spAutoFit/>
          </a:bodyPr>
          <a:lstStyle/>
          <a:p>
            <a:pPr algn="ctr"/>
            <a:r>
              <a:rPr lang="ja-JP" altLang="en-US" sz="1600" dirty="0">
                <a:ln w="0"/>
                <a:effectLst>
                  <a:outerShdw blurRad="38100" dist="19050" dir="2700000" algn="tl" rotWithShape="0">
                    <a:schemeClr val="dk1">
                      <a:alpha val="40000"/>
                    </a:schemeClr>
                  </a:outerShdw>
                </a:effectLst>
              </a:rPr>
              <a:t>←犠牲</a:t>
            </a:r>
            <a:r>
              <a:rPr lang="ja-JP" altLang="en-US" sz="1600" b="0" cap="none" spc="0" dirty="0">
                <a:ln w="0"/>
                <a:solidFill>
                  <a:schemeClr val="tx1"/>
                </a:solidFill>
                <a:effectLst>
                  <a:outerShdw blurRad="38100" dist="19050" dir="2700000" algn="tl" rotWithShape="0">
                    <a:schemeClr val="dk1">
                      <a:alpha val="40000"/>
                    </a:schemeClr>
                  </a:outerShdw>
                </a:effectLst>
              </a:rPr>
              <a:t>イベント</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28" name="正方形/長方形 27">
            <a:extLst>
              <a:ext uri="{FF2B5EF4-FFF2-40B4-BE49-F238E27FC236}">
                <a16:creationId xmlns:a16="http://schemas.microsoft.com/office/drawing/2014/main" id="{3E67511A-385F-4D7E-9C90-54D834A31C3A}"/>
              </a:ext>
            </a:extLst>
          </p:cNvPr>
          <p:cNvSpPr/>
          <p:nvPr/>
        </p:nvSpPr>
        <p:spPr>
          <a:xfrm>
            <a:off x="8649835" y="2157745"/>
            <a:ext cx="2646878" cy="584775"/>
          </a:xfrm>
          <a:prstGeom prst="rect">
            <a:avLst/>
          </a:prstGeom>
          <a:noFill/>
        </p:spPr>
        <p:txBody>
          <a:bodyPr wrap="none" lIns="91440" tIns="45720" rIns="91440" bIns="45720">
            <a:spAutoFit/>
          </a:bodyPr>
          <a:lstStyle/>
          <a:p>
            <a:pPr algn="ctr"/>
            <a:r>
              <a:rPr lang="ja-JP" altLang="en-US" sz="1600" dirty="0">
                <a:ln w="0"/>
                <a:effectLst>
                  <a:outerShdw blurRad="38100" dist="19050" dir="2700000" algn="tl" rotWithShape="0">
                    <a:schemeClr val="dk1">
                      <a:alpha val="40000"/>
                    </a:schemeClr>
                  </a:outerShdw>
                </a:effectLst>
              </a:rPr>
              <a:t>←アイテムショートカット</a:t>
            </a:r>
            <a:endParaRPr lang="en-US" altLang="ja-JP" sz="1600" dirty="0">
              <a:ln w="0"/>
              <a:effectLst>
                <a:outerShdw blurRad="38100" dist="19050" dir="2700000" algn="tl" rotWithShape="0">
                  <a:schemeClr val="dk1">
                    <a:alpha val="40000"/>
                  </a:schemeClr>
                </a:outerShdw>
              </a:effectLst>
            </a:endParaRPr>
          </a:p>
          <a:p>
            <a:pPr algn="ctr"/>
            <a:r>
              <a:rPr lang="ja-JP" altLang="en-US" sz="1600" dirty="0">
                <a:ln w="0"/>
                <a:effectLst>
                  <a:outerShdw blurRad="38100" dist="19050" dir="2700000" algn="tl" rotWithShape="0">
                    <a:schemeClr val="dk1">
                      <a:alpha val="40000"/>
                    </a:schemeClr>
                  </a:outerShdw>
                </a:effectLst>
              </a:rPr>
              <a:t>　　　　　　（十字左右）</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正方形/長方形 28">
            <a:extLst>
              <a:ext uri="{FF2B5EF4-FFF2-40B4-BE49-F238E27FC236}">
                <a16:creationId xmlns:a16="http://schemas.microsoft.com/office/drawing/2014/main" id="{16293F23-4388-4EFC-B4E4-1BCD0196B106}"/>
              </a:ext>
            </a:extLst>
          </p:cNvPr>
          <p:cNvSpPr/>
          <p:nvPr/>
        </p:nvSpPr>
        <p:spPr>
          <a:xfrm>
            <a:off x="7943323" y="1379134"/>
            <a:ext cx="261610" cy="184666"/>
          </a:xfrm>
          <a:prstGeom prst="rect">
            <a:avLst/>
          </a:prstGeom>
          <a:noFill/>
        </p:spPr>
        <p:txBody>
          <a:bodyPr wrap="none" lIns="91440" tIns="45720" rIns="91440" bIns="45720">
            <a:spAutoFit/>
          </a:bodyPr>
          <a:lstStyle/>
          <a:p>
            <a:pPr algn="ctr"/>
            <a:r>
              <a:rPr lang="ja-JP" altLang="en-US" sz="600" b="0" cap="none" spc="0" dirty="0">
                <a:ln w="0"/>
                <a:solidFill>
                  <a:srgbClr val="FF0000"/>
                </a:solidFill>
                <a:effectLst>
                  <a:glow rad="228600">
                    <a:schemeClr val="accent2">
                      <a:satMod val="175000"/>
                      <a:alpha val="40000"/>
                    </a:schemeClr>
                  </a:glow>
                  <a:outerShdw blurRad="38100" dist="19050" dir="2700000" algn="tl" rotWithShape="0">
                    <a:schemeClr val="dk1">
                      <a:alpha val="40000"/>
                    </a:schemeClr>
                  </a:outerShdw>
                </a:effectLst>
              </a:rPr>
              <a:t>！</a:t>
            </a:r>
            <a:endParaRPr lang="ja-JP" altLang="en-US" b="0" cap="none" spc="0" dirty="0">
              <a:ln w="0"/>
              <a:solidFill>
                <a:srgbClr val="FF0000"/>
              </a:solidFill>
              <a:effectLst>
                <a:glow rad="228600">
                  <a:schemeClr val="accent2">
                    <a:satMod val="175000"/>
                    <a:alpha val="40000"/>
                  </a:schemeClr>
                </a:glow>
                <a:outerShdw blurRad="38100" dist="19050" dir="2700000" algn="tl" rotWithShape="0">
                  <a:schemeClr val="dk1">
                    <a:alpha val="40000"/>
                  </a:schemeClr>
                </a:outerShdw>
              </a:effectLst>
            </a:endParaRPr>
          </a:p>
        </p:txBody>
      </p:sp>
      <p:sp>
        <p:nvSpPr>
          <p:cNvPr id="30" name="正方形/長方形 29">
            <a:extLst>
              <a:ext uri="{FF2B5EF4-FFF2-40B4-BE49-F238E27FC236}">
                <a16:creationId xmlns:a16="http://schemas.microsoft.com/office/drawing/2014/main" id="{F34F4C56-049E-4A47-A26F-151C5DEC158B}"/>
              </a:ext>
            </a:extLst>
          </p:cNvPr>
          <p:cNvSpPr/>
          <p:nvPr/>
        </p:nvSpPr>
        <p:spPr>
          <a:xfrm>
            <a:off x="7709612" y="4157514"/>
            <a:ext cx="261610" cy="184666"/>
          </a:xfrm>
          <a:prstGeom prst="rect">
            <a:avLst/>
          </a:prstGeom>
          <a:noFill/>
        </p:spPr>
        <p:txBody>
          <a:bodyPr wrap="none" lIns="91440" tIns="45720" rIns="91440" bIns="45720">
            <a:spAutoFit/>
          </a:bodyPr>
          <a:lstStyle/>
          <a:p>
            <a:pPr algn="ctr"/>
            <a:r>
              <a:rPr lang="ja-JP" altLang="en-US" sz="600" b="0" cap="none" spc="0" dirty="0">
                <a:ln w="0"/>
                <a:solidFill>
                  <a:srgbClr val="FF0000"/>
                </a:solidFill>
                <a:effectLst>
                  <a:glow rad="228600">
                    <a:schemeClr val="accent2">
                      <a:satMod val="175000"/>
                      <a:alpha val="40000"/>
                    </a:schemeClr>
                  </a:glow>
                  <a:outerShdw blurRad="38100" dist="19050" dir="2700000" algn="tl" rotWithShape="0">
                    <a:schemeClr val="dk1">
                      <a:alpha val="40000"/>
                    </a:schemeClr>
                  </a:outerShdw>
                </a:effectLst>
              </a:rPr>
              <a:t>！</a:t>
            </a:r>
            <a:endParaRPr lang="ja-JP" altLang="en-US" b="0" cap="none" spc="0" dirty="0">
              <a:ln w="0"/>
              <a:solidFill>
                <a:srgbClr val="FF0000"/>
              </a:solidFill>
              <a:effectLst>
                <a:glow rad="228600">
                  <a:schemeClr val="accent2">
                    <a:satMod val="175000"/>
                    <a:alpha val="40000"/>
                  </a:schemeClr>
                </a:glow>
                <a:outerShdw blurRad="38100" dist="19050" dir="2700000" algn="tl" rotWithShape="0">
                  <a:schemeClr val="dk1">
                    <a:alpha val="40000"/>
                  </a:schemeClr>
                </a:outerShdw>
              </a:effectLst>
            </a:endParaRPr>
          </a:p>
        </p:txBody>
      </p:sp>
      <p:sp>
        <p:nvSpPr>
          <p:cNvPr id="31" name="正方形/長方形 30">
            <a:extLst>
              <a:ext uri="{FF2B5EF4-FFF2-40B4-BE49-F238E27FC236}">
                <a16:creationId xmlns:a16="http://schemas.microsoft.com/office/drawing/2014/main" id="{E33467D3-CBCE-4242-81D0-96D182B8CD3A}"/>
              </a:ext>
            </a:extLst>
          </p:cNvPr>
          <p:cNvSpPr/>
          <p:nvPr/>
        </p:nvSpPr>
        <p:spPr>
          <a:xfrm>
            <a:off x="8074128" y="4242517"/>
            <a:ext cx="3467616" cy="584775"/>
          </a:xfrm>
          <a:prstGeom prst="rect">
            <a:avLst/>
          </a:prstGeom>
          <a:noFill/>
        </p:spPr>
        <p:txBody>
          <a:bodyPr wrap="none" lIns="91440" tIns="45720" rIns="91440" bIns="45720">
            <a:spAutoFit/>
          </a:bodyPr>
          <a:lstStyle/>
          <a:p>
            <a:pPr algn="ctr"/>
            <a:r>
              <a:rPr lang="ja-JP" altLang="en-US" sz="1600" b="0" cap="none" spc="0" dirty="0">
                <a:ln w="0"/>
                <a:solidFill>
                  <a:schemeClr val="tx1"/>
                </a:solidFill>
                <a:effectLst>
                  <a:outerShdw blurRad="38100" dist="19050" dir="2700000" algn="tl" rotWithShape="0">
                    <a:schemeClr val="dk1">
                      <a:alpha val="40000"/>
                    </a:schemeClr>
                  </a:outerShdw>
                </a:effectLst>
              </a:rPr>
              <a:t>←</a:t>
            </a:r>
            <a:r>
              <a:rPr lang="ja-JP" altLang="en-US" sz="1600" dirty="0">
                <a:ln w="0"/>
                <a:effectLst>
                  <a:outerShdw blurRad="38100" dist="19050" dir="2700000" algn="tl" rotWithShape="0">
                    <a:schemeClr val="dk1">
                      <a:alpha val="40000"/>
                    </a:schemeClr>
                  </a:outerShdw>
                </a:effectLst>
              </a:rPr>
              <a:t>選択しているイベントの目的地が</a:t>
            </a:r>
            <a:endParaRPr lang="en-US" altLang="ja-JP" sz="1600" dirty="0">
              <a:ln w="0"/>
              <a:effectLst>
                <a:outerShdw blurRad="38100" dist="19050" dir="2700000" algn="tl" rotWithShape="0">
                  <a:schemeClr val="dk1">
                    <a:alpha val="40000"/>
                  </a:schemeClr>
                </a:outerShdw>
              </a:effectLst>
            </a:endParaRPr>
          </a:p>
          <a:p>
            <a:pPr algn="ctr"/>
            <a:r>
              <a:rPr lang="ja-JP" altLang="en-US" sz="1600" dirty="0">
                <a:ln w="0"/>
                <a:effectLst>
                  <a:outerShdw blurRad="38100" dist="19050" dir="2700000" algn="tl" rotWithShape="0">
                    <a:schemeClr val="dk1">
                      <a:alpha val="40000"/>
                    </a:schemeClr>
                  </a:outerShdw>
                </a:effectLst>
              </a:rPr>
              <a:t>「！」マークで表示される</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cxnSp>
        <p:nvCxnSpPr>
          <p:cNvPr id="33" name="直線コネクタ 32">
            <a:extLst>
              <a:ext uri="{FF2B5EF4-FFF2-40B4-BE49-F238E27FC236}">
                <a16:creationId xmlns:a16="http://schemas.microsoft.com/office/drawing/2014/main" id="{EFB685BF-96A4-4503-9575-358AB5EAC932}"/>
              </a:ext>
            </a:extLst>
          </p:cNvPr>
          <p:cNvCxnSpPr/>
          <p:nvPr/>
        </p:nvCxnSpPr>
        <p:spPr>
          <a:xfrm>
            <a:off x="2117864" y="3009015"/>
            <a:ext cx="484604" cy="667596"/>
          </a:xfrm>
          <a:prstGeom prst="line">
            <a:avLst/>
          </a:prstGeom>
        </p:spPr>
        <p:style>
          <a:lnRef idx="1">
            <a:schemeClr val="dk1"/>
          </a:lnRef>
          <a:fillRef idx="0">
            <a:schemeClr val="dk1"/>
          </a:fillRef>
          <a:effectRef idx="0">
            <a:schemeClr val="dk1"/>
          </a:effectRef>
          <a:fontRef idx="minor">
            <a:schemeClr val="tx1"/>
          </a:fontRef>
        </p:style>
      </p:cxnSp>
      <p:cxnSp>
        <p:nvCxnSpPr>
          <p:cNvPr id="34" name="直線コネクタ 33">
            <a:extLst>
              <a:ext uri="{FF2B5EF4-FFF2-40B4-BE49-F238E27FC236}">
                <a16:creationId xmlns:a16="http://schemas.microsoft.com/office/drawing/2014/main" id="{C74F8FB1-FBA0-4086-8774-9A51CE1699AF}"/>
              </a:ext>
            </a:extLst>
          </p:cNvPr>
          <p:cNvCxnSpPr>
            <a:cxnSpLocks/>
          </p:cNvCxnSpPr>
          <p:nvPr/>
        </p:nvCxnSpPr>
        <p:spPr>
          <a:xfrm flipV="1">
            <a:off x="2602468" y="4693813"/>
            <a:ext cx="1165711" cy="744265"/>
          </a:xfrm>
          <a:prstGeom prst="line">
            <a:avLst/>
          </a:prstGeom>
        </p:spPr>
        <p:style>
          <a:lnRef idx="1">
            <a:schemeClr val="dk1"/>
          </a:lnRef>
          <a:fillRef idx="0">
            <a:schemeClr val="dk1"/>
          </a:fillRef>
          <a:effectRef idx="0">
            <a:schemeClr val="dk1"/>
          </a:effectRef>
          <a:fontRef idx="minor">
            <a:schemeClr val="tx1"/>
          </a:fontRef>
        </p:style>
      </p:cxnSp>
      <p:sp>
        <p:nvSpPr>
          <p:cNvPr id="39" name="コンテンツ プレースホルダー 2">
            <a:extLst>
              <a:ext uri="{FF2B5EF4-FFF2-40B4-BE49-F238E27FC236}">
                <a16:creationId xmlns:a16="http://schemas.microsoft.com/office/drawing/2014/main" id="{F1142CF4-EB3B-4011-A90C-927789687E9B}"/>
              </a:ext>
            </a:extLst>
          </p:cNvPr>
          <p:cNvSpPr txBox="1">
            <a:spLocks/>
          </p:cNvSpPr>
          <p:nvPr/>
        </p:nvSpPr>
        <p:spPr>
          <a:xfrm>
            <a:off x="1004074" y="1939069"/>
            <a:ext cx="583301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t>十字キー上：正義イベントを選択</a:t>
            </a:r>
            <a:endParaRPr lang="en-US" altLang="ja-JP" sz="2000" dirty="0"/>
          </a:p>
          <a:p>
            <a:pPr marL="0" indent="0">
              <a:buFont typeface="Arial" panose="020B0604020202020204" pitchFamily="34" charset="0"/>
              <a:buNone/>
            </a:pPr>
            <a:r>
              <a:rPr lang="ja-JP" altLang="en-US" sz="2000" dirty="0"/>
              <a:t>十字キー下：犠牲イベントを選択</a:t>
            </a:r>
            <a:endParaRPr lang="en-US" altLang="ja-JP" sz="2000" dirty="0"/>
          </a:p>
          <a:p>
            <a:pPr marL="0" indent="0">
              <a:buFont typeface="Arial" panose="020B0604020202020204" pitchFamily="34" charset="0"/>
              <a:buNone/>
            </a:pPr>
            <a:r>
              <a:rPr lang="ja-JP" altLang="en-US" sz="2000" dirty="0"/>
              <a:t>十字キー左右：アイテムショートカット　２つ</a:t>
            </a:r>
          </a:p>
        </p:txBody>
      </p:sp>
      <p:cxnSp>
        <p:nvCxnSpPr>
          <p:cNvPr id="40" name="直線コネクタ 39">
            <a:extLst>
              <a:ext uri="{FF2B5EF4-FFF2-40B4-BE49-F238E27FC236}">
                <a16:creationId xmlns:a16="http://schemas.microsoft.com/office/drawing/2014/main" id="{52EF245F-8F0C-450D-B613-971FB31427FE}"/>
              </a:ext>
            </a:extLst>
          </p:cNvPr>
          <p:cNvCxnSpPr>
            <a:cxnSpLocks/>
          </p:cNvCxnSpPr>
          <p:nvPr/>
        </p:nvCxnSpPr>
        <p:spPr>
          <a:xfrm flipV="1">
            <a:off x="5145806" y="3946202"/>
            <a:ext cx="329387" cy="1"/>
          </a:xfrm>
          <a:prstGeom prst="line">
            <a:avLst/>
          </a:prstGeom>
        </p:spPr>
        <p:style>
          <a:lnRef idx="1">
            <a:schemeClr val="dk1"/>
          </a:lnRef>
          <a:fillRef idx="0">
            <a:schemeClr val="dk1"/>
          </a:fillRef>
          <a:effectRef idx="0">
            <a:schemeClr val="dk1"/>
          </a:effectRef>
          <a:fontRef idx="minor">
            <a:schemeClr val="tx1"/>
          </a:fontRef>
        </p:style>
      </p:cxnSp>
      <p:sp>
        <p:nvSpPr>
          <p:cNvPr id="42" name="コンテンツ プレースホルダー 2">
            <a:extLst>
              <a:ext uri="{FF2B5EF4-FFF2-40B4-BE49-F238E27FC236}">
                <a16:creationId xmlns:a16="http://schemas.microsoft.com/office/drawing/2014/main" id="{641A4C32-FDA7-44FC-9B4A-E1B20BEF6A3F}"/>
              </a:ext>
            </a:extLst>
          </p:cNvPr>
          <p:cNvSpPr txBox="1">
            <a:spLocks/>
          </p:cNvSpPr>
          <p:nvPr/>
        </p:nvSpPr>
        <p:spPr>
          <a:xfrm>
            <a:off x="5379173" y="3594236"/>
            <a:ext cx="5833010" cy="1333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t>〇：決定</a:t>
            </a:r>
            <a:r>
              <a:rPr lang="en-US" altLang="ja-JP" sz="2000" dirty="0"/>
              <a:t>/</a:t>
            </a:r>
            <a:r>
              <a:rPr lang="ja-JP" altLang="en-US" sz="2000" dirty="0"/>
              <a:t>選択</a:t>
            </a:r>
            <a:endParaRPr lang="en-US" altLang="ja-JP" sz="2000" dirty="0"/>
          </a:p>
          <a:p>
            <a:pPr marL="0" indent="0">
              <a:buFont typeface="Arial" panose="020B0604020202020204" pitchFamily="34" charset="0"/>
              <a:buNone/>
            </a:pPr>
            <a:r>
              <a:rPr lang="en-US" altLang="ja-JP" sz="2000" dirty="0"/>
              <a:t>×</a:t>
            </a:r>
            <a:r>
              <a:rPr lang="ja-JP" altLang="en-US" sz="2000" dirty="0"/>
              <a:t>：キャンセル</a:t>
            </a:r>
          </a:p>
        </p:txBody>
      </p:sp>
    </p:spTree>
    <p:extLst>
      <p:ext uri="{BB962C8B-B14F-4D97-AF65-F5344CB8AC3E}">
        <p14:creationId xmlns:p14="http://schemas.microsoft.com/office/powerpoint/2010/main" val="19648433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1407</Words>
  <Application>Microsoft Office PowerPoint</Application>
  <PresentationFormat>ワイド画面</PresentationFormat>
  <Paragraphs>212</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ギセイノウエニ</vt:lpstr>
      <vt:lpstr>主人公と目的　</vt:lpstr>
      <vt:lpstr>本作について　正義と犠牲</vt:lpstr>
      <vt:lpstr>第３の選択</vt:lpstr>
      <vt:lpstr>第３の選択　解説 モンスターが襲われている街への道中倒木で困っている商人　</vt:lpstr>
      <vt:lpstr>ステータス</vt:lpstr>
      <vt:lpstr>ステータス</vt:lpstr>
      <vt:lpstr>選択者</vt:lpstr>
      <vt:lpstr>操作方法</vt:lpstr>
      <vt:lpstr>街の施設</vt:lpstr>
      <vt:lpstr>仲間</vt:lpstr>
      <vt:lpstr>戦闘</vt:lpstr>
      <vt:lpstr>戦闘詳細</vt:lpstr>
      <vt:lpstr>制作意図・メモ</vt:lpstr>
      <vt:lpstr>戦闘別案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選択者 ～最良の結果を求めて～</dc:title>
  <dc:creator>aaaa aaa</dc:creator>
  <cp:lastModifiedBy>aaaa aaa</cp:lastModifiedBy>
  <cp:revision>28</cp:revision>
  <dcterms:created xsi:type="dcterms:W3CDTF">2021-05-09T10:27:06Z</dcterms:created>
  <dcterms:modified xsi:type="dcterms:W3CDTF">2021-05-10T02:14:38Z</dcterms:modified>
</cp:coreProperties>
</file>