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2F2B2-38F5-4F48-AAB1-A5040C549D21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4AEE8-7821-4396-A2F9-517B6D4ED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59" name="Google Shape;3059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351" name="Google Shape;335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7" name="Google Shape;3357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358" name="Google Shape;3358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0" name="Google Shape;3400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401" name="Google Shape;3401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" name="Google Shape;343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437" name="Google Shape;343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3" name="Google Shape;3443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444" name="Google Shape;3444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Google Shape;3482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3" name="Google Shape;3483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484" name="Google Shape;3484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4" name="Google Shape;3524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525" name="Google Shape;3525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1" name="Google Shape;3561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562" name="Google Shape;3562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6" name="Google Shape;3596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597" name="Google Shape;3597;p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2" name="Google Shape;3632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633" name="Google Shape;3633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5" name="Google Shape;306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066" name="Google Shape;3066;p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5" name="Google Shape;3665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666" name="Google Shape;3666;p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701" name="Google Shape;3701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7" name="Google Shape;3707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708" name="Google Shape;3708;p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0" name="Google Shape;3750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751" name="Google Shape;3751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8" name="Google Shape;3788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789" name="Google Shape;3789;p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4" name="Google Shape;3824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825" name="Google Shape;3825;p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860" name="Google Shape;386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5" name="Google Shape;386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866" name="Google Shape;3866;p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4" name="Google Shape;3904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905" name="Google Shape;3905;p1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8" name="Google Shape;393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9" name="Google Shape;3939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940" name="Google Shape;3940;p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2" name="Google Shape;3102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103" name="Google Shape;3103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6" name="Google Shape;3976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977" name="Google Shape;3977;p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8" name="Google Shape;4018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019" name="Google Shape;4019;p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1" name="Google Shape;4061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062" name="Google Shape;4062;p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8" name="Google Shape;4098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099" name="Google Shape;4099;p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Google Shape;413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9" name="Google Shape;4139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140" name="Google Shape;4140;p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3" name="Google Shape;4183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4" name="Google Shape;4184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185" name="Google Shape;4185;p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7" name="Google Shape;4217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8" name="Google Shape;4218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219" name="Google Shape;4219;p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1" name="Google Shape;4251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252" name="Google Shape;4252;p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1" name="Google Shape;4291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2" name="Google Shape;4292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293" name="Google Shape;4293;p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8" name="Google Shape;4328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29" name="Google Shape;4329;p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8" name="Google Shape;3138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139" name="Google Shape;3139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" name="Google Shape;4362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3" name="Google Shape;4363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64" name="Google Shape;4364;p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7" name="Google Shape;4397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8" name="Google Shape;4398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4399" name="Google Shape;4399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3" name="Google Shape;5483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4" name="Google Shape;5484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485" name="Google Shape;5485;p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" name="Google Shape;5533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4" name="Google Shape;5534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535" name="Google Shape;5535;p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7" name="Google Shape;5577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8" name="Google Shape;5578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579" name="Google Shape;5579;p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3" name="Google Shape;5623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624" name="Google Shape;5624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9" name="Google Shape;5629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0" name="Google Shape;5630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631" name="Google Shape;5631;p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6" name="Google Shape;5666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7" name="Google Shape;5667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668" name="Google Shape;5668;p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3" name="Google Shape;5743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4" name="Google Shape;5744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45" name="Google Shape;5745;p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0" name="Google Shape;5780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81" name="Google Shape;5781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3" name="Google Shape;317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174" name="Google Shape;3174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6" name="Google Shape;5786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7" name="Google Shape;5787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788" name="Google Shape;5788;p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4" name="Google Shape;5824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5" name="Google Shape;5825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826" name="Google Shape;5826;p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2" name="Google Shape;5902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3" name="Google Shape;590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904" name="Google Shape;5904;p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0" name="Google Shape;5940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941" name="Google Shape;5941;p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6" name="Google Shape;597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7" name="Google Shape;5977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5978" name="Google Shape;5978;p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2" name="Google Shape;6052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3" name="Google Shape;6053;p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054" name="Google Shape;6054;p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8" name="Google Shape;6088;g4c17373c5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9" name="Google Shape;6089;g4c17373c5b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0" name="Google Shape;6090;g4c17373c5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5" name="Google Shape;6095;g4c17373c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6" name="Google Shape;6096;g4c17373c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097" name="Google Shape;6097;g4c17373c5b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2" name="Google Shape;6132;g4c17373c5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3" name="Google Shape;6133;g4c17373c5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134" name="Google Shape;6134;g4c17373c5b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2" name="Google Shape;6172;g4c17373c5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3" name="Google Shape;6173;g4c17373c5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174" name="Google Shape;6174;g4c17373c5b_0_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9" name="Google Shape;320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210" name="Google Shape;3210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3" name="Google Shape;6213;g4c17373c5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4" name="Google Shape;6214;g4c17373c5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6215" name="Google Shape;6215;g4c17373c5b_0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60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5" name="Google Shape;324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246" name="Google Shape;3246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1" name="Google Shape;328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282" name="Google Shape;3282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4" name="Google Shape;3314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3315" name="Google Shape;3315;p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7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8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1B0E5-7F9E-435B-8443-56F777B074DF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34C0-EF6C-4E73-9182-EABF662DD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97"/>
          <p:cNvSpPr txBox="1">
            <a:spLocks noGrp="1"/>
          </p:cNvSpPr>
          <p:nvPr>
            <p:ph type="title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조회</a:t>
            </a:r>
            <a:endParaRPr/>
          </a:p>
        </p:txBody>
      </p:sp>
      <p:sp>
        <p:nvSpPr>
          <p:cNvPr id="3062" name="Google Shape;3062;p97"/>
          <p:cNvSpPr txBox="1"/>
          <p:nvPr/>
        </p:nvSpPr>
        <p:spPr>
          <a:xfrm>
            <a:off x="1493658" y="3356992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일반 스터디 -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106"/>
          <p:cNvSpPr txBox="1">
            <a:spLocks noGrp="1"/>
          </p:cNvSpPr>
          <p:nvPr>
            <p:ph type="title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가입</a:t>
            </a:r>
            <a:endParaRPr/>
          </a:p>
        </p:txBody>
      </p:sp>
      <p:sp>
        <p:nvSpPr>
          <p:cNvPr id="3354" name="Google Shape;3354;p106"/>
          <p:cNvSpPr txBox="1"/>
          <p:nvPr/>
        </p:nvSpPr>
        <p:spPr>
          <a:xfrm>
            <a:off x="1493658" y="3356992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일반 스터디 -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50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0" name="Google Shape;3360;p107"/>
          <p:cNvGrpSpPr/>
          <p:nvPr/>
        </p:nvGrpSpPr>
        <p:grpSpPr>
          <a:xfrm>
            <a:off x="1139925" y="645492"/>
            <a:ext cx="5186363" cy="6362700"/>
            <a:chOff x="-4099" y="645492"/>
            <a:chExt cx="6915150" cy="6362700"/>
          </a:xfrm>
        </p:grpSpPr>
        <p:pic>
          <p:nvPicPr>
            <p:cNvPr id="3361" name="Google Shape;3361;p1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099" y="645492"/>
              <a:ext cx="6915150" cy="63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2" name="Google Shape;3362;p10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43798" y="3451416"/>
              <a:ext cx="262508" cy="262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3" name="Google Shape;3363;p10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43798" y="5085184"/>
              <a:ext cx="262508" cy="262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4" name="Google Shape;3364;p107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107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107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7" name="Google Shape;3367;p107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8" name="Google Shape;3368;p107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9" name="Google Shape;3369;p107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0" name="Google Shape;3370;p107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1" name="Google Shape;3371;p107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2" name="Google Shape;3372;p107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73" name="Google Shape;3373;p107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4" name="Google Shape;3374;p107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5" name="Google Shape;3375;p107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6" name="Google Shape;3376;p107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7" name="Google Shape;3377;p107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8" name="Google Shape;3378;p107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9" name="Google Shape;3379;p107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80" name="Google Shape;3380;p107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1" name="Google Shape;3381;p107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2" name="Google Shape;3382;p107"/>
          <p:cNvSpPr txBox="1"/>
          <p:nvPr/>
        </p:nvSpPr>
        <p:spPr>
          <a:xfrm>
            <a:off x="6416710" y="1834884"/>
            <a:ext cx="156555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레벨테스트가 등록된 스터디의 경우, 레벨테스트 화면으로 이동한다.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답안이 작성되지 않은 문제는 x 표시로 구분한다.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답안 작성이 완료된 문제는 v 표시로 구분한다.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레벨테스트 응시는 선택사항이기 때문에 답안을 작성하지 않고 다음 단계로 이동할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3" name="Google Shape;3383;p107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신청하는 일반  스터디에 레벨테스트가 등록되어 있으면 응시 화면으로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4" name="Google Shape;3384;p107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5" name="Google Shape;3385;p107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6" name="Google Shape;3386;p107"/>
          <p:cNvSpPr/>
          <p:nvPr/>
        </p:nvSpPr>
        <p:spPr>
          <a:xfrm>
            <a:off x="5096259" y="338225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7" name="Google Shape;3387;p107"/>
          <p:cNvSpPr/>
          <p:nvPr/>
        </p:nvSpPr>
        <p:spPr>
          <a:xfrm>
            <a:off x="5095943" y="502346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8" name="Google Shape;3388;p1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9622" y="6129620"/>
            <a:ext cx="5214938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9" name="Google Shape;3389;p107"/>
          <p:cNvSpPr/>
          <p:nvPr/>
        </p:nvSpPr>
        <p:spPr>
          <a:xfrm>
            <a:off x="5153409" y="628959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p107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E-03-01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107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가입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2" name="Google Shape;3392;p107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basicStudy_join_levelTest.jsp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3" name="Google Shape;3393;p107"/>
          <p:cNvSpPr/>
          <p:nvPr/>
        </p:nvSpPr>
        <p:spPr>
          <a:xfrm>
            <a:off x="1725345" y="2235475"/>
            <a:ext cx="4119750" cy="449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4" name="Google Shape;3394;p107"/>
          <p:cNvSpPr/>
          <p:nvPr/>
        </p:nvSpPr>
        <p:spPr>
          <a:xfrm>
            <a:off x="1638862" y="216639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5" name="Google Shape;3395;p107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6" name="Google Shape;3396;p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8663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7" name="Google Shape;3397;p107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7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108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4" name="Google Shape;3404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51119"/>
            <a:ext cx="5214938" cy="6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5" name="Google Shape;3405;p108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6" name="Google Shape;3406;p108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7" name="Google Shape;3407;p108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8" name="Google Shape;3408;p108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9" name="Google Shape;3409;p108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0" name="Google Shape;3410;p108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1" name="Google Shape;3411;p108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2" name="Google Shape;3412;p108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3" name="Google Shape;3413;p108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4" name="Google Shape;3414;p108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5" name="Google Shape;3415;p108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6" name="Google Shape;3416;p108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7" name="Google Shape;3417;p108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8" name="Google Shape;3418;p108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9" name="Google Shape;3419;p108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0" name="Google Shape;3420;p108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1" name="Google Shape;3421;p108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108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신청한 일반 스터디의 상세 조회 페이지 (E-02-01) 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마이페이지 (C-01-01) 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108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신청이 완료되면 표시되는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4" name="Google Shape;3424;p108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5" name="Google Shape;3425;p108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6" name="Google Shape;3426;p108"/>
          <p:cNvSpPr/>
          <p:nvPr/>
        </p:nvSpPr>
        <p:spPr>
          <a:xfrm>
            <a:off x="2768846" y="472514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7" name="Google Shape;3427;p108"/>
          <p:cNvSpPr/>
          <p:nvPr/>
        </p:nvSpPr>
        <p:spPr>
          <a:xfrm>
            <a:off x="2768846" y="51571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8" name="Google Shape;3428;p108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E-03-02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9;p108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가입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30;p108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basicStudy_join_view.jsp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1" name="Google Shape;3431;p108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32;p108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p108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1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Google Shape;3439;p109"/>
          <p:cNvSpPr txBox="1">
            <a:spLocks noGrp="1"/>
          </p:cNvSpPr>
          <p:nvPr>
            <p:ph type="title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조회</a:t>
            </a:r>
            <a:endParaRPr/>
          </a:p>
        </p:txBody>
      </p:sp>
      <p:sp>
        <p:nvSpPr>
          <p:cNvPr id="3440" name="Google Shape;3440;p109"/>
          <p:cNvSpPr txBox="1"/>
          <p:nvPr/>
        </p:nvSpPr>
        <p:spPr>
          <a:xfrm>
            <a:off x="1493658" y="3356992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프리미엄 스터디 – (이미연)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110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7" name="Google Shape;344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1094" y="658936"/>
            <a:ext cx="5243513" cy="6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8" name="Google Shape;3448;p110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9" name="Google Shape;3449;p110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0" name="Google Shape;3450;p110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p110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2" name="Google Shape;3452;p110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3" name="Google Shape;3453;p110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4" name="Google Shape;3454;p110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5" name="Google Shape;3455;p110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6" name="Google Shape;3456;p110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7" name="Google Shape;3457;p110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8" name="Google Shape;3458;p110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p110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Google Shape;3460;p110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1" name="Google Shape;3461;p110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2" name="Google Shape;3462;p110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p110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4" name="Google Shape;3464;p110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5" name="Google Shape;3465;p110"/>
          <p:cNvSpPr txBox="1"/>
          <p:nvPr/>
        </p:nvSpPr>
        <p:spPr>
          <a:xfrm>
            <a:off x="6416710" y="1834884"/>
            <a:ext cx="1565550" cy="27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상단 메뉴의 프리미엄 스터디를 클릭하면 현재 진행중~모집중인 일반 스터디 목록을 조회할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글은 10건 씩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1차, 2차 분류를 선택해서 결과를 조회할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- 2차 분류의 항목 수가 1행을 추가하는 경우 오른쪽 화살표 버튼으로 전체 항목을 확인할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스터디 진행 상태는 태그식으로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일반스터디와 달리, 프리미엄스터디 목록에는 리더명이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p110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스터디의 목록을 조회하는 페이지. 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(완료된 스터디는 제외)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7" name="Google Shape;3467;p110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Google Shape;3468;p110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9" name="Google Shape;3469;p110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0" name="Google Shape;3470;p110"/>
          <p:cNvSpPr/>
          <p:nvPr/>
        </p:nvSpPr>
        <p:spPr>
          <a:xfrm>
            <a:off x="1685669" y="259902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1" name="Google Shape;3471;p110"/>
          <p:cNvSpPr/>
          <p:nvPr/>
        </p:nvSpPr>
        <p:spPr>
          <a:xfrm>
            <a:off x="2900450" y="395990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2" name="Google Shape;3472;p110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F-01-01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3" name="Google Shape;3473;p110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목록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4" name="Google Shape;3474;p110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premiumStudy_view_list.jsp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5" name="Google Shape;3475;p110"/>
          <p:cNvSpPr/>
          <p:nvPr/>
        </p:nvSpPr>
        <p:spPr>
          <a:xfrm>
            <a:off x="3819338" y="3764470"/>
            <a:ext cx="324000" cy="174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6" name="Google Shape;3476;p110"/>
          <p:cNvSpPr/>
          <p:nvPr/>
        </p:nvSpPr>
        <p:spPr>
          <a:xfrm>
            <a:off x="3746252" y="369909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7" name="Google Shape;3477;p110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8" name="Google Shape;3478;p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p110"/>
          <p:cNvSpPr/>
          <p:nvPr/>
        </p:nvSpPr>
        <p:spPr>
          <a:xfrm>
            <a:off x="2557977" y="113737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0" name="Google Shape;3480;p110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4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111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7" name="Google Shape;3487;p111"/>
          <p:cNvGrpSpPr/>
          <p:nvPr/>
        </p:nvGrpSpPr>
        <p:grpSpPr>
          <a:xfrm>
            <a:off x="1111630" y="658788"/>
            <a:ext cx="5214938" cy="6305550"/>
            <a:chOff x="-41827" y="658788"/>
            <a:chExt cx="6953250" cy="6305550"/>
          </a:xfrm>
        </p:grpSpPr>
        <p:pic>
          <p:nvPicPr>
            <p:cNvPr id="3488" name="Google Shape;3488;p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1827" y="658788"/>
              <a:ext cx="6953250" cy="6305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9" name="Google Shape;3489;p111"/>
            <p:cNvSpPr/>
            <p:nvPr/>
          </p:nvSpPr>
          <p:spPr>
            <a:xfrm>
              <a:off x="2758687" y="5463386"/>
              <a:ext cx="1390650" cy="3703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0" name="Google Shape;3490;p111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1" name="Google Shape;3491;p111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2" name="Google Shape;3492;p111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3" name="Google Shape;3493;p111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4" name="Google Shape;3494;p111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5" name="Google Shape;3495;p111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6" name="Google Shape;3496;p111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7" name="Google Shape;3497;p111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8" name="Google Shape;3498;p111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9" name="Google Shape;3499;p111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0" name="Google Shape;3500;p111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1" name="Google Shape;3501;p111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2" name="Google Shape;3502;p111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3" name="Google Shape;3503;p111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4" name="Google Shape;3504;p111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5" name="Google Shape;3505;p111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6" name="Google Shape;3506;p111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7" name="Google Shape;3507;p111"/>
          <p:cNvSpPr txBox="1"/>
          <p:nvPr/>
        </p:nvSpPr>
        <p:spPr>
          <a:xfrm>
            <a:off x="6416710" y="1834885"/>
            <a:ext cx="1565550" cy="2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진행방식이 오프라인, 또는 온/오프인 스터디는 지역이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유형이 프리미엄인 스터디는 가격이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스터디 신청하기 버튼은 플로팅되어, 스크롤을 내려도 따라 내려온다.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8" name="Google Shape;3508;p111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9" name="Google Shape;3509;p111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0" name="Google Shape;3510;p111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1" name="Google Shape;3511;p111"/>
          <p:cNvSpPr/>
          <p:nvPr/>
        </p:nvSpPr>
        <p:spPr>
          <a:xfrm>
            <a:off x="1954124" y="436969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2" name="Google Shape;3512;p111"/>
          <p:cNvSpPr/>
          <p:nvPr/>
        </p:nvSpPr>
        <p:spPr>
          <a:xfrm>
            <a:off x="1954473" y="574354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3" name="Google Shape;3513;p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2015" y="6366852"/>
            <a:ext cx="1042988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4" name="Google Shape;3514;p111"/>
          <p:cNvSpPr/>
          <p:nvPr/>
        </p:nvSpPr>
        <p:spPr>
          <a:xfrm>
            <a:off x="4875368" y="3212976"/>
            <a:ext cx="675000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레벨: 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5" name="Google Shape;3515;p111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F-02-01-1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6" name="Google Shape;3516;p111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7" name="Google Shape;3517;p111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8" name="Google Shape;3518;p111"/>
          <p:cNvSpPr/>
          <p:nvPr/>
        </p:nvSpPr>
        <p:spPr>
          <a:xfrm>
            <a:off x="3133595" y="6319411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9" name="Google Shape;3519;p111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0" name="Google Shape;3520;p1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9718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1" name="Google Shape;3521;p111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15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112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8" name="Google Shape;3528;p112"/>
          <p:cNvGrpSpPr/>
          <p:nvPr/>
        </p:nvGrpSpPr>
        <p:grpSpPr>
          <a:xfrm>
            <a:off x="1111630" y="658788"/>
            <a:ext cx="5214938" cy="5174922"/>
            <a:chOff x="-41827" y="658788"/>
            <a:chExt cx="6953250" cy="5174922"/>
          </a:xfrm>
        </p:grpSpPr>
        <p:pic>
          <p:nvPicPr>
            <p:cNvPr id="3529" name="Google Shape;3529;p112"/>
            <p:cNvPicPr preferRelativeResize="0"/>
            <p:nvPr/>
          </p:nvPicPr>
          <p:blipFill rotWithShape="1">
            <a:blip r:embed="rId3">
              <a:alphaModFix/>
            </a:blip>
            <a:srcRect b="39716"/>
            <a:stretch/>
          </p:blipFill>
          <p:spPr>
            <a:xfrm>
              <a:off x="-41827" y="658788"/>
              <a:ext cx="6953250" cy="38010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0" name="Google Shape;3530;p112"/>
            <p:cNvSpPr/>
            <p:nvPr/>
          </p:nvSpPr>
          <p:spPr>
            <a:xfrm>
              <a:off x="2758687" y="5463386"/>
              <a:ext cx="1390650" cy="3703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1" name="Google Shape;3531;p112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2" name="Google Shape;3532;p112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3" name="Google Shape;3533;p112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4" name="Google Shape;3534;p112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5" name="Google Shape;3535;p112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36" name="Google Shape;3536;p112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7" name="Google Shape;3537;p112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8" name="Google Shape;3538;p112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9" name="Google Shape;3539;p112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0" name="Google Shape;3540;p112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1" name="Google Shape;3541;p112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2" name="Google Shape;3542;p112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3" name="Google Shape;3543;p112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4" name="Google Shape;3544;p112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5" name="Google Shape;3545;p112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6" name="Google Shape;3546;p112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7" name="Google Shape;3547;p112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8" name="Google Shape;3548;p112"/>
          <p:cNvSpPr txBox="1"/>
          <p:nvPr/>
        </p:nvSpPr>
        <p:spPr>
          <a:xfrm>
            <a:off x="6416710" y="1834885"/>
            <a:ext cx="1565550" cy="20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9" name="Google Shape;3549;p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1670" y="1886550"/>
            <a:ext cx="4514850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p1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2624" y="5562907"/>
            <a:ext cx="1042988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1" name="Google Shape;3551;p112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2" name="Google Shape;3552;p112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3" name="Google Shape;3553;p112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4" name="Google Shape;3554;p112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F-02-01-2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5" name="Google Shape;3555;p112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6" name="Google Shape;3556;p112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7" name="Google Shape;3557;p1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9718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8" name="Google Shape;3558;p112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94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p113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5" name="Google Shape;356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002" y="876803"/>
            <a:ext cx="43434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6" name="Google Shape;3566;p113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113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8" name="Google Shape;3568;p113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9" name="Google Shape;3569;p113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0" name="Google Shape;3570;p113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1" name="Google Shape;3571;p113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2" name="Google Shape;3572;p113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3" name="Google Shape;3573;p113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4" name="Google Shape;3574;p113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p113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6" name="Google Shape;3576;p113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7" name="Google Shape;3577;p113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8" name="Google Shape;3578;p113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9" name="Google Shape;3579;p113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0" name="Google Shape;3580;p113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81" name="Google Shape;3581;p113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2" name="Google Shape;3582;p113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3" name="Google Shape;3583;p113"/>
          <p:cNvSpPr txBox="1"/>
          <p:nvPr/>
        </p:nvSpPr>
        <p:spPr>
          <a:xfrm>
            <a:off x="6416710" y="1834884"/>
            <a:ext cx="1565550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스터디 리더의 정보가 표시된다.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(강사페이지의 정보를 끌고 올 예정)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스터디 리뷰는 클릭할 수 없다.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완료된 스터디에 한해 활성화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" name="Google Shape;3584;p1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2624" y="6201494"/>
            <a:ext cx="1042988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5" name="Google Shape;3585;p113"/>
          <p:cNvSpPr/>
          <p:nvPr/>
        </p:nvSpPr>
        <p:spPr>
          <a:xfrm>
            <a:off x="2127728" y="95479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6" name="Google Shape;3586;p113"/>
          <p:cNvSpPr/>
          <p:nvPr/>
        </p:nvSpPr>
        <p:spPr>
          <a:xfrm>
            <a:off x="2819034" y="95479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7" name="Google Shape;3587;p113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8" name="Google Shape;3588;p113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9" name="Google Shape;3589;p113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0" name="Google Shape;3590;p113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F-02-01-3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1" name="Google Shape;3591;p113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2" name="Google Shape;3592;p113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3" name="Google Shape;3593;p113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47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9" name="Google Shape;3599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670" y="737202"/>
            <a:ext cx="5048138" cy="576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600" name="Google Shape;3600;p114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1" name="Google Shape;3601;p114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2" name="Google Shape;3602;p114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3" name="Google Shape;3603;p114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p114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5" name="Google Shape;3605;p114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6" name="Google Shape;3606;p114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7" name="Google Shape;3607;p114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8" name="Google Shape;3608;p114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09" name="Google Shape;3609;p114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0" name="Google Shape;3610;p114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1" name="Google Shape;3611;p114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2" name="Google Shape;3612;p114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3" name="Google Shape;3613;p114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4" name="Google Shape;3614;p114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F-02-02-1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5" name="Google Shape;3615;p114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6" name="Google Shape;3616;p114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17" name="Google Shape;3617;p114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8" name="Google Shape;3618;p114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9" name="Google Shape;3619;p114"/>
          <p:cNvSpPr txBox="1"/>
          <p:nvPr/>
        </p:nvSpPr>
        <p:spPr>
          <a:xfrm>
            <a:off x="6416710" y="1834884"/>
            <a:ext cx="156555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완료된 스터디는 진행상태가 ‘완료’로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p114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(완료된)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1" name="Google Shape;3621;p114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2" name="Google Shape;3622;p114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3" name="Google Shape;3623;p114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4" name="Google Shape;3624;p114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5" name="Google Shape;3625;p114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6" name="Google Shape;3626;p114"/>
          <p:cNvSpPr/>
          <p:nvPr/>
        </p:nvSpPr>
        <p:spPr>
          <a:xfrm>
            <a:off x="4904096" y="3187725"/>
            <a:ext cx="684450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레벨: 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p114"/>
          <p:cNvSpPr/>
          <p:nvPr/>
        </p:nvSpPr>
        <p:spPr>
          <a:xfrm>
            <a:off x="4972301" y="284017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8" name="Google Shape;3628;p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607" y="74410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9" name="Google Shape;3629;p114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115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6" name="Google Shape;3636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512" y="963956"/>
            <a:ext cx="5214938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7" name="Google Shape;3637;p115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8" name="Google Shape;3638;p115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9" name="Google Shape;3639;p115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0" name="Google Shape;3640;p115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1" name="Google Shape;3641;p115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42" name="Google Shape;3642;p115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3" name="Google Shape;3643;p115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4" name="Google Shape;3644;p115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45" name="Google Shape;3645;p115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46" name="Google Shape;3646;p115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7" name="Google Shape;3647;p115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8" name="Google Shape;3648;p115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9" name="Google Shape;3649;p115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0" name="Google Shape;3650;p115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1" name="Google Shape;3651;p115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52" name="Google Shape;3652;p115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3" name="Google Shape;3653;p115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4" name="Google Shape;3654;p115"/>
          <p:cNvSpPr txBox="1"/>
          <p:nvPr/>
        </p:nvSpPr>
        <p:spPr>
          <a:xfrm>
            <a:off x="6416710" y="1834885"/>
            <a:ext cx="156555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완료된 스터디의 상세 페이지에서는 스터디 리뷰 탭이 활성화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스터디 멤버가 작성한 리뷰를 확인할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글은 5건 씩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5" name="Google Shape;3655;p115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6" name="Google Shape;3656;p115"/>
          <p:cNvSpPr/>
          <p:nvPr/>
        </p:nvSpPr>
        <p:spPr>
          <a:xfrm>
            <a:off x="2789802" y="90872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7" name="Google Shape;3657;p115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F-02-02-2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8" name="Google Shape;3658;p115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(완료된)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9" name="Google Shape;3659;p115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0" name="Google Shape;3660;p115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1" name="Google Shape;3661;p115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115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4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p98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9" name="Google Shape;306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68313"/>
            <a:ext cx="5214938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0" name="Google Shape;3070;p98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1" name="Google Shape;3071;p98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2" name="Google Shape;3072;p98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Google Shape;3073;p98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4" name="Google Shape;3074;p98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5" name="Google Shape;3075;p98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6" name="Google Shape;3076;p98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7" name="Google Shape;3077;p98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8" name="Google Shape;3078;p98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9" name="Google Shape;3079;p98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0" name="Google Shape;3080;p98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1" name="Google Shape;3081;p98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p98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3" name="Google Shape;3083;p98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E-01-01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4" name="Google Shape;3084;p98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5" name="Google Shape;3085;p98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86" name="Google Shape;3086;p98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7" name="Google Shape;3087;p98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p98"/>
          <p:cNvSpPr txBox="1"/>
          <p:nvPr/>
        </p:nvSpPr>
        <p:spPr>
          <a:xfrm>
            <a:off x="6416710" y="1834884"/>
            <a:ext cx="156555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상단 메뉴의 일반스터디를 클릭하면 현재 진행중~모집중인 일반 스터디 목록을 조회할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글은 10건 씩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1차, 2차 분류를 선택해서 결과를 조회할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- 2차 분류의 항목 수가 1행을 추가하는 경우 오른쪽 화살표 버튼으로 전체 항목을 확인할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스터디 진행 상태는 태그식으로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9" name="Google Shape;3089;p98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목록을 조회하는 페이지. 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(완료된 스터디는 제외)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p98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목록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1" name="Google Shape;3091;p98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basicStudy_view_list.jsp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p98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3" name="Google Shape;3093;p98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Google Shape;3094;p98"/>
          <p:cNvSpPr/>
          <p:nvPr/>
        </p:nvSpPr>
        <p:spPr>
          <a:xfrm>
            <a:off x="2890346" y="397253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Google Shape;3095;p98"/>
          <p:cNvSpPr/>
          <p:nvPr/>
        </p:nvSpPr>
        <p:spPr>
          <a:xfrm>
            <a:off x="1695142" y="261165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6" name="Google Shape;3096;p98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7" name="Google Shape;3097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347" y="706215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98"/>
          <p:cNvSpPr/>
          <p:nvPr/>
        </p:nvSpPr>
        <p:spPr>
          <a:xfrm>
            <a:off x="1831304" y="113737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9" name="Google Shape;3099;p98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56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p116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9" name="Google Shape;3669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926" y="645492"/>
            <a:ext cx="5214938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0" name="Google Shape;3670;p116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116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2" name="Google Shape;3672;p116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3" name="Google Shape;3673;p116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4" name="Google Shape;3674;p116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5" name="Google Shape;3675;p116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6" name="Google Shape;3676;p116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7" name="Google Shape;3677;p116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8" name="Google Shape;3678;p116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9" name="Google Shape;3679;p116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0" name="Google Shape;3680;p116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1" name="Google Shape;3681;p116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2" name="Google Shape;3682;p116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3" name="Google Shape;3683;p116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4" name="Google Shape;3684;p116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85" name="Google Shape;3685;p116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6" name="Google Shape;3686;p116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7" name="Google Shape;3687;p116"/>
          <p:cNvSpPr txBox="1"/>
          <p:nvPr/>
        </p:nvSpPr>
        <p:spPr>
          <a:xfrm>
            <a:off x="6416710" y="1834884"/>
            <a:ext cx="15655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스터디 상세 페이지에서 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‘스터디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신청하기’ 버튼을 클릭하면 팝업창으로 신청을 확인한다.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8" name="Google Shape;3688;p116"/>
          <p:cNvSpPr/>
          <p:nvPr/>
        </p:nvSpPr>
        <p:spPr>
          <a:xfrm>
            <a:off x="2865896" y="33569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9" name="Google Shape;3689;p116"/>
          <p:cNvSpPr/>
          <p:nvPr/>
        </p:nvSpPr>
        <p:spPr>
          <a:xfrm>
            <a:off x="4875368" y="3212976"/>
            <a:ext cx="675000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레벨: 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0" name="Google Shape;3690;p116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1" name="Google Shape;3691;p116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2" name="Google Shape;3692;p116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3" name="Google Shape;3693;p116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F-02-03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4" name="Google Shape;3694;p116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5" name="Google Shape;3695;p116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6" name="Google Shape;3696;p116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7" name="Google Shape;3697;p1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9190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8" name="Google Shape;3698;p116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9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117"/>
          <p:cNvSpPr txBox="1">
            <a:spLocks noGrp="1"/>
          </p:cNvSpPr>
          <p:nvPr>
            <p:ph type="title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신청</a:t>
            </a:r>
            <a:endParaRPr/>
          </a:p>
        </p:txBody>
      </p:sp>
      <p:sp>
        <p:nvSpPr>
          <p:cNvPr id="3704" name="Google Shape;3704;p117"/>
          <p:cNvSpPr txBox="1"/>
          <p:nvPr/>
        </p:nvSpPr>
        <p:spPr>
          <a:xfrm>
            <a:off x="1493658" y="3356992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프리미엄 스터디 – (이미연)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4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118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1" name="Google Shape;3711;p118"/>
          <p:cNvGrpSpPr/>
          <p:nvPr/>
        </p:nvGrpSpPr>
        <p:grpSpPr>
          <a:xfrm>
            <a:off x="1139925" y="645492"/>
            <a:ext cx="5186363" cy="6362700"/>
            <a:chOff x="-4099" y="645492"/>
            <a:chExt cx="6915150" cy="6362700"/>
          </a:xfrm>
        </p:grpSpPr>
        <p:pic>
          <p:nvPicPr>
            <p:cNvPr id="3712" name="Google Shape;3712;p1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099" y="645492"/>
              <a:ext cx="6915150" cy="636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3" name="Google Shape;3713;p1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43798" y="3451416"/>
              <a:ext cx="262508" cy="2625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4" name="Google Shape;3714;p1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43798" y="5085184"/>
              <a:ext cx="262508" cy="262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5" name="Google Shape;3715;p118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6" name="Google Shape;3716;p118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7" name="Google Shape;3717;p118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8" name="Google Shape;3718;p118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9" name="Google Shape;3719;p118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20" name="Google Shape;3720;p118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1" name="Google Shape;3721;p118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2" name="Google Shape;3722;p118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3" name="Google Shape;3723;p118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24" name="Google Shape;3724;p118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5" name="Google Shape;3725;p118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6" name="Google Shape;3726;p118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7" name="Google Shape;3727;p118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8" name="Google Shape;3728;p118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F-03-01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9" name="Google Shape;3729;p118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0" name="Google Shape;3730;p118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31" name="Google Shape;3731;p118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2" name="Google Shape;3732;p118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3" name="Google Shape;3733;p118"/>
          <p:cNvSpPr txBox="1"/>
          <p:nvPr/>
        </p:nvSpPr>
        <p:spPr>
          <a:xfrm>
            <a:off x="6416710" y="1834885"/>
            <a:ext cx="1565550" cy="22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레벨테스트가 등록된 스터디의 경우, 레벨테스트 화면으로 이동한다.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답안이 작성되지 않은 문제는 x 표시로 구분한다.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답안 작성이 완료된 문제는 v 표시로 구분한다.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레벨테스트 응시는 선택사항이기 때문에 답안을 작성하지 않고 다음 단계로 이동할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4" name="Google Shape;3734;p118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신청하는 프리미엄  스터디에 레벨테스트가 등록되어 있으면 응시 화면으로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5" name="Google Shape;3735;p118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6" name="Google Shape;3736;p118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7" name="Google Shape;3737;p118"/>
          <p:cNvSpPr/>
          <p:nvPr/>
        </p:nvSpPr>
        <p:spPr>
          <a:xfrm>
            <a:off x="5115204" y="33569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8" name="Google Shape;3738;p118"/>
          <p:cNvSpPr/>
          <p:nvPr/>
        </p:nvSpPr>
        <p:spPr>
          <a:xfrm>
            <a:off x="5115204" y="503609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9" name="Google Shape;3739;p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9622" y="6129620"/>
            <a:ext cx="5214938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0" name="Google Shape;3740;p118"/>
          <p:cNvSpPr/>
          <p:nvPr/>
        </p:nvSpPr>
        <p:spPr>
          <a:xfrm>
            <a:off x="5162882" y="628959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1" name="Google Shape;3741;p118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가입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2" name="Google Shape;3742;p118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premiumStudy_join_levelTest.jsp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3" name="Google Shape;3743;p118"/>
          <p:cNvSpPr/>
          <p:nvPr/>
        </p:nvSpPr>
        <p:spPr>
          <a:xfrm>
            <a:off x="1725345" y="2235475"/>
            <a:ext cx="4119750" cy="449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4" name="Google Shape;3744;p118"/>
          <p:cNvSpPr/>
          <p:nvPr/>
        </p:nvSpPr>
        <p:spPr>
          <a:xfrm>
            <a:off x="1638862" y="216639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5" name="Google Shape;3745;p118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6" name="Google Shape;3746;p1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7" name="Google Shape;3747;p118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69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3" name="Google Shape;3753;p119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4" name="Google Shape;3754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307" y="645492"/>
            <a:ext cx="520065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5" name="Google Shape;3755;p119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p119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p119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p119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9" name="Google Shape;3759;p119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0" name="Google Shape;3760;p119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p119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2" name="Google Shape;3762;p119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63" name="Google Shape;3763;p119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64" name="Google Shape;3764;p119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5" name="Google Shape;3765;p119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6" name="Google Shape;3766;p119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7" name="Google Shape;3767;p119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8" name="Google Shape;3768;p119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9" name="Google Shape;3769;p119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0" name="Google Shape;3770;p119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1" name="Google Shape;3771;p119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2" name="Google Shape;3772;p119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프리미엄 스터디의 경우, 결제 페이지로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결제하려는 스터디의 간략한 정보와 가격이 표시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레벨테스트 페이지로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결제를 진행한다.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3" name="Google Shape;3773;p119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결제할 프리미엄 스터디의 간략한 내용을 확인하는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4" name="Google Shape;3774;p119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5" name="Google Shape;3775;p119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6" name="Google Shape;3776;p119"/>
          <p:cNvSpPr/>
          <p:nvPr/>
        </p:nvSpPr>
        <p:spPr>
          <a:xfrm>
            <a:off x="1753211" y="565281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7" name="Google Shape;3777;p119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F-04-01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8" name="Google Shape;3778;p119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가입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p119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premiumStudy_join_payment.jsp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p119"/>
          <p:cNvSpPr/>
          <p:nvPr/>
        </p:nvSpPr>
        <p:spPr>
          <a:xfrm>
            <a:off x="4416270" y="5705091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1" name="Google Shape;3781;p119"/>
          <p:cNvSpPr/>
          <p:nvPr/>
        </p:nvSpPr>
        <p:spPr>
          <a:xfrm>
            <a:off x="1687549" y="2235475"/>
            <a:ext cx="4138650" cy="398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2" name="Google Shape;3782;p119"/>
          <p:cNvSpPr/>
          <p:nvPr/>
        </p:nvSpPr>
        <p:spPr>
          <a:xfrm>
            <a:off x="1638862" y="216639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3" name="Google Shape;3783;p119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4" name="Google Shape;3784;p1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5" name="Google Shape;3785;p119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64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" name="Google Shape;3791;p120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2" name="Google Shape;3792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98347"/>
            <a:ext cx="5214938" cy="63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3" name="Google Shape;3793;p120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4" name="Google Shape;3794;p120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5" name="Google Shape;3795;p120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6" name="Google Shape;3796;p120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7" name="Google Shape;3797;p120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8" name="Google Shape;3798;p120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9" name="Google Shape;3799;p120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0" name="Google Shape;3800;p120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01" name="Google Shape;3801;p120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2" name="Google Shape;3802;p120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3" name="Google Shape;3803;p120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4" name="Google Shape;3804;p120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5" name="Google Shape;3805;p120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6" name="Google Shape;3806;p120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7" name="Google Shape;3807;p120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8" name="Google Shape;3808;p120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9" name="Google Shape;3809;p120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0" name="Google Shape;3810;p120"/>
          <p:cNvSpPr txBox="1"/>
          <p:nvPr/>
        </p:nvSpPr>
        <p:spPr>
          <a:xfrm>
            <a:off x="6416710" y="1834884"/>
            <a:ext cx="15655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api 를 이용하여 새창에서 결제를 진행한다.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1" name="Google Shape;3811;p120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스터디를 결제하는 화면 (카카오페이api)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2" name="Google Shape;3812;p120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3" name="Google Shape;3813;p120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4" name="Google Shape;3814;p120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F-04-02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5" name="Google Shape;3815;p120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가입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6" name="Google Shape;3816;p120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premiumStudy_join_payment.jsp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7" name="Google Shape;3817;p120"/>
          <p:cNvSpPr/>
          <p:nvPr/>
        </p:nvSpPr>
        <p:spPr>
          <a:xfrm>
            <a:off x="2823379" y="1903950"/>
            <a:ext cx="1947600" cy="399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8" name="Google Shape;3818;p120"/>
          <p:cNvSpPr/>
          <p:nvPr/>
        </p:nvSpPr>
        <p:spPr>
          <a:xfrm>
            <a:off x="2736899" y="183486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9" name="Google Shape;3819;p120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0" name="Google Shape;3820;p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1" name="Google Shape;3821;p120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6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7" name="Google Shape;3827;p121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8" name="Google Shape;3828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651119"/>
            <a:ext cx="5214938" cy="6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9" name="Google Shape;3829;p121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0" name="Google Shape;3830;p121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1" name="Google Shape;3831;p121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2" name="Google Shape;3832;p121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3" name="Google Shape;3833;p121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4" name="Google Shape;3834;p121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5" name="Google Shape;3835;p121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6" name="Google Shape;3836;p121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37" name="Google Shape;3837;p121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38" name="Google Shape;3838;p121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9" name="Google Shape;3839;p121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0" name="Google Shape;3840;p121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1" name="Google Shape;3841;p121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2" name="Google Shape;3842;p121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43" name="Google Shape;3843;p121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4" name="Google Shape;3844;p121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5" name="Google Shape;3845;p121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신청한 프리미엄 스터디의 상세 조회 페이지 (F-02-01) 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마이페이지 (C-01-01) 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6" name="Google Shape;3846;p121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가입 신청이 완료되면 나타나는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7" name="Google Shape;3847;p121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8" name="Google Shape;3848;p121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/premiumStudy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9" name="Google Shape;3849;p121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0" name="Google Shape;3850;p121"/>
          <p:cNvSpPr/>
          <p:nvPr/>
        </p:nvSpPr>
        <p:spPr>
          <a:xfrm>
            <a:off x="2768846" y="472514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1" name="Google Shape;3851;p121"/>
          <p:cNvSpPr/>
          <p:nvPr/>
        </p:nvSpPr>
        <p:spPr>
          <a:xfrm>
            <a:off x="2768846" y="51571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2" name="Google Shape;3852;p121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F-05-01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3" name="Google Shape;3853;p121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스터디 가입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4" name="Google Shape;3854;p121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premiumStudy_join_view.jsp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5" name="Google Shape;3855;p121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6" name="Google Shape;3856;p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7" name="Google Shape;3857;p121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4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22"/>
          <p:cNvSpPr txBox="1">
            <a:spLocks noGrp="1"/>
          </p:cNvSpPr>
          <p:nvPr>
            <p:ph type="title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개설(이미연)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06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123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9" name="Google Shape;3869;p123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0" name="Google Shape;3870;p123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1" name="Google Shape;3871;p123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2" name="Google Shape;3872;p123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3" name="Google Shape;3873;p123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4" name="Google Shape;3874;p123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5" name="Google Shape;3875;p123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6" name="Google Shape;3876;p123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77" name="Google Shape;3877;p123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8" name="Google Shape;3878;p123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9" name="Google Shape;3879;p123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0" name="Google Shape;3880;p123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1" name="Google Shape;3881;p123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2" name="Google Shape;3882;p123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G-01-01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3" name="Google Shape;3883;p123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4" name="Google Shape;3884;p123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85" name="Google Shape;3885;p123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6" name="Google Shape;3886;p123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7" name="Google Shape;3887;p123"/>
          <p:cNvSpPr txBox="1"/>
          <p:nvPr/>
        </p:nvSpPr>
        <p:spPr>
          <a:xfrm>
            <a:off x="6416710" y="1834884"/>
            <a:ext cx="156555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상단 내비게이션 바를 통해 현재 진행중인 단계를 알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(동그라미를 클릭하여 원하는 단계로 이동할 수 있다. 단, 필수항목을 모두 작성해야 이동 가능하다.)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일반/프리미엄 중 택1 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필수 항목을 작성해야 다음 단계를 진행할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8" name="Google Shape;3888;p123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‘스터디 개설하기’를 클릭하면 이동되는 첫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9" name="Google Shape;3889;p123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0" name="Google Shape;3890;p123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studyOpen_basicInfo.jsp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1" name="Google Shape;3891;p123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2" name="Google Shape;3892;p123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3" name="Google Shape;3893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01" y="620689"/>
            <a:ext cx="5265080" cy="640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4" name="Google Shape;3894;p123"/>
          <p:cNvSpPr/>
          <p:nvPr/>
        </p:nvSpPr>
        <p:spPr>
          <a:xfrm>
            <a:off x="5115204" y="51571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5" name="Google Shape;3895;p123"/>
          <p:cNvSpPr/>
          <p:nvPr/>
        </p:nvSpPr>
        <p:spPr>
          <a:xfrm>
            <a:off x="1725338" y="2159275"/>
            <a:ext cx="4100850" cy="59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6" name="Google Shape;3896;p123"/>
          <p:cNvSpPr/>
          <p:nvPr/>
        </p:nvSpPr>
        <p:spPr>
          <a:xfrm>
            <a:off x="1638862" y="212866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7" name="Google Shape;3897;p123"/>
          <p:cNvSpPr/>
          <p:nvPr/>
        </p:nvSpPr>
        <p:spPr>
          <a:xfrm>
            <a:off x="2303748" y="291426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8" name="Google Shape;3898;p123"/>
          <p:cNvSpPr/>
          <p:nvPr/>
        </p:nvSpPr>
        <p:spPr>
          <a:xfrm>
            <a:off x="2415375" y="2943165"/>
            <a:ext cx="1152900" cy="36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Google Shape;3899;p123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0" name="Google Shape;3900;p1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1" name="Google Shape;3901;p123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124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8" name="Google Shape;3908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475" y="636904"/>
            <a:ext cx="5214938" cy="63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9" name="Google Shape;3909;p124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0" name="Google Shape;3910;p124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1" name="Google Shape;3911;p124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2" name="Google Shape;3912;p124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3" name="Google Shape;3913;p124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4" name="Google Shape;3914;p124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5" name="Google Shape;3915;p124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6" name="Google Shape;3916;p124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7" name="Google Shape;3917;p124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18" name="Google Shape;3918;p124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9" name="Google Shape;3919;p124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0" name="Google Shape;3920;p124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1" name="Google Shape;3921;p124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p124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3" name="Google Shape;3923;p124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4" name="Google Shape;3924;p124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Google Shape;3925;p124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Google Shape;3926;p124"/>
          <p:cNvSpPr txBox="1"/>
          <p:nvPr/>
        </p:nvSpPr>
        <p:spPr>
          <a:xfrm>
            <a:off x="6416710" y="1834884"/>
            <a:ext cx="156555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프리미엄을 선택하면,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프리미엄 옵션이 비활성화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하단에 알림 메시지를 표시한다. 메시지에는 프리미엄 등급을 신청할 수 있는 링크가 포함된다.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Google Shape;3927;p124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G-01-02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Google Shape;3928;p124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회원이 유형에서 프리미엄을 선택했을 경우 나타나는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p124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0" name="Google Shape;3930;p124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studyOpen_basicInfo.jsp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1" name="Google Shape;3931;p124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2" name="Google Shape;3932;p124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3" name="Google Shape;3933;p124"/>
          <p:cNvSpPr/>
          <p:nvPr/>
        </p:nvSpPr>
        <p:spPr>
          <a:xfrm>
            <a:off x="2986875" y="2943175"/>
            <a:ext cx="571500" cy="36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4" name="Google Shape;3934;p124"/>
          <p:cNvSpPr/>
          <p:nvPr/>
        </p:nvSpPr>
        <p:spPr>
          <a:xfrm>
            <a:off x="2888765" y="289926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5" name="Google Shape;3935;p1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6" name="Google Shape;3936;p124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046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125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3" name="Google Shape;3943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238" y="617517"/>
            <a:ext cx="5229225" cy="6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4" name="Google Shape;3944;p125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5" name="Google Shape;3945;p125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6" name="Google Shape;3946;p125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7" name="Google Shape;3947;p125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8" name="Google Shape;3948;p125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9" name="Google Shape;3949;p125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0" name="Google Shape;3950;p125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1" name="Google Shape;3951;p125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2" name="Google Shape;3952;p125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3" name="Google Shape;3953;p125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125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5" name="Google Shape;3955;p125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6" name="Google Shape;3956;p125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7" name="Google Shape;3957;p125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8" name="Google Shape;3958;p125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9" name="Google Shape;3959;p125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0" name="Google Shape;3960;p125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1" name="Google Shape;3961;p125"/>
          <p:cNvSpPr txBox="1"/>
          <p:nvPr/>
        </p:nvSpPr>
        <p:spPr>
          <a:xfrm>
            <a:off x="6416710" y="1834884"/>
            <a:ext cx="156555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프리미엄을 선택하면,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자동으로 진행방식 (2) 항목이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진행방식 옵션 중 택1 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2" name="Google Shape;3962;p125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프리미엄 회원이 유형에서 프리미엄을 선택했을 경우 나타나는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3" name="Google Shape;3963;p125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4" name="Google Shape;3964;p125"/>
          <p:cNvSpPr/>
          <p:nvPr/>
        </p:nvSpPr>
        <p:spPr>
          <a:xfrm>
            <a:off x="2351426" y="326972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5" name="Google Shape;3965;p125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Google Shape;3966;p125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G-01-03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7" name="Google Shape;3967;p125"/>
          <p:cNvSpPr/>
          <p:nvPr/>
        </p:nvSpPr>
        <p:spPr>
          <a:xfrm>
            <a:off x="2986875" y="2943175"/>
            <a:ext cx="571500" cy="36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8" name="Google Shape;3968;p125"/>
          <p:cNvSpPr/>
          <p:nvPr/>
        </p:nvSpPr>
        <p:spPr>
          <a:xfrm>
            <a:off x="2888765" y="289926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9" name="Google Shape;3969;p125"/>
          <p:cNvSpPr/>
          <p:nvPr/>
        </p:nvSpPr>
        <p:spPr>
          <a:xfrm>
            <a:off x="2457945" y="3320675"/>
            <a:ext cx="1652400" cy="36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0" name="Google Shape;3970;p125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studyOpen_basicInfo.jsp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125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2" name="Google Shape;3972;p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3" name="Google Shape;3973;p125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10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99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6" name="Google Shape;3106;p99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7" name="Google Shape;3107;p99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Google Shape;3108;p99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9" name="Google Shape;3109;p99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0" name="Google Shape;3110;p99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1" name="Google Shape;3111;p99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2" name="Google Shape;3112;p99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3" name="Google Shape;3113;p99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4" name="Google Shape;3114;p99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5" name="Google Shape;3115;p99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6" name="Google Shape;3116;p99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p99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Google Shape;3118;p99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9" name="Google Shape;3119;p99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E-02-01-1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Google Shape;3120;p99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1" name="Google Shape;3121;p99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2" name="Google Shape;3122;p99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p99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Google Shape;3124;p99"/>
          <p:cNvSpPr txBox="1"/>
          <p:nvPr/>
        </p:nvSpPr>
        <p:spPr>
          <a:xfrm>
            <a:off x="6416710" y="1834884"/>
            <a:ext cx="156555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스터디 신청하기 버튼은 플로팅되어, 스크롤을 내려도 따라 내려온다.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p99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6" name="Google Shape;3126;p99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7" name="Google Shape;3127;p99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8" name="Google Shape;3128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546" y="658788"/>
            <a:ext cx="5229225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9" name="Google Shape;3129;p99"/>
          <p:cNvSpPr/>
          <p:nvPr/>
        </p:nvSpPr>
        <p:spPr>
          <a:xfrm>
            <a:off x="3066283" y="494116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0" name="Google Shape;3130;p99"/>
          <p:cNvSpPr/>
          <p:nvPr/>
        </p:nvSpPr>
        <p:spPr>
          <a:xfrm>
            <a:off x="4875368" y="3212976"/>
            <a:ext cx="675000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레벨: 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1" name="Google Shape;3131;p99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Google Shape;3132;p99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p99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4" name="Google Shape;3134;p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347" y="706215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5" name="Google Shape;3135;p99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7272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126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0" name="Google Shape;3980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842" y="633388"/>
            <a:ext cx="5243513" cy="60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1" name="Google Shape;3981;p126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2" name="Google Shape;3982;p126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3" name="Google Shape;3983;p126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4" name="Google Shape;3984;p126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5" name="Google Shape;3985;p126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6" name="Google Shape;3986;p126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7" name="Google Shape;3987;p126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8" name="Google Shape;3988;p126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9" name="Google Shape;3989;p126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90" name="Google Shape;3990;p126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1" name="Google Shape;3991;p126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2" name="Google Shape;3992;p126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3" name="Google Shape;3993;p126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4" name="Google Shape;3994;p126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5" name="Google Shape;3995;p126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96" name="Google Shape;3996;p126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7" name="Google Shape;3997;p126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8" name="Google Shape;3998;p126"/>
          <p:cNvSpPr txBox="1"/>
          <p:nvPr/>
        </p:nvSpPr>
        <p:spPr>
          <a:xfrm>
            <a:off x="6416710" y="1834884"/>
            <a:ext cx="1565550" cy="3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유형에서 프리미엄을 선택하면, 결제정보 (9) 항목이 추가된다.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진행방식에서 오프라인, 또는 온/오프를 선택하면, 지역 (3) 항목이 추가된다.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3-1. 입력된 지역명은 태그 형태로 추가된다. (최대 3개까지 추가 가능)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3-2. 검색 상자에서 지역을 검색할 때 자동완성 기능을 제공한다.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DB에 저장 된 지역명 데이터 리스트에서 검색어와 매칭되는 결과를 드롭다운 형식으로 표시한다. (가나다순 상위 3건)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스터디의 시작일과 종료일을 선택한다. (선택이 완료되면 기간을 자동 계산하여 우측에 표시한다.)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스터디가 진행될 요일과 시작/종료 시각을 선택한다. (시각 선택이 완료되면 시간을 자동 계산하여 우측에 표시한다.)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9" name="Google Shape;3999;p126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유형과 진행방식의 선택을 완료하면, 나머지 입력 폼이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0" name="Google Shape;4000;p126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1" name="Google Shape;4001;p126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2" name="Google Shape;4002;p126"/>
          <p:cNvSpPr/>
          <p:nvPr/>
        </p:nvSpPr>
        <p:spPr>
          <a:xfrm>
            <a:off x="2206596" y="3714566"/>
            <a:ext cx="297000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3" name="Google Shape;4003;p126"/>
          <p:cNvSpPr/>
          <p:nvPr/>
        </p:nvSpPr>
        <p:spPr>
          <a:xfrm>
            <a:off x="2206596" y="4303380"/>
            <a:ext cx="297000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4" name="Google Shape;4004;p126"/>
          <p:cNvSpPr txBox="1"/>
          <p:nvPr/>
        </p:nvSpPr>
        <p:spPr>
          <a:xfrm>
            <a:off x="2484816" y="4275270"/>
            <a:ext cx="3285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5" name="Google Shape;4005;p126"/>
          <p:cNvSpPr/>
          <p:nvPr/>
        </p:nvSpPr>
        <p:spPr>
          <a:xfrm>
            <a:off x="1752883" y="551723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6" name="Google Shape;4006;p126"/>
          <p:cNvSpPr/>
          <p:nvPr/>
        </p:nvSpPr>
        <p:spPr>
          <a:xfrm>
            <a:off x="1752883" y="600830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7" name="Google Shape;4007;p126"/>
          <p:cNvSpPr txBox="1"/>
          <p:nvPr/>
        </p:nvSpPr>
        <p:spPr>
          <a:xfrm>
            <a:off x="1079588" y="284925"/>
            <a:ext cx="7364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G-01-04-1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8" name="Google Shape;4008;p126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studyOpen_basicInfo.jsp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9" name="Google Shape;4009;p126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0" name="Google Shape;4010;p126"/>
          <p:cNvSpPr/>
          <p:nvPr/>
        </p:nvSpPr>
        <p:spPr>
          <a:xfrm>
            <a:off x="2986875" y="2943175"/>
            <a:ext cx="571500" cy="36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Google Shape;4011;p126"/>
          <p:cNvSpPr/>
          <p:nvPr/>
        </p:nvSpPr>
        <p:spPr>
          <a:xfrm>
            <a:off x="2986875" y="3309175"/>
            <a:ext cx="1089225" cy="36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2" name="Google Shape;4012;p126"/>
          <p:cNvSpPr/>
          <p:nvPr/>
        </p:nvSpPr>
        <p:spPr>
          <a:xfrm>
            <a:off x="2891314" y="291426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3" name="Google Shape;4013;p126"/>
          <p:cNvSpPr/>
          <p:nvPr/>
        </p:nvSpPr>
        <p:spPr>
          <a:xfrm>
            <a:off x="2891917" y="328498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4" name="Google Shape;4014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5" name="Google Shape;4015;p126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4676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127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2" name="Google Shape;4022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842" y="633388"/>
            <a:ext cx="5243513" cy="60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3" name="Google Shape;4023;p127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4" name="Google Shape;4024;p127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5" name="Google Shape;4025;p127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6" name="Google Shape;4026;p127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7" name="Google Shape;4027;p127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28" name="Google Shape;4028;p127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9" name="Google Shape;4029;p127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0" name="Google Shape;4030;p127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31" name="Google Shape;4031;p127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2" name="Google Shape;4032;p127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3" name="Google Shape;4033;p127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4" name="Google Shape;4034;p127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5" name="Google Shape;4035;p127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6" name="Google Shape;4036;p127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7" name="Google Shape;4037;p127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8" name="Google Shape;4038;p127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9" name="Google Shape;4039;p127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0" name="Google Shape;4040;p127"/>
          <p:cNvSpPr txBox="1"/>
          <p:nvPr/>
        </p:nvSpPr>
        <p:spPr>
          <a:xfrm>
            <a:off x="6416710" y="1834885"/>
            <a:ext cx="1565550" cy="3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모집인원은 &lt;, &gt; 버튼으로 1씩 증감시킬 수 있고, 숫자를 클릭하여 직접 입력할 수도 있다. (기본 값은 5)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7-1. 입력된 분야는 태그 형태로 추가된다. (최대 3개까지 추가 가능)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- 1차 분야 태그는 줄 바꿈 되어 생성된다.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- 2차 분야 태그는 자신이 속한 1차 분야 태그 옆에 생성된다.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7-2. 셀렉트 박스에서 1차 분야를 선택하면 하위 항목이 2차 메뉴에서 표시된다. 2차 분야 옵션을 더블 클릭하면 태그가 추가된다.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레벨을 선택한다.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원하는 회차/시간 당  금액을 기입하면 총 금액을 자동 계산하여 아래에 표시한다.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1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(입금계좌 확인은 팀원 협의에 따라 삭제할 수 있음.)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 모든 항목을 기입하면 다음 버튼이 활성화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1" name="Google Shape;4041;p127"/>
          <p:cNvGrpSpPr/>
          <p:nvPr/>
        </p:nvGrpSpPr>
        <p:grpSpPr>
          <a:xfrm>
            <a:off x="1128844" y="1515940"/>
            <a:ext cx="5257670" cy="5732009"/>
            <a:chOff x="-18877" y="1515938"/>
            <a:chExt cx="7010227" cy="5732009"/>
          </a:xfrm>
        </p:grpSpPr>
        <p:pic>
          <p:nvPicPr>
            <p:cNvPr id="4042" name="Google Shape;4042;p127"/>
            <p:cNvPicPr preferRelativeResize="0"/>
            <p:nvPr/>
          </p:nvPicPr>
          <p:blipFill rotWithShape="1">
            <a:blip r:embed="rId4">
              <a:alphaModFix/>
            </a:blip>
            <a:srcRect b="17621"/>
            <a:stretch/>
          </p:blipFill>
          <p:spPr>
            <a:xfrm>
              <a:off x="0" y="1515938"/>
              <a:ext cx="6991350" cy="519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3" name="Google Shape;4043;p127"/>
            <p:cNvPicPr preferRelativeResize="0"/>
            <p:nvPr/>
          </p:nvPicPr>
          <p:blipFill rotWithShape="1">
            <a:blip r:embed="rId4">
              <a:alphaModFix/>
            </a:blip>
            <a:srcRect t="83713"/>
            <a:stretch/>
          </p:blipFill>
          <p:spPr>
            <a:xfrm>
              <a:off x="-18877" y="6220959"/>
              <a:ext cx="6991350" cy="10269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44" name="Google Shape;4044;p127"/>
          <p:cNvSpPr/>
          <p:nvPr/>
        </p:nvSpPr>
        <p:spPr>
          <a:xfrm>
            <a:off x="1766832" y="15567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5" name="Google Shape;4045;p127"/>
          <p:cNvSpPr/>
          <p:nvPr/>
        </p:nvSpPr>
        <p:spPr>
          <a:xfrm>
            <a:off x="2226956" y="2132856"/>
            <a:ext cx="297000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7-1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6" name="Google Shape;4046;p127"/>
          <p:cNvSpPr/>
          <p:nvPr/>
        </p:nvSpPr>
        <p:spPr>
          <a:xfrm>
            <a:off x="2226956" y="2771918"/>
            <a:ext cx="297000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7-2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7" name="Google Shape;4047;p127"/>
          <p:cNvSpPr/>
          <p:nvPr/>
        </p:nvSpPr>
        <p:spPr>
          <a:xfrm>
            <a:off x="1763639" y="378904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8" name="Google Shape;4048;p127"/>
          <p:cNvSpPr/>
          <p:nvPr/>
        </p:nvSpPr>
        <p:spPr>
          <a:xfrm>
            <a:off x="5061198" y="6245117"/>
            <a:ext cx="182025" cy="213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36000" tIns="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9" name="Google Shape;4049;p127"/>
          <p:cNvSpPr/>
          <p:nvPr/>
        </p:nvSpPr>
        <p:spPr>
          <a:xfrm>
            <a:off x="1832250" y="4431600"/>
            <a:ext cx="3495825" cy="155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0" name="Google Shape;4050;p127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유형과 진행방식의 선택을 완료하면, 나머지 입력 폼이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1" name="Google Shape;4051;p127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2" name="Google Shape;4052;p127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3" name="Google Shape;4053;p127"/>
          <p:cNvSpPr txBox="1"/>
          <p:nvPr/>
        </p:nvSpPr>
        <p:spPr>
          <a:xfrm>
            <a:off x="1079588" y="284925"/>
            <a:ext cx="7364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G-01-04-2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4" name="Google Shape;4054;p127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studyOpen_basicInfo.jsp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5" name="Google Shape;4055;p127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6" name="Google Shape;4056;p127"/>
          <p:cNvSpPr/>
          <p:nvPr/>
        </p:nvSpPr>
        <p:spPr>
          <a:xfrm>
            <a:off x="1754167" y="436157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7" name="Google Shape;4057;p1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8" name="Google Shape;4058;p127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510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128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5" name="Google Shape;406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3950" y="626889"/>
            <a:ext cx="5257800" cy="63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6" name="Google Shape;4066;p128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7" name="Google Shape;4067;p128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8" name="Google Shape;4068;p128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9" name="Google Shape;4069;p128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0" name="Google Shape;4070;p128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1" name="Google Shape;4071;p128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2" name="Google Shape;4072;p128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3" name="Google Shape;4073;p128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4" name="Google Shape;4074;p128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5" name="Google Shape;4075;p128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6" name="Google Shape;4076;p128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7" name="Google Shape;4077;p128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8" name="Google Shape;4078;p128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9" name="Google Shape;4079;p128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0" name="Google Shape;4080;p128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81" name="Google Shape;4081;p128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2" name="Google Shape;4082;p128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3" name="Google Shape;4083;p128"/>
          <p:cNvSpPr txBox="1"/>
          <p:nvPr/>
        </p:nvSpPr>
        <p:spPr>
          <a:xfrm>
            <a:off x="6416710" y="1834885"/>
            <a:ext cx="156555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소개 입력 페이지로 이동 되었기 때문에, 내비게이션 바가 스터디소개를 강조한다.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스터디명을 입력한다.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에디터로 스터디 소개글을 입력 받는다.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4" name="Google Shape;4084;p128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스터디에 대한 자세한 소개 및 설명을 입력 받는 폼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5" name="Google Shape;4085;p128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6" name="Google Shape;4086;p128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7" name="Google Shape;4087;p128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8" name="Google Shape;4088;p128"/>
          <p:cNvSpPr/>
          <p:nvPr/>
        </p:nvSpPr>
        <p:spPr>
          <a:xfrm>
            <a:off x="1821041" y="379871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9" name="Google Shape;4089;p128"/>
          <p:cNvSpPr/>
          <p:nvPr/>
        </p:nvSpPr>
        <p:spPr>
          <a:xfrm>
            <a:off x="1823990" y="420308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0" name="Google Shape;4090;p128"/>
          <p:cNvSpPr txBox="1"/>
          <p:nvPr/>
        </p:nvSpPr>
        <p:spPr>
          <a:xfrm>
            <a:off x="1063688" y="284925"/>
            <a:ext cx="7681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G-02-01-1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Google Shape;4091;p128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studyOpen_introduction.jsp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2" name="Google Shape;4092;p128"/>
          <p:cNvSpPr/>
          <p:nvPr/>
        </p:nvSpPr>
        <p:spPr>
          <a:xfrm>
            <a:off x="2872725" y="2241725"/>
            <a:ext cx="534150" cy="46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3" name="Google Shape;4093;p128"/>
          <p:cNvSpPr/>
          <p:nvPr/>
        </p:nvSpPr>
        <p:spPr>
          <a:xfrm>
            <a:off x="2796878" y="2157677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4" name="Google Shape;4094;p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5" name="Google Shape;4095;p128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242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129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2" name="Google Shape;4102;p129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3" name="Google Shape;4103;p129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4" name="Google Shape;4104;p129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5" name="Google Shape;4105;p129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6" name="Google Shape;4106;p129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7" name="Google Shape;4107;p129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8" name="Google Shape;4108;p129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9" name="Google Shape;4109;p129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0" name="Google Shape;4110;p129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11" name="Google Shape;4111;p129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2" name="Google Shape;4112;p129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129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4" name="Google Shape;4114;p129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129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129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7" name="Google Shape;4117;p129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8" name="Google Shape;4118;p129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9" name="Google Shape;4119;p129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0" name="Google Shape;4120;p129"/>
          <p:cNvSpPr txBox="1"/>
          <p:nvPr/>
        </p:nvSpPr>
        <p:spPr>
          <a:xfrm>
            <a:off x="6416710" y="1834885"/>
            <a:ext cx="156555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미리보기로 입력 내용을 확인할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확인으로 입력 내용을 저장한다.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제목은 10자 이상, 내용은 50자 이상이 되어야 저장할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이 외의 경우, 팝업창으로 알림 메시지를 띄운다.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기본정보 입력 페이지로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‘확인’ 버튼 (2) 을 한 번 이상 클릭하면 ‘다음’ 버튼이 활성화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레벨 테스트 페이지로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1" name="Google Shape;4121;p129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2" name="Google Shape;4122;p129"/>
          <p:cNvGrpSpPr/>
          <p:nvPr/>
        </p:nvGrpSpPr>
        <p:grpSpPr>
          <a:xfrm>
            <a:off x="1123950" y="626889"/>
            <a:ext cx="5258991" cy="4979168"/>
            <a:chOff x="-25400" y="626889"/>
            <a:chExt cx="7011988" cy="4979168"/>
          </a:xfrm>
        </p:grpSpPr>
        <p:pic>
          <p:nvPicPr>
            <p:cNvPr id="4123" name="Google Shape;4123;p129"/>
            <p:cNvPicPr preferRelativeResize="0"/>
            <p:nvPr/>
          </p:nvPicPr>
          <p:blipFill rotWithShape="1">
            <a:blip r:embed="rId3">
              <a:alphaModFix/>
            </a:blip>
            <a:srcRect b="40612"/>
            <a:stretch/>
          </p:blipFill>
          <p:spPr>
            <a:xfrm>
              <a:off x="-25400" y="626889"/>
              <a:ext cx="7010400" cy="3767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4" name="Google Shape;4124;p1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23812" y="1700807"/>
              <a:ext cx="7010400" cy="3905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25" name="Google Shape;4125;p129"/>
          <p:cNvSpPr/>
          <p:nvPr/>
        </p:nvSpPr>
        <p:spPr>
          <a:xfrm>
            <a:off x="3224994" y="314018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6" name="Google Shape;4126;p129"/>
          <p:cNvSpPr/>
          <p:nvPr/>
        </p:nvSpPr>
        <p:spPr>
          <a:xfrm>
            <a:off x="5115204" y="34730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7" name="Google Shape;4127;p129"/>
          <p:cNvSpPr/>
          <p:nvPr/>
        </p:nvSpPr>
        <p:spPr>
          <a:xfrm>
            <a:off x="3721896" y="3133477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8" name="Google Shape;4128;p129"/>
          <p:cNvSpPr/>
          <p:nvPr/>
        </p:nvSpPr>
        <p:spPr>
          <a:xfrm>
            <a:off x="1763639" y="346734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9" name="Google Shape;4129;p129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0" name="Google Shape;4130;p129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1" name="Google Shape;4131;p129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2" name="Google Shape;4132;p129"/>
          <p:cNvSpPr txBox="1"/>
          <p:nvPr/>
        </p:nvSpPr>
        <p:spPr>
          <a:xfrm>
            <a:off x="1063688" y="284925"/>
            <a:ext cx="7681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G-02-01-2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3" name="Google Shape;4133;p129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studyOpen_introduction.jsp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4" name="Google Shape;4134;p129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스터디에 대한 자세한 소개 및 설명을 입력 받는 폼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5" name="Google Shape;4135;p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6" name="Google Shape;4136;p129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458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p130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3" name="Google Shape;4143;p130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4" name="Google Shape;4144;p130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5" name="Google Shape;4145;p130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6" name="Google Shape;4146;p130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7" name="Google Shape;4147;p130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8" name="Google Shape;4148;p130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9" name="Google Shape;4149;p130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0" name="Google Shape;4150;p130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1" name="Google Shape;4151;p130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2" name="Google Shape;4152;p130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3" name="Google Shape;4153;p130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4" name="Google Shape;4154;p130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5" name="Google Shape;4155;p130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6" name="Google Shape;4156;p130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7" name="Google Shape;4157;p130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8" name="Google Shape;4158;p130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9" name="Google Shape;4159;p130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0" name="Google Shape;4160;p130"/>
          <p:cNvSpPr txBox="1"/>
          <p:nvPr/>
        </p:nvSpPr>
        <p:spPr>
          <a:xfrm>
            <a:off x="6416710" y="1834885"/>
            <a:ext cx="156555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레벨테스트 설정 페이지로 이동 되었기 때문에, 내비게이션 바가 레벨테스트를 강조한다.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2-1, 3-1.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를 클릭하거나, 버튼을 원하는 위치에 드래그&amp;드랍하면 문제가 생성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2-2, 3-3.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문제를 클릭하면 내용 입력란이 아코디언 형식으로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문제를 드래그&amp;드랍하면 순서를 바꿀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생성된 문제를 드래그&amp;드랍하면 문제가 삭제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스터디 소개 페이지로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스터디 개설을 완료한다.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레벨테스트는 선택 작성 항목이다.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단, 문제를 추가하고 내용을 작성하지 않으면, 팝업창으로 알림메시지가 표시되고 페이지 이동이 제한된다.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1" name="Google Shape;4161;p130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가입 시 시행할 레벨테스트를 작성하는 폼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2" name="Google Shape;4162;p130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3" name="Google Shape;4163;p130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4" name="Google Shape;4164;p130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5" name="Google Shape;4165;p130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6" name="Google Shape;4166;p130"/>
          <p:cNvGrpSpPr/>
          <p:nvPr/>
        </p:nvGrpSpPr>
        <p:grpSpPr>
          <a:xfrm>
            <a:off x="1131354" y="636984"/>
            <a:ext cx="5257800" cy="6392416"/>
            <a:chOff x="-15528" y="636984"/>
            <a:chExt cx="7010400" cy="6392416"/>
          </a:xfrm>
        </p:grpSpPr>
        <p:pic>
          <p:nvPicPr>
            <p:cNvPr id="4167" name="Google Shape;4167;p1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5528" y="636984"/>
              <a:ext cx="7010400" cy="624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8" name="Google Shape;4168;p1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5528" y="4972000"/>
              <a:ext cx="6991350" cy="2057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9" name="Google Shape;4169;p130"/>
          <p:cNvSpPr/>
          <p:nvPr/>
        </p:nvSpPr>
        <p:spPr>
          <a:xfrm>
            <a:off x="4089493" y="3120433"/>
            <a:ext cx="353250" cy="1968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0" name="Google Shape;4170;p130"/>
          <p:cNvSpPr/>
          <p:nvPr/>
        </p:nvSpPr>
        <p:spPr>
          <a:xfrm>
            <a:off x="4806929" y="3136986"/>
            <a:ext cx="3791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1" name="Google Shape;4171;p130"/>
          <p:cNvSpPr/>
          <p:nvPr/>
        </p:nvSpPr>
        <p:spPr>
          <a:xfrm>
            <a:off x="1751605" y="629155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2" name="Google Shape;4172;p130"/>
          <p:cNvSpPr/>
          <p:nvPr/>
        </p:nvSpPr>
        <p:spPr>
          <a:xfrm>
            <a:off x="5138588" y="629155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3" name="Google Shape;4173;p130"/>
          <p:cNvSpPr/>
          <p:nvPr/>
        </p:nvSpPr>
        <p:spPr>
          <a:xfrm>
            <a:off x="1706489" y="3870343"/>
            <a:ext cx="299250" cy="18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sz="1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4" name="Google Shape;4174;p130"/>
          <p:cNvSpPr/>
          <p:nvPr/>
        </p:nvSpPr>
        <p:spPr>
          <a:xfrm>
            <a:off x="1706489" y="4284712"/>
            <a:ext cx="299250" cy="18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sz="1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5" name="Google Shape;4175;p130"/>
          <p:cNvSpPr/>
          <p:nvPr/>
        </p:nvSpPr>
        <p:spPr>
          <a:xfrm>
            <a:off x="5274078" y="356059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6" name="Google Shape;4176;p130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G-03-01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7" name="Google Shape;4177;p130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studyOpen_levelTest.jsp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8" name="Google Shape;4178;p130"/>
          <p:cNvSpPr/>
          <p:nvPr/>
        </p:nvSpPr>
        <p:spPr>
          <a:xfrm>
            <a:off x="4053930" y="2241725"/>
            <a:ext cx="534150" cy="46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9" name="Google Shape;4179;p130"/>
          <p:cNvSpPr/>
          <p:nvPr/>
        </p:nvSpPr>
        <p:spPr>
          <a:xfrm>
            <a:off x="3982393" y="216697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0" name="Google Shape;4180;p1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1" name="Google Shape;4181;p130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753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7" name="Google Shape;4187;p131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8" name="Google Shape;4188;p131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9" name="Google Shape;4189;p131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0" name="Google Shape;4190;p131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1" name="Google Shape;4191;p131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2" name="Google Shape;4192;p131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3" name="Google Shape;4193;p131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4" name="Google Shape;4194;p131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5" name="Google Shape;4195;p131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6" name="Google Shape;4196;p131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7" name="Google Shape;4197;p131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8" name="Google Shape;4198;p131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" name="Google Shape;4199;p131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0" name="Google Shape;4200;p131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1" name="Google Shape;4201;p131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2" name="Google Shape;4202;p131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3" name="Google Shape;4203;p131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4" name="Google Shape;4204;p131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5" name="Google Shape;4205;p131"/>
          <p:cNvSpPr txBox="1"/>
          <p:nvPr/>
        </p:nvSpPr>
        <p:spPr>
          <a:xfrm>
            <a:off x="6416710" y="1834885"/>
            <a:ext cx="156555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6" name="Google Shape;4206;p131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레벨테스트 객관식 문제 내용 입력란 예시</a:t>
            </a: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7" name="Google Shape;4207;p131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8" name="Google Shape;4208;p131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Google Shape;4209;p131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0" name="Google Shape;4210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01" y="1392312"/>
            <a:ext cx="52006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1" name="Google Shape;4211;p131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2" name="Google Shape;4212;p131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3" name="Google Shape;4213;p131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G-03-02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4" name="Google Shape;4214;p131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studyOpen_levelTest.jsp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5" name="Google Shape;4215;p131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288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1" name="Google Shape;4221;p132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2" name="Google Shape;4222;p132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3" name="Google Shape;4223;p132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4" name="Google Shape;4224;p132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5" name="Google Shape;4225;p132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6" name="Google Shape;4226;p132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7" name="Google Shape;4227;p132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8" name="Google Shape;4228;p132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9" name="Google Shape;4229;p132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0" name="Google Shape;4230;p132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1" name="Google Shape;4231;p132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2" name="Google Shape;4232;p132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3" name="Google Shape;4233;p132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4" name="Google Shape;4234;p132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5" name="Google Shape;4235;p132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6" name="Google Shape;4236;p132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7" name="Google Shape;4237;p132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8" name="Google Shape;4238;p132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9" name="Google Shape;4239;p132"/>
          <p:cNvSpPr txBox="1"/>
          <p:nvPr/>
        </p:nvSpPr>
        <p:spPr>
          <a:xfrm>
            <a:off x="6416710" y="1834885"/>
            <a:ext cx="156555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0" name="Google Shape;4240;p132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1" name="Google Shape;4241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715" y="1295400"/>
            <a:ext cx="425767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2" name="Google Shape;4242;p132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레벨테스트 주관식 문제 내용 입력란 예시</a:t>
            </a: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3" name="Google Shape;4243;p132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4" name="Google Shape;4244;p132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5" name="Google Shape;4245;p132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6" name="Google Shape;4246;p132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G-03-03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7" name="Google Shape;4247;p132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studyOpen_levelTest.jsp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8" name="Google Shape;4248;p132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703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4" name="Google Shape;4254;p133"/>
          <p:cNvSpPr/>
          <p:nvPr/>
        </p:nvSpPr>
        <p:spPr>
          <a:xfrm>
            <a:off x="1141279" y="680676"/>
            <a:ext cx="5221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55" name="Google Shape;4255;p133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6" name="Google Shape;4256;p133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7" name="Google Shape;4257;p133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8" name="Google Shape;4258;p133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9" name="Google Shape;4259;p133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0" name="Google Shape;4260;p133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61" name="Google Shape;4261;p133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2" name="Google Shape;4262;p133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3" name="Google Shape;4263;p133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64" name="Google Shape;4264;p133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65" name="Google Shape;4265;p133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6" name="Google Shape;4266;p133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7" name="Google Shape;4267;p133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8" name="Google Shape;4268;p133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9" name="Google Shape;4269;p133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0" name="Google Shape;4270;p133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71" name="Google Shape;4271;p133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2" name="Google Shape;4272;p133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3" name="Google Shape;4273;p133"/>
          <p:cNvSpPr txBox="1"/>
          <p:nvPr/>
        </p:nvSpPr>
        <p:spPr>
          <a:xfrm>
            <a:off x="6416710" y="1834884"/>
            <a:ext cx="156555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내비게이션 바에서 개설완료가 강조되며, 클릭하여 이전 입력 단계로 돌아갈 수 없다.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스터디를 개설한 회원의 아이디를 표시한다.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개설된 스터디의 상세 페이지로 연결되는 링크를 SNS로 공유할 수 있는 버튼.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개설된 스터디의 상세 페이지 (E-02-01, 또는 F-02-01) 로 이동한다.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개설된 스터디와 같은 유형의 스터디 목록으로 이동한다.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(ex. 일반 스터디 개설 → 일반 스터디 찾아보기)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4" name="Google Shape;4274;p133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개설이 완료되면 이동되는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5" name="Google Shape;4275;p133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6" name="Google Shape;4276;p133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7" name="Google Shape;4277;p133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8" name="Google Shape;4278;p133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1" name="Google Shape;4281;p133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G-04-01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2" name="Google Shape;4282;p133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studyOpen_view.jsp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9" name="Google Shape;4289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4296;p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401" y="652289"/>
            <a:ext cx="5243513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4279;p133"/>
          <p:cNvSpPr/>
          <p:nvPr/>
        </p:nvSpPr>
        <p:spPr>
          <a:xfrm>
            <a:off x="2748413" y="525460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280;p133"/>
          <p:cNvSpPr/>
          <p:nvPr/>
        </p:nvSpPr>
        <p:spPr>
          <a:xfrm>
            <a:off x="2754234" y="565032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283;p133"/>
          <p:cNvSpPr/>
          <p:nvPr/>
        </p:nvSpPr>
        <p:spPr>
          <a:xfrm>
            <a:off x="5174516" y="2216480"/>
            <a:ext cx="534150" cy="46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84;p133"/>
          <p:cNvSpPr/>
          <p:nvPr/>
        </p:nvSpPr>
        <p:spPr>
          <a:xfrm>
            <a:off x="5105772" y="217541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285;p133"/>
          <p:cNvSpPr/>
          <p:nvPr/>
        </p:nvSpPr>
        <p:spPr>
          <a:xfrm>
            <a:off x="2989268" y="4697200"/>
            <a:ext cx="1572075" cy="46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286;p133"/>
          <p:cNvSpPr/>
          <p:nvPr/>
        </p:nvSpPr>
        <p:spPr>
          <a:xfrm>
            <a:off x="2883898" y="4621006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287;p133"/>
          <p:cNvSpPr/>
          <p:nvPr/>
        </p:nvSpPr>
        <p:spPr>
          <a:xfrm>
            <a:off x="3374420" y="4348778"/>
            <a:ext cx="345150" cy="180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288;p133"/>
          <p:cNvSpPr/>
          <p:nvPr/>
        </p:nvSpPr>
        <p:spPr>
          <a:xfrm>
            <a:off x="3297571" y="425892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99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p134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6" name="Google Shape;4296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01" y="652289"/>
            <a:ext cx="5243513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7" name="Google Shape;4297;p134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8" name="Google Shape;4298;p134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9" name="Google Shape;4299;p134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0" name="Google Shape;4300;p134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1" name="Google Shape;4301;p134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2" name="Google Shape;4302;p134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3" name="Google Shape;4303;p134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4" name="Google Shape;4304;p134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5" name="Google Shape;4305;p134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6" name="Google Shape;4306;p134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7" name="Google Shape;4307;p134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8" name="Google Shape;4308;p134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9" name="Google Shape;4309;p134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0" name="Google Shape;4310;p134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1" name="Google Shape;4311;p134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2" name="Google Shape;4312;p134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3" name="Google Shape;4313;p134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4" name="Google Shape;4314;p134"/>
          <p:cNvSpPr txBox="1"/>
          <p:nvPr/>
        </p:nvSpPr>
        <p:spPr>
          <a:xfrm>
            <a:off x="6416710" y="1834884"/>
            <a:ext cx="156555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5" name="Google Shape;4315;p134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개설한 스터디를 공유하기 했을 때 나타나는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(Twitter)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6" name="Google Shape;4316;p134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7" name="Google Shape;4317;p134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8" name="Google Shape;4318;p134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9" name="Google Shape;4319;p134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0" name="Google Shape;4320;p134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G-04-02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1" name="Google Shape;4321;p134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studyOpen_view.jsp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2" name="Google Shape;4322;p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3" name="Google Shape;4323;p1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48405" y="2608653"/>
            <a:ext cx="2844563" cy="30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24" name="Google Shape;4324;p134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5" name="Google Shape;4325;p134"/>
          <p:cNvSpPr/>
          <p:nvPr/>
        </p:nvSpPr>
        <p:spPr>
          <a:xfrm>
            <a:off x="1244701" y="7405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749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" name="Google Shape;4331;p135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2" name="Google Shape;4332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01" y="652289"/>
            <a:ext cx="5243513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3" name="Google Shape;4333;p135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4" name="Google Shape;4334;p135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5" name="Google Shape;4335;p135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6" name="Google Shape;4336;p135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7" name="Google Shape;4337;p135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8" name="Google Shape;4338;p135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9" name="Google Shape;4339;p135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0" name="Google Shape;4340;p135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1" name="Google Shape;4341;p135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2" name="Google Shape;4342;p135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3" name="Google Shape;4343;p135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4" name="Google Shape;4344;p135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5" name="Google Shape;4345;p135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6" name="Google Shape;4346;p135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7" name="Google Shape;4347;p135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48" name="Google Shape;4348;p135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9" name="Google Shape;4349;p135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0" name="Google Shape;4350;p135"/>
          <p:cNvSpPr txBox="1"/>
          <p:nvPr/>
        </p:nvSpPr>
        <p:spPr>
          <a:xfrm>
            <a:off x="6416710" y="1834884"/>
            <a:ext cx="156555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1" name="Google Shape;4351;p135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개설한 스터디를 공유하기 했을 때 나타나는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(Google+)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2" name="Google Shape;4352;p135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3" name="Google Shape;4353;p135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4" name="Google Shape;4354;p135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5" name="Google Shape;4355;p135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6" name="Google Shape;4356;p135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G-04-03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7" name="Google Shape;4357;p135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studyOpen_view.jsp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8" name="Google Shape;4358;p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9" name="Google Shape;4359;p1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10164" y="2124332"/>
            <a:ext cx="2251706" cy="4157545"/>
          </a:xfrm>
          <a:prstGeom prst="rect">
            <a:avLst/>
          </a:prstGeom>
          <a:noFill/>
          <a:ln>
            <a:noFill/>
          </a:ln>
        </p:spPr>
      </p:pic>
      <p:sp>
        <p:nvSpPr>
          <p:cNvPr id="4360" name="Google Shape;4360;p135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0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100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p100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p100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4" name="Google Shape;3144;p100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5" name="Google Shape;3145;p100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6" name="Google Shape;3146;p100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47" name="Google Shape;3147;p100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8" name="Google Shape;3148;p100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9" name="Google Shape;3149;p100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0" name="Google Shape;3150;p100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1" name="Google Shape;3151;p100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2" name="Google Shape;3152;p100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3" name="Google Shape;3153;p100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4" name="Google Shape;3154;p100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5" name="Google Shape;3155;p100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6" name="Google Shape;3156;p100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7" name="Google Shape;3157;p100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100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9" name="Google Shape;3159;p100"/>
          <p:cNvSpPr txBox="1"/>
          <p:nvPr/>
        </p:nvSpPr>
        <p:spPr>
          <a:xfrm>
            <a:off x="6416710" y="1834884"/>
            <a:ext cx="156555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0" name="Google Shape;3160;p100"/>
          <p:cNvGrpSpPr/>
          <p:nvPr/>
        </p:nvGrpSpPr>
        <p:grpSpPr>
          <a:xfrm>
            <a:off x="1131261" y="658788"/>
            <a:ext cx="5234510" cy="5299868"/>
            <a:chOff x="-15652" y="658788"/>
            <a:chExt cx="6979346" cy="5299868"/>
          </a:xfrm>
        </p:grpSpPr>
        <p:pic>
          <p:nvPicPr>
            <p:cNvPr id="3161" name="Google Shape;3161;p100"/>
            <p:cNvPicPr preferRelativeResize="0"/>
            <p:nvPr/>
          </p:nvPicPr>
          <p:blipFill rotWithShape="1">
            <a:blip r:embed="rId3">
              <a:alphaModFix/>
            </a:blip>
            <a:srcRect b="7894"/>
            <a:stretch/>
          </p:blipFill>
          <p:spPr>
            <a:xfrm>
              <a:off x="-8606" y="658788"/>
              <a:ext cx="6972300" cy="5018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2" name="Google Shape;3162;p10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5652" y="1824806"/>
              <a:ext cx="6819900" cy="4133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3" name="Google Shape;3163;p100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E-02-01-2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4" name="Google Shape;3164;p100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5" name="Google Shape;3165;p100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6" name="Google Shape;3166;p100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7" name="Google Shape;3167;p100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Google Shape;3168;p100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9" name="Google Shape;3169;p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8347" y="706215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0" name="Google Shape;3170;p100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540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" name="Google Shape;4366;p136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7" name="Google Shape;4367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01" y="652289"/>
            <a:ext cx="5243513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8" name="Google Shape;4368;p136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9" name="Google Shape;4369;p136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0" name="Google Shape;4370;p136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1" name="Google Shape;4371;p136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2" name="Google Shape;4372;p136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3" name="Google Shape;4373;p136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4" name="Google Shape;4374;p136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5" name="Google Shape;4375;p136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6" name="Google Shape;4376;p136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77" name="Google Shape;4377;p136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8" name="Google Shape;4378;p136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9" name="Google Shape;4379;p136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0" name="Google Shape;4380;p136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1" name="Google Shape;4381;p136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2" name="Google Shape;4382;p136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83" name="Google Shape;4383;p136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4" name="Google Shape;4384;p136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5" name="Google Shape;4385;p136"/>
          <p:cNvSpPr txBox="1"/>
          <p:nvPr/>
        </p:nvSpPr>
        <p:spPr>
          <a:xfrm>
            <a:off x="6416710" y="1834884"/>
            <a:ext cx="156555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6" name="Google Shape;4386;p136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개설한 스터디를 공유하기 했을 때 나타나는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(Facebook)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7" name="Google Shape;4387;p136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8" name="Google Shape;4388;p136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9" name="Google Shape;4389;p136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0" name="Google Shape;4390;p136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1" name="Google Shape;4391;p136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G-04-04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2" name="Google Shape;4392;p136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studyOpen_view.jsp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3" name="Google Shape;4393;p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4" name="Google Shape;4394;p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6517" y="2682450"/>
            <a:ext cx="2331281" cy="25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5" name="Google Shape;4395;p136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08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1" name="Google Shape;4401;p137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2" name="Google Shape;4402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01" y="652289"/>
            <a:ext cx="5243513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3" name="Google Shape;4403;p137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4" name="Google Shape;4404;p137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5" name="Google Shape;4405;p137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6" name="Google Shape;4406;p137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7" name="Google Shape;4407;p137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08" name="Google Shape;4408;p137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9" name="Google Shape;4409;p137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0" name="Google Shape;4410;p137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1" name="Google Shape;4411;p137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12" name="Google Shape;4412;p137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3" name="Google Shape;4413;p137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4" name="Google Shape;4414;p137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5" name="Google Shape;4415;p137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6" name="Google Shape;4416;p137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7" name="Google Shape;4417;p137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18" name="Google Shape;4418;p137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9" name="Google Shape;4419;p137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0" name="Google Shape;4420;p137"/>
          <p:cNvSpPr txBox="1"/>
          <p:nvPr/>
        </p:nvSpPr>
        <p:spPr>
          <a:xfrm>
            <a:off x="6416710" y="1834884"/>
            <a:ext cx="156555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1" name="Google Shape;4421;p137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개설한 스터디를 공유하기 했을 때 나타나는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(Kakaotalk)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2" name="Google Shape;4422;p137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3" name="Google Shape;4423;p137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/studyOpen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4" name="Google Shape;4424;p137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5" name="Google Shape;4425;p137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개설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6" name="Google Shape;4426;p137"/>
          <p:cNvSpPr txBox="1"/>
          <p:nvPr/>
        </p:nvSpPr>
        <p:spPr>
          <a:xfrm>
            <a:off x="1131994" y="284925"/>
            <a:ext cx="6315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G-04-05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7" name="Google Shape;4427;p137"/>
          <p:cNvSpPr txBox="1"/>
          <p:nvPr/>
        </p:nvSpPr>
        <p:spPr>
          <a:xfrm>
            <a:off x="2936194" y="284925"/>
            <a:ext cx="10892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studyOpen_view.jsp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8" name="Google Shape;4428;p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9" name="Google Shape;4429;p1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8314" y="2563851"/>
            <a:ext cx="1982831" cy="37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0" name="Google Shape;4430;p137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36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7" name="Google Shape;5487;p164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8" name="Google Shape;5488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0400" y="750252"/>
            <a:ext cx="4473732" cy="37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9" name="Google Shape;5489;p164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0" name="Google Shape;5490;p164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1" name="Google Shape;5491;p164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2" name="Google Shape;5492;p164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3" name="Google Shape;5493;p164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94" name="Google Shape;5494;p164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5" name="Google Shape;5495;p164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6" name="Google Shape;5496;p164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7" name="Google Shape;5497;p164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98" name="Google Shape;5498;p164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9" name="Google Shape;5499;p164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0" name="Google Shape;5500;p164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1" name="Google Shape;5501;p164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2" name="Google Shape;5502;p164"/>
          <p:cNvSpPr txBox="1"/>
          <p:nvPr/>
        </p:nvSpPr>
        <p:spPr>
          <a:xfrm>
            <a:off x="1143000" y="284925"/>
            <a:ext cx="6768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H-08-01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3" name="Google Shape;5503;p164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4" name="Google Shape;5504;p164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5" name="Google Shape;5505;p164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06" name="Google Shape;5506;p164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Google Shape;5507;p164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8" name="Google Shape;5508;p164"/>
          <p:cNvSpPr txBox="1"/>
          <p:nvPr/>
        </p:nvSpPr>
        <p:spPr>
          <a:xfrm>
            <a:off x="6416710" y="1834884"/>
            <a:ext cx="156555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부분 클릭 시 ‘스터디원 관리 화면’ 을 보여줌.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부분 클릭 시 ‘가입 신청 관리 화면’ 을 보여줌.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부분 클릭 시 ‘스터디 해체 화면’ 을 보여줌.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시 ‘전체 선택‘ 혹은 ‘전체 선택 해제‘ 가 시행됨.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내보내기 버튼으로 사람을 일일이 강퇴 시키거나, 원하는 사람을 선택 가능함.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 시 선택 된 사람들을 모두 내보냄.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9" name="Google Shape;5509;p164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0" name="Google Shape;5510;p164"/>
          <p:cNvSpPr/>
          <p:nvPr/>
        </p:nvSpPr>
        <p:spPr>
          <a:xfrm>
            <a:off x="1979714" y="1170478"/>
            <a:ext cx="879525" cy="22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1" name="Google Shape;5511;p164"/>
          <p:cNvSpPr/>
          <p:nvPr/>
        </p:nvSpPr>
        <p:spPr>
          <a:xfrm>
            <a:off x="2051198" y="1586249"/>
            <a:ext cx="738675" cy="25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2" name="Google Shape;5512;p164"/>
          <p:cNvSpPr/>
          <p:nvPr/>
        </p:nvSpPr>
        <p:spPr>
          <a:xfrm>
            <a:off x="2051197" y="1844822"/>
            <a:ext cx="3330900" cy="100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3" name="Google Shape;5513;p164"/>
          <p:cNvSpPr/>
          <p:nvPr/>
        </p:nvSpPr>
        <p:spPr>
          <a:xfrm>
            <a:off x="2051488" y="2844765"/>
            <a:ext cx="414225" cy="30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4" name="Google Shape;5514;p164"/>
          <p:cNvSpPr/>
          <p:nvPr/>
        </p:nvSpPr>
        <p:spPr>
          <a:xfrm>
            <a:off x="1983568" y="174560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5" name="Google Shape;5515;p164"/>
          <p:cNvSpPr/>
          <p:nvPr/>
        </p:nvSpPr>
        <p:spPr>
          <a:xfrm>
            <a:off x="1983568" y="275160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6" name="Google Shape;5516;p164"/>
          <p:cNvSpPr/>
          <p:nvPr/>
        </p:nvSpPr>
        <p:spPr>
          <a:xfrm>
            <a:off x="1909088" y="1068233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7" name="Google Shape;5517;p164"/>
          <p:cNvSpPr/>
          <p:nvPr/>
        </p:nvSpPr>
        <p:spPr>
          <a:xfrm>
            <a:off x="1988315" y="1491965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8" name="Google Shape;5518;p164"/>
          <p:cNvSpPr/>
          <p:nvPr/>
        </p:nvSpPr>
        <p:spPr>
          <a:xfrm>
            <a:off x="3005827" y="1162037"/>
            <a:ext cx="742725" cy="19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9" name="Google Shape;5519;p164"/>
          <p:cNvSpPr/>
          <p:nvPr/>
        </p:nvSpPr>
        <p:spPr>
          <a:xfrm>
            <a:off x="2935202" y="1076087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0" name="Google Shape;5520;p164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개설자가 관리하는 권한을 가지는 페이지로서 ‘스터디원’ 에 대한 관리를 할 수 있는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21" name="Google Shape;5521;p164"/>
          <p:cNvPicPr preferRelativeResize="0"/>
          <p:nvPr/>
        </p:nvPicPr>
        <p:blipFill rotWithShape="1">
          <a:blip r:embed="rId4">
            <a:alphaModFix/>
          </a:blip>
          <a:srcRect l="22891" t="29289" r="75049" b="67072"/>
          <a:stretch/>
        </p:blipFill>
        <p:spPr>
          <a:xfrm>
            <a:off x="5322744" y="745450"/>
            <a:ext cx="121866" cy="2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22" name="Google Shape;5522;p164"/>
          <p:cNvSpPr txBox="1"/>
          <p:nvPr/>
        </p:nvSpPr>
        <p:spPr>
          <a:xfrm>
            <a:off x="5680252" y="317721"/>
            <a:ext cx="77985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3" name="Google Shape;5523;p164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페이지 – 스터디원 관리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4" name="Google Shape;5524;p164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5" name="Google Shape;5525;p164"/>
          <p:cNvSpPr txBox="1"/>
          <p:nvPr/>
        </p:nvSpPr>
        <p:spPr>
          <a:xfrm>
            <a:off x="2878307" y="286452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studypage_management.jsp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6" name="Google Shape;5526;p164"/>
          <p:cNvSpPr/>
          <p:nvPr/>
        </p:nvSpPr>
        <p:spPr>
          <a:xfrm>
            <a:off x="3875573" y="1162038"/>
            <a:ext cx="661500" cy="19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7" name="Google Shape;5527;p164"/>
          <p:cNvSpPr/>
          <p:nvPr/>
        </p:nvSpPr>
        <p:spPr>
          <a:xfrm>
            <a:off x="3804947" y="1076087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8" name="Google Shape;5528;p164"/>
          <p:cNvGrpSpPr/>
          <p:nvPr/>
        </p:nvGrpSpPr>
        <p:grpSpPr>
          <a:xfrm>
            <a:off x="4363764" y="608182"/>
            <a:ext cx="1276126" cy="379769"/>
            <a:chOff x="4939517" y="704870"/>
            <a:chExt cx="1890557" cy="421966"/>
          </a:xfrm>
        </p:grpSpPr>
        <p:pic>
          <p:nvPicPr>
            <p:cNvPr id="5529" name="Google Shape;5529;p164"/>
            <p:cNvPicPr preferRelativeResize="0"/>
            <p:nvPr/>
          </p:nvPicPr>
          <p:blipFill rotWithShape="1">
            <a:blip r:embed="rId5">
              <a:alphaModFix/>
            </a:blip>
            <a:srcRect l="72374" b="52418"/>
            <a:stretch/>
          </p:blipFill>
          <p:spPr>
            <a:xfrm>
              <a:off x="4978400" y="731474"/>
              <a:ext cx="1851674" cy="395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0" name="Google Shape;5530;p164"/>
            <p:cNvPicPr preferRelativeResize="0"/>
            <p:nvPr/>
          </p:nvPicPr>
          <p:blipFill rotWithShape="1">
            <a:blip r:embed="rId4">
              <a:alphaModFix/>
            </a:blip>
            <a:srcRect l="71276" t="1916" r="19958" b="93739"/>
            <a:stretch/>
          </p:blipFill>
          <p:spPr>
            <a:xfrm>
              <a:off x="4939517" y="704870"/>
              <a:ext cx="917392" cy="386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31" name="Google Shape;5531;p164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77712" y="4149384"/>
            <a:ext cx="620775" cy="211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6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7" name="Google Shape;5537;p165"/>
          <p:cNvGrpSpPr/>
          <p:nvPr/>
        </p:nvGrpSpPr>
        <p:grpSpPr>
          <a:xfrm>
            <a:off x="1107712" y="708625"/>
            <a:ext cx="4572545" cy="3865890"/>
            <a:chOff x="-47050" y="1318225"/>
            <a:chExt cx="6096726" cy="3865890"/>
          </a:xfrm>
        </p:grpSpPr>
        <p:pic>
          <p:nvPicPr>
            <p:cNvPr id="5538" name="Google Shape;5538;p1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7050" y="1318225"/>
              <a:ext cx="6096726" cy="3865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39" name="Google Shape;5539;p165"/>
            <p:cNvPicPr preferRelativeResize="0"/>
            <p:nvPr/>
          </p:nvPicPr>
          <p:blipFill rotWithShape="1">
            <a:blip r:embed="rId4">
              <a:alphaModFix/>
            </a:blip>
            <a:srcRect l="22891" t="29289" r="75049" b="67072"/>
            <a:stretch/>
          </p:blipFill>
          <p:spPr>
            <a:xfrm>
              <a:off x="5623633" y="1354602"/>
              <a:ext cx="162488" cy="215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40" name="Google Shape;5540;p165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1" name="Google Shape;5541;p165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2" name="Google Shape;5542;p165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3" name="Google Shape;5543;p165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4" name="Google Shape;5544;p165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5" name="Google Shape;5545;p165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46" name="Google Shape;5546;p165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Google Shape;5547;p165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8" name="Google Shape;5548;p165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49" name="Google Shape;5549;p165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50" name="Google Shape;5550;p165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1" name="Google Shape;5551;p165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2" name="Google Shape;5552;p165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3" name="Google Shape;5553;p165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4" name="Google Shape;5554;p165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H-08-02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5" name="Google Shape;5555;p165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6" name="Google Shape;5556;p165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7" name="Google Shape;5557;p165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58" name="Google Shape;5558;p165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9" name="Google Shape;5559;p165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0" name="Google Shape;5560;p165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수락/거절을 통해서 가입 신청을 하나 하나 관리하거나, 다중 선택을 가능하게 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클릭할 경우 선택 된 모든 사람들에 대한 가입이 수락 됨.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클릭할 경우 선택 된 모든 사람들에 대한 가입이 거절 됨.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클릭할  경우 해당 회원의 레벨테스트 결과를 확인/확정할 수 있음.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1" name="Google Shape;5561;p165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2" name="Google Shape;5562;p165"/>
          <p:cNvSpPr/>
          <p:nvPr/>
        </p:nvSpPr>
        <p:spPr>
          <a:xfrm>
            <a:off x="2051197" y="1844822"/>
            <a:ext cx="3330900" cy="100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3" name="Google Shape;5563;p165"/>
          <p:cNvSpPr/>
          <p:nvPr/>
        </p:nvSpPr>
        <p:spPr>
          <a:xfrm>
            <a:off x="2374182" y="283749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4" name="Google Shape;5564;p165"/>
          <p:cNvSpPr/>
          <p:nvPr/>
        </p:nvSpPr>
        <p:spPr>
          <a:xfrm>
            <a:off x="1986306" y="175465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5" name="Google Shape;5565;p165"/>
          <p:cNvSpPr/>
          <p:nvPr/>
        </p:nvSpPr>
        <p:spPr>
          <a:xfrm>
            <a:off x="2076157" y="283749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6" name="Google Shape;5566;p165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개설자가 관리하는 권한을 가지는 페이지로서 ‘가입 신청‘ 에 대한 것을 관리하는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7" name="Google Shape;5567;p165"/>
          <p:cNvSpPr txBox="1"/>
          <p:nvPr/>
        </p:nvSpPr>
        <p:spPr>
          <a:xfrm>
            <a:off x="5552381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8" name="Google Shape;5568;p165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페이지 – 가입 신청 관리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9" name="Google Shape;5569;p165"/>
          <p:cNvSpPr/>
          <p:nvPr/>
        </p:nvSpPr>
        <p:spPr>
          <a:xfrm>
            <a:off x="4096726" y="193494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0" name="Google Shape;5570;p165"/>
          <p:cNvSpPr txBox="1"/>
          <p:nvPr/>
        </p:nvSpPr>
        <p:spPr>
          <a:xfrm>
            <a:off x="2878307" y="277216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studypage_management.jsp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1" name="Google Shape;5571;p165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2" name="Google Shape;5572;p165"/>
          <p:cNvGrpSpPr/>
          <p:nvPr/>
        </p:nvGrpSpPr>
        <p:grpSpPr>
          <a:xfrm>
            <a:off x="4475168" y="646966"/>
            <a:ext cx="1276126" cy="379769"/>
            <a:chOff x="4939517" y="704870"/>
            <a:chExt cx="1890557" cy="421966"/>
          </a:xfrm>
        </p:grpSpPr>
        <p:pic>
          <p:nvPicPr>
            <p:cNvPr id="5573" name="Google Shape;5573;p165"/>
            <p:cNvPicPr preferRelativeResize="0"/>
            <p:nvPr/>
          </p:nvPicPr>
          <p:blipFill rotWithShape="1">
            <a:blip r:embed="rId5">
              <a:alphaModFix/>
            </a:blip>
            <a:srcRect l="72374" b="52418"/>
            <a:stretch/>
          </p:blipFill>
          <p:spPr>
            <a:xfrm>
              <a:off x="4978400" y="731474"/>
              <a:ext cx="1851674" cy="395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4" name="Google Shape;5574;p165"/>
            <p:cNvPicPr preferRelativeResize="0"/>
            <p:nvPr/>
          </p:nvPicPr>
          <p:blipFill rotWithShape="1">
            <a:blip r:embed="rId4">
              <a:alphaModFix/>
            </a:blip>
            <a:srcRect l="71276" t="1916" r="19958" b="93739"/>
            <a:stretch/>
          </p:blipFill>
          <p:spPr>
            <a:xfrm>
              <a:off x="4939517" y="704870"/>
              <a:ext cx="917392" cy="3861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75" name="Google Shape;5575;p165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44681" y="4187135"/>
            <a:ext cx="620775" cy="211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10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1" name="Google Shape;5581;p166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2" name="Google Shape;5582;p166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3" name="Google Shape;5583;p166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4" name="Google Shape;5584;p166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5" name="Google Shape;5585;p166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86" name="Google Shape;5586;p166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7" name="Google Shape;5587;p166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88" name="Google Shape;5588;p166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89" name="Google Shape;5589;p166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90" name="Google Shape;5590;p166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1" name="Google Shape;5591;p166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2" name="Google Shape;5592;p166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3" name="Google Shape;5593;p166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4" name="Google Shape;5594;p166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5" name="Google Shape;5595;p166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6" name="Google Shape;5596;p166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97" name="Google Shape;5597;p166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8" name="Google Shape;5598;p166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Google Shape;5599;p166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모달창을 종료하고, 이전 페이지 (승인 대기자 목록) 로 이동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체크박스로 문제를 선택하여 정/오답 처리 할 수 있음.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응시자 이름과 정답 문항 개수, 정답률이 자동 계산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0" name="Google Shape;5600;p166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1" name="Google Shape;5601;p166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신청자의 레벨테스트 결과를 확인하는 모달창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2" name="Google Shape;5602;p166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페이지 – 가입 신청 관리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3" name="Google Shape;5603;p166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studypage_management.jsp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4" name="Google Shape;5604;p166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Google Shape;5605;p166"/>
          <p:cNvSpPr txBox="1"/>
          <p:nvPr/>
        </p:nvSpPr>
        <p:spPr>
          <a:xfrm>
            <a:off x="5552381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6" name="Google Shape;5606;p166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H-08-03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7" name="Google Shape;5607;p166"/>
          <p:cNvGrpSpPr/>
          <p:nvPr/>
        </p:nvGrpSpPr>
        <p:grpSpPr>
          <a:xfrm>
            <a:off x="1160557" y="693339"/>
            <a:ext cx="4572545" cy="3865890"/>
            <a:chOff x="-47050" y="1318225"/>
            <a:chExt cx="6096726" cy="3865890"/>
          </a:xfrm>
        </p:grpSpPr>
        <p:pic>
          <p:nvPicPr>
            <p:cNvPr id="5608" name="Google Shape;5608;p16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7050" y="1318225"/>
              <a:ext cx="6096726" cy="38658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09" name="Google Shape;5609;p166"/>
            <p:cNvPicPr preferRelativeResize="0"/>
            <p:nvPr/>
          </p:nvPicPr>
          <p:blipFill rotWithShape="1">
            <a:blip r:embed="rId4">
              <a:alphaModFix/>
            </a:blip>
            <a:srcRect l="22891" t="29289" r="75049" b="67072"/>
            <a:stretch/>
          </p:blipFill>
          <p:spPr>
            <a:xfrm>
              <a:off x="5623633" y="1354602"/>
              <a:ext cx="162488" cy="215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10" name="Google Shape;5610;p166"/>
          <p:cNvGrpSpPr/>
          <p:nvPr/>
        </p:nvGrpSpPr>
        <p:grpSpPr>
          <a:xfrm>
            <a:off x="1814812" y="1518341"/>
            <a:ext cx="3723197" cy="2749362"/>
            <a:chOff x="825300" y="1395525"/>
            <a:chExt cx="5804119" cy="3214500"/>
          </a:xfrm>
        </p:grpSpPr>
        <p:sp>
          <p:nvSpPr>
            <p:cNvPr id="5611" name="Google Shape;5611;p166"/>
            <p:cNvSpPr/>
            <p:nvPr/>
          </p:nvSpPr>
          <p:spPr>
            <a:xfrm>
              <a:off x="825300" y="1395525"/>
              <a:ext cx="5533500" cy="3214500"/>
            </a:xfrm>
            <a:prstGeom prst="rect">
              <a:avLst/>
            </a:prstGeom>
            <a:solidFill>
              <a:srgbClr val="EFEFEF">
                <a:alpha val="9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12" name="Google Shape;5612;p166"/>
            <p:cNvPicPr preferRelativeResize="0"/>
            <p:nvPr/>
          </p:nvPicPr>
          <p:blipFill rotWithShape="1">
            <a:blip r:embed="rId5">
              <a:alphaModFix/>
            </a:blip>
            <a:srcRect l="18077" t="25538" r="383" b="11308"/>
            <a:stretch/>
          </p:blipFill>
          <p:spPr>
            <a:xfrm>
              <a:off x="1068575" y="1806475"/>
              <a:ext cx="4981099" cy="245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3" name="Google Shape;5613;p166"/>
            <p:cNvSpPr txBox="1"/>
            <p:nvPr/>
          </p:nvSpPr>
          <p:spPr>
            <a:xfrm>
              <a:off x="5664319" y="1464171"/>
              <a:ext cx="9651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4" name="Google Shape;5614;p166"/>
            <p:cNvSpPr/>
            <p:nvPr/>
          </p:nvSpPr>
          <p:spPr>
            <a:xfrm>
              <a:off x="1219101" y="3414231"/>
              <a:ext cx="180300" cy="180300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5" name="Google Shape;5615;p166"/>
            <p:cNvSpPr/>
            <p:nvPr/>
          </p:nvSpPr>
          <p:spPr>
            <a:xfrm>
              <a:off x="1142909" y="2379915"/>
              <a:ext cx="180300" cy="180300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6" name="Google Shape;5616;p166"/>
            <p:cNvSpPr/>
            <p:nvPr/>
          </p:nvSpPr>
          <p:spPr>
            <a:xfrm>
              <a:off x="5860643" y="1413658"/>
              <a:ext cx="180300" cy="180300"/>
            </a:xfrm>
            <a:prstGeom prst="rec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7" name="Google Shape;5617;p166"/>
          <p:cNvSpPr/>
          <p:nvPr/>
        </p:nvSpPr>
        <p:spPr>
          <a:xfrm>
            <a:off x="2093944" y="2388750"/>
            <a:ext cx="202500" cy="499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8" name="Google Shape;5618;p166"/>
          <p:cNvSpPr/>
          <p:nvPr/>
        </p:nvSpPr>
        <p:spPr>
          <a:xfrm>
            <a:off x="2132475" y="3267400"/>
            <a:ext cx="3019950" cy="499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9" name="Google Shape;5619;p166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0" name="Google Shape;5620;p1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1" name="Google Shape;5621;p166"/>
          <p:cNvPicPr preferRelativeResize="0"/>
          <p:nvPr/>
        </p:nvPicPr>
        <p:blipFill rotWithShape="1">
          <a:blip r:embed="rId7">
            <a:alphaModFix/>
          </a:blip>
          <a:srcRect r="9804" b="13292"/>
          <a:stretch/>
        </p:blipFill>
        <p:spPr>
          <a:xfrm>
            <a:off x="1201313" y="4187126"/>
            <a:ext cx="599906" cy="21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9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" name="Google Shape;5626;p167"/>
          <p:cNvSpPr txBox="1">
            <a:spLocks noGrp="1"/>
          </p:cNvSpPr>
          <p:nvPr>
            <p:ph type="title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페이지 (이미연)</a:t>
            </a:r>
            <a:endParaRPr/>
          </a:p>
        </p:txBody>
      </p:sp>
      <p:sp>
        <p:nvSpPr>
          <p:cNvPr id="5627" name="Google Shape;5627;p167"/>
          <p:cNvSpPr txBox="1"/>
          <p:nvPr/>
        </p:nvSpPr>
        <p:spPr>
          <a:xfrm>
            <a:off x="1493658" y="3356992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-"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(관리) 스터디 해체 -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8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" name="Google Shape;5633;p168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4" name="Google Shape;5634;p168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5" name="Google Shape;5635;p168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6" name="Google Shape;5636;p168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7" name="Google Shape;5637;p168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38" name="Google Shape;5638;p168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9" name="Google Shape;5639;p168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0" name="Google Shape;5640;p168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1" name="Google Shape;5641;p168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42" name="Google Shape;5642;p168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43" name="Google Shape;5643;p168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4" name="Google Shape;5644;p168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5" name="Google Shape;5645;p168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6" name="Google Shape;5646;p168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7" name="Google Shape;5647;p168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48" name="Google Shape;5648;p168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9" name="Google Shape;5649;p168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0" name="Google Shape;5650;p168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클릭하여 해체를 진행한다.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1" name="Google Shape;5651;p168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스터디를 해체하는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2" name="Google Shape;5652;p168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3" name="Google Shape;5653;p168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4" name="Google Shape;5654;p168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5" name="Google Shape;5655;p168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페이지 - 스터디 해체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6" name="Google Shape;5656;p168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studypage_management.jsp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7" name="Google Shape;5657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695" y="737200"/>
            <a:ext cx="4616588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8" name="Google Shape;5658;p168"/>
          <p:cNvSpPr/>
          <p:nvPr/>
        </p:nvSpPr>
        <p:spPr>
          <a:xfrm>
            <a:off x="2077490" y="313178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9" name="Google Shape;5659;p168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H-08-04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0" name="Google Shape;5660;p168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1" name="Google Shape;5661;p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2" name="Google Shape;5662;p168"/>
          <p:cNvPicPr preferRelativeResize="0"/>
          <p:nvPr/>
        </p:nvPicPr>
        <p:blipFill rotWithShape="1">
          <a:blip r:embed="rId5">
            <a:alphaModFix/>
          </a:blip>
          <a:srcRect r="6664" b="13299"/>
          <a:stretch/>
        </p:blipFill>
        <p:spPr>
          <a:xfrm>
            <a:off x="1172993" y="4174551"/>
            <a:ext cx="620775" cy="211609"/>
          </a:xfrm>
          <a:prstGeom prst="rect">
            <a:avLst/>
          </a:prstGeom>
          <a:noFill/>
          <a:ln>
            <a:noFill/>
          </a:ln>
        </p:spPr>
      </p:pic>
      <p:sp>
        <p:nvSpPr>
          <p:cNvPr id="5663" name="Google Shape;5663;p168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4" name="Google Shape;5664;p168"/>
          <p:cNvSpPr/>
          <p:nvPr/>
        </p:nvSpPr>
        <p:spPr>
          <a:xfrm>
            <a:off x="1244701" y="7405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2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0" name="Google Shape;5670;p169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1" name="Google Shape;5671;p169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2" name="Google Shape;5672;p169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3" name="Google Shape;5673;p169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4" name="Google Shape;5674;p169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5" name="Google Shape;5675;p169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76" name="Google Shape;5676;p169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7" name="Google Shape;5677;p169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8" name="Google Shape;5678;p169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79" name="Google Shape;5679;p169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80" name="Google Shape;5680;p169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1" name="Google Shape;5681;p169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2" name="Google Shape;5682;p169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3" name="Google Shape;5683;p169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4" name="Google Shape;5684;p169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85" name="Google Shape;5685;p169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6" name="Google Shape;5686;p169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7" name="Google Shape;5687;p169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클릭하여 해체를 진행한다.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8" name="Google Shape;5688;p169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스터디를 해체하는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9" name="Google Shape;5689;p169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0" name="Google Shape;5690;p169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1" name="Google Shape;5691;p169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2" name="Google Shape;5692;p169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페이지 - 스터디 해체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3" name="Google Shape;5693;p169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4" name="Google Shape;5694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695" y="737200"/>
            <a:ext cx="4616588" cy="3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5" name="Google Shape;5695;p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3780" y="2116050"/>
            <a:ext cx="2091919" cy="1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6" name="Google Shape;5696;p169"/>
          <p:cNvSpPr/>
          <p:nvPr/>
        </p:nvSpPr>
        <p:spPr>
          <a:xfrm>
            <a:off x="3887791" y="294733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7" name="Google Shape;5697;p169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H-08-04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8" name="Google Shape;5698;p169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9" name="Google Shape;5699;p169"/>
          <p:cNvSpPr txBox="1"/>
          <p:nvPr/>
        </p:nvSpPr>
        <p:spPr>
          <a:xfrm>
            <a:off x="2949314" y="284898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studypage_management.jsp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0" name="Google Shape;5700;p1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1" name="Google Shape;5701;p169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72993" y="4174551"/>
            <a:ext cx="620775" cy="211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7" name="Google Shape;5747;p171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8" name="Google Shape;5748;p171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9" name="Google Shape;5749;p171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0" name="Google Shape;5750;p171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1" name="Google Shape;5751;p171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2" name="Google Shape;5752;p171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53" name="Google Shape;5753;p171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4" name="Google Shape;5754;p171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5" name="Google Shape;5755;p171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56" name="Google Shape;5756;p171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57" name="Google Shape;5757;p171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8" name="Google Shape;5758;p171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9" name="Google Shape;5759;p171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0" name="Google Shape;5760;p171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1" name="Google Shape;5761;p171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62" name="Google Shape;5762;p171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3" name="Google Shape;5763;p171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4" name="Google Shape;5764;p171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5" name="Google Shape;5765;p171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스터디를 해체하는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6" name="Google Shape;5766;p171"/>
          <p:cNvSpPr txBox="1"/>
          <p:nvPr/>
        </p:nvSpPr>
        <p:spPr>
          <a:xfrm>
            <a:off x="2989283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7" name="Google Shape;5767;p171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8" name="Google Shape;5768;p171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9" name="Google Shape;5769;p171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페이지 - 스터디 해체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0" name="Google Shape;5770;p171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1" name="Google Shape;5771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695" y="737200"/>
            <a:ext cx="4616588" cy="38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2" name="Google Shape;5772;p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394" y="2121447"/>
            <a:ext cx="1506600" cy="9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3" name="Google Shape;5773;p171"/>
          <p:cNvSpPr txBox="1"/>
          <p:nvPr/>
        </p:nvSpPr>
        <p:spPr>
          <a:xfrm>
            <a:off x="1169622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H-08-04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4" name="Google Shape;5774;p171"/>
          <p:cNvSpPr txBox="1"/>
          <p:nvPr/>
        </p:nvSpPr>
        <p:spPr>
          <a:xfrm>
            <a:off x="2919965" y="254426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studypage_management.jsp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5" name="Google Shape;5775;p171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6" name="Google Shape;5776;p1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7" name="Google Shape;5777;p171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72993" y="4174551"/>
            <a:ext cx="620775" cy="211609"/>
          </a:xfrm>
          <a:prstGeom prst="rect">
            <a:avLst/>
          </a:prstGeom>
          <a:noFill/>
          <a:ln>
            <a:noFill/>
          </a:ln>
        </p:spPr>
      </p:pic>
      <p:sp>
        <p:nvSpPr>
          <p:cNvPr id="5778" name="Google Shape;5778;p171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61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3" name="Google Shape;5783;p172"/>
          <p:cNvSpPr txBox="1">
            <a:spLocks noGrp="1"/>
          </p:cNvSpPr>
          <p:nvPr>
            <p:ph type="title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페이지 (이미연)</a:t>
            </a:r>
            <a:endParaRPr/>
          </a:p>
        </p:txBody>
      </p:sp>
      <p:sp>
        <p:nvSpPr>
          <p:cNvPr id="5784" name="Google Shape;5784;p172"/>
          <p:cNvSpPr txBox="1"/>
          <p:nvPr/>
        </p:nvSpPr>
        <p:spPr>
          <a:xfrm>
            <a:off x="1493658" y="3356992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-"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탈퇴 -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53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101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Google Shape;3177;p101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8" name="Google Shape;3178;p101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9" name="Google Shape;3179;p101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Google Shape;3180;p101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1" name="Google Shape;3181;p101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2" name="Google Shape;3182;p101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3" name="Google Shape;3183;p101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4" name="Google Shape;3184;p101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5" name="Google Shape;3185;p101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6" name="Google Shape;3186;p101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7" name="Google Shape;3187;p101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8" name="Google Shape;3188;p101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9" name="Google Shape;3189;p101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0" name="Google Shape;3190;p101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1" name="Google Shape;3191;p101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92" name="Google Shape;3192;p101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3" name="Google Shape;3193;p101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4" name="Google Shape;3194;p101"/>
          <p:cNvSpPr txBox="1"/>
          <p:nvPr/>
        </p:nvSpPr>
        <p:spPr>
          <a:xfrm>
            <a:off x="6416710" y="1834884"/>
            <a:ext cx="1565550" cy="3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스터디를 개설한 리더의 정보가 표시된다. (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마이페이지의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정보를 끌고 올 예정)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스터디 리뷰는 클릭할 수 없다.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완료된 스터디에 한해 활성화 된다.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리더가 참여한 일반 스터디의 내역을 표시한다.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우측 상단의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셀렉트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박스에서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진행상태을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선택하여 검색 결과를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필터링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할 수 있다.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최근 2건을 표시하며, 전체 목록은 </a:t>
            </a:r>
            <a:r>
              <a:rPr lang="ko-KR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더보기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버튼으로 확인 가능하다.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리더가 참여한 프리미엄 스터디의 내역을 표시한다.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세부 내용은 2번과 같다.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5" name="Google Shape;3195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956" y="633388"/>
            <a:ext cx="5214938" cy="63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6" name="Google Shape;3196;p101"/>
          <p:cNvSpPr/>
          <p:nvPr/>
        </p:nvSpPr>
        <p:spPr>
          <a:xfrm>
            <a:off x="2161917" y="65964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7" name="Google Shape;3197;p101"/>
          <p:cNvSpPr/>
          <p:nvPr/>
        </p:nvSpPr>
        <p:spPr>
          <a:xfrm>
            <a:off x="2209892" y="3284984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8" name="Google Shape;3198;p101"/>
          <p:cNvSpPr/>
          <p:nvPr/>
        </p:nvSpPr>
        <p:spPr>
          <a:xfrm>
            <a:off x="2219067" y="479715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9" name="Google Shape;3199;p101"/>
          <p:cNvSpPr/>
          <p:nvPr/>
        </p:nvSpPr>
        <p:spPr>
          <a:xfrm>
            <a:off x="2921655" y="64160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0" name="Google Shape;3200;p101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E-02-01-3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1" name="Google Shape;3201;p101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101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Google Shape;3203;p101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4" name="Google Shape;3204;p101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101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6" name="Google Shape;3206;p101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138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0" name="Google Shape;5790;p173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1" name="Google Shape;5791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5792" name="Google Shape;5792;p173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3" name="Google Shape;5793;p173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4" name="Google Shape;5794;p173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5" name="Google Shape;5795;p173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6" name="Google Shape;5796;p173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97" name="Google Shape;5797;p173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8" name="Google Shape;5798;p173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9" name="Google Shape;5799;p173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00" name="Google Shape;5800;p173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01" name="Google Shape;5801;p173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2" name="Google Shape;5802;p173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3" name="Google Shape;5803;p173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4" name="Google Shape;5804;p173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5" name="Google Shape;5805;p173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6" name="Google Shape;5806;p173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07" name="Google Shape;5807;p173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08" name="Google Shape;5808;p173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9" name="Google Shape;5809;p173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0" name="Google Shape;5810;p173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‘관리’ 버튼 대신 ‘스터디 탈퇴’ 버튼이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1" name="Google Shape;5811;p173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2" name="Google Shape;5812;p173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모임 리더가 아닌 일반 스터디원에게 표시되는</a:t>
            </a:r>
            <a:br>
              <a:rPr lang="ko-KR" sz="1000">
                <a:solidFill>
                  <a:schemeClr val="dk1"/>
                </a:solidFill>
              </a:rPr>
            </a:br>
            <a:r>
              <a:rPr lang="ko-KR" sz="1000">
                <a:solidFill>
                  <a:schemeClr val="dk1"/>
                </a:solidFill>
              </a:rPr>
              <a:t>스터디 페이지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(일반 스터디 탈퇴 프로세스)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813" name="Google Shape;5813;p173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4" name="Google Shape;5814;p173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5" name="Google Shape;5815;p173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6" name="Google Shape;5816;p173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7" name="Google Shape;5817;p173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8" name="Google Shape;5818;p1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9" name="Google Shape;5819;p173"/>
          <p:cNvSpPr/>
          <p:nvPr/>
        </p:nvSpPr>
        <p:spPr>
          <a:xfrm>
            <a:off x="1688663" y="1126650"/>
            <a:ext cx="150075" cy="2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5820" name="Google Shape;5820;p173"/>
          <p:cNvPicPr preferRelativeResize="0"/>
          <p:nvPr/>
        </p:nvPicPr>
        <p:blipFill rotWithShape="1">
          <a:blip r:embed="rId5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1" name="Google Shape;5821;p173"/>
          <p:cNvSpPr/>
          <p:nvPr/>
        </p:nvSpPr>
        <p:spPr>
          <a:xfrm>
            <a:off x="1231969" y="3953200"/>
            <a:ext cx="620775" cy="26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2" name="Google Shape;5822;p173"/>
          <p:cNvSpPr/>
          <p:nvPr/>
        </p:nvSpPr>
        <p:spPr>
          <a:xfrm>
            <a:off x="1166720" y="3875575"/>
            <a:ext cx="115650" cy="154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8" name="Google Shape;5828;p174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9" name="Google Shape;5829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5830" name="Google Shape;5830;p174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1" name="Google Shape;5831;p174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2" name="Google Shape;5832;p174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3" name="Google Shape;5833;p174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4" name="Google Shape;5834;p174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35" name="Google Shape;5835;p174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6" name="Google Shape;5836;p174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37" name="Google Shape;5837;p174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38" name="Google Shape;5838;p174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39" name="Google Shape;5839;p174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0" name="Google Shape;5840;p174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1" name="Google Shape;5841;p174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2" name="Google Shape;5842;p174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3" name="Google Shape;5843;p174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4" name="Google Shape;5844;p174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5" name="Google Shape;5845;p174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46" name="Google Shape;5846;p174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7" name="Google Shape;5847;p174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8" name="Google Shape;5848;p174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탈퇴하기 버튼을 클릭하면 다음 단계로 진행된다.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9" name="Google Shape;5849;p174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0" name="Google Shape;5850;p174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모임 리더가 아닌 일반 스터디원에게 표시되는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(일반 스터디 </a:t>
            </a:r>
            <a:r>
              <a:rPr lang="ko-KR" sz="1000">
                <a:solidFill>
                  <a:schemeClr val="dk1"/>
                </a:solidFill>
              </a:rPr>
              <a:t>탈퇴 프로세스</a:t>
            </a: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1" name="Google Shape;5851;p174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2" name="Google Shape;5852;p174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3" name="Google Shape;5853;p174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4" name="Google Shape;5854;p174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5" name="Google Shape;5855;p174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6" name="Google Shape;5856;p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7" name="Google Shape;5857;p1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66063" y="1779575"/>
            <a:ext cx="25431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8" name="Google Shape;5858;p174"/>
          <p:cNvSpPr/>
          <p:nvPr/>
        </p:nvSpPr>
        <p:spPr>
          <a:xfrm>
            <a:off x="1688663" y="1126650"/>
            <a:ext cx="150075" cy="2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859" name="Google Shape;5859;p174"/>
          <p:cNvSpPr/>
          <p:nvPr/>
        </p:nvSpPr>
        <p:spPr>
          <a:xfrm>
            <a:off x="3781089" y="2802025"/>
            <a:ext cx="115650" cy="154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0" name="Google Shape;5860;p174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0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6" name="Google Shape;5906;p176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7" name="Google Shape;5907;p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5908" name="Google Shape;5908;p176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9" name="Google Shape;5909;p176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0" name="Google Shape;5910;p176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1" name="Google Shape;5911;p176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2" name="Google Shape;5912;p176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13" name="Google Shape;5913;p176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4" name="Google Shape;5914;p176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5" name="Google Shape;5915;p176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16" name="Google Shape;5916;p176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17" name="Google Shape;5917;p176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8" name="Google Shape;5918;p176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9" name="Google Shape;5919;p176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0" name="Google Shape;5920;p176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1" name="Google Shape;5921;p176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2" name="Google Shape;5922;p176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3" name="Google Shape;5923;p176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24" name="Google Shape;5924;p176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5" name="Google Shape;5925;p176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6" name="Google Shape;5926;p176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7" name="Google Shape;5927;p176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8" name="Google Shape;5928;p176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모임 리더가 아닌 일반 스터디원에게 표시되는</a:t>
            </a:r>
            <a:br>
              <a:rPr lang="ko-KR" sz="1000">
                <a:solidFill>
                  <a:schemeClr val="dk1"/>
                </a:solidFill>
              </a:rPr>
            </a:br>
            <a:r>
              <a:rPr lang="ko-KR" sz="1000">
                <a:solidFill>
                  <a:schemeClr val="dk1"/>
                </a:solidFill>
              </a:rPr>
              <a:t>스터디 페이지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(일반 스터디 탈퇴 프로세스)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929" name="Google Shape;5929;p176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0" name="Google Shape;5930;p176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1" name="Google Shape;5931;p176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2" name="Google Shape;5932;p176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3" name="Google Shape;5933;p176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4" name="Google Shape;5934;p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5" name="Google Shape;5935;p1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9169" y="2117702"/>
            <a:ext cx="15430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36" name="Google Shape;5936;p176"/>
          <p:cNvSpPr/>
          <p:nvPr/>
        </p:nvSpPr>
        <p:spPr>
          <a:xfrm>
            <a:off x="1688663" y="1126650"/>
            <a:ext cx="150075" cy="2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5937" name="Google Shape;5937;p176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6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" name="Google Shape;5943;p177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4" name="Google Shape;5944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5945" name="Google Shape;5945;p177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6" name="Google Shape;5946;p177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7" name="Google Shape;5947;p177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8" name="Google Shape;5948;p177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9" name="Google Shape;5949;p177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50" name="Google Shape;5950;p177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1" name="Google Shape;5951;p177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2" name="Google Shape;5952;p177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53" name="Google Shape;5953;p177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54" name="Google Shape;5954;p177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5" name="Google Shape;5955;p177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6" name="Google Shape;5956;p177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7" name="Google Shape;5957;p177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8" name="Google Shape;5958;p177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9" name="Google Shape;5959;p177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0" name="Google Shape;5960;p177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61" name="Google Shape;5961;p177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2" name="Google Shape;5962;p177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3" name="Google Shape;5963;p177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‘관리’ 버튼 대신 ‘스터디 탈퇴’ 버튼이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4" name="Google Shape;5964;p177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5" name="Google Shape;5965;p177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모임 리더가 아닌 일반 스터디원에게 표시되는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(프리미엄 스터디 </a:t>
            </a:r>
            <a:r>
              <a:rPr lang="ko-KR" sz="1000">
                <a:solidFill>
                  <a:schemeClr val="dk1"/>
                </a:solidFill>
              </a:rPr>
              <a:t>탈퇴 프로세스</a:t>
            </a: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6" name="Google Shape;5966;p177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7" name="Google Shape;5967;p177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8" name="Google Shape;5968;p177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9" name="Google Shape;5969;p177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0" name="Google Shape;5970;p177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1" name="Google Shape;5971;p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2" name="Google Shape;5972;p177"/>
          <p:cNvPicPr preferRelativeResize="0"/>
          <p:nvPr/>
        </p:nvPicPr>
        <p:blipFill rotWithShape="1">
          <a:blip r:embed="rId5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3" name="Google Shape;5973;p177"/>
          <p:cNvSpPr/>
          <p:nvPr/>
        </p:nvSpPr>
        <p:spPr>
          <a:xfrm>
            <a:off x="1231969" y="3953200"/>
            <a:ext cx="620775" cy="26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4" name="Google Shape;5974;p177"/>
          <p:cNvSpPr/>
          <p:nvPr/>
        </p:nvSpPr>
        <p:spPr>
          <a:xfrm>
            <a:off x="1166720" y="3875575"/>
            <a:ext cx="115650" cy="154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36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" name="Google Shape;5980;p178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1" name="Google Shape;5981;p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5982" name="Google Shape;5982;p178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3" name="Google Shape;5983;p178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4" name="Google Shape;5984;p178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5" name="Google Shape;5985;p178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6" name="Google Shape;5986;p178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87" name="Google Shape;5987;p178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8" name="Google Shape;5988;p178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9" name="Google Shape;5989;p178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90" name="Google Shape;5990;p178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91" name="Google Shape;5991;p178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2" name="Google Shape;5992;p178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3" name="Google Shape;5993;p178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4" name="Google Shape;5994;p178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5" name="Google Shape;5995;p178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6" name="Google Shape;5996;p178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7" name="Google Shape;5997;p178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98" name="Google Shape;5998;p178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9" name="Google Shape;5999;p178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0" name="Google Shape;6000;p178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탈퇴하기 버튼을 클릭하면 다음 단계로 진행된다.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프리미엄 스터디는 환불 규정을 알림창에 표시한다.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1" name="Google Shape;6001;p178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2" name="Google Shape;6002;p178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모임 리더가 아닌 일반 스터디원에게 표시되는</a:t>
            </a:r>
            <a:br>
              <a:rPr lang="ko-KR" sz="1000">
                <a:solidFill>
                  <a:schemeClr val="dk1"/>
                </a:solidFill>
              </a:rPr>
            </a:br>
            <a:r>
              <a:rPr lang="ko-KR" sz="1000">
                <a:solidFill>
                  <a:schemeClr val="dk1"/>
                </a:solidFill>
              </a:rPr>
              <a:t>스터디 페이지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(프리미엄 스터디 탈퇴 프로세스)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003" name="Google Shape;6003;p178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4" name="Google Shape;6004;p178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5" name="Google Shape;6005;p178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6" name="Google Shape;6006;p178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7" name="Google Shape;6007;p178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8" name="Google Shape;6008;p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9" name="Google Shape;6009;p1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6755" y="1751840"/>
            <a:ext cx="2536031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0" name="Google Shape;6010;p178"/>
          <p:cNvSpPr/>
          <p:nvPr/>
        </p:nvSpPr>
        <p:spPr>
          <a:xfrm>
            <a:off x="3847314" y="3174850"/>
            <a:ext cx="115650" cy="154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1" name="Google Shape;6011;p178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6" name="Google Shape;6056;p180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7" name="Google Shape;6057;p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058" name="Google Shape;6058;p180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9" name="Google Shape;6059;p180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0" name="Google Shape;6060;p180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1" name="Google Shape;6061;p180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2" name="Google Shape;6062;p180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3" name="Google Shape;6063;p180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4" name="Google Shape;6064;p180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5" name="Google Shape;6065;p180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66" name="Google Shape;6066;p180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67" name="Google Shape;6067;p180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8" name="Google Shape;6068;p180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9" name="Google Shape;6069;p180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0" name="Google Shape;6070;p180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1" name="Google Shape;6071;p180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2" name="Google Shape;6072;p180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3" name="Google Shape;6073;p180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74" name="Google Shape;6074;p180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5" name="Google Shape;6075;p180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6" name="Google Shape;6076;p180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7" name="Google Shape;6077;p180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8" name="Google Shape;6078;p180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모임 리더가 아닌 일반 스터디원에게 표시되는</a:t>
            </a:r>
            <a:br>
              <a:rPr lang="ko-KR" sz="1000">
                <a:solidFill>
                  <a:schemeClr val="dk1"/>
                </a:solidFill>
              </a:rPr>
            </a:br>
            <a:r>
              <a:rPr lang="ko-KR" sz="1000">
                <a:solidFill>
                  <a:schemeClr val="dk1"/>
                </a:solidFill>
              </a:rPr>
              <a:t>스터디 페이지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(프리미엄 스터디 탈퇴 프로세스)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079" name="Google Shape;6079;p180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0" name="Google Shape;6080;p180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1" name="Google Shape;6081;p180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2" name="Google Shape;6082;p180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3" name="Google Shape;6083;p180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4" name="Google Shape;6084;p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5" name="Google Shape;6085;p1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9169" y="2117702"/>
            <a:ext cx="154305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6" name="Google Shape;6086;p180"/>
          <p:cNvPicPr preferRelativeResize="0"/>
          <p:nvPr/>
        </p:nvPicPr>
        <p:blipFill rotWithShape="1">
          <a:blip r:embed="rId6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5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" name="Google Shape;6092;p181"/>
          <p:cNvSpPr txBox="1">
            <a:spLocks noGrp="1"/>
          </p:cNvSpPr>
          <p:nvPr>
            <p:ph type="title" idx="4294967295"/>
          </p:nvPr>
        </p:nvSpPr>
        <p:spPr>
          <a:xfrm>
            <a:off x="1493658" y="1412776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스터디 페이지 (이미연)</a:t>
            </a:r>
            <a:endParaRPr/>
          </a:p>
        </p:txBody>
      </p:sp>
      <p:sp>
        <p:nvSpPr>
          <p:cNvPr id="6093" name="Google Shape;6093;p181"/>
          <p:cNvSpPr txBox="1"/>
          <p:nvPr/>
        </p:nvSpPr>
        <p:spPr>
          <a:xfrm>
            <a:off x="1493658" y="3356992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-"/>
            </a:pP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스터디 </a:t>
            </a:r>
            <a:r>
              <a:rPr lang="ko-KR" sz="3600">
                <a:solidFill>
                  <a:schemeClr val="dk1"/>
                </a:solidFill>
              </a:rPr>
              <a:t>신고</a:t>
            </a:r>
            <a:r>
              <a:rPr lang="ko-K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8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9" name="Google Shape;6099;p182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0" name="Google Shape;6100;p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101" name="Google Shape;6101;p182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2" name="Google Shape;6102;p182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3" name="Google Shape;6103;p182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4" name="Google Shape;6104;p182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5" name="Google Shape;6105;p182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06" name="Google Shape;6106;p182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7" name="Google Shape;6107;p182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8" name="Google Shape;6108;p182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09" name="Google Shape;6109;p182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10" name="Google Shape;6110;p182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1" name="Google Shape;6111;p182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2" name="Google Shape;6112;p182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3" name="Google Shape;6113;p182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4" name="Google Shape;6114;p182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5" name="Google Shape;6115;p182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6" name="Google Shape;6116;p182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17" name="Google Shape;6117;p182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8" name="Google Shape;6118;p182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9" name="Google Shape;6119;p182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1. 스터디를 신고할 수 있는 버튼.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0" name="Google Shape;6120;p182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1" name="Google Shape;6121;p182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스터디 페이지 (일반, 프리미엄 공통) 에서 신고 버튼을 눌러 스터디를 신고할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2" name="Google Shape;6122;p182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3" name="Google Shape;6123;p182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4" name="Google Shape;6124;p182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5" name="Google Shape;6125;p182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6" name="Google Shape;6126;p182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</a:t>
            </a:r>
            <a:r>
              <a:rPr lang="ko-KR" sz="1000">
                <a:solidFill>
                  <a:schemeClr val="dk1"/>
                </a:solidFill>
              </a:rPr>
              <a:t>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7" name="Google Shape;6127;p1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8" name="Google Shape;6128;p182"/>
          <p:cNvPicPr preferRelativeResize="0"/>
          <p:nvPr/>
        </p:nvPicPr>
        <p:blipFill rotWithShape="1">
          <a:blip r:embed="rId5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9" name="Google Shape;6129;p182"/>
          <p:cNvSpPr/>
          <p:nvPr/>
        </p:nvSpPr>
        <p:spPr>
          <a:xfrm>
            <a:off x="1222532" y="4156633"/>
            <a:ext cx="620775" cy="26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0" name="Google Shape;6130;p182"/>
          <p:cNvSpPr/>
          <p:nvPr/>
        </p:nvSpPr>
        <p:spPr>
          <a:xfrm>
            <a:off x="1157282" y="4079008"/>
            <a:ext cx="115650" cy="154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0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6" name="Google Shape;6136;p183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37" name="Google Shape;6137;p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138" name="Google Shape;6138;p183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9" name="Google Shape;6139;p183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0" name="Google Shape;6140;p183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1" name="Google Shape;6141;p183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2" name="Google Shape;6142;p183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3" name="Google Shape;6143;p183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4" name="Google Shape;6144;p183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5" name="Google Shape;6145;p183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46" name="Google Shape;6146;p183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7" name="Google Shape;6147;p183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8" name="Google Shape;6148;p183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9" name="Google Shape;6149;p183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0" name="Google Shape;6150;p183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1" name="Google Shape;6151;p183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2" name="Google Shape;6152;p183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3" name="Google Shape;6153;p183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54" name="Google Shape;6154;p183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5" name="Google Shape;6155;p183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6" name="Google Shape;6156;p183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2. 스터디 신고 사유를 클릭하면 드롭다운으로 옵션이 제공된다.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7" name="Google Shape;6157;p183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8" name="Google Shape;6158;p183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스터디 신고사유를 선택하고,  신고내용을 작성하는 화면. 신고하기를 클릭하면 신고가 확정된다.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9" name="Google Shape;6159;p183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0" name="Google Shape;6160;p183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1" name="Google Shape;6161;p183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2" name="Google Shape;6162;p183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3" name="Google Shape;6163;p183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</a:t>
            </a:r>
            <a:r>
              <a:rPr lang="ko-KR" sz="1000">
                <a:solidFill>
                  <a:schemeClr val="dk1"/>
                </a:solidFill>
              </a:rPr>
              <a:t>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4" name="Google Shape;6164;p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5" name="Google Shape;6165;p183"/>
          <p:cNvPicPr preferRelativeResize="0"/>
          <p:nvPr/>
        </p:nvPicPr>
        <p:blipFill rotWithShape="1">
          <a:blip r:embed="rId5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6" name="Google Shape;6166;p183"/>
          <p:cNvPicPr preferRelativeResize="0"/>
          <p:nvPr/>
        </p:nvPicPr>
        <p:blipFill rotWithShape="1">
          <a:blip r:embed="rId6">
            <a:alphaModFix/>
          </a:blip>
          <a:srcRect l="33296" t="37620" r="27470" b="19048"/>
          <a:stretch/>
        </p:blipFill>
        <p:spPr>
          <a:xfrm>
            <a:off x="2270446" y="1365976"/>
            <a:ext cx="2533324" cy="24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7" name="Google Shape;6167;p183"/>
          <p:cNvSpPr/>
          <p:nvPr/>
        </p:nvSpPr>
        <p:spPr>
          <a:xfrm>
            <a:off x="3091211" y="2835358"/>
            <a:ext cx="1629450" cy="26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8" name="Google Shape;6168;p183"/>
          <p:cNvSpPr/>
          <p:nvPr/>
        </p:nvSpPr>
        <p:spPr>
          <a:xfrm>
            <a:off x="3025945" y="2782908"/>
            <a:ext cx="115650" cy="154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chemeClr val="lt1"/>
                </a:solidFill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9" name="Google Shape;6169;p183"/>
          <p:cNvSpPr/>
          <p:nvPr/>
        </p:nvSpPr>
        <p:spPr>
          <a:xfrm>
            <a:off x="2374457" y="2649950"/>
            <a:ext cx="662625" cy="1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신고대상스터디</a:t>
            </a:r>
            <a:endParaRPr sz="700" b="1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0" name="Google Shape;6170;p183"/>
          <p:cNvSpPr/>
          <p:nvPr/>
        </p:nvSpPr>
        <p:spPr>
          <a:xfrm>
            <a:off x="3084444" y="2649950"/>
            <a:ext cx="662625" cy="1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1개월 완성</a:t>
            </a:r>
            <a:endParaRPr sz="700" b="1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50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Google Shape;6176;p184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7" name="Google Shape;6177;p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178" name="Google Shape;6178;p184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9" name="Google Shape;6179;p184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0" name="Google Shape;6180;p184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1" name="Google Shape;6181;p184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82" name="Google Shape;6182;p184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83" name="Google Shape;6183;p184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4" name="Google Shape;6184;p184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85" name="Google Shape;6185;p184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86" name="Google Shape;6186;p184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87" name="Google Shape;6187;p184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8" name="Google Shape;6188;p184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9" name="Google Shape;6189;p184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0" name="Google Shape;6190;p184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1" name="Google Shape;6191;p184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2" name="Google Shape;6192;p184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3" name="Google Shape;6193;p184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94" name="Google Shape;6194;p184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5" name="Google Shape;6195;p184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6" name="Google Shape;6196;p184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3. 신고 사유 상세 목록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7" name="Google Shape;6197;p184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8" name="Google Shape;6198;p184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스터디 신고 사유를 선택한다.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9" name="Google Shape;6199;p184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0" name="Google Shape;6200;p184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1" name="Google Shape;6201;p184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2" name="Google Shape;6202;p184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3" name="Google Shape;6203;p184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</a:t>
            </a:r>
            <a:r>
              <a:rPr lang="ko-KR" sz="1000">
                <a:solidFill>
                  <a:schemeClr val="dk1"/>
                </a:solidFill>
              </a:rPr>
              <a:t>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4" name="Google Shape;6204;p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5" name="Google Shape;6205;p184"/>
          <p:cNvPicPr preferRelativeResize="0"/>
          <p:nvPr/>
        </p:nvPicPr>
        <p:blipFill rotWithShape="1">
          <a:blip r:embed="rId5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6" name="Google Shape;6206;p184"/>
          <p:cNvPicPr preferRelativeResize="0"/>
          <p:nvPr/>
        </p:nvPicPr>
        <p:blipFill rotWithShape="1">
          <a:blip r:embed="rId6">
            <a:alphaModFix/>
          </a:blip>
          <a:srcRect l="33236" t="37620" r="27495" b="19048"/>
          <a:stretch/>
        </p:blipFill>
        <p:spPr>
          <a:xfrm>
            <a:off x="2289157" y="1365976"/>
            <a:ext cx="2533331" cy="2482703"/>
          </a:xfrm>
          <a:prstGeom prst="rect">
            <a:avLst/>
          </a:prstGeom>
          <a:noFill/>
          <a:ln>
            <a:noFill/>
          </a:ln>
        </p:spPr>
      </p:pic>
      <p:sp>
        <p:nvSpPr>
          <p:cNvPr id="6207" name="Google Shape;6207;p184"/>
          <p:cNvSpPr/>
          <p:nvPr/>
        </p:nvSpPr>
        <p:spPr>
          <a:xfrm>
            <a:off x="3091219" y="3063936"/>
            <a:ext cx="1629450" cy="72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8" name="Google Shape;6208;p184"/>
          <p:cNvSpPr/>
          <p:nvPr/>
        </p:nvSpPr>
        <p:spPr>
          <a:xfrm>
            <a:off x="3025945" y="3011508"/>
            <a:ext cx="115650" cy="1542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>
                <a:solidFill>
                  <a:schemeClr val="lt1"/>
                </a:solidFill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9" name="Google Shape;6209;p184"/>
          <p:cNvSpPr/>
          <p:nvPr/>
        </p:nvSpPr>
        <p:spPr>
          <a:xfrm>
            <a:off x="2374457" y="2642579"/>
            <a:ext cx="662625" cy="1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신고대상스터디</a:t>
            </a:r>
            <a:endParaRPr sz="700" b="1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0" name="Google Shape;6210;p184"/>
          <p:cNvSpPr/>
          <p:nvPr/>
        </p:nvSpPr>
        <p:spPr>
          <a:xfrm>
            <a:off x="3084444" y="2642579"/>
            <a:ext cx="662625" cy="13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 1개월 완성</a:t>
            </a:r>
            <a:endParaRPr sz="700" b="1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1" name="Google Shape;6211;p184"/>
          <p:cNvSpPr/>
          <p:nvPr/>
        </p:nvSpPr>
        <p:spPr>
          <a:xfrm>
            <a:off x="3147131" y="3097161"/>
            <a:ext cx="662625" cy="63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사유 1</a:t>
            </a:r>
            <a:endParaRPr sz="700" b="1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사유 2</a:t>
            </a:r>
            <a:endParaRPr sz="700" b="1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사유 3</a:t>
            </a:r>
            <a:endParaRPr sz="700" b="1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22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2" name="Google Shape;3212;p102"/>
          <p:cNvGrpSpPr/>
          <p:nvPr/>
        </p:nvGrpSpPr>
        <p:grpSpPr>
          <a:xfrm>
            <a:off x="1130401" y="2060848"/>
            <a:ext cx="5229225" cy="4667250"/>
            <a:chOff x="-16799" y="2060848"/>
            <a:chExt cx="6972300" cy="4667250"/>
          </a:xfrm>
        </p:grpSpPr>
        <p:pic>
          <p:nvPicPr>
            <p:cNvPr id="3213" name="Google Shape;3213;p10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799" y="2060848"/>
              <a:ext cx="69723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4" name="Google Shape;3214;p102"/>
            <p:cNvSpPr/>
            <p:nvPr/>
          </p:nvSpPr>
          <p:spPr>
            <a:xfrm>
              <a:off x="2639625" y="3536350"/>
              <a:ext cx="1537200" cy="41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5" name="Google Shape;3215;p102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6" name="Google Shape;3216;p102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7" name="Google Shape;3217;p102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8" name="Google Shape;3218;p102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9" name="Google Shape;3219;p102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0" name="Google Shape;3220;p102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1" name="Google Shape;3221;p102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p102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3" name="Google Shape;3223;p102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4" name="Google Shape;3224;p102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5" name="Google Shape;3225;p102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Google Shape;3226;p102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7" name="Google Shape;3227;p102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8" name="Google Shape;3228;p102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9" name="Google Shape;3229;p102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0" name="Google Shape;3230;p102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31" name="Google Shape;3231;p102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2" name="Google Shape;3232;p102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3" name="Google Shape;3233;p102"/>
          <p:cNvSpPr txBox="1"/>
          <p:nvPr/>
        </p:nvSpPr>
        <p:spPr>
          <a:xfrm>
            <a:off x="6416710" y="1834884"/>
            <a:ext cx="156555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스터디 전체 목록 조회 페이지로 돌아간다.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4" name="Google Shape;3234;p102"/>
          <p:cNvSpPr/>
          <p:nvPr/>
        </p:nvSpPr>
        <p:spPr>
          <a:xfrm>
            <a:off x="1725434" y="4509120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5" name="Google Shape;3235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5369" y="3590690"/>
            <a:ext cx="10287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6" name="Google Shape;3236;p102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E-02-01-4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Google Shape;3237;p102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p102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Google Shape;3239;p102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0" name="Google Shape;3240;p102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1" name="Google Shape;3241;p102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2" name="Google Shape;3242;p102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1437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7" name="Google Shape;6217;p185"/>
          <p:cNvSpPr/>
          <p:nvPr/>
        </p:nvSpPr>
        <p:spPr>
          <a:xfrm>
            <a:off x="1133513" y="61302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18" name="Google Shape;6218;p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6725" y="693960"/>
            <a:ext cx="4572545" cy="3809540"/>
          </a:xfrm>
          <a:prstGeom prst="rect">
            <a:avLst/>
          </a:prstGeom>
          <a:noFill/>
          <a:ln>
            <a:noFill/>
          </a:ln>
        </p:spPr>
      </p:pic>
      <p:sp>
        <p:nvSpPr>
          <p:cNvPr id="6219" name="Google Shape;6219;p185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0" name="Google Shape;6220;p185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1" name="Google Shape;6221;p185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2" name="Google Shape;6222;p185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3" name="Google Shape;6223;p185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24" name="Google Shape;6224;p185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5" name="Google Shape;6225;p185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6" name="Google Shape;6226;p185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27" name="Google Shape;6227;p185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28" name="Google Shape;6228;p185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9" name="Google Shape;6229;p185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0" name="Google Shape;6230;p185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1" name="Google Shape;6231;p185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2" name="Google Shape;6232;p185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3" name="Google Shape;6233;p185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4" name="Google Shape;6234;p185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35" name="Google Shape;6235;p185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6" name="Google Shape;6236;p185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7" name="Google Shape;6237;p185"/>
          <p:cNvSpPr txBox="1"/>
          <p:nvPr/>
        </p:nvSpPr>
        <p:spPr>
          <a:xfrm>
            <a:off x="6416710" y="1834884"/>
            <a:ext cx="156555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8" name="Google Shape;6238;p185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9" name="Google Shape;6239;p185"/>
          <p:cNvSpPr txBox="1"/>
          <p:nvPr/>
        </p:nvSpPr>
        <p:spPr>
          <a:xfrm>
            <a:off x="6429039" y="290737"/>
            <a:ext cx="1553175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>
                <a:solidFill>
                  <a:schemeClr val="dk1"/>
                </a:solidFill>
              </a:rPr>
              <a:t>‘신고하기’ 를 클릭하여 스터디 신고 처리가 완료되었을 때 나타나는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0" name="Google Shape;6240;p185"/>
          <p:cNvSpPr txBox="1"/>
          <p:nvPr/>
        </p:nvSpPr>
        <p:spPr>
          <a:xfrm>
            <a:off x="1801215" y="284925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화면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1" name="Google Shape;6241;p185"/>
          <p:cNvSpPr txBox="1"/>
          <p:nvPr/>
        </p:nvSpPr>
        <p:spPr>
          <a:xfrm>
            <a:off x="2878307" y="304924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studypage_main.jsp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2" name="Google Shape;6242;p185"/>
          <p:cNvSpPr txBox="1"/>
          <p:nvPr/>
        </p:nvSpPr>
        <p:spPr>
          <a:xfrm>
            <a:off x="4383896" y="306523"/>
            <a:ext cx="10579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/studypage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3" name="Google Shape;6243;p185"/>
          <p:cNvSpPr txBox="1"/>
          <p:nvPr/>
        </p:nvSpPr>
        <p:spPr>
          <a:xfrm>
            <a:off x="5552380" y="305637"/>
            <a:ext cx="8892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신상용, 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4" name="Google Shape;6244;p185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H-01-0</a:t>
            </a:r>
            <a:r>
              <a:rPr lang="ko-KR" sz="1000">
                <a:solidFill>
                  <a:schemeClr val="dk1"/>
                </a:solidFill>
              </a:rPr>
              <a:t>4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5" name="Google Shape;6245;p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4850" y="685738"/>
            <a:ext cx="1252845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6" name="Google Shape;6246;p185"/>
          <p:cNvPicPr preferRelativeResize="0"/>
          <p:nvPr/>
        </p:nvPicPr>
        <p:blipFill rotWithShape="1">
          <a:blip r:embed="rId5">
            <a:alphaModFix/>
          </a:blip>
          <a:srcRect r="6664" b="13299"/>
          <a:stretch/>
        </p:blipFill>
        <p:spPr>
          <a:xfrm>
            <a:off x="1196581" y="4155683"/>
            <a:ext cx="676781" cy="2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7" name="Google Shape;6247;p185"/>
          <p:cNvPicPr preferRelativeResize="0"/>
          <p:nvPr/>
        </p:nvPicPr>
        <p:blipFill rotWithShape="1">
          <a:blip r:embed="rId6">
            <a:alphaModFix/>
          </a:blip>
          <a:srcRect l="29137" t="31971" r="29070" b="39768"/>
          <a:stretch/>
        </p:blipFill>
        <p:spPr>
          <a:xfrm>
            <a:off x="2439281" y="1834875"/>
            <a:ext cx="2243588" cy="13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57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8" name="Google Shape;3248;p103"/>
          <p:cNvPicPr preferRelativeResize="0"/>
          <p:nvPr/>
        </p:nvPicPr>
        <p:blipFill rotWithShape="1">
          <a:blip r:embed="rId3">
            <a:alphaModFix/>
          </a:blip>
          <a:srcRect l="2789"/>
          <a:stretch/>
        </p:blipFill>
        <p:spPr>
          <a:xfrm>
            <a:off x="1190362" y="658400"/>
            <a:ext cx="5191181" cy="60929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9" name="Google Shape;3249;p103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p103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Google Shape;3251;p103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2" name="Google Shape;3252;p103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3" name="Google Shape;3253;p103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4" name="Google Shape;3254;p103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5" name="Google Shape;3255;p103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103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7" name="Google Shape;3257;p103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8" name="Google Shape;3258;p103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59" name="Google Shape;3259;p103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103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1" name="Google Shape;3261;p103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103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3" name="Google Shape;3263;p103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E-02-02-1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Google Shape;3264;p103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5" name="Google Shape;3265;p103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6" name="Google Shape;3266;p103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7" name="Google Shape;3267;p103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8" name="Google Shape;3268;p103"/>
          <p:cNvSpPr txBox="1"/>
          <p:nvPr/>
        </p:nvSpPr>
        <p:spPr>
          <a:xfrm>
            <a:off x="6416710" y="1834884"/>
            <a:ext cx="156555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완료된 스터디는 진행상태가 ‘완료’로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9" name="Google Shape;3269;p103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(완료된)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0" name="Google Shape;3270;p103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p103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2" name="Google Shape;3272;p103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3" name="Google Shape;3273;p103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4" name="Google Shape;3274;p103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p103"/>
          <p:cNvSpPr/>
          <p:nvPr/>
        </p:nvSpPr>
        <p:spPr>
          <a:xfrm>
            <a:off x="4913569" y="3187725"/>
            <a:ext cx="684450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레벨: 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6" name="Google Shape;3276;p103"/>
          <p:cNvSpPr/>
          <p:nvPr/>
        </p:nvSpPr>
        <p:spPr>
          <a:xfrm>
            <a:off x="4972301" y="284017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7" name="Google Shape;3277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6025" y="73147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8" name="Google Shape;3278;p103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40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p104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5" name="Google Shape;3285;p104"/>
          <p:cNvSpPr txBox="1"/>
          <p:nvPr/>
        </p:nvSpPr>
        <p:spPr>
          <a:xfrm>
            <a:off x="6422895" y="1556793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6" name="Google Shape;3286;p104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7" name="Google Shape;3287;p104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8" name="Google Shape;3288;p104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9" name="Google Shape;3289;p104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0" name="Google Shape;3290;p104"/>
          <p:cNvSpPr/>
          <p:nvPr/>
        </p:nvSpPr>
        <p:spPr>
          <a:xfrm>
            <a:off x="2872520" y="6130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1" name="Google Shape;3291;p104"/>
          <p:cNvSpPr/>
          <p:nvPr/>
        </p:nvSpPr>
        <p:spPr>
          <a:xfrm>
            <a:off x="4025334" y="5519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2" name="Google Shape;3292;p104"/>
          <p:cNvCxnSpPr/>
          <p:nvPr/>
        </p:nvCxnSpPr>
        <p:spPr>
          <a:xfrm>
            <a:off x="4025333" y="14298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3" name="Google Shape;3293;p104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4" name="Google Shape;3294;p104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5" name="Google Shape;3295;p104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6" name="Google Shape;3296;p104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7" name="Google Shape;3297;p104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Google Shape;3298;p104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E-02-02-2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9" name="Google Shape;3299;p104"/>
          <p:cNvSpPr/>
          <p:nvPr/>
        </p:nvSpPr>
        <p:spPr>
          <a:xfrm>
            <a:off x="5656156" y="1494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0" name="Google Shape;3300;p104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1" name="Google Shape;3301;p104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2" name="Google Shape;3302;p104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3" name="Google Shape;3303;p104"/>
          <p:cNvSpPr txBox="1"/>
          <p:nvPr/>
        </p:nvSpPr>
        <p:spPr>
          <a:xfrm>
            <a:off x="6416710" y="1834885"/>
            <a:ext cx="156555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완료된 스터디의 상세 페이지에서는 스터디 리뷰 탭이 활성화 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스터디 멤버가 작성한 리뷰를 확인할 수 있다.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글은 5건 씩 표시된다.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4" name="Google Shape;3304;p104"/>
          <p:cNvSpPr txBox="1"/>
          <p:nvPr/>
        </p:nvSpPr>
        <p:spPr>
          <a:xfrm>
            <a:off x="6516216" y="737192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(완료된)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상세 페이지 예시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5" name="Google Shape;3305;p104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6" name="Google Shape;3306;p104"/>
          <p:cNvSpPr txBox="1"/>
          <p:nvPr/>
        </p:nvSpPr>
        <p:spPr>
          <a:xfrm>
            <a:off x="5680253" y="284926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7" name="Google Shape;3307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110" y="1044968"/>
            <a:ext cx="5272088" cy="55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8" name="Google Shape;3308;p104"/>
          <p:cNvSpPr/>
          <p:nvPr/>
        </p:nvSpPr>
        <p:spPr>
          <a:xfrm>
            <a:off x="2736814" y="1160428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104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0" name="Google Shape;3310;p104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1" name="Google Shape;3311;p104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05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105"/>
          <p:cNvSpPr/>
          <p:nvPr/>
        </p:nvSpPr>
        <p:spPr>
          <a:xfrm>
            <a:off x="1136546" y="-110"/>
            <a:ext cx="5286375" cy="5955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8" name="Google Shape;3318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926" y="645492"/>
            <a:ext cx="5214938" cy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9" name="Google Shape;3319;p105"/>
          <p:cNvSpPr txBox="1"/>
          <p:nvPr/>
        </p:nvSpPr>
        <p:spPr>
          <a:xfrm>
            <a:off x="6422895" y="1556792"/>
            <a:ext cx="1572075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ko-KR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105"/>
          <p:cNvSpPr/>
          <p:nvPr/>
        </p:nvSpPr>
        <p:spPr>
          <a:xfrm>
            <a:off x="6422896" y="1556792"/>
            <a:ext cx="1572075" cy="52926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1" name="Google Shape;3321;p105"/>
          <p:cNvSpPr/>
          <p:nvPr/>
        </p:nvSpPr>
        <p:spPr>
          <a:xfrm>
            <a:off x="1763891" y="-110"/>
            <a:ext cx="1108800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화면명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2" name="Google Shape;3322;p105"/>
          <p:cNvSpPr/>
          <p:nvPr/>
        </p:nvSpPr>
        <p:spPr>
          <a:xfrm>
            <a:off x="1130401" y="-3108"/>
            <a:ext cx="631575" cy="288000"/>
          </a:xfrm>
          <a:prstGeom prst="rect">
            <a:avLst/>
          </a:prstGeom>
          <a:solidFill>
            <a:srgbClr val="1D1B1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3" name="Google Shape;3323;p105"/>
          <p:cNvCxnSpPr/>
          <p:nvPr/>
        </p:nvCxnSpPr>
        <p:spPr>
          <a:xfrm>
            <a:off x="1763688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4" name="Google Shape;3324;p105"/>
          <p:cNvSpPr/>
          <p:nvPr/>
        </p:nvSpPr>
        <p:spPr>
          <a:xfrm>
            <a:off x="2872520" y="6129"/>
            <a:ext cx="115290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파일명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5" name="Google Shape;3325;p105"/>
          <p:cNvSpPr/>
          <p:nvPr/>
        </p:nvSpPr>
        <p:spPr>
          <a:xfrm>
            <a:off x="4025334" y="5518"/>
            <a:ext cx="1629450" cy="2880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파일위치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6" name="Google Shape;3326;p105"/>
          <p:cNvCxnSpPr/>
          <p:nvPr/>
        </p:nvCxnSpPr>
        <p:spPr>
          <a:xfrm>
            <a:off x="4025333" y="14297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7" name="Google Shape;3327;p105"/>
          <p:cNvCxnSpPr/>
          <p:nvPr/>
        </p:nvCxnSpPr>
        <p:spPr>
          <a:xfrm>
            <a:off x="2872520" y="-11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8" name="Google Shape;3328;p105"/>
          <p:cNvSpPr txBox="1"/>
          <p:nvPr/>
        </p:nvSpPr>
        <p:spPr>
          <a:xfrm>
            <a:off x="1560607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p105"/>
          <p:cNvSpPr txBox="1"/>
          <p:nvPr/>
        </p:nvSpPr>
        <p:spPr>
          <a:xfrm>
            <a:off x="293619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0" name="Google Shape;3330;p105"/>
          <p:cNvSpPr txBox="1"/>
          <p:nvPr/>
        </p:nvSpPr>
        <p:spPr>
          <a:xfrm>
            <a:off x="4091435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p105"/>
          <p:cNvSpPr txBox="1"/>
          <p:nvPr/>
        </p:nvSpPr>
        <p:spPr>
          <a:xfrm>
            <a:off x="5680252" y="322762"/>
            <a:ext cx="14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2" name="Google Shape;3332;p105"/>
          <p:cNvSpPr txBox="1"/>
          <p:nvPr/>
        </p:nvSpPr>
        <p:spPr>
          <a:xfrm>
            <a:off x="1143000" y="284925"/>
            <a:ext cx="62077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E-02-03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3" name="Google Shape;3333;p105"/>
          <p:cNvSpPr/>
          <p:nvPr/>
        </p:nvSpPr>
        <p:spPr>
          <a:xfrm>
            <a:off x="5656155" y="1493"/>
            <a:ext cx="768150" cy="2928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작성자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4" name="Google Shape;3334;p105"/>
          <p:cNvCxnSpPr/>
          <p:nvPr/>
        </p:nvCxnSpPr>
        <p:spPr>
          <a:xfrm>
            <a:off x="5653747" y="0"/>
            <a:ext cx="0" cy="58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5" name="Google Shape;3335;p105"/>
          <p:cNvSpPr txBox="1"/>
          <p:nvPr/>
        </p:nvSpPr>
        <p:spPr>
          <a:xfrm>
            <a:off x="6422894" y="-110"/>
            <a:ext cx="1572075" cy="29430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설명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6" name="Google Shape;3336;p105"/>
          <p:cNvSpPr/>
          <p:nvPr/>
        </p:nvSpPr>
        <p:spPr>
          <a:xfrm>
            <a:off x="6422896" y="-109"/>
            <a:ext cx="1572075" cy="1557000"/>
          </a:xfrm>
          <a:prstGeom prst="rect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7" name="Google Shape;3337;p105"/>
          <p:cNvSpPr txBox="1"/>
          <p:nvPr/>
        </p:nvSpPr>
        <p:spPr>
          <a:xfrm>
            <a:off x="6416710" y="1834884"/>
            <a:ext cx="156555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스터디 상세 페이지에서 ‘스터디 신청하기’ 버튼을 클릭하면 팝업창으로 신청을 확인한다.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8" name="Google Shape;3338;p105"/>
          <p:cNvSpPr txBox="1"/>
          <p:nvPr/>
        </p:nvSpPr>
        <p:spPr>
          <a:xfrm>
            <a:off x="6516216" y="737191"/>
            <a:ext cx="1404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(모집중~진행중인)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스터디의 상세 페이지에서 ‘스터디 신청하기’ 버튼 클릭 후 나타나는 팝업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9" name="Google Shape;3339;p105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0" name="Google Shape;3340;p105"/>
          <p:cNvSpPr txBox="1"/>
          <p:nvPr/>
        </p:nvSpPr>
        <p:spPr>
          <a:xfrm>
            <a:off x="5680253" y="284925"/>
            <a:ext cx="7364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이미연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1" name="Google Shape;3341;p105"/>
          <p:cNvSpPr/>
          <p:nvPr/>
        </p:nvSpPr>
        <p:spPr>
          <a:xfrm>
            <a:off x="2846951" y="3356992"/>
            <a:ext cx="135225" cy="1803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2" name="Google Shape;3342;p105"/>
          <p:cNvSpPr/>
          <p:nvPr/>
        </p:nvSpPr>
        <p:spPr>
          <a:xfrm>
            <a:off x="4875368" y="3212976"/>
            <a:ext cx="675000" cy="21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레벨: </a:t>
            </a:r>
            <a:r>
              <a:rPr lang="ko-KR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하</a:t>
            </a:r>
            <a:endParaRPr sz="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3" name="Google Shape;3343;p105"/>
          <p:cNvSpPr txBox="1"/>
          <p:nvPr/>
        </p:nvSpPr>
        <p:spPr>
          <a:xfrm>
            <a:off x="1870514" y="284925"/>
            <a:ext cx="91935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스터디 상세 조회 페이지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4" name="Google Shape;3344;p105"/>
          <p:cNvSpPr txBox="1"/>
          <p:nvPr/>
        </p:nvSpPr>
        <p:spPr>
          <a:xfrm>
            <a:off x="2919394" y="284925"/>
            <a:ext cx="1103625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basicStudy_view_detail.jsp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Google Shape;3345;p105"/>
          <p:cNvSpPr txBox="1"/>
          <p:nvPr/>
        </p:nvSpPr>
        <p:spPr>
          <a:xfrm>
            <a:off x="4091435" y="284925"/>
            <a:ext cx="15066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/basicStudy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6" name="Google Shape;3346;p105"/>
          <p:cNvSpPr/>
          <p:nvPr/>
        </p:nvSpPr>
        <p:spPr>
          <a:xfrm>
            <a:off x="5718186" y="1196730"/>
            <a:ext cx="486000" cy="180300"/>
          </a:xfrm>
          <a:prstGeom prst="rect">
            <a:avLst/>
          </a:prstGeom>
          <a:solidFill>
            <a:srgbClr val="3597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스터디 개설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7" name="Google Shape;3347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663" y="718844"/>
            <a:ext cx="5026894" cy="8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8" name="Google Shape;3348;p105"/>
          <p:cNvSpPr/>
          <p:nvPr/>
        </p:nvSpPr>
        <p:spPr>
          <a:xfrm>
            <a:off x="1130401" y="588174"/>
            <a:ext cx="5292450" cy="626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95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3084</Words>
  <Application>Microsoft Office PowerPoint</Application>
  <PresentationFormat>화면 슬라이드 쇼(4:3)</PresentationFormat>
  <Paragraphs>1111</Paragraphs>
  <Slides>60</Slides>
  <Notes>60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스터디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스터디 가입</vt:lpstr>
      <vt:lpstr>PowerPoint 프레젠테이션</vt:lpstr>
      <vt:lpstr>PowerPoint 프레젠테이션</vt:lpstr>
      <vt:lpstr>스터디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스터디 신청</vt:lpstr>
      <vt:lpstr>PowerPoint 프레젠테이션</vt:lpstr>
      <vt:lpstr>PowerPoint 프레젠테이션</vt:lpstr>
      <vt:lpstr>PowerPoint 프레젠테이션</vt:lpstr>
      <vt:lpstr>PowerPoint 프레젠테이션</vt:lpstr>
      <vt:lpstr>스터디 개설(이미연)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스터디 페이지 (이미연)</vt:lpstr>
      <vt:lpstr>PowerPoint 프레젠테이션</vt:lpstr>
      <vt:lpstr>PowerPoint 프레젠테이션</vt:lpstr>
      <vt:lpstr>PowerPoint 프레젠테이션</vt:lpstr>
      <vt:lpstr>스터디 페이지 (이미연)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스터디 페이지 (이미연)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스터디 조회</dc:title>
  <dc:creator>user</dc:creator>
  <cp:lastModifiedBy>user</cp:lastModifiedBy>
  <cp:revision>1</cp:revision>
  <dcterms:created xsi:type="dcterms:W3CDTF">2019-01-29T15:38:03Z</dcterms:created>
  <dcterms:modified xsi:type="dcterms:W3CDTF">2019-01-29T15:39:21Z</dcterms:modified>
</cp:coreProperties>
</file>