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d3273c6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d3273c6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d3273c6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d3273c6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d3273c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d3273c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d3273c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d3273c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d3273c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d3273c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d3273c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d3273c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d3273c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d3273c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d3273c6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d3273c6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d3273c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d3273c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d3273c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d3273c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d3273c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d3273c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d3273c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d3273c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5d3273c6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5d3273c6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d3273c6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d3273c6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5d3273c6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5d3273c6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d3273c6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5d3273c6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5d3273c6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5d3273c6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5d3273c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5d3273c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5d3273c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5d3273c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5d3273c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5d3273c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d3273c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d3273c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d3273c6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d3273c6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5d3273c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5d3273c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5d3273c6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5d3273c6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5d3273c6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5d3273c6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d3273c6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d3273c6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d3273c6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d3273c6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d3273c6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d3273c6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d3273c6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d3273c6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d3273c6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d3273c6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d3273c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d3273c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リフレクションレビュー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r>
              <a:rPr lang="ja" sz="2400"/>
              <a:t>ADO.NET</a:t>
            </a:r>
            <a:r>
              <a:rPr lang="ja" sz="2400"/>
              <a:t>におけるトランザクション処理の方法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②パラメータクエリを実装する方法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具体的な処理</a:t>
            </a:r>
            <a:endParaRPr b="1" sz="1600"/>
          </a:p>
        </p:txBody>
      </p:sp>
      <p:sp>
        <p:nvSpPr>
          <p:cNvPr id="131" name="Google Shape;131;p22"/>
          <p:cNvSpPr txBox="1"/>
          <p:nvPr/>
        </p:nvSpPr>
        <p:spPr>
          <a:xfrm>
            <a:off x="357500" y="780650"/>
            <a:ext cx="844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昨日扱われた、暗黙的なトランザクションを例にします。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0" y="1246675"/>
            <a:ext cx="5380198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650" y="2489325"/>
            <a:ext cx="5380341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50" y="3731975"/>
            <a:ext cx="5380223" cy="12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4413925" y="1845825"/>
            <a:ext cx="0" cy="117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3458200" y="3110650"/>
            <a:ext cx="80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87875" y="2797000"/>
            <a:ext cx="35964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例外が起こらないなら、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Completeメソッド</a:t>
            </a:r>
            <a:r>
              <a:rPr lang="ja"/>
              <a:t>によりコミットされる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</a:t>
            </a:r>
            <a:r>
              <a:rPr b="1" lang="ja"/>
              <a:t>これが働かなければ、ロールバックされることとなる</a:t>
            </a:r>
            <a:r>
              <a:rPr lang="ja"/>
              <a:t>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具体的な処理</a:t>
            </a:r>
            <a:endParaRPr b="1" sz="1600"/>
          </a:p>
        </p:txBody>
      </p:sp>
      <p:sp>
        <p:nvSpPr>
          <p:cNvPr id="143" name="Google Shape;143;p23"/>
          <p:cNvSpPr txBox="1"/>
          <p:nvPr/>
        </p:nvSpPr>
        <p:spPr>
          <a:xfrm>
            <a:off x="357500" y="780650"/>
            <a:ext cx="844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昨日扱われた、暗黙的なトランザクションを例にします。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0" y="1246675"/>
            <a:ext cx="5380198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650" y="2489325"/>
            <a:ext cx="5380341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50" y="3731975"/>
            <a:ext cx="5380223" cy="12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>
            <a:off x="4413925" y="1845825"/>
            <a:ext cx="0" cy="27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3458200" y="4701125"/>
            <a:ext cx="80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3"/>
          <p:cNvSpPr txBox="1"/>
          <p:nvPr/>
        </p:nvSpPr>
        <p:spPr>
          <a:xfrm>
            <a:off x="58675" y="4007125"/>
            <a:ext cx="35964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この時点で、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Complete</a:t>
            </a:r>
            <a:r>
              <a:rPr lang="ja"/>
              <a:t>メソッドが実行されたかどうかに応じて、コミットかロールバックがなされている。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00"/>
                </a:solidFill>
              </a:rPr>
              <a:t>②</a:t>
            </a:r>
            <a:r>
              <a:rPr lang="ja" sz="2400">
                <a:solidFill>
                  <a:srgbClr val="000000"/>
                </a:solidFill>
              </a:rPr>
              <a:t>パラメータクエリを実装する方法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</a:t>
            </a:r>
            <a:r>
              <a:rPr lang="ja" sz="1600"/>
              <a:t>　</a:t>
            </a:r>
            <a:r>
              <a:rPr b="1" lang="ja" sz="1600"/>
              <a:t>パラメータークエリとは</a:t>
            </a:r>
            <a:endParaRPr b="1" sz="1600"/>
          </a:p>
        </p:txBody>
      </p:sp>
      <p:sp>
        <p:nvSpPr>
          <p:cNvPr id="160" name="Google Shape;160;p25"/>
          <p:cNvSpPr txBox="1"/>
          <p:nvPr/>
        </p:nvSpPr>
        <p:spPr>
          <a:xfrm>
            <a:off x="357500" y="780650"/>
            <a:ext cx="8448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パラメータークエリ</a:t>
            </a:r>
            <a:r>
              <a:rPr lang="ja"/>
              <a:t>：</a:t>
            </a:r>
            <a:r>
              <a:rPr b="1" lang="ja"/>
              <a:t>プレースホルダー</a:t>
            </a:r>
            <a:r>
              <a:rPr lang="ja"/>
              <a:t>を使って表現された</a:t>
            </a:r>
            <a:r>
              <a:rPr b="1" lang="ja"/>
              <a:t>クエリ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（参考）プレースホルダー：実際の内容を後から挿入するために、とりあえず仮に確保した場所のこと。（IT用語辞典 e-WORDSより）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　　　　クエリ：データベース管理システムに対する問合せ（処理要求）のこと。（ITトレンド　IT用語集より）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パラメータークエリとは</a:t>
            </a:r>
            <a:endParaRPr b="1" sz="1600"/>
          </a:p>
        </p:txBody>
      </p:sp>
      <p:sp>
        <p:nvSpPr>
          <p:cNvPr id="166" name="Google Shape;166;p26"/>
          <p:cNvSpPr txBox="1"/>
          <p:nvPr/>
        </p:nvSpPr>
        <p:spPr>
          <a:xfrm>
            <a:off x="357500" y="780650"/>
            <a:ext cx="8448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パラメータークエリ</a:t>
            </a:r>
            <a:r>
              <a:rPr lang="ja"/>
              <a:t>：</a:t>
            </a:r>
            <a:r>
              <a:rPr b="1" lang="ja"/>
              <a:t>プレースホルダー</a:t>
            </a:r>
            <a:r>
              <a:rPr lang="ja"/>
              <a:t>を使って表現された</a:t>
            </a:r>
            <a:r>
              <a:rPr b="1" lang="ja"/>
              <a:t>クエリ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（参考）プレースホルダー：実際の内容を後から挿入するために、とりあえず仮に確保した場所のこと。（IT用語辞典 e-WORDSより）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　　　　クエリ：データベース管理システムに対する問合せ（処理要求）のこと。（ITトレンド　IT用語集より）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3100" y="1882325"/>
            <a:ext cx="8419200" cy="11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普通のクエリ</a:t>
            </a:r>
            <a:r>
              <a:rPr lang="ja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SELECT * FROM Employee WHERE EmpName = </a:t>
            </a:r>
            <a:r>
              <a:rPr b="1" lang="ja">
                <a:solidFill>
                  <a:schemeClr val="dk1"/>
                </a:solidFill>
                <a:highlight>
                  <a:srgbClr val="F3F3F3"/>
                </a:highlight>
              </a:rPr>
              <a:t>小林賢太郎</a:t>
            </a: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 And DeptCode = </a:t>
            </a:r>
            <a:r>
              <a:rPr b="1" lang="ja">
                <a:solidFill>
                  <a:schemeClr val="dk1"/>
                </a:solidFill>
                <a:highlight>
                  <a:srgbClr val="F3F3F3"/>
                </a:highlight>
              </a:rPr>
              <a:t>SH0001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=「Employeeテーブルから、EmpNameが</a:t>
            </a:r>
            <a:r>
              <a:rPr b="1" lang="ja" sz="1200">
                <a:solidFill>
                  <a:schemeClr val="dk1"/>
                </a:solidFill>
              </a:rPr>
              <a:t>小林賢太郎</a:t>
            </a:r>
            <a:r>
              <a:rPr lang="ja" sz="1200">
                <a:solidFill>
                  <a:schemeClr val="dk1"/>
                </a:solidFill>
              </a:rPr>
              <a:t>で、DeptCodeが</a:t>
            </a:r>
            <a:r>
              <a:rPr b="1" lang="ja" sz="1200">
                <a:solidFill>
                  <a:schemeClr val="dk1"/>
                </a:solidFill>
              </a:rPr>
              <a:t>SH0001</a:t>
            </a:r>
            <a:r>
              <a:rPr lang="ja" sz="1200">
                <a:solidFill>
                  <a:schemeClr val="dk1"/>
                </a:solidFill>
              </a:rPr>
              <a:t>の人の情報を表示してください」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パラメータークエリとは</a:t>
            </a:r>
            <a:endParaRPr b="1" sz="1600"/>
          </a:p>
        </p:txBody>
      </p:sp>
      <p:sp>
        <p:nvSpPr>
          <p:cNvPr id="173" name="Google Shape;173;p27"/>
          <p:cNvSpPr txBox="1"/>
          <p:nvPr/>
        </p:nvSpPr>
        <p:spPr>
          <a:xfrm>
            <a:off x="357500" y="780650"/>
            <a:ext cx="8448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パラメータークエリ</a:t>
            </a:r>
            <a:r>
              <a:rPr lang="ja"/>
              <a:t>：</a:t>
            </a:r>
            <a:r>
              <a:rPr b="1" lang="ja"/>
              <a:t>プレースホルダー</a:t>
            </a:r>
            <a:r>
              <a:rPr lang="ja"/>
              <a:t>を使って表現された</a:t>
            </a:r>
            <a:r>
              <a:rPr b="1" lang="ja"/>
              <a:t>クエリ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（参考）</a:t>
            </a:r>
            <a:r>
              <a:rPr b="1" lang="ja" sz="1000"/>
              <a:t>プレースホルダー</a:t>
            </a:r>
            <a:r>
              <a:rPr lang="ja" sz="1000"/>
              <a:t>：実際の内容を後から挿入するために、とりあえず仮に確保した場所のこと。（IT用語辞典 e-WORDSより）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　　　　</a:t>
            </a:r>
            <a:r>
              <a:rPr b="1" lang="ja" sz="1000"/>
              <a:t>クエリ</a:t>
            </a:r>
            <a:r>
              <a:rPr lang="ja" sz="1000"/>
              <a:t>：データベース管理システムに対する問合せ（処理要求）のこと。（ITトレンド　IT用語集より）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13100" y="1882325"/>
            <a:ext cx="8419200" cy="11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普通のクエリ</a:t>
            </a:r>
            <a:r>
              <a:rPr lang="ja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SELECT * FROM Employee WHERE EmpName = </a:t>
            </a:r>
            <a:r>
              <a:rPr b="1" lang="ja">
                <a:solidFill>
                  <a:schemeClr val="dk1"/>
                </a:solidFill>
                <a:highlight>
                  <a:srgbClr val="F3F3F3"/>
                </a:highlight>
              </a:rPr>
              <a:t>小林賢太郎</a:t>
            </a: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 And DeptCode = </a:t>
            </a:r>
            <a:r>
              <a:rPr b="1" lang="ja">
                <a:solidFill>
                  <a:schemeClr val="dk1"/>
                </a:solidFill>
                <a:highlight>
                  <a:srgbClr val="F3F3F3"/>
                </a:highlight>
              </a:rPr>
              <a:t>SH0001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=「Employeeテーブルから、EmpNameが</a:t>
            </a:r>
            <a:r>
              <a:rPr b="1" lang="ja" sz="1200">
                <a:solidFill>
                  <a:schemeClr val="dk1"/>
                </a:solidFill>
              </a:rPr>
              <a:t>小林賢太郎</a:t>
            </a:r>
            <a:r>
              <a:rPr lang="ja" sz="1200">
                <a:solidFill>
                  <a:schemeClr val="dk1"/>
                </a:solidFill>
              </a:rPr>
              <a:t>で、DeptCodeが</a:t>
            </a:r>
            <a:r>
              <a:rPr b="1" lang="ja" sz="1200">
                <a:solidFill>
                  <a:schemeClr val="dk1"/>
                </a:solidFill>
              </a:rPr>
              <a:t>SH0001</a:t>
            </a:r>
            <a:r>
              <a:rPr lang="ja" sz="1200">
                <a:solidFill>
                  <a:schemeClr val="dk1"/>
                </a:solidFill>
              </a:rPr>
              <a:t>の人の情報を表示してください」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413100" y="3341450"/>
            <a:ext cx="8419200" cy="11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パラメータークエリ</a:t>
            </a:r>
            <a:r>
              <a:rPr lang="ja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SELECT * FROM Employee WHERE EmpName = </a:t>
            </a:r>
            <a:r>
              <a:rPr b="1" lang="ja">
                <a:solidFill>
                  <a:srgbClr val="FF0000"/>
                </a:solidFill>
                <a:highlight>
                  <a:srgbClr val="F3F3F3"/>
                </a:highlight>
              </a:rPr>
              <a:t>@empName</a:t>
            </a:r>
            <a:r>
              <a:rPr lang="ja">
                <a:solidFill>
                  <a:schemeClr val="dk1"/>
                </a:solidFill>
                <a:highlight>
                  <a:srgbClr val="F3F3F3"/>
                </a:highlight>
              </a:rPr>
              <a:t> And DeptCode = </a:t>
            </a:r>
            <a:r>
              <a:rPr b="1" lang="ja">
                <a:solidFill>
                  <a:srgbClr val="FF0000"/>
                </a:solidFill>
                <a:highlight>
                  <a:srgbClr val="F3F3F3"/>
                </a:highlight>
              </a:rPr>
              <a:t>@deptCode</a:t>
            </a:r>
            <a:endParaRPr b="1">
              <a:solidFill>
                <a:srgbClr val="FF0000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＝「Employeeテーブルから、EmpNameが@empNameで、DeptCodeが@deptCodeの人の情報を表示してください」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486875" y="3567625"/>
            <a:ext cx="386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プレースホルダー　　　　　　　　　　　　　プレースホルダー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</a:t>
            </a:r>
            <a:r>
              <a:rPr lang="ja" sz="1600"/>
              <a:t>　</a:t>
            </a:r>
            <a:r>
              <a:rPr b="1" lang="ja" sz="1600"/>
              <a:t>パラメータークエリの</a:t>
            </a:r>
            <a:r>
              <a:rPr b="1" lang="ja" sz="1600"/>
              <a:t>実装方法</a:t>
            </a:r>
            <a:endParaRPr b="1" sz="1600"/>
          </a:p>
        </p:txBody>
      </p:sp>
      <p:sp>
        <p:nvSpPr>
          <p:cNvPr id="182" name="Google Shape;182;p28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</a:t>
            </a:r>
            <a:r>
              <a:rPr lang="ja"/>
              <a:t>VB.NET上でSQLの</a:t>
            </a:r>
            <a:r>
              <a:rPr lang="ja"/>
              <a:t>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sp>
        <p:nvSpPr>
          <p:cNvPr id="188" name="Google Shape;188;p29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sp>
        <p:nvSpPr>
          <p:cNvPr id="194" name="Google Shape;194;p30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000000"/>
                </a:solidFill>
              </a:rPr>
              <a:t>①</a:t>
            </a:r>
            <a:r>
              <a:rPr lang="ja" sz="2400">
                <a:solidFill>
                  <a:srgbClr val="000000"/>
                </a:solidFill>
              </a:rPr>
              <a:t>ADO.NETにおけるトランザクション処理の方法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2918200" y="3049625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474225" y="2860175"/>
            <a:ext cx="2371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FF0000"/>
                </a:solidFill>
              </a:rPr>
              <a:t>SqlCommandクラス</a:t>
            </a:r>
            <a:r>
              <a:rPr lang="ja" sz="1000"/>
              <a:t>のインスタンス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「</a:t>
            </a:r>
            <a:r>
              <a:rPr b="1" lang="ja" sz="1000"/>
              <a:t>DBCmd</a:t>
            </a:r>
            <a:r>
              <a:rPr lang="ja" sz="1000"/>
              <a:t>」生成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 rot="10800000">
            <a:off x="2918200" y="3173650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3"/>
          <p:cNvSpPr txBox="1"/>
          <p:nvPr/>
        </p:nvSpPr>
        <p:spPr>
          <a:xfrm>
            <a:off x="474225" y="2991500"/>
            <a:ext cx="2371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DBCmdが扱うデータベースの指定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</a:t>
            </a:r>
            <a:r>
              <a:rPr lang="ja" sz="1000">
                <a:solidFill>
                  <a:srgbClr val="FF0000"/>
                </a:solidFill>
              </a:rPr>
              <a:t>Connectionプロパティ</a:t>
            </a:r>
            <a:r>
              <a:rPr lang="ja" sz="1000"/>
              <a:t>）</a:t>
            </a:r>
            <a:endParaRPr sz="1000"/>
          </a:p>
        </p:txBody>
      </p:sp>
      <p:cxnSp>
        <p:nvCxnSpPr>
          <p:cNvPr id="226" name="Google Shape;226;p33"/>
          <p:cNvCxnSpPr/>
          <p:nvPr/>
        </p:nvCxnSpPr>
        <p:spPr>
          <a:xfrm>
            <a:off x="4235175" y="2714150"/>
            <a:ext cx="0" cy="3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cxnSp>
        <p:nvCxnSpPr>
          <p:cNvPr id="236" name="Google Shape;236;p34"/>
          <p:cNvCxnSpPr/>
          <p:nvPr/>
        </p:nvCxnSpPr>
        <p:spPr>
          <a:xfrm rot="10800000">
            <a:off x="2918200" y="3305150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4"/>
          <p:cNvSpPr txBox="1"/>
          <p:nvPr/>
        </p:nvSpPr>
        <p:spPr>
          <a:xfrm>
            <a:off x="311700" y="3148400"/>
            <a:ext cx="2553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実行したいクエリを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に格納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238" name="Google Shape;238;p34"/>
          <p:cNvCxnSpPr/>
          <p:nvPr/>
        </p:nvCxnSpPr>
        <p:spPr>
          <a:xfrm flipH="1">
            <a:off x="4231575" y="2714150"/>
            <a:ext cx="3600" cy="5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cxnSp>
        <p:nvCxnSpPr>
          <p:cNvPr id="248" name="Google Shape;248;p35"/>
          <p:cNvCxnSpPr/>
          <p:nvPr/>
        </p:nvCxnSpPr>
        <p:spPr>
          <a:xfrm rot="10800000">
            <a:off x="2918200" y="3305150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5"/>
          <p:cNvSpPr txBox="1"/>
          <p:nvPr/>
        </p:nvSpPr>
        <p:spPr>
          <a:xfrm>
            <a:off x="311700" y="3148400"/>
            <a:ext cx="2553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実行したいクエリを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に格納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250" name="Google Shape;250;p35"/>
          <p:cNvCxnSpPr/>
          <p:nvPr/>
        </p:nvCxnSpPr>
        <p:spPr>
          <a:xfrm flipH="1">
            <a:off x="4231575" y="2714150"/>
            <a:ext cx="3600" cy="5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/>
          <p:nvPr/>
        </p:nvSpPr>
        <p:spPr>
          <a:xfrm>
            <a:off x="6434850" y="3472775"/>
            <a:ext cx="671100" cy="1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6913975" y="3341625"/>
            <a:ext cx="671100" cy="1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5"/>
          <p:cNvCxnSpPr>
            <a:endCxn id="252" idx="1"/>
          </p:cNvCxnSpPr>
          <p:nvPr/>
        </p:nvCxnSpPr>
        <p:spPr>
          <a:xfrm flipH="1" rot="10800000">
            <a:off x="2969275" y="3425475"/>
            <a:ext cx="3944700" cy="20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>
            <a:endCxn id="251" idx="1"/>
          </p:cNvCxnSpPr>
          <p:nvPr/>
        </p:nvCxnSpPr>
        <p:spPr>
          <a:xfrm flipH="1" rot="10800000">
            <a:off x="2969250" y="3556625"/>
            <a:ext cx="3465600" cy="9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5"/>
          <p:cNvSpPr txBox="1"/>
          <p:nvPr/>
        </p:nvSpPr>
        <p:spPr>
          <a:xfrm>
            <a:off x="953700" y="3509325"/>
            <a:ext cx="1911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プレースホルダー</a:t>
            </a:r>
            <a:r>
              <a:rPr lang="ja" sz="1000">
                <a:solidFill>
                  <a:schemeClr val="dk1"/>
                </a:solidFill>
              </a:rPr>
              <a:t>有り。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（@empName, @deptCode）</a:t>
            </a:r>
            <a:endParaRPr sz="1000"/>
          </a:p>
        </p:txBody>
      </p:sp>
      <p:sp>
        <p:nvSpPr>
          <p:cNvPr id="256" name="Google Shape;256;p35"/>
          <p:cNvSpPr txBox="1"/>
          <p:nvPr/>
        </p:nvSpPr>
        <p:spPr>
          <a:xfrm>
            <a:off x="0" y="4027450"/>
            <a:ext cx="4231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つまり、ここでパラメータクエリが設定された！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cxnSp>
        <p:nvCxnSpPr>
          <p:cNvPr id="266" name="Google Shape;266;p36"/>
          <p:cNvCxnSpPr/>
          <p:nvPr/>
        </p:nvCxnSpPr>
        <p:spPr>
          <a:xfrm rot="10800000">
            <a:off x="2918200" y="3815850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6"/>
          <p:cNvSpPr txBox="1"/>
          <p:nvPr/>
        </p:nvSpPr>
        <p:spPr>
          <a:xfrm>
            <a:off x="311700" y="3589750"/>
            <a:ext cx="25536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268" name="Google Shape;268;p36"/>
          <p:cNvCxnSpPr/>
          <p:nvPr/>
        </p:nvCxnSpPr>
        <p:spPr>
          <a:xfrm>
            <a:off x="4235175" y="2714150"/>
            <a:ext cx="0" cy="9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6"/>
          <p:cNvCxnSpPr/>
          <p:nvPr/>
        </p:nvCxnSpPr>
        <p:spPr>
          <a:xfrm rot="10800000">
            <a:off x="2918200" y="4084975"/>
            <a:ext cx="12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6"/>
          <p:cNvSpPr txBox="1"/>
          <p:nvPr/>
        </p:nvSpPr>
        <p:spPr>
          <a:xfrm>
            <a:off x="357375" y="3815850"/>
            <a:ext cx="239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プレースホルダーの具体的な値を設定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②パラメータクエリを実装する方法　</a:t>
            </a:r>
            <a:r>
              <a:rPr b="1" lang="ja" sz="1600"/>
              <a:t>パラメータークエリの実装方法</a:t>
            </a:r>
            <a:endParaRPr b="1" sz="16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64" y="2714150"/>
            <a:ext cx="5279176" cy="1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4">
            <a:alphaModFix/>
          </a:blip>
          <a:srcRect b="26400" l="0" r="0" t="0"/>
          <a:stretch/>
        </p:blipFill>
        <p:spPr>
          <a:xfrm>
            <a:off x="3756375" y="3933450"/>
            <a:ext cx="5279226" cy="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474225" y="780650"/>
            <a:ext cx="8280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前提①：VB.NET上でSQLの管理・実行を行うためには</a:t>
            </a:r>
            <a:r>
              <a:rPr lang="ja">
                <a:solidFill>
                  <a:srgbClr val="FF0000"/>
                </a:solidFill>
              </a:rPr>
              <a:t>SqlCommand</a:t>
            </a:r>
            <a:r>
              <a:rPr lang="ja"/>
              <a:t>クラスの機能が必要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前提②：SqlCommandクラスは、次のようなメンバーをもつ。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000"/>
              <a:t>・</a:t>
            </a:r>
            <a:r>
              <a:rPr lang="ja" sz="1000">
                <a:solidFill>
                  <a:srgbClr val="FF0000"/>
                </a:solidFill>
              </a:rPr>
              <a:t>Connection</a:t>
            </a:r>
            <a:r>
              <a:rPr lang="ja" sz="1000"/>
              <a:t>プロパティ：どのデータベースを使うかが入る（</a:t>
            </a:r>
            <a:r>
              <a:rPr lang="ja" sz="1000">
                <a:solidFill>
                  <a:schemeClr val="dk1"/>
                </a:solidFill>
              </a:rPr>
              <a:t>SqlConnectionオブジェクトとして</a:t>
            </a:r>
            <a:r>
              <a:rPr lang="ja" sz="1000"/>
              <a:t>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CommandText</a:t>
            </a:r>
            <a:r>
              <a:rPr lang="ja" sz="1000"/>
              <a:t>プロパティ：クエリが入る（Connectionプロパティの値に対して実行するための）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・</a:t>
            </a:r>
            <a:r>
              <a:rPr lang="ja" sz="1000">
                <a:solidFill>
                  <a:srgbClr val="FF0000"/>
                </a:solidFill>
              </a:rPr>
              <a:t>Parameters</a:t>
            </a:r>
            <a:r>
              <a:rPr lang="ja" sz="1000"/>
              <a:t>プロパティ：SqlParameterCollection</a:t>
            </a:r>
            <a:r>
              <a:rPr lang="ja" sz="1000">
                <a:solidFill>
                  <a:schemeClr val="dk1"/>
                </a:solidFill>
              </a:rPr>
              <a:t>（Parameterオブジェクトの配列）</a:t>
            </a:r>
            <a:r>
              <a:rPr lang="ja" sz="1000"/>
              <a:t>を取得する。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		（補足）Parameterオブジェクトとは、プレースホルダー名とその値の組のこと。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前提③：</a:t>
            </a:r>
            <a:r>
              <a:rPr lang="ja">
                <a:solidFill>
                  <a:srgbClr val="FF0000"/>
                </a:solidFill>
              </a:rPr>
              <a:t>New SqlParameter(“プレースホルダー名”,値)</a:t>
            </a:r>
            <a:r>
              <a:rPr lang="ja">
                <a:solidFill>
                  <a:schemeClr val="dk1"/>
                </a:solidFill>
              </a:rPr>
              <a:t>　とすることで、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SqlParameterCollectionに新たなParameterオブジェクトを生成できる。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950963" y="4663075"/>
            <a:ext cx="96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実装例</a:t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311700" y="3589750"/>
            <a:ext cx="25536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281" name="Google Shape;281;p37"/>
          <p:cNvCxnSpPr/>
          <p:nvPr/>
        </p:nvCxnSpPr>
        <p:spPr>
          <a:xfrm>
            <a:off x="4235175" y="2714150"/>
            <a:ext cx="0" cy="163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7"/>
          <p:cNvSpPr txBox="1"/>
          <p:nvPr/>
        </p:nvSpPr>
        <p:spPr>
          <a:xfrm>
            <a:off x="311700" y="3764750"/>
            <a:ext cx="3657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続く処理が行われる。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これでパラメータークエリは実装できた。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00"/>
                </a:solidFill>
              </a:rPr>
              <a:t>リフレクションレビューおわり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00"/>
                </a:solidFill>
              </a:rPr>
              <a:t>質問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344450" y="2690700"/>
            <a:ext cx="8474700" cy="18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質問２</a:t>
            </a:r>
            <a:r>
              <a:rPr lang="ja">
                <a:solidFill>
                  <a:schemeClr val="dk1"/>
                </a:solidFill>
              </a:rPr>
              <a:t>　</a:t>
            </a:r>
            <a:r>
              <a:rPr lang="ja">
                <a:solidFill>
                  <a:schemeClr val="dk1"/>
                </a:solidFill>
              </a:rPr>
              <a:t>以下のコードだけで判断できる、間違っている行は何行目ですか？（一つだけあります）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1263700" y="3071525"/>
            <a:ext cx="6602700" cy="127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質問</a:t>
            </a:r>
            <a:endParaRPr b="1" sz="1600"/>
          </a:p>
        </p:txBody>
      </p:sp>
      <p:sp>
        <p:nvSpPr>
          <p:cNvPr id="300" name="Google Shape;300;p40"/>
          <p:cNvSpPr txBox="1"/>
          <p:nvPr/>
        </p:nvSpPr>
        <p:spPr>
          <a:xfrm>
            <a:off x="357500" y="780650"/>
            <a:ext cx="8448600" cy="17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質問１</a:t>
            </a:r>
            <a:r>
              <a:rPr lang="ja"/>
              <a:t>　次のうち、トランザクションの説明として正しいものはどれですか？</a:t>
            </a:r>
            <a:r>
              <a:rPr lang="ja"/>
              <a:t>（一つだけあります）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		</a:t>
            </a:r>
            <a:r>
              <a:rPr lang="ja" sz="1200"/>
              <a:t>①</a:t>
            </a:r>
            <a:r>
              <a:rPr lang="ja" sz="1200">
                <a:solidFill>
                  <a:schemeClr val="dk1"/>
                </a:solidFill>
              </a:rPr>
              <a:t>何がトランザクションになるかは、コンピューターが判断する。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②何がトランザクションになるかは、人間が判断する。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③もしトランザクションの中で問題が起こると、トランザクション中で扱われたデータに異常が生じる。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1322075" y="3166375"/>
            <a:ext cx="64932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101. DBCmd.CommandText = “SELECT * FROM Table1 WHERE Name = @Name”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102. @Name = “小林賢太郎”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103. DBCmd.ExecuteNonQuery()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344450" y="2690700"/>
            <a:ext cx="8474700" cy="18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質問２</a:t>
            </a:r>
            <a:r>
              <a:rPr lang="ja">
                <a:solidFill>
                  <a:schemeClr val="dk1"/>
                </a:solidFill>
              </a:rPr>
              <a:t>　以下のコードだけで判断できる、間違っている行は何行目ですか？（一つだけあります）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1263700" y="3071525"/>
            <a:ext cx="6602700" cy="127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質問</a:t>
            </a:r>
            <a:endParaRPr b="1" sz="1600"/>
          </a:p>
        </p:txBody>
      </p:sp>
      <p:sp>
        <p:nvSpPr>
          <p:cNvPr id="309" name="Google Shape;309;p41"/>
          <p:cNvSpPr txBox="1"/>
          <p:nvPr/>
        </p:nvSpPr>
        <p:spPr>
          <a:xfrm>
            <a:off x="357500" y="780650"/>
            <a:ext cx="8448600" cy="17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質問１</a:t>
            </a:r>
            <a:r>
              <a:rPr lang="ja"/>
              <a:t>　次のうち、トランザクションの説明として正しいものはどれですか？（一つだけあります）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		</a:t>
            </a:r>
            <a:r>
              <a:rPr lang="ja" sz="1200">
                <a:solidFill>
                  <a:schemeClr val="dk1"/>
                </a:solidFill>
              </a:rPr>
              <a:t>①何がトランザクションになるかは、コンピューターが判断する。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lang="ja" sz="1200">
                <a:solidFill>
                  <a:srgbClr val="0000FF"/>
                </a:solidFill>
              </a:rPr>
              <a:t>→人間が判断する。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		②何がトランザクションになるかは、人間が判断する。</a:t>
            </a:r>
            <a:r>
              <a:rPr b="1" lang="ja" sz="1200">
                <a:solidFill>
                  <a:srgbClr val="FF0000"/>
                </a:solidFill>
              </a:rPr>
              <a:t>○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b="1" lang="ja" sz="1200">
                <a:solidFill>
                  <a:srgbClr val="FF0000"/>
                </a:solidFill>
              </a:rPr>
              <a:t>→正解。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		③もしトランザクションの中で問題が起こると、トランザクション中で扱われたデータに異常が生じる。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lang="ja" sz="1200">
                <a:solidFill>
                  <a:srgbClr val="0000FF"/>
                </a:solidFill>
              </a:rPr>
              <a:t>→それを防ぐためにトランザクションを指定する。</a:t>
            </a:r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1322075" y="3166375"/>
            <a:ext cx="64932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101. DBCmd.CommandText = “SELECT * FROM Table1 WHERE Name = @Name”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102. @Name = “小林賢太郎”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103. DBCmd.ExecuteNonQuery()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</a:t>
            </a:r>
            <a:r>
              <a:rPr lang="ja" sz="1600"/>
              <a:t>　</a:t>
            </a:r>
            <a:r>
              <a:rPr b="1" lang="ja" sz="1600"/>
              <a:t>トランザクション</a:t>
            </a:r>
            <a:r>
              <a:rPr b="1" lang="ja" sz="1600"/>
              <a:t>とは</a:t>
            </a:r>
            <a:r>
              <a:rPr b="1" lang="ja" sz="1600"/>
              <a:t>（復習）</a:t>
            </a:r>
            <a:endParaRPr b="1" sz="1600"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2970850"/>
            <a:ext cx="8448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トランザクション</a:t>
            </a:r>
            <a:r>
              <a:rPr lang="ja"/>
              <a:t>：</a:t>
            </a:r>
            <a:r>
              <a:rPr lang="ja"/>
              <a:t>処理の基本単位のこと。トランザクション内で処理が中断された場合は、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トランザクション開始直前まで状態を巻き戻すことができる。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コミット</a:t>
            </a:r>
            <a:r>
              <a:rPr lang="ja">
                <a:solidFill>
                  <a:schemeClr val="dk1"/>
                </a:solidFill>
              </a:rPr>
              <a:t>：トランザクション内の処理が</a:t>
            </a:r>
            <a:r>
              <a:rPr b="1" lang="ja">
                <a:solidFill>
                  <a:schemeClr val="dk1"/>
                </a:solidFill>
              </a:rPr>
              <a:t>問題なく終わった場合</a:t>
            </a:r>
            <a:r>
              <a:rPr lang="ja">
                <a:solidFill>
                  <a:schemeClr val="dk1"/>
                </a:solidFill>
              </a:rPr>
              <a:t>、処理を確定させること。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ロールバック</a:t>
            </a:r>
            <a:r>
              <a:rPr lang="ja">
                <a:solidFill>
                  <a:schemeClr val="dk1"/>
                </a:solidFill>
              </a:rPr>
              <a:t>：トランザクション内の処理で</a:t>
            </a:r>
            <a:r>
              <a:rPr b="1" lang="ja">
                <a:solidFill>
                  <a:schemeClr val="dk1"/>
                </a:solidFill>
              </a:rPr>
              <a:t>問題があった場合</a:t>
            </a:r>
            <a:r>
              <a:rPr lang="ja">
                <a:solidFill>
                  <a:schemeClr val="dk1"/>
                </a:solidFill>
              </a:rPr>
              <a:t>、データを開始直前の状態に巻き戻すこ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と。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76" y="1875750"/>
            <a:ext cx="4741426" cy="1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087" y="780650"/>
            <a:ext cx="4741426" cy="10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344450" y="2690700"/>
            <a:ext cx="8474700" cy="18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質問２</a:t>
            </a:r>
            <a:r>
              <a:rPr lang="ja">
                <a:solidFill>
                  <a:schemeClr val="dk1"/>
                </a:solidFill>
              </a:rPr>
              <a:t>　以下のコードだけで判断できる、間違っている行は何行目ですか？（一つだけあります）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1263700" y="3071525"/>
            <a:ext cx="6602700" cy="127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質問</a:t>
            </a:r>
            <a:endParaRPr b="1" sz="1600"/>
          </a:p>
        </p:txBody>
      </p:sp>
      <p:sp>
        <p:nvSpPr>
          <p:cNvPr id="318" name="Google Shape;318;p42"/>
          <p:cNvSpPr txBox="1"/>
          <p:nvPr/>
        </p:nvSpPr>
        <p:spPr>
          <a:xfrm>
            <a:off x="357500" y="780650"/>
            <a:ext cx="8448600" cy="17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質問１</a:t>
            </a:r>
            <a:r>
              <a:rPr lang="ja"/>
              <a:t>　次のうち、トランザクションの説明として正しいものはどれですか？（一つだけあります）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		</a:t>
            </a:r>
            <a:r>
              <a:rPr lang="ja" sz="1200"/>
              <a:t>①</a:t>
            </a:r>
            <a:r>
              <a:rPr lang="ja" sz="1200">
                <a:solidFill>
                  <a:schemeClr val="dk1"/>
                </a:solidFill>
              </a:rPr>
              <a:t>何がトランザクションになるかは、コンピューターが判断する。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lang="ja" sz="1200">
                <a:solidFill>
                  <a:srgbClr val="0000FF"/>
                </a:solidFill>
              </a:rPr>
              <a:t>→人間が判断する。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②何がトランザクションになるかは、人間が判断する。</a:t>
            </a:r>
            <a:r>
              <a:rPr b="1" lang="ja" sz="1200">
                <a:solidFill>
                  <a:srgbClr val="FF0000"/>
                </a:solidFill>
              </a:rPr>
              <a:t>○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b="1" lang="ja" sz="1200">
                <a:solidFill>
                  <a:srgbClr val="FF0000"/>
                </a:solidFill>
              </a:rPr>
              <a:t>→正解。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③もしトランザクションの中で問題が起こると、トランザクション中で扱われたデータに異常が生じる。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200">
                <a:solidFill>
                  <a:srgbClr val="0000FF"/>
                </a:solidFill>
              </a:rPr>
              <a:t>→それを防ぐためにトランザクションを指定する。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322075" y="3166375"/>
            <a:ext cx="64932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101. DBCmd.CommandText = “SELECT * FROM Table1 WHERE Name = @Name”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102. @Name = “小林賢太郎”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103. DBCmd.ExecuteNonQuery()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</a:t>
            </a:r>
            <a:endParaRPr sz="1100"/>
          </a:p>
        </p:txBody>
      </p:sp>
      <p:cxnSp>
        <p:nvCxnSpPr>
          <p:cNvPr id="320" name="Google Shape;320;p42"/>
          <p:cNvCxnSpPr/>
          <p:nvPr/>
        </p:nvCxnSpPr>
        <p:spPr>
          <a:xfrm rot="10800000">
            <a:off x="3355900" y="3713450"/>
            <a:ext cx="42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2"/>
          <p:cNvSpPr txBox="1"/>
          <p:nvPr/>
        </p:nvSpPr>
        <p:spPr>
          <a:xfrm>
            <a:off x="3647850" y="3545700"/>
            <a:ext cx="5034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FF0000"/>
                </a:solidFill>
              </a:rPr>
              <a:t>「@Name」はVB.NET上の変数ではないので間違い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DBCmd.Parameters.Add(“@Name”, “小林賢太郎”)　が正解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4858975" y="3866750"/>
            <a:ext cx="2801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2648350" y="4355550"/>
            <a:ext cx="4800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1327825" y="3582200"/>
            <a:ext cx="1918800" cy="1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344450" y="2690700"/>
            <a:ext cx="8474700" cy="18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質問２</a:t>
            </a:r>
            <a:r>
              <a:rPr lang="ja">
                <a:solidFill>
                  <a:schemeClr val="dk1"/>
                </a:solidFill>
              </a:rPr>
              <a:t>　以下のコードだけで判断できる、間違っている行は何行目ですか？（一つだけあります）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1263700" y="3071525"/>
            <a:ext cx="6602700" cy="127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質問</a:t>
            </a:r>
            <a:endParaRPr b="1" sz="1600"/>
          </a:p>
        </p:txBody>
      </p:sp>
      <p:sp>
        <p:nvSpPr>
          <p:cNvPr id="332" name="Google Shape;332;p43"/>
          <p:cNvSpPr txBox="1"/>
          <p:nvPr/>
        </p:nvSpPr>
        <p:spPr>
          <a:xfrm>
            <a:off x="357500" y="780650"/>
            <a:ext cx="8448600" cy="17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質問１</a:t>
            </a:r>
            <a:r>
              <a:rPr lang="ja"/>
              <a:t>　次のうち、トランザクションの説明として正しいものはどれですか？（一つだけあります）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		</a:t>
            </a:r>
            <a:r>
              <a:rPr lang="ja" sz="1200"/>
              <a:t>①</a:t>
            </a:r>
            <a:r>
              <a:rPr lang="ja" sz="1200">
                <a:solidFill>
                  <a:schemeClr val="dk1"/>
                </a:solidFill>
              </a:rPr>
              <a:t>何がトランザクションになるかは、コンピューターが判断する。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lang="ja" sz="1200">
                <a:solidFill>
                  <a:srgbClr val="0000FF"/>
                </a:solidFill>
              </a:rPr>
              <a:t>→人間が判断する。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②何がトランザクションになるかは、人間が判断する。</a:t>
            </a:r>
            <a:r>
              <a:rPr b="1" lang="ja" sz="1200">
                <a:solidFill>
                  <a:srgbClr val="FF0000"/>
                </a:solidFill>
              </a:rPr>
              <a:t>○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		</a:t>
            </a:r>
            <a:r>
              <a:rPr b="1" lang="ja" sz="1200">
                <a:solidFill>
                  <a:srgbClr val="FF0000"/>
                </a:solidFill>
              </a:rPr>
              <a:t>→正解。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③もしトランザクションの中で問題が起こると、トランザクション中で扱われたデータに異常が生じる。</a:t>
            </a:r>
            <a:r>
              <a:rPr lang="ja" sz="1200">
                <a:solidFill>
                  <a:srgbClr val="0000FF"/>
                </a:solidFill>
              </a:rPr>
              <a:t>×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		</a:t>
            </a:r>
            <a:r>
              <a:rPr lang="ja" sz="1200">
                <a:solidFill>
                  <a:srgbClr val="0000FF"/>
                </a:solidFill>
              </a:rPr>
              <a:t>→それを防ぐためにトランザクションを指定する。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1322075" y="3166375"/>
            <a:ext cx="64932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101. DBCmd.CommandText = “SELECT * FROM Table1 WHERE Name = @Name”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102. @Name = “小林賢太郎”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103. DBCmd.ExecuteNonQuery()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︙</a:t>
            </a:r>
            <a:endParaRPr sz="1100"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3355900" y="3713450"/>
            <a:ext cx="42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647850" y="3545700"/>
            <a:ext cx="5034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「@Name」はVB.NET上の変数ではないので間違い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DBCmd.Parameters.Add(“@Name”, “小林賢太郎”)　が正解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4858975" y="3866750"/>
            <a:ext cx="2801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648350" y="4355550"/>
            <a:ext cx="4800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3"/>
          <p:cNvSpPr/>
          <p:nvPr/>
        </p:nvSpPr>
        <p:spPr>
          <a:xfrm>
            <a:off x="1327825" y="3582200"/>
            <a:ext cx="1918800" cy="1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00"/>
                </a:solidFill>
              </a:rPr>
              <a:t>全て終わりです。ありがとうございました。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ADO.NETでの利用</a:t>
            </a:r>
            <a:endParaRPr b="1"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357500" y="780650"/>
            <a:ext cx="8448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ADO.NETでは、トランザクションを</a:t>
            </a:r>
            <a:r>
              <a:rPr b="1" lang="ja">
                <a:solidFill>
                  <a:srgbClr val="FF0000"/>
                </a:solidFill>
              </a:rPr>
              <a:t>暗黙的なトランザクション</a:t>
            </a:r>
            <a:r>
              <a:rPr lang="ja"/>
              <a:t>と</a:t>
            </a:r>
            <a:r>
              <a:rPr b="1" lang="ja">
                <a:solidFill>
                  <a:srgbClr val="FF0000"/>
                </a:solidFill>
              </a:rPr>
              <a:t>明示的なトランザクション</a:t>
            </a:r>
            <a:r>
              <a:rPr lang="ja"/>
              <a:t>の２種類の方法で扱える。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ADO.NETでの利用</a:t>
            </a:r>
            <a:endParaRPr b="1" sz="1600"/>
          </a:p>
        </p:txBody>
      </p:sp>
      <p:sp>
        <p:nvSpPr>
          <p:cNvPr id="80" name="Google Shape;80;p17"/>
          <p:cNvSpPr txBox="1"/>
          <p:nvPr/>
        </p:nvSpPr>
        <p:spPr>
          <a:xfrm>
            <a:off x="357500" y="780650"/>
            <a:ext cx="8448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ADO.NETでは、トランザクションを</a:t>
            </a:r>
            <a:r>
              <a:rPr b="1" lang="ja">
                <a:solidFill>
                  <a:srgbClr val="FF0000"/>
                </a:solidFill>
              </a:rPr>
              <a:t>暗黙的なトランザクション</a:t>
            </a:r>
            <a:r>
              <a:rPr lang="ja"/>
              <a:t>と</a:t>
            </a:r>
            <a:r>
              <a:rPr b="1" lang="ja">
                <a:solidFill>
                  <a:srgbClr val="FF0000"/>
                </a:solidFill>
              </a:rPr>
              <a:t>明示的なトランザクション</a:t>
            </a:r>
            <a:r>
              <a:rPr lang="ja"/>
              <a:t>の２種類の方法で扱える。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675" y="1597775"/>
            <a:ext cx="8520600" cy="105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暗黙的なトランザクション</a:t>
            </a:r>
            <a:r>
              <a:rPr lang="ja"/>
              <a:t>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トランザクションの終了宣言（コミット・ロールバック）を、</a:t>
            </a:r>
            <a:r>
              <a:rPr b="1" lang="ja"/>
              <a:t>自動的に処理させる</a:t>
            </a:r>
            <a:r>
              <a:rPr lang="ja"/>
              <a:t>トランザクション。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（自動的に処理させるという部分が、「暗黙的」と呼ばれる理由だと思います。）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ADO.NETでの利用</a:t>
            </a:r>
            <a:endParaRPr b="1" sz="1600"/>
          </a:p>
        </p:txBody>
      </p:sp>
      <p:sp>
        <p:nvSpPr>
          <p:cNvPr id="87" name="Google Shape;87;p18"/>
          <p:cNvSpPr txBox="1"/>
          <p:nvPr/>
        </p:nvSpPr>
        <p:spPr>
          <a:xfrm>
            <a:off x="357500" y="780650"/>
            <a:ext cx="8448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ADO.NETでは、トランザクションを</a:t>
            </a:r>
            <a:r>
              <a:rPr b="1" lang="ja">
                <a:solidFill>
                  <a:srgbClr val="FF0000"/>
                </a:solidFill>
              </a:rPr>
              <a:t>暗黙的なトランザクション</a:t>
            </a:r>
            <a:r>
              <a:rPr lang="ja"/>
              <a:t>と</a:t>
            </a:r>
            <a:r>
              <a:rPr b="1" lang="ja">
                <a:solidFill>
                  <a:srgbClr val="FF0000"/>
                </a:solidFill>
              </a:rPr>
              <a:t>明示的なトランザクション</a:t>
            </a:r>
            <a:r>
              <a:rPr lang="ja"/>
              <a:t>の２種類の方法で扱える。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11675" y="1597775"/>
            <a:ext cx="8520600" cy="105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暗黙的なトランザクション</a:t>
            </a:r>
            <a:r>
              <a:rPr lang="ja"/>
              <a:t>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トランザクションの終了宣言（コミット・ロールバック）を、</a:t>
            </a:r>
            <a:r>
              <a:rPr b="1" lang="ja"/>
              <a:t>自動的に処理させる</a:t>
            </a:r>
            <a:r>
              <a:rPr lang="ja"/>
              <a:t>トランザクション。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（自動的に処理させるという部分が、「暗黙的」と呼ばれる理由だと思います。）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57500" y="3078000"/>
            <a:ext cx="8520600" cy="105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明示的なトランザクション</a:t>
            </a:r>
            <a:r>
              <a:rPr lang="ja"/>
              <a:t>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トランザクションの終了宣言（コミット・ロールバック）を、</a:t>
            </a:r>
            <a:r>
              <a:rPr b="1" lang="ja"/>
              <a:t>コード内に記述する</a:t>
            </a:r>
            <a:r>
              <a:rPr lang="ja"/>
              <a:t>トランザクション。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（コミット・ロールバックを実際に宣言するという部分が、「明示的」と呼ばれる理由だと思います。）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具体的な処理</a:t>
            </a:r>
            <a:endParaRPr b="1" sz="1600"/>
          </a:p>
        </p:txBody>
      </p:sp>
      <p:sp>
        <p:nvSpPr>
          <p:cNvPr id="95" name="Google Shape;95;p19"/>
          <p:cNvSpPr txBox="1"/>
          <p:nvPr/>
        </p:nvSpPr>
        <p:spPr>
          <a:xfrm>
            <a:off x="357500" y="780650"/>
            <a:ext cx="844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昨日扱われた、暗黙的なトランザクションを例にします。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0" y="1246675"/>
            <a:ext cx="5380198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650" y="2489325"/>
            <a:ext cx="5380341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50" y="3731975"/>
            <a:ext cx="5380223" cy="12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4413925" y="1845825"/>
            <a:ext cx="0" cy="14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3516550" y="2057400"/>
            <a:ext cx="80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9"/>
          <p:cNvSpPr txBox="1"/>
          <p:nvPr/>
        </p:nvSpPr>
        <p:spPr>
          <a:xfrm>
            <a:off x="58375" y="1714500"/>
            <a:ext cx="3406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トランザクションの範囲を定めるために必要なクラスを読み込む。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具体的な処理</a:t>
            </a:r>
            <a:endParaRPr b="1" sz="1600"/>
          </a:p>
        </p:txBody>
      </p:sp>
      <p:sp>
        <p:nvSpPr>
          <p:cNvPr id="107" name="Google Shape;107;p20"/>
          <p:cNvSpPr txBox="1"/>
          <p:nvPr/>
        </p:nvSpPr>
        <p:spPr>
          <a:xfrm>
            <a:off x="357500" y="780650"/>
            <a:ext cx="844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昨日扱われた、暗黙的なトランザクションを例にします。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0" y="1246675"/>
            <a:ext cx="5380198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650" y="2489325"/>
            <a:ext cx="5380341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50" y="3731975"/>
            <a:ext cx="5380223" cy="12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>
            <a:off x="4413925" y="1845825"/>
            <a:ext cx="0" cy="39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3494675" y="2341800"/>
            <a:ext cx="80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87875" y="2064700"/>
            <a:ext cx="3406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コミットするかロールバックするかは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例外処理によって判断させる。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53200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①ADO.NETにおけるトランザクション処理の方法　</a:t>
            </a:r>
            <a:r>
              <a:rPr b="1" lang="ja" sz="1600"/>
              <a:t>具体的な処理</a:t>
            </a:r>
            <a:endParaRPr b="1" sz="1600"/>
          </a:p>
        </p:txBody>
      </p:sp>
      <p:sp>
        <p:nvSpPr>
          <p:cNvPr id="119" name="Google Shape;119;p21"/>
          <p:cNvSpPr txBox="1"/>
          <p:nvPr/>
        </p:nvSpPr>
        <p:spPr>
          <a:xfrm>
            <a:off x="357500" y="780650"/>
            <a:ext cx="844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昨日扱われた、暗黙的なトランザクションを例にします。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0" y="1246675"/>
            <a:ext cx="5380198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650" y="2489325"/>
            <a:ext cx="5380341" cy="12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50" y="3731975"/>
            <a:ext cx="5380223" cy="12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>
            <a:off x="4413925" y="1845825"/>
            <a:ext cx="0" cy="66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3494675" y="2604450"/>
            <a:ext cx="80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 txBox="1"/>
          <p:nvPr/>
        </p:nvSpPr>
        <p:spPr>
          <a:xfrm>
            <a:off x="87875" y="2385650"/>
            <a:ext cx="3406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トランザクションの開始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（ここでTransactionsクラスを利用）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