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755e206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755e206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755e2067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755e2067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755e2067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755e2067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755e2067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755e2067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755e2067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755e2067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755e2067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755e206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55e2067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55e2067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755e2067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755e2067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755e2067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755e2067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755e2067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55e2067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755e2067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55e2067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755e2067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755e2067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755e2067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755e2067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755e2067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755e2067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755e2067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755e2067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74defe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74defe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755e2067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755e206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755e2067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755e206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755e2067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755e2067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755e2067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755e2067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55e206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55e206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755e2067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755e2067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リフレクションレビュー</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000"/>
              <a:t>Session内の、Listに、</a:t>
            </a:r>
            <a:r>
              <a:rPr lang="ja" sz="2000"/>
              <a:t>オブジェクトを入れる仕組みについて</a:t>
            </a:r>
            <a:endParaRPr sz="2000"/>
          </a:p>
          <a:p>
            <a:pPr indent="0" lvl="0" marL="0" rtl="0" algn="ctr">
              <a:spcBef>
                <a:spcPts val="0"/>
              </a:spcBef>
              <a:spcAft>
                <a:spcPts val="0"/>
              </a:spcAft>
              <a:buNone/>
            </a:pPr>
            <a:r>
              <a:rPr lang="ja" sz="2000"/>
              <a:t>（実習の冊子p121のカートに商品を入れるイメージ）</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600"/>
              <a:t>コンピューター側の処理（ShoesDetail.aspx.vbに注目した詳細）</a:t>
            </a:r>
            <a:endParaRPr sz="1600"/>
          </a:p>
        </p:txBody>
      </p:sp>
      <p:pic>
        <p:nvPicPr>
          <p:cNvPr id="139" name="Google Shape;139;p22"/>
          <p:cNvPicPr preferRelativeResize="0"/>
          <p:nvPr/>
        </p:nvPicPr>
        <p:blipFill rotWithShape="1">
          <a:blip r:embed="rId3">
            <a:alphaModFix/>
          </a:blip>
          <a:srcRect b="2492" l="0" r="0" t="27894"/>
          <a:stretch/>
        </p:blipFill>
        <p:spPr>
          <a:xfrm>
            <a:off x="4719625" y="503400"/>
            <a:ext cx="3978900" cy="4026142"/>
          </a:xfrm>
          <a:prstGeom prst="rect">
            <a:avLst/>
          </a:prstGeom>
          <a:noFill/>
          <a:ln>
            <a:noFill/>
          </a:ln>
        </p:spPr>
      </p:pic>
      <p:cxnSp>
        <p:nvCxnSpPr>
          <p:cNvPr id="140" name="Google Shape;140;p22"/>
          <p:cNvCxnSpPr>
            <a:endCxn id="141" idx="3"/>
          </p:cNvCxnSpPr>
          <p:nvPr/>
        </p:nvCxnSpPr>
        <p:spPr>
          <a:xfrm rot="10800000">
            <a:off x="4104495" y="2481032"/>
            <a:ext cx="725400" cy="546600"/>
          </a:xfrm>
          <a:prstGeom prst="straightConnector1">
            <a:avLst/>
          </a:prstGeom>
          <a:noFill/>
          <a:ln cap="flat" cmpd="sng" w="28575">
            <a:solidFill>
              <a:srgbClr val="FF0000"/>
            </a:solidFill>
            <a:prstDash val="solid"/>
            <a:round/>
            <a:headEnd len="med" w="med" type="none"/>
            <a:tailEnd len="med" w="med" type="triangle"/>
          </a:ln>
        </p:spPr>
      </p:cxnSp>
      <p:pic>
        <p:nvPicPr>
          <p:cNvPr id="141" name="Google Shape;141;p22"/>
          <p:cNvPicPr preferRelativeResize="0"/>
          <p:nvPr/>
        </p:nvPicPr>
        <p:blipFill>
          <a:blip r:embed="rId4">
            <a:alphaModFix/>
          </a:blip>
          <a:stretch>
            <a:fillRect/>
          </a:stretch>
        </p:blipFill>
        <p:spPr>
          <a:xfrm>
            <a:off x="445345" y="2051045"/>
            <a:ext cx="3659151" cy="859975"/>
          </a:xfrm>
          <a:prstGeom prst="rect">
            <a:avLst/>
          </a:prstGeom>
          <a:noFill/>
          <a:ln cap="flat" cmpd="sng" w="9525">
            <a:solidFill>
              <a:schemeClr val="dk2"/>
            </a:solidFill>
            <a:prstDash val="solid"/>
            <a:round/>
            <a:headEnd len="sm" w="sm" type="none"/>
            <a:tailEnd len="sm" w="sm" type="none"/>
          </a:ln>
        </p:spPr>
      </p:pic>
      <p:pic>
        <p:nvPicPr>
          <p:cNvPr id="142" name="Google Shape;142;p22"/>
          <p:cNvPicPr preferRelativeResize="0"/>
          <p:nvPr/>
        </p:nvPicPr>
        <p:blipFill>
          <a:blip r:embed="rId5">
            <a:alphaModFix/>
          </a:blip>
          <a:stretch>
            <a:fillRect/>
          </a:stretch>
        </p:blipFill>
        <p:spPr>
          <a:xfrm>
            <a:off x="1118025" y="500200"/>
            <a:ext cx="2206749" cy="1466550"/>
          </a:xfrm>
          <a:prstGeom prst="rect">
            <a:avLst/>
          </a:prstGeom>
          <a:noFill/>
          <a:ln>
            <a:noFill/>
          </a:ln>
        </p:spPr>
      </p:pic>
      <p:cxnSp>
        <p:nvCxnSpPr>
          <p:cNvPr id="143" name="Google Shape;143;p22"/>
          <p:cNvCxnSpPr/>
          <p:nvPr/>
        </p:nvCxnSpPr>
        <p:spPr>
          <a:xfrm flipH="1">
            <a:off x="889950" y="612850"/>
            <a:ext cx="401400" cy="16488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2"/>
          <p:cNvCxnSpPr/>
          <p:nvPr/>
        </p:nvCxnSpPr>
        <p:spPr>
          <a:xfrm>
            <a:off x="4902750" y="518000"/>
            <a:ext cx="7200" cy="2247000"/>
          </a:xfrm>
          <a:prstGeom prst="straightConnector1">
            <a:avLst/>
          </a:prstGeom>
          <a:noFill/>
          <a:ln cap="flat" cmpd="sng" w="28575">
            <a:solidFill>
              <a:schemeClr val="dk2"/>
            </a:solidFill>
            <a:prstDash val="solid"/>
            <a:round/>
            <a:headEnd len="med" w="med" type="none"/>
            <a:tailEnd len="med" w="med" type="none"/>
          </a:ln>
        </p:spPr>
      </p:cxnSp>
      <p:sp>
        <p:nvSpPr>
          <p:cNvPr id="145" name="Google Shape;145;p22"/>
          <p:cNvSpPr txBox="1"/>
          <p:nvPr/>
        </p:nvSpPr>
        <p:spPr>
          <a:xfrm>
            <a:off x="1014100" y="3108000"/>
            <a:ext cx="3735300" cy="7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Item</a:t>
            </a:r>
            <a:r>
              <a:rPr lang="ja">
                <a:solidFill>
                  <a:srgbClr val="FF0000"/>
                </a:solidFill>
              </a:rPr>
              <a:t>クラスを用いて</a:t>
            </a:r>
            <a:endParaRPr>
              <a:solidFill>
                <a:srgbClr val="FF0000"/>
              </a:solidFill>
            </a:endParaRPr>
          </a:p>
          <a:p>
            <a:pPr indent="0" lvl="0" marL="0" rtl="0" algn="l">
              <a:spcBef>
                <a:spcPts val="0"/>
              </a:spcBef>
              <a:spcAft>
                <a:spcPts val="0"/>
              </a:spcAft>
              <a:buNone/>
            </a:pPr>
            <a:r>
              <a:rPr lang="ja">
                <a:solidFill>
                  <a:srgbClr val="FF0000"/>
                </a:solidFill>
              </a:rPr>
              <a:t>SelectItemという名前のインスタンスを生成</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151" name="Google Shape;151;p23"/>
          <p:cNvPicPr preferRelativeResize="0"/>
          <p:nvPr/>
        </p:nvPicPr>
        <p:blipFill rotWithShape="1">
          <a:blip r:embed="rId3">
            <a:alphaModFix/>
          </a:blip>
          <a:srcRect b="2492" l="0" r="0" t="27894"/>
          <a:stretch/>
        </p:blipFill>
        <p:spPr>
          <a:xfrm>
            <a:off x="4719625" y="503400"/>
            <a:ext cx="3978900" cy="4026142"/>
          </a:xfrm>
          <a:prstGeom prst="rect">
            <a:avLst/>
          </a:prstGeom>
          <a:noFill/>
          <a:ln>
            <a:noFill/>
          </a:ln>
        </p:spPr>
      </p:pic>
      <p:pic>
        <p:nvPicPr>
          <p:cNvPr id="152" name="Google Shape;152;p23"/>
          <p:cNvPicPr preferRelativeResize="0"/>
          <p:nvPr/>
        </p:nvPicPr>
        <p:blipFill>
          <a:blip r:embed="rId4">
            <a:alphaModFix/>
          </a:blip>
          <a:stretch>
            <a:fillRect/>
          </a:stretch>
        </p:blipFill>
        <p:spPr>
          <a:xfrm>
            <a:off x="445345" y="2051045"/>
            <a:ext cx="3659151" cy="859975"/>
          </a:xfrm>
          <a:prstGeom prst="rect">
            <a:avLst/>
          </a:prstGeom>
          <a:noFill/>
          <a:ln cap="flat" cmpd="sng" w="9525">
            <a:solidFill>
              <a:schemeClr val="dk2"/>
            </a:solidFill>
            <a:prstDash val="solid"/>
            <a:round/>
            <a:headEnd len="sm" w="sm" type="none"/>
            <a:tailEnd len="sm" w="sm" type="none"/>
          </a:ln>
        </p:spPr>
      </p:pic>
      <p:pic>
        <p:nvPicPr>
          <p:cNvPr id="153" name="Google Shape;153;p23"/>
          <p:cNvPicPr preferRelativeResize="0"/>
          <p:nvPr/>
        </p:nvPicPr>
        <p:blipFill>
          <a:blip r:embed="rId5">
            <a:alphaModFix/>
          </a:blip>
          <a:stretch>
            <a:fillRect/>
          </a:stretch>
        </p:blipFill>
        <p:spPr>
          <a:xfrm>
            <a:off x="1118013" y="3099899"/>
            <a:ext cx="2386775" cy="1197300"/>
          </a:xfrm>
          <a:prstGeom prst="rect">
            <a:avLst/>
          </a:prstGeom>
          <a:noFill/>
          <a:ln cap="flat" cmpd="sng" w="9525">
            <a:solidFill>
              <a:schemeClr val="dk2"/>
            </a:solidFill>
            <a:prstDash val="solid"/>
            <a:round/>
            <a:headEnd len="sm" w="sm" type="none"/>
            <a:tailEnd len="sm" w="sm" type="none"/>
          </a:ln>
        </p:spPr>
      </p:pic>
      <p:cxnSp>
        <p:nvCxnSpPr>
          <p:cNvPr id="154" name="Google Shape;154;p23"/>
          <p:cNvCxnSpPr/>
          <p:nvPr/>
        </p:nvCxnSpPr>
        <p:spPr>
          <a:xfrm rot="10800000">
            <a:off x="3129875" y="3407000"/>
            <a:ext cx="1692600" cy="14700"/>
          </a:xfrm>
          <a:prstGeom prst="straightConnector1">
            <a:avLst/>
          </a:prstGeom>
          <a:noFill/>
          <a:ln cap="flat" cmpd="sng" w="28575">
            <a:solidFill>
              <a:srgbClr val="FF0000"/>
            </a:solidFill>
            <a:prstDash val="solid"/>
            <a:round/>
            <a:headEnd len="med" w="med" type="none"/>
            <a:tailEnd len="med" w="med" type="triangle"/>
          </a:ln>
        </p:spPr>
      </p:cxnSp>
      <p:cxnSp>
        <p:nvCxnSpPr>
          <p:cNvPr id="155" name="Google Shape;155;p23"/>
          <p:cNvCxnSpPr/>
          <p:nvPr/>
        </p:nvCxnSpPr>
        <p:spPr>
          <a:xfrm flipH="1">
            <a:off x="3385175" y="3523050"/>
            <a:ext cx="1437300" cy="117600"/>
          </a:xfrm>
          <a:prstGeom prst="straightConnector1">
            <a:avLst/>
          </a:prstGeom>
          <a:noFill/>
          <a:ln cap="flat" cmpd="sng" w="28575">
            <a:solidFill>
              <a:srgbClr val="FF0000"/>
            </a:solidFill>
            <a:prstDash val="solid"/>
            <a:round/>
            <a:headEnd len="med" w="med" type="none"/>
            <a:tailEnd len="med" w="med" type="triangle"/>
          </a:ln>
        </p:spPr>
      </p:cxnSp>
      <p:cxnSp>
        <p:nvCxnSpPr>
          <p:cNvPr id="156" name="Google Shape;156;p23"/>
          <p:cNvCxnSpPr/>
          <p:nvPr/>
        </p:nvCxnSpPr>
        <p:spPr>
          <a:xfrm flipH="1">
            <a:off x="3348575" y="3604100"/>
            <a:ext cx="1473900" cy="233700"/>
          </a:xfrm>
          <a:prstGeom prst="straightConnector1">
            <a:avLst/>
          </a:prstGeom>
          <a:noFill/>
          <a:ln cap="flat" cmpd="sng" w="28575">
            <a:solidFill>
              <a:srgbClr val="FF0000"/>
            </a:solidFill>
            <a:prstDash val="solid"/>
            <a:round/>
            <a:headEnd len="med" w="med" type="none"/>
            <a:tailEnd len="med" w="med" type="triangle"/>
          </a:ln>
        </p:spPr>
      </p:cxnSp>
      <p:cxnSp>
        <p:nvCxnSpPr>
          <p:cNvPr id="157" name="Google Shape;157;p23"/>
          <p:cNvCxnSpPr/>
          <p:nvPr/>
        </p:nvCxnSpPr>
        <p:spPr>
          <a:xfrm flipH="1">
            <a:off x="2801550" y="3696525"/>
            <a:ext cx="2019300" cy="345300"/>
          </a:xfrm>
          <a:prstGeom prst="straightConnector1">
            <a:avLst/>
          </a:prstGeom>
          <a:noFill/>
          <a:ln cap="flat" cmpd="sng" w="28575">
            <a:solidFill>
              <a:srgbClr val="FF0000"/>
            </a:solidFill>
            <a:prstDash val="solid"/>
            <a:round/>
            <a:headEnd len="med" w="med" type="none"/>
            <a:tailEnd len="med" w="med" type="triangle"/>
          </a:ln>
        </p:spPr>
      </p:cxnSp>
      <p:pic>
        <p:nvPicPr>
          <p:cNvPr id="158" name="Google Shape;158;p23"/>
          <p:cNvPicPr preferRelativeResize="0"/>
          <p:nvPr/>
        </p:nvPicPr>
        <p:blipFill>
          <a:blip r:embed="rId6">
            <a:alphaModFix/>
          </a:blip>
          <a:stretch>
            <a:fillRect/>
          </a:stretch>
        </p:blipFill>
        <p:spPr>
          <a:xfrm>
            <a:off x="1118025" y="500200"/>
            <a:ext cx="2206749" cy="1466550"/>
          </a:xfrm>
          <a:prstGeom prst="rect">
            <a:avLst/>
          </a:prstGeom>
          <a:noFill/>
          <a:ln>
            <a:noFill/>
          </a:ln>
        </p:spPr>
      </p:pic>
      <p:cxnSp>
        <p:nvCxnSpPr>
          <p:cNvPr id="159" name="Google Shape;159;p23"/>
          <p:cNvCxnSpPr/>
          <p:nvPr/>
        </p:nvCxnSpPr>
        <p:spPr>
          <a:xfrm flipH="1">
            <a:off x="889950" y="612850"/>
            <a:ext cx="401400" cy="16488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3"/>
          <p:cNvCxnSpPr/>
          <p:nvPr/>
        </p:nvCxnSpPr>
        <p:spPr>
          <a:xfrm>
            <a:off x="4902750" y="518000"/>
            <a:ext cx="0" cy="2816100"/>
          </a:xfrm>
          <a:prstGeom prst="straightConnector1">
            <a:avLst/>
          </a:prstGeom>
          <a:noFill/>
          <a:ln cap="flat" cmpd="sng" w="28575">
            <a:solidFill>
              <a:schemeClr val="dk2"/>
            </a:solidFill>
            <a:prstDash val="solid"/>
            <a:round/>
            <a:headEnd len="med" w="med" type="none"/>
            <a:tailEnd len="med" w="med" type="none"/>
          </a:ln>
        </p:spPr>
      </p:cxnSp>
      <p:sp>
        <p:nvSpPr>
          <p:cNvPr id="161" name="Google Shape;161;p23"/>
          <p:cNvSpPr txBox="1"/>
          <p:nvPr/>
        </p:nvSpPr>
        <p:spPr>
          <a:xfrm>
            <a:off x="348175" y="4384750"/>
            <a:ext cx="45489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Itemクラスのプロパティで用意していた箱に、</a:t>
            </a:r>
            <a:endParaRPr>
              <a:solidFill>
                <a:srgbClr val="FF0000"/>
              </a:solidFill>
            </a:endParaRPr>
          </a:p>
          <a:p>
            <a:pPr indent="0" lvl="0" marL="0" rtl="0" algn="l">
              <a:spcBef>
                <a:spcPts val="0"/>
              </a:spcBef>
              <a:spcAft>
                <a:spcPts val="0"/>
              </a:spcAft>
              <a:buNone/>
            </a:pPr>
            <a:r>
              <a:rPr lang="ja">
                <a:solidFill>
                  <a:srgbClr val="FF0000"/>
                </a:solidFill>
              </a:rPr>
              <a:t>さきほど定めておいた値を代入する。</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600"/>
              <a:t>コンピューター側の処理（ShoesDetail.aspx.vbに注目した詳細）</a:t>
            </a:r>
            <a:endParaRPr sz="1600"/>
          </a:p>
        </p:txBody>
      </p:sp>
      <p:pic>
        <p:nvPicPr>
          <p:cNvPr id="167" name="Google Shape;167;p24"/>
          <p:cNvPicPr preferRelativeResize="0"/>
          <p:nvPr/>
        </p:nvPicPr>
        <p:blipFill rotWithShape="1">
          <a:blip r:embed="rId3">
            <a:alphaModFix/>
          </a:blip>
          <a:srcRect b="2492" l="0" r="0" t="27894"/>
          <a:stretch/>
        </p:blipFill>
        <p:spPr>
          <a:xfrm>
            <a:off x="4719625" y="503400"/>
            <a:ext cx="3978900" cy="4026142"/>
          </a:xfrm>
          <a:prstGeom prst="rect">
            <a:avLst/>
          </a:prstGeom>
          <a:noFill/>
          <a:ln>
            <a:noFill/>
          </a:ln>
        </p:spPr>
      </p:pic>
      <p:pic>
        <p:nvPicPr>
          <p:cNvPr id="168" name="Google Shape;168;p24"/>
          <p:cNvPicPr preferRelativeResize="0"/>
          <p:nvPr/>
        </p:nvPicPr>
        <p:blipFill>
          <a:blip r:embed="rId4">
            <a:alphaModFix/>
          </a:blip>
          <a:stretch>
            <a:fillRect/>
          </a:stretch>
        </p:blipFill>
        <p:spPr>
          <a:xfrm>
            <a:off x="348176" y="573051"/>
            <a:ext cx="3978900" cy="686856"/>
          </a:xfrm>
          <a:prstGeom prst="rect">
            <a:avLst/>
          </a:prstGeom>
          <a:noFill/>
          <a:ln>
            <a:noFill/>
          </a:ln>
        </p:spPr>
      </p:pic>
      <p:pic>
        <p:nvPicPr>
          <p:cNvPr id="169" name="Google Shape;169;p24"/>
          <p:cNvPicPr preferRelativeResize="0"/>
          <p:nvPr/>
        </p:nvPicPr>
        <p:blipFill rotWithShape="1">
          <a:blip r:embed="rId5">
            <a:alphaModFix/>
          </a:blip>
          <a:srcRect b="0" l="0" r="66782" t="0"/>
          <a:stretch/>
        </p:blipFill>
        <p:spPr>
          <a:xfrm>
            <a:off x="1917425" y="1583250"/>
            <a:ext cx="1475100" cy="1199675"/>
          </a:xfrm>
          <a:prstGeom prst="rect">
            <a:avLst/>
          </a:prstGeom>
          <a:noFill/>
          <a:ln>
            <a:noFill/>
          </a:ln>
        </p:spPr>
      </p:pic>
      <p:cxnSp>
        <p:nvCxnSpPr>
          <p:cNvPr id="170" name="Google Shape;170;p24"/>
          <p:cNvCxnSpPr>
            <a:endCxn id="169" idx="1"/>
          </p:cNvCxnSpPr>
          <p:nvPr/>
        </p:nvCxnSpPr>
        <p:spPr>
          <a:xfrm>
            <a:off x="612125" y="1112987"/>
            <a:ext cx="1305300" cy="1070100"/>
          </a:xfrm>
          <a:prstGeom prst="straightConnector1">
            <a:avLst/>
          </a:prstGeom>
          <a:noFill/>
          <a:ln cap="flat" cmpd="sng" w="28575">
            <a:solidFill>
              <a:srgbClr val="FF0000"/>
            </a:solidFill>
            <a:prstDash val="solid"/>
            <a:round/>
            <a:headEnd len="med" w="med" type="none"/>
            <a:tailEnd len="med" w="med" type="triangle"/>
          </a:ln>
        </p:spPr>
      </p:cxnSp>
      <p:cxnSp>
        <p:nvCxnSpPr>
          <p:cNvPr id="171" name="Google Shape;171;p24"/>
          <p:cNvCxnSpPr/>
          <p:nvPr/>
        </p:nvCxnSpPr>
        <p:spPr>
          <a:xfrm flipH="1">
            <a:off x="4895325" y="539875"/>
            <a:ext cx="14700" cy="3283200"/>
          </a:xfrm>
          <a:prstGeom prst="straightConnector1">
            <a:avLst/>
          </a:prstGeom>
          <a:noFill/>
          <a:ln cap="flat" cmpd="sng" w="28575">
            <a:solidFill>
              <a:schemeClr val="dk2"/>
            </a:solidFill>
            <a:prstDash val="solid"/>
            <a:round/>
            <a:headEnd len="med" w="med" type="none"/>
            <a:tailEnd len="med" w="med" type="none"/>
          </a:ln>
        </p:spPr>
      </p:cxnSp>
      <p:sp>
        <p:nvSpPr>
          <p:cNvPr id="172" name="Google Shape;172;p24"/>
          <p:cNvSpPr txBox="1"/>
          <p:nvPr/>
        </p:nvSpPr>
        <p:spPr>
          <a:xfrm>
            <a:off x="348175" y="2880125"/>
            <a:ext cx="4138800" cy="13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Global.asax</a:t>
            </a:r>
            <a:r>
              <a:rPr lang="ja">
                <a:solidFill>
                  <a:srgbClr val="FF0000"/>
                </a:solidFill>
              </a:rPr>
              <a:t>によって</a:t>
            </a:r>
            <a:r>
              <a:rPr lang="ja">
                <a:solidFill>
                  <a:srgbClr val="FF0000"/>
                </a:solidFill>
              </a:rPr>
              <a:t>、</a:t>
            </a:r>
            <a:endParaRPr>
              <a:solidFill>
                <a:srgbClr val="FF0000"/>
              </a:solidFill>
            </a:endParaRPr>
          </a:p>
          <a:p>
            <a:pPr indent="0" lvl="0" marL="0" rtl="0" algn="l">
              <a:spcBef>
                <a:spcPts val="0"/>
              </a:spcBef>
              <a:spcAft>
                <a:spcPts val="0"/>
              </a:spcAft>
              <a:buNone/>
            </a:pPr>
            <a:r>
              <a:rPr lang="ja">
                <a:solidFill>
                  <a:srgbClr val="FF0000"/>
                </a:solidFill>
              </a:rPr>
              <a:t>あらかじめShoppingCartという動的配列が</a:t>
            </a:r>
            <a:endParaRPr>
              <a:solidFill>
                <a:srgbClr val="FF0000"/>
              </a:solidFill>
            </a:endParaRPr>
          </a:p>
          <a:p>
            <a:pPr indent="0" lvl="0" marL="0" rtl="0" algn="l">
              <a:spcBef>
                <a:spcPts val="0"/>
              </a:spcBef>
              <a:spcAft>
                <a:spcPts val="0"/>
              </a:spcAft>
              <a:buNone/>
            </a:pPr>
            <a:r>
              <a:rPr lang="ja">
                <a:solidFill>
                  <a:srgbClr val="FF0000"/>
                </a:solidFill>
              </a:rPr>
              <a:t>準備されている。</a:t>
            </a:r>
            <a:endParaRPr>
              <a:solidFill>
                <a:srgbClr val="FF0000"/>
              </a:solidFill>
            </a:endParaRPr>
          </a:p>
          <a:p>
            <a:pPr indent="0" lvl="0" marL="0" rtl="0" algn="l">
              <a:spcBef>
                <a:spcPts val="0"/>
              </a:spcBef>
              <a:spcAft>
                <a:spcPts val="0"/>
              </a:spcAft>
              <a:buNone/>
            </a:pPr>
            <a:r>
              <a:rPr lang="ja">
                <a:solidFill>
                  <a:srgbClr val="FF0000"/>
                </a:solidFill>
              </a:rPr>
              <a:t>（場合によっては既に要素も入っている）</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178" name="Google Shape;178;p25"/>
          <p:cNvPicPr preferRelativeResize="0"/>
          <p:nvPr/>
        </p:nvPicPr>
        <p:blipFill rotWithShape="1">
          <a:blip r:embed="rId3">
            <a:alphaModFix/>
          </a:blip>
          <a:srcRect b="2492" l="0" r="0" t="27894"/>
          <a:stretch/>
        </p:blipFill>
        <p:spPr>
          <a:xfrm>
            <a:off x="4719625" y="503400"/>
            <a:ext cx="3978900" cy="4026142"/>
          </a:xfrm>
          <a:prstGeom prst="rect">
            <a:avLst/>
          </a:prstGeom>
          <a:noFill/>
          <a:ln>
            <a:noFill/>
          </a:ln>
        </p:spPr>
      </p:pic>
      <p:cxnSp>
        <p:nvCxnSpPr>
          <p:cNvPr id="179" name="Google Shape;179;p25"/>
          <p:cNvCxnSpPr>
            <a:stCxn id="180" idx="3"/>
          </p:cNvCxnSpPr>
          <p:nvPr/>
        </p:nvCxnSpPr>
        <p:spPr>
          <a:xfrm>
            <a:off x="3392525" y="2183087"/>
            <a:ext cx="1429800" cy="1902600"/>
          </a:xfrm>
          <a:prstGeom prst="straightConnector1">
            <a:avLst/>
          </a:prstGeom>
          <a:noFill/>
          <a:ln cap="flat" cmpd="sng" w="28575">
            <a:solidFill>
              <a:srgbClr val="FF0000"/>
            </a:solidFill>
            <a:prstDash val="solid"/>
            <a:round/>
            <a:headEnd len="med" w="med" type="none"/>
            <a:tailEnd len="med" w="med" type="triangle"/>
          </a:ln>
        </p:spPr>
      </p:cxnSp>
      <p:pic>
        <p:nvPicPr>
          <p:cNvPr id="180" name="Google Shape;180;p25"/>
          <p:cNvPicPr preferRelativeResize="0"/>
          <p:nvPr/>
        </p:nvPicPr>
        <p:blipFill rotWithShape="1">
          <a:blip r:embed="rId4">
            <a:alphaModFix/>
          </a:blip>
          <a:srcRect b="0" l="0" r="66782" t="0"/>
          <a:stretch/>
        </p:blipFill>
        <p:spPr>
          <a:xfrm>
            <a:off x="1917425" y="1583250"/>
            <a:ext cx="1475100" cy="1199675"/>
          </a:xfrm>
          <a:prstGeom prst="rect">
            <a:avLst/>
          </a:prstGeom>
          <a:noFill/>
          <a:ln>
            <a:noFill/>
          </a:ln>
        </p:spPr>
      </p:pic>
      <p:cxnSp>
        <p:nvCxnSpPr>
          <p:cNvPr id="181" name="Google Shape;181;p25"/>
          <p:cNvCxnSpPr/>
          <p:nvPr/>
        </p:nvCxnSpPr>
        <p:spPr>
          <a:xfrm flipH="1">
            <a:off x="4895325" y="539875"/>
            <a:ext cx="14700" cy="3283200"/>
          </a:xfrm>
          <a:prstGeom prst="straightConnector1">
            <a:avLst/>
          </a:prstGeom>
          <a:noFill/>
          <a:ln cap="flat" cmpd="sng" w="28575">
            <a:solidFill>
              <a:schemeClr val="dk2"/>
            </a:solidFill>
            <a:prstDash val="solid"/>
            <a:round/>
            <a:headEnd len="med" w="med" type="none"/>
            <a:tailEnd len="med" w="med" type="none"/>
          </a:ln>
        </p:spPr>
      </p:cxnSp>
      <p:sp>
        <p:nvSpPr>
          <p:cNvPr id="182" name="Google Shape;182;p25"/>
          <p:cNvSpPr txBox="1"/>
          <p:nvPr/>
        </p:nvSpPr>
        <p:spPr>
          <a:xfrm>
            <a:off x="1335125" y="3713525"/>
            <a:ext cx="32832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動的配列ShoppingCartを値に持つ</a:t>
            </a:r>
            <a:endParaRPr>
              <a:solidFill>
                <a:srgbClr val="FF0000"/>
              </a:solidFill>
            </a:endParaRPr>
          </a:p>
          <a:p>
            <a:pPr indent="0" lvl="0" marL="0" rtl="0" algn="l">
              <a:spcBef>
                <a:spcPts val="0"/>
              </a:spcBef>
              <a:spcAft>
                <a:spcPts val="0"/>
              </a:spcAft>
              <a:buClr>
                <a:schemeClr val="dk1"/>
              </a:buClr>
              <a:buSzPts val="1100"/>
              <a:buFont typeface="Arial"/>
              <a:buNone/>
            </a:pPr>
            <a:r>
              <a:rPr lang="ja">
                <a:solidFill>
                  <a:srgbClr val="FF0000"/>
                </a:solidFill>
              </a:rPr>
              <a:t>shoppingCartという変数を定義する。</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188" name="Google Shape;188;p26"/>
          <p:cNvPicPr preferRelativeResize="0"/>
          <p:nvPr/>
        </p:nvPicPr>
        <p:blipFill rotWithShape="1">
          <a:blip r:embed="rId3">
            <a:alphaModFix/>
          </a:blip>
          <a:srcRect b="2492" l="0" r="0" t="27894"/>
          <a:stretch/>
        </p:blipFill>
        <p:spPr>
          <a:xfrm>
            <a:off x="4719625" y="503400"/>
            <a:ext cx="3978900" cy="4026142"/>
          </a:xfrm>
          <a:prstGeom prst="rect">
            <a:avLst/>
          </a:prstGeom>
          <a:noFill/>
          <a:ln>
            <a:noFill/>
          </a:ln>
        </p:spPr>
      </p:pic>
      <p:pic>
        <p:nvPicPr>
          <p:cNvPr id="189" name="Google Shape;189;p26"/>
          <p:cNvPicPr preferRelativeResize="0"/>
          <p:nvPr/>
        </p:nvPicPr>
        <p:blipFill>
          <a:blip r:embed="rId4">
            <a:alphaModFix/>
          </a:blip>
          <a:stretch>
            <a:fillRect/>
          </a:stretch>
        </p:blipFill>
        <p:spPr>
          <a:xfrm>
            <a:off x="348175" y="3499670"/>
            <a:ext cx="3812245" cy="1029875"/>
          </a:xfrm>
          <a:prstGeom prst="rect">
            <a:avLst/>
          </a:prstGeom>
          <a:noFill/>
          <a:ln cap="flat" cmpd="sng" w="9525">
            <a:solidFill>
              <a:schemeClr val="dk2"/>
            </a:solidFill>
            <a:prstDash val="solid"/>
            <a:round/>
            <a:headEnd len="sm" w="sm" type="none"/>
            <a:tailEnd len="sm" w="sm" type="none"/>
          </a:ln>
        </p:spPr>
      </p:pic>
      <p:cxnSp>
        <p:nvCxnSpPr>
          <p:cNvPr id="190" name="Google Shape;190;p26"/>
          <p:cNvCxnSpPr>
            <a:endCxn id="189" idx="3"/>
          </p:cNvCxnSpPr>
          <p:nvPr/>
        </p:nvCxnSpPr>
        <p:spPr>
          <a:xfrm rot="10800000">
            <a:off x="4160420" y="4014608"/>
            <a:ext cx="662100" cy="414000"/>
          </a:xfrm>
          <a:prstGeom prst="straightConnector1">
            <a:avLst/>
          </a:prstGeom>
          <a:noFill/>
          <a:ln cap="flat" cmpd="sng" w="28575">
            <a:solidFill>
              <a:srgbClr val="FF0000"/>
            </a:solidFill>
            <a:prstDash val="solid"/>
            <a:round/>
            <a:headEnd len="med" w="med" type="none"/>
            <a:tailEnd len="med" w="med" type="triangle"/>
          </a:ln>
        </p:spPr>
      </p:cxnSp>
      <p:cxnSp>
        <p:nvCxnSpPr>
          <p:cNvPr id="191" name="Google Shape;191;p26"/>
          <p:cNvCxnSpPr/>
          <p:nvPr/>
        </p:nvCxnSpPr>
        <p:spPr>
          <a:xfrm>
            <a:off x="4910025" y="539875"/>
            <a:ext cx="0" cy="3757200"/>
          </a:xfrm>
          <a:prstGeom prst="straightConnector1">
            <a:avLst/>
          </a:prstGeom>
          <a:noFill/>
          <a:ln cap="flat" cmpd="sng" w="28575">
            <a:solidFill>
              <a:schemeClr val="dk2"/>
            </a:solidFill>
            <a:prstDash val="solid"/>
            <a:round/>
            <a:headEnd len="med" w="med" type="none"/>
            <a:tailEnd len="med" w="med" type="none"/>
          </a:ln>
        </p:spPr>
      </p:cxnSp>
      <p:sp>
        <p:nvSpPr>
          <p:cNvPr id="192" name="Google Shape;192;p26"/>
          <p:cNvSpPr txBox="1"/>
          <p:nvPr/>
        </p:nvSpPr>
        <p:spPr>
          <a:xfrm>
            <a:off x="-21650" y="2823450"/>
            <a:ext cx="4551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selectItem</a:t>
            </a:r>
            <a:r>
              <a:rPr lang="ja">
                <a:solidFill>
                  <a:srgbClr val="FF0000"/>
                </a:solidFill>
              </a:rPr>
              <a:t>というItemクラスのインスタンスの情報を、</a:t>
            </a:r>
            <a:endParaRPr>
              <a:solidFill>
                <a:srgbClr val="FF0000"/>
              </a:solidFill>
            </a:endParaRPr>
          </a:p>
          <a:p>
            <a:pPr indent="0" lvl="0" marL="0" rtl="0" algn="l">
              <a:spcBef>
                <a:spcPts val="0"/>
              </a:spcBef>
              <a:spcAft>
                <a:spcPts val="0"/>
              </a:spcAft>
              <a:buNone/>
            </a:pPr>
            <a:r>
              <a:rPr lang="ja">
                <a:solidFill>
                  <a:srgbClr val="FF0000"/>
                </a:solidFill>
              </a:rPr>
              <a:t>動的配列ShoppingCartに追加する。</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198" name="Google Shape;198;p27"/>
          <p:cNvPicPr preferRelativeResize="0"/>
          <p:nvPr/>
        </p:nvPicPr>
        <p:blipFill rotWithShape="1">
          <a:blip r:embed="rId3">
            <a:alphaModFix/>
          </a:blip>
          <a:srcRect b="2491" l="0" r="0" t="85292"/>
          <a:stretch/>
        </p:blipFill>
        <p:spPr>
          <a:xfrm>
            <a:off x="4661250" y="598343"/>
            <a:ext cx="3978900" cy="706476"/>
          </a:xfrm>
          <a:prstGeom prst="rect">
            <a:avLst/>
          </a:prstGeom>
          <a:noFill/>
          <a:ln>
            <a:noFill/>
          </a:ln>
        </p:spPr>
      </p:pic>
      <p:pic>
        <p:nvPicPr>
          <p:cNvPr id="199" name="Google Shape;199;p27"/>
          <p:cNvPicPr preferRelativeResize="0"/>
          <p:nvPr/>
        </p:nvPicPr>
        <p:blipFill rotWithShape="1">
          <a:blip r:embed="rId4">
            <a:alphaModFix/>
          </a:blip>
          <a:srcRect b="43337" l="0" r="0" t="16367"/>
          <a:stretch/>
        </p:blipFill>
        <p:spPr>
          <a:xfrm>
            <a:off x="4650325" y="1264700"/>
            <a:ext cx="3934650" cy="1048050"/>
          </a:xfrm>
          <a:prstGeom prst="rect">
            <a:avLst/>
          </a:prstGeom>
          <a:noFill/>
          <a:ln>
            <a:noFill/>
          </a:ln>
        </p:spPr>
      </p:pic>
      <p:cxnSp>
        <p:nvCxnSpPr>
          <p:cNvPr id="200" name="Google Shape;200;p27"/>
          <p:cNvCxnSpPr/>
          <p:nvPr/>
        </p:nvCxnSpPr>
        <p:spPr>
          <a:xfrm>
            <a:off x="4829775" y="634725"/>
            <a:ext cx="0" cy="729600"/>
          </a:xfrm>
          <a:prstGeom prst="straightConnector1">
            <a:avLst/>
          </a:prstGeom>
          <a:noFill/>
          <a:ln cap="flat" cmpd="sng" w="28575">
            <a:solidFill>
              <a:schemeClr val="dk2"/>
            </a:solidFill>
            <a:prstDash val="solid"/>
            <a:round/>
            <a:headEnd len="med" w="med" type="none"/>
            <a:tailEnd len="med" w="med" type="none"/>
          </a:ln>
        </p:spPr>
      </p:cxnSp>
      <p:pic>
        <p:nvPicPr>
          <p:cNvPr id="201" name="Google Shape;201;p27"/>
          <p:cNvPicPr preferRelativeResize="0"/>
          <p:nvPr/>
        </p:nvPicPr>
        <p:blipFill rotWithShape="1">
          <a:blip r:embed="rId5">
            <a:alphaModFix/>
          </a:blip>
          <a:srcRect b="74911" l="57215" r="4495" t="7766"/>
          <a:stretch/>
        </p:blipFill>
        <p:spPr>
          <a:xfrm>
            <a:off x="466975" y="751450"/>
            <a:ext cx="2239599" cy="1488350"/>
          </a:xfrm>
          <a:prstGeom prst="rect">
            <a:avLst/>
          </a:prstGeom>
          <a:noFill/>
          <a:ln>
            <a:noFill/>
          </a:ln>
        </p:spPr>
      </p:pic>
      <p:cxnSp>
        <p:nvCxnSpPr>
          <p:cNvPr id="202" name="Google Shape;202;p27"/>
          <p:cNvCxnSpPr/>
          <p:nvPr/>
        </p:nvCxnSpPr>
        <p:spPr>
          <a:xfrm flipH="1" rot="10800000">
            <a:off x="2462250" y="1597725"/>
            <a:ext cx="2316600" cy="338400"/>
          </a:xfrm>
          <a:prstGeom prst="straightConnector1">
            <a:avLst/>
          </a:prstGeom>
          <a:noFill/>
          <a:ln cap="flat" cmpd="sng" w="28575">
            <a:solidFill>
              <a:srgbClr val="FF0000"/>
            </a:solidFill>
            <a:prstDash val="solid"/>
            <a:round/>
            <a:headEnd len="med" w="med" type="none"/>
            <a:tailEnd len="med" w="med" type="triangle"/>
          </a:ln>
        </p:spPr>
      </p:cxnSp>
      <p:sp>
        <p:nvSpPr>
          <p:cNvPr id="203" name="Google Shape;203;p27"/>
          <p:cNvSpPr/>
          <p:nvPr/>
        </p:nvSpPr>
        <p:spPr>
          <a:xfrm>
            <a:off x="798750" y="1802050"/>
            <a:ext cx="1663500" cy="24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txBox="1"/>
          <p:nvPr/>
        </p:nvSpPr>
        <p:spPr>
          <a:xfrm>
            <a:off x="2276275" y="2188725"/>
            <a:ext cx="24660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セッション情報のうち、</a:t>
            </a:r>
            <a:endParaRPr>
              <a:solidFill>
                <a:srgbClr val="FF0000"/>
              </a:solidFill>
            </a:endParaRPr>
          </a:p>
          <a:p>
            <a:pPr indent="0" lvl="0" marL="0" rtl="0" algn="l">
              <a:spcBef>
                <a:spcPts val="0"/>
              </a:spcBef>
              <a:spcAft>
                <a:spcPts val="0"/>
              </a:spcAft>
              <a:buNone/>
            </a:pPr>
            <a:r>
              <a:rPr lang="ja">
                <a:solidFill>
                  <a:srgbClr val="FF0000"/>
                </a:solidFill>
              </a:rPr>
              <a:t>OrderTotalの値を変更する</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210" name="Google Shape;210;p28"/>
          <p:cNvPicPr preferRelativeResize="0"/>
          <p:nvPr/>
        </p:nvPicPr>
        <p:blipFill rotWithShape="1">
          <a:blip r:embed="rId3">
            <a:alphaModFix/>
          </a:blip>
          <a:srcRect b="2491" l="0" r="0" t="85292"/>
          <a:stretch/>
        </p:blipFill>
        <p:spPr>
          <a:xfrm>
            <a:off x="4661250" y="598343"/>
            <a:ext cx="3978900" cy="706476"/>
          </a:xfrm>
          <a:prstGeom prst="rect">
            <a:avLst/>
          </a:prstGeom>
          <a:noFill/>
          <a:ln>
            <a:noFill/>
          </a:ln>
        </p:spPr>
      </p:pic>
      <p:pic>
        <p:nvPicPr>
          <p:cNvPr id="211" name="Google Shape;211;p28"/>
          <p:cNvPicPr preferRelativeResize="0"/>
          <p:nvPr/>
        </p:nvPicPr>
        <p:blipFill rotWithShape="1">
          <a:blip r:embed="rId4">
            <a:alphaModFix/>
          </a:blip>
          <a:srcRect b="43337" l="0" r="0" t="16367"/>
          <a:stretch/>
        </p:blipFill>
        <p:spPr>
          <a:xfrm>
            <a:off x="4650325" y="1264700"/>
            <a:ext cx="3934650" cy="1048050"/>
          </a:xfrm>
          <a:prstGeom prst="rect">
            <a:avLst/>
          </a:prstGeom>
          <a:noFill/>
          <a:ln>
            <a:noFill/>
          </a:ln>
        </p:spPr>
      </p:pic>
      <p:cxnSp>
        <p:nvCxnSpPr>
          <p:cNvPr id="212" name="Google Shape;212;p28"/>
          <p:cNvCxnSpPr/>
          <p:nvPr/>
        </p:nvCxnSpPr>
        <p:spPr>
          <a:xfrm>
            <a:off x="4829775" y="634725"/>
            <a:ext cx="0" cy="729600"/>
          </a:xfrm>
          <a:prstGeom prst="straightConnector1">
            <a:avLst/>
          </a:prstGeom>
          <a:noFill/>
          <a:ln cap="flat" cmpd="sng" w="28575">
            <a:solidFill>
              <a:schemeClr val="dk2"/>
            </a:solidFill>
            <a:prstDash val="solid"/>
            <a:round/>
            <a:headEnd len="med" w="med" type="none"/>
            <a:tailEnd len="med" w="med" type="none"/>
          </a:ln>
        </p:spPr>
      </p:cxnSp>
      <p:pic>
        <p:nvPicPr>
          <p:cNvPr id="213" name="Google Shape;213;p28"/>
          <p:cNvPicPr preferRelativeResize="0"/>
          <p:nvPr/>
        </p:nvPicPr>
        <p:blipFill rotWithShape="1">
          <a:blip r:embed="rId5">
            <a:alphaModFix/>
          </a:blip>
          <a:srcRect b="74911" l="57215" r="4495" t="7766"/>
          <a:stretch/>
        </p:blipFill>
        <p:spPr>
          <a:xfrm>
            <a:off x="466975" y="751450"/>
            <a:ext cx="2239599" cy="1488350"/>
          </a:xfrm>
          <a:prstGeom prst="rect">
            <a:avLst/>
          </a:prstGeom>
          <a:noFill/>
          <a:ln>
            <a:noFill/>
          </a:ln>
        </p:spPr>
      </p:pic>
      <p:pic>
        <p:nvPicPr>
          <p:cNvPr id="214" name="Google Shape;214;p28"/>
          <p:cNvPicPr preferRelativeResize="0"/>
          <p:nvPr/>
        </p:nvPicPr>
        <p:blipFill rotWithShape="1">
          <a:blip r:embed="rId6">
            <a:alphaModFix/>
          </a:blip>
          <a:srcRect b="0" l="5643" r="63719" t="88407"/>
          <a:stretch/>
        </p:blipFill>
        <p:spPr>
          <a:xfrm>
            <a:off x="1092950" y="2491588"/>
            <a:ext cx="1965275" cy="787925"/>
          </a:xfrm>
          <a:prstGeom prst="rect">
            <a:avLst/>
          </a:prstGeom>
          <a:noFill/>
          <a:ln>
            <a:noFill/>
          </a:ln>
        </p:spPr>
      </p:pic>
      <p:cxnSp>
        <p:nvCxnSpPr>
          <p:cNvPr id="215" name="Google Shape;215;p28"/>
          <p:cNvCxnSpPr/>
          <p:nvPr/>
        </p:nvCxnSpPr>
        <p:spPr>
          <a:xfrm flipH="1">
            <a:off x="2130325" y="1597775"/>
            <a:ext cx="2648400" cy="1291500"/>
          </a:xfrm>
          <a:prstGeom prst="straightConnector1">
            <a:avLst/>
          </a:prstGeom>
          <a:noFill/>
          <a:ln cap="flat" cmpd="sng" w="28575">
            <a:solidFill>
              <a:srgbClr val="FF0000"/>
            </a:solidFill>
            <a:prstDash val="solid"/>
            <a:round/>
            <a:headEnd len="med" w="med" type="none"/>
            <a:tailEnd len="med" w="med" type="triangle"/>
          </a:ln>
        </p:spPr>
      </p:cxnSp>
      <p:sp>
        <p:nvSpPr>
          <p:cNvPr id="216" name="Google Shape;216;p28"/>
          <p:cNvSpPr/>
          <p:nvPr/>
        </p:nvSpPr>
        <p:spPr>
          <a:xfrm>
            <a:off x="798750" y="1802050"/>
            <a:ext cx="1663500" cy="24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28"/>
          <p:cNvCxnSpPr>
            <a:endCxn id="214" idx="0"/>
          </p:cNvCxnSpPr>
          <p:nvPr/>
        </p:nvCxnSpPr>
        <p:spPr>
          <a:xfrm flipH="1">
            <a:off x="2075588" y="2053888"/>
            <a:ext cx="39300" cy="437700"/>
          </a:xfrm>
          <a:prstGeom prst="straightConnector1">
            <a:avLst/>
          </a:prstGeom>
          <a:noFill/>
          <a:ln cap="flat" cmpd="sng" w="28575">
            <a:solidFill>
              <a:srgbClr val="000000"/>
            </a:solidFill>
            <a:prstDash val="solid"/>
            <a:round/>
            <a:headEnd len="med" w="med" type="none"/>
            <a:tailEnd len="med" w="med" type="triangle"/>
          </a:ln>
        </p:spPr>
      </p:cxnSp>
      <p:sp>
        <p:nvSpPr>
          <p:cNvPr id="218" name="Google Shape;218;p28"/>
          <p:cNvSpPr txBox="1"/>
          <p:nvPr/>
        </p:nvSpPr>
        <p:spPr>
          <a:xfrm>
            <a:off x="3341450" y="2531600"/>
            <a:ext cx="34290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購入した商品の購入数に応じた値を加算</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224" name="Google Shape;224;p29"/>
          <p:cNvPicPr preferRelativeResize="0"/>
          <p:nvPr/>
        </p:nvPicPr>
        <p:blipFill rotWithShape="1">
          <a:blip r:embed="rId3">
            <a:alphaModFix/>
          </a:blip>
          <a:srcRect b="2491" l="0" r="0" t="85292"/>
          <a:stretch/>
        </p:blipFill>
        <p:spPr>
          <a:xfrm>
            <a:off x="4661250" y="598343"/>
            <a:ext cx="3978900" cy="706476"/>
          </a:xfrm>
          <a:prstGeom prst="rect">
            <a:avLst/>
          </a:prstGeom>
          <a:noFill/>
          <a:ln>
            <a:noFill/>
          </a:ln>
        </p:spPr>
      </p:pic>
      <p:pic>
        <p:nvPicPr>
          <p:cNvPr id="225" name="Google Shape;225;p29"/>
          <p:cNvPicPr preferRelativeResize="0"/>
          <p:nvPr/>
        </p:nvPicPr>
        <p:blipFill rotWithShape="1">
          <a:blip r:embed="rId4">
            <a:alphaModFix/>
          </a:blip>
          <a:srcRect b="43337" l="0" r="0" t="16367"/>
          <a:stretch/>
        </p:blipFill>
        <p:spPr>
          <a:xfrm>
            <a:off x="4650325" y="1264700"/>
            <a:ext cx="3934650" cy="1048050"/>
          </a:xfrm>
          <a:prstGeom prst="rect">
            <a:avLst/>
          </a:prstGeom>
          <a:noFill/>
          <a:ln>
            <a:noFill/>
          </a:ln>
        </p:spPr>
      </p:pic>
      <p:cxnSp>
        <p:nvCxnSpPr>
          <p:cNvPr id="226" name="Google Shape;226;p29"/>
          <p:cNvCxnSpPr/>
          <p:nvPr/>
        </p:nvCxnSpPr>
        <p:spPr>
          <a:xfrm>
            <a:off x="4829775" y="634725"/>
            <a:ext cx="0" cy="1342500"/>
          </a:xfrm>
          <a:prstGeom prst="straightConnector1">
            <a:avLst/>
          </a:prstGeom>
          <a:noFill/>
          <a:ln cap="flat" cmpd="sng" w="28575">
            <a:solidFill>
              <a:schemeClr val="dk2"/>
            </a:solidFill>
            <a:prstDash val="solid"/>
            <a:round/>
            <a:headEnd len="med" w="med" type="none"/>
            <a:tailEnd len="med" w="med" type="none"/>
          </a:ln>
        </p:spPr>
      </p:cxnSp>
      <p:pic>
        <p:nvPicPr>
          <p:cNvPr id="227" name="Google Shape;227;p29"/>
          <p:cNvPicPr preferRelativeResize="0"/>
          <p:nvPr/>
        </p:nvPicPr>
        <p:blipFill>
          <a:blip r:embed="rId5">
            <a:alphaModFix/>
          </a:blip>
          <a:stretch>
            <a:fillRect/>
          </a:stretch>
        </p:blipFill>
        <p:spPr>
          <a:xfrm>
            <a:off x="496442" y="2851196"/>
            <a:ext cx="2415694" cy="2135073"/>
          </a:xfrm>
          <a:prstGeom prst="rect">
            <a:avLst/>
          </a:prstGeom>
          <a:noFill/>
          <a:ln>
            <a:noFill/>
          </a:ln>
        </p:spPr>
      </p:pic>
      <p:pic>
        <p:nvPicPr>
          <p:cNvPr id="228" name="Google Shape;228;p29"/>
          <p:cNvPicPr preferRelativeResize="0"/>
          <p:nvPr/>
        </p:nvPicPr>
        <p:blipFill>
          <a:blip r:embed="rId6">
            <a:alphaModFix/>
          </a:blip>
          <a:stretch>
            <a:fillRect/>
          </a:stretch>
        </p:blipFill>
        <p:spPr>
          <a:xfrm>
            <a:off x="3677262" y="2994614"/>
            <a:ext cx="2475399" cy="878802"/>
          </a:xfrm>
          <a:prstGeom prst="rect">
            <a:avLst/>
          </a:prstGeom>
          <a:noFill/>
          <a:ln>
            <a:noFill/>
          </a:ln>
        </p:spPr>
      </p:pic>
      <p:pic>
        <p:nvPicPr>
          <p:cNvPr id="229" name="Google Shape;229;p29"/>
          <p:cNvPicPr preferRelativeResize="0"/>
          <p:nvPr/>
        </p:nvPicPr>
        <p:blipFill>
          <a:blip r:embed="rId7">
            <a:alphaModFix/>
          </a:blip>
          <a:stretch>
            <a:fillRect/>
          </a:stretch>
        </p:blipFill>
        <p:spPr>
          <a:xfrm>
            <a:off x="3674528" y="3873416"/>
            <a:ext cx="2480857" cy="878802"/>
          </a:xfrm>
          <a:prstGeom prst="rect">
            <a:avLst/>
          </a:prstGeom>
          <a:noFill/>
          <a:ln>
            <a:noFill/>
          </a:ln>
        </p:spPr>
      </p:pic>
      <p:cxnSp>
        <p:nvCxnSpPr>
          <p:cNvPr id="230" name="Google Shape;230;p29"/>
          <p:cNvCxnSpPr/>
          <p:nvPr/>
        </p:nvCxnSpPr>
        <p:spPr>
          <a:xfrm>
            <a:off x="2912132" y="3975205"/>
            <a:ext cx="745800" cy="0"/>
          </a:xfrm>
          <a:prstGeom prst="straightConnector1">
            <a:avLst/>
          </a:prstGeom>
          <a:noFill/>
          <a:ln cap="flat" cmpd="sng" w="28575">
            <a:solidFill>
              <a:srgbClr val="FF0000"/>
            </a:solidFill>
            <a:prstDash val="solid"/>
            <a:round/>
            <a:headEnd len="med" w="med" type="none"/>
            <a:tailEnd len="med" w="med" type="triangle"/>
          </a:ln>
        </p:spPr>
      </p:cxnSp>
      <p:sp>
        <p:nvSpPr>
          <p:cNvPr id="231" name="Google Shape;231;p29"/>
          <p:cNvSpPr/>
          <p:nvPr/>
        </p:nvSpPr>
        <p:spPr>
          <a:xfrm>
            <a:off x="372075" y="2786975"/>
            <a:ext cx="5842500" cy="2247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9"/>
          <p:cNvCxnSpPr>
            <a:endCxn id="231" idx="0"/>
          </p:cNvCxnSpPr>
          <p:nvPr/>
        </p:nvCxnSpPr>
        <p:spPr>
          <a:xfrm flipH="1">
            <a:off x="3293325" y="2086475"/>
            <a:ext cx="1449000" cy="700500"/>
          </a:xfrm>
          <a:prstGeom prst="straightConnector1">
            <a:avLst/>
          </a:prstGeom>
          <a:noFill/>
          <a:ln cap="flat" cmpd="sng" w="28575">
            <a:solidFill>
              <a:srgbClr val="FF0000"/>
            </a:solidFill>
            <a:prstDash val="solid"/>
            <a:round/>
            <a:headEnd len="med" w="med" type="none"/>
            <a:tailEnd len="med" w="med" type="triangle"/>
          </a:ln>
        </p:spPr>
      </p:cxnSp>
      <p:sp>
        <p:nvSpPr>
          <p:cNvPr id="233" name="Google Shape;233;p29"/>
          <p:cNvSpPr txBox="1"/>
          <p:nvPr/>
        </p:nvSpPr>
        <p:spPr>
          <a:xfrm>
            <a:off x="1634250" y="1645350"/>
            <a:ext cx="28758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必要な処理が完了したので、</a:t>
            </a:r>
            <a:endParaRPr>
              <a:solidFill>
                <a:srgbClr val="FF0000"/>
              </a:solidFill>
            </a:endParaRPr>
          </a:p>
          <a:p>
            <a:pPr indent="0" lvl="0" marL="0" rtl="0" algn="l">
              <a:spcBef>
                <a:spcPts val="0"/>
              </a:spcBef>
              <a:spcAft>
                <a:spcPts val="0"/>
              </a:spcAft>
              <a:buNone/>
            </a:pPr>
            <a:r>
              <a:rPr lang="ja">
                <a:solidFill>
                  <a:srgbClr val="FF0000"/>
                </a:solidFill>
              </a:rPr>
              <a:t>リダイレクトにより</a:t>
            </a:r>
            <a:endParaRPr>
              <a:solidFill>
                <a:srgbClr val="FF0000"/>
              </a:solidFill>
            </a:endParaRPr>
          </a:p>
          <a:p>
            <a:pPr indent="0" lvl="0" marL="0" rtl="0" algn="l">
              <a:spcBef>
                <a:spcPts val="0"/>
              </a:spcBef>
              <a:spcAft>
                <a:spcPts val="0"/>
              </a:spcAft>
              <a:buNone/>
            </a:pPr>
            <a:r>
              <a:rPr lang="ja">
                <a:solidFill>
                  <a:srgbClr val="FF0000"/>
                </a:solidFill>
              </a:rPr>
              <a:t>商品一覧ページに戻らせる</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リフレクションレビューおわり</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質問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ユーザー側の操作</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質問</a:t>
            </a:r>
            <a:endParaRPr sz="1600"/>
          </a:p>
        </p:txBody>
      </p:sp>
      <p:sp>
        <p:nvSpPr>
          <p:cNvPr id="249" name="Google Shape;249;p32"/>
          <p:cNvSpPr txBox="1"/>
          <p:nvPr/>
        </p:nvSpPr>
        <p:spPr>
          <a:xfrm>
            <a:off x="423150" y="1816550"/>
            <a:ext cx="8214900" cy="8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質問１</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配列「ShoppingCart」は、なぜ要素数を決めずに動的配列で定義しているのですか？</a:t>
            </a:r>
            <a:endParaRPr/>
          </a:p>
        </p:txBody>
      </p:sp>
      <p:sp>
        <p:nvSpPr>
          <p:cNvPr id="250" name="Google Shape;250;p32"/>
          <p:cNvSpPr txBox="1"/>
          <p:nvPr/>
        </p:nvSpPr>
        <p:spPr>
          <a:xfrm>
            <a:off x="460800" y="3195550"/>
            <a:ext cx="8222400" cy="11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質問２</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配列「ShoppingCart」は、なぜ</a:t>
            </a:r>
            <a:endParaRPr/>
          </a:p>
          <a:p>
            <a:pPr indent="0" lvl="0" marL="0" rtl="0" algn="l">
              <a:spcBef>
                <a:spcPts val="0"/>
              </a:spcBef>
              <a:spcAft>
                <a:spcPts val="0"/>
              </a:spcAft>
              <a:buNone/>
            </a:pPr>
            <a:r>
              <a:rPr b="1" lang="ja"/>
              <a:t>Application</a:t>
            </a:r>
            <a:r>
              <a:rPr lang="ja"/>
              <a:t>(“ShoppingCart”) = New List(Of Item)()</a:t>
            </a:r>
            <a:endParaRPr/>
          </a:p>
          <a:p>
            <a:pPr indent="0" lvl="0" marL="0" rtl="0" algn="l">
              <a:spcBef>
                <a:spcPts val="0"/>
              </a:spcBef>
              <a:spcAft>
                <a:spcPts val="0"/>
              </a:spcAft>
              <a:buNone/>
            </a:pPr>
            <a:r>
              <a:rPr lang="ja"/>
              <a:t>と定義してはいけないのですか？簡単に答えてください。</a:t>
            </a:r>
            <a:endParaRPr/>
          </a:p>
          <a:p>
            <a:pPr indent="0" lvl="0" marL="0" rtl="0" algn="l">
              <a:spcBef>
                <a:spcPts val="0"/>
              </a:spcBef>
              <a:spcAft>
                <a:spcPts val="0"/>
              </a:spcAft>
              <a:buNone/>
            </a:pPr>
            <a:r>
              <a:t/>
            </a:r>
            <a:endParaRPr/>
          </a:p>
        </p:txBody>
      </p:sp>
      <p:pic>
        <p:nvPicPr>
          <p:cNvPr id="251" name="Google Shape;251;p32"/>
          <p:cNvPicPr preferRelativeResize="0"/>
          <p:nvPr/>
        </p:nvPicPr>
        <p:blipFill>
          <a:blip r:embed="rId3">
            <a:alphaModFix/>
          </a:blip>
          <a:stretch>
            <a:fillRect/>
          </a:stretch>
        </p:blipFill>
        <p:spPr>
          <a:xfrm>
            <a:off x="918975" y="492750"/>
            <a:ext cx="7066125" cy="121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質問</a:t>
            </a:r>
            <a:endParaRPr sz="1600"/>
          </a:p>
        </p:txBody>
      </p:sp>
      <p:sp>
        <p:nvSpPr>
          <p:cNvPr id="257" name="Google Shape;257;p33"/>
          <p:cNvSpPr txBox="1"/>
          <p:nvPr/>
        </p:nvSpPr>
        <p:spPr>
          <a:xfrm>
            <a:off x="423150" y="1816550"/>
            <a:ext cx="8214900" cy="12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質問１</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配列「ShoppingCart」は、なぜ要素数を決めずに動的配列で定義しているのですか？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solidFill>
                  <a:srgbClr val="FF0000"/>
                </a:solidFill>
              </a:rPr>
              <a:t>答え：「買い物かごに商品をいれる」という作業が可能な回数を指定する必要がないため。</a:t>
            </a:r>
            <a:endParaRPr>
              <a:solidFill>
                <a:srgbClr val="FF0000"/>
              </a:solidFill>
            </a:endParaRPr>
          </a:p>
        </p:txBody>
      </p:sp>
      <p:sp>
        <p:nvSpPr>
          <p:cNvPr id="258" name="Google Shape;258;p33"/>
          <p:cNvSpPr txBox="1"/>
          <p:nvPr/>
        </p:nvSpPr>
        <p:spPr>
          <a:xfrm>
            <a:off x="460800" y="3195550"/>
            <a:ext cx="8222400" cy="11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質問２</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配列「ShoppingCart」は、なぜ</a:t>
            </a:r>
            <a:endParaRPr/>
          </a:p>
          <a:p>
            <a:pPr indent="0" lvl="0" marL="0" rtl="0" algn="l">
              <a:spcBef>
                <a:spcPts val="0"/>
              </a:spcBef>
              <a:spcAft>
                <a:spcPts val="0"/>
              </a:spcAft>
              <a:buNone/>
            </a:pPr>
            <a:r>
              <a:rPr b="1" lang="ja"/>
              <a:t>Application</a:t>
            </a:r>
            <a:r>
              <a:rPr lang="ja"/>
              <a:t>(“ShoppingCart”) = New List(Of Item)()</a:t>
            </a:r>
            <a:endParaRPr/>
          </a:p>
          <a:p>
            <a:pPr indent="0" lvl="0" marL="0" rtl="0" algn="l">
              <a:spcBef>
                <a:spcPts val="0"/>
              </a:spcBef>
              <a:spcAft>
                <a:spcPts val="0"/>
              </a:spcAft>
              <a:buNone/>
            </a:pPr>
            <a:r>
              <a:rPr lang="ja"/>
              <a:t>と定義してはいけないのですか？簡単に答えてください。</a:t>
            </a:r>
            <a:endParaRPr/>
          </a:p>
          <a:p>
            <a:pPr indent="0" lvl="0" marL="0" rtl="0" algn="l">
              <a:spcBef>
                <a:spcPts val="0"/>
              </a:spcBef>
              <a:spcAft>
                <a:spcPts val="0"/>
              </a:spcAft>
              <a:buNone/>
            </a:pPr>
            <a:r>
              <a:t/>
            </a:r>
            <a:endParaRPr/>
          </a:p>
        </p:txBody>
      </p:sp>
      <p:pic>
        <p:nvPicPr>
          <p:cNvPr id="259" name="Google Shape;259;p33"/>
          <p:cNvPicPr preferRelativeResize="0"/>
          <p:nvPr/>
        </p:nvPicPr>
        <p:blipFill>
          <a:blip r:embed="rId3">
            <a:alphaModFix/>
          </a:blip>
          <a:stretch>
            <a:fillRect/>
          </a:stretch>
        </p:blipFill>
        <p:spPr>
          <a:xfrm>
            <a:off x="918975" y="492750"/>
            <a:ext cx="7066125" cy="121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質問</a:t>
            </a:r>
            <a:endParaRPr sz="1600"/>
          </a:p>
        </p:txBody>
      </p:sp>
      <p:sp>
        <p:nvSpPr>
          <p:cNvPr id="265" name="Google Shape;265;p34"/>
          <p:cNvSpPr txBox="1"/>
          <p:nvPr/>
        </p:nvSpPr>
        <p:spPr>
          <a:xfrm>
            <a:off x="423150" y="1816550"/>
            <a:ext cx="8214900" cy="12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質問１</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配列「ShoppingCart」は、なぜ要素数を決めずに動的配列で定義しているのですか？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solidFill>
                  <a:srgbClr val="FF0000"/>
                </a:solidFill>
              </a:rPr>
              <a:t>答え：「買い物かごに商品をいれる」という作業が可能な回数を指定する必要がないため。</a:t>
            </a:r>
            <a:endParaRPr>
              <a:solidFill>
                <a:srgbClr val="FF0000"/>
              </a:solidFill>
            </a:endParaRPr>
          </a:p>
        </p:txBody>
      </p:sp>
      <p:sp>
        <p:nvSpPr>
          <p:cNvPr id="266" name="Google Shape;266;p34"/>
          <p:cNvSpPr txBox="1"/>
          <p:nvPr/>
        </p:nvSpPr>
        <p:spPr>
          <a:xfrm>
            <a:off x="460800" y="3195550"/>
            <a:ext cx="8222400" cy="17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質問２</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配列「ShoppingCart」は、なぜ</a:t>
            </a:r>
            <a:endParaRPr/>
          </a:p>
          <a:p>
            <a:pPr indent="0" lvl="0" marL="0" rtl="0" algn="l">
              <a:spcBef>
                <a:spcPts val="0"/>
              </a:spcBef>
              <a:spcAft>
                <a:spcPts val="0"/>
              </a:spcAft>
              <a:buNone/>
            </a:pPr>
            <a:r>
              <a:rPr b="1" lang="ja"/>
              <a:t>Application</a:t>
            </a:r>
            <a:r>
              <a:rPr lang="ja"/>
              <a:t>(“ShoppingCart”) = New List(Of Item)()</a:t>
            </a:r>
            <a:endParaRPr/>
          </a:p>
          <a:p>
            <a:pPr indent="0" lvl="0" marL="0" rtl="0" algn="l">
              <a:spcBef>
                <a:spcPts val="0"/>
              </a:spcBef>
              <a:spcAft>
                <a:spcPts val="0"/>
              </a:spcAft>
              <a:buNone/>
            </a:pPr>
            <a:r>
              <a:rPr lang="ja"/>
              <a:t>と定義してはいけないのですか？簡単に答えてください。</a:t>
            </a:r>
            <a:endParaRPr/>
          </a:p>
          <a:p>
            <a:pPr indent="0" lvl="0" marL="0" rtl="0" algn="l">
              <a:spcBef>
                <a:spcPts val="0"/>
              </a:spcBef>
              <a:spcAft>
                <a:spcPts val="0"/>
              </a:spcAft>
              <a:buNone/>
            </a:pPr>
            <a:r>
              <a:t/>
            </a:r>
            <a:endParaRPr/>
          </a:p>
          <a:p>
            <a:pPr indent="0" lvl="0" marL="0" rtl="0" algn="l">
              <a:spcBef>
                <a:spcPts val="0"/>
              </a:spcBef>
              <a:spcAft>
                <a:spcPts val="0"/>
              </a:spcAft>
              <a:buNone/>
            </a:pPr>
            <a:r>
              <a:rPr lang="ja">
                <a:solidFill>
                  <a:srgbClr val="FF0000"/>
                </a:solidFill>
              </a:rPr>
              <a:t>答え：買い物客たち全員が同じ買い物かごを共有することになってしまうため。</a:t>
            </a:r>
            <a:endParaRPr>
              <a:solidFill>
                <a:srgbClr val="FF0000"/>
              </a:solidFill>
            </a:endParaRPr>
          </a:p>
          <a:p>
            <a:pPr indent="0" lvl="0" marL="0" rtl="0" algn="l">
              <a:spcBef>
                <a:spcPts val="0"/>
              </a:spcBef>
              <a:spcAft>
                <a:spcPts val="0"/>
              </a:spcAft>
              <a:buNone/>
            </a:pPr>
            <a:r>
              <a:t/>
            </a:r>
            <a:endParaRPr/>
          </a:p>
        </p:txBody>
      </p:sp>
      <p:pic>
        <p:nvPicPr>
          <p:cNvPr id="267" name="Google Shape;267;p34"/>
          <p:cNvPicPr preferRelativeResize="0"/>
          <p:nvPr/>
        </p:nvPicPr>
        <p:blipFill>
          <a:blip r:embed="rId3">
            <a:alphaModFix/>
          </a:blip>
          <a:stretch>
            <a:fillRect/>
          </a:stretch>
        </p:blipFill>
        <p:spPr>
          <a:xfrm>
            <a:off x="918975" y="492750"/>
            <a:ext cx="7066125" cy="121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おわりです。</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ユーザー側の操作</a:t>
            </a:r>
            <a:endParaRPr sz="1600"/>
          </a:p>
        </p:txBody>
      </p:sp>
      <p:sp>
        <p:nvSpPr>
          <p:cNvPr id="66" name="Google Shape;66;p15"/>
          <p:cNvSpPr txBox="1"/>
          <p:nvPr>
            <p:ph idx="1" type="body"/>
          </p:nvPr>
        </p:nvSpPr>
        <p:spPr>
          <a:xfrm>
            <a:off x="311700" y="503400"/>
            <a:ext cx="8520600" cy="406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420975" y="610775"/>
            <a:ext cx="3779152" cy="1341650"/>
          </a:xfrm>
          <a:prstGeom prst="rect">
            <a:avLst/>
          </a:prstGeom>
          <a:noFill/>
          <a:ln>
            <a:noFill/>
          </a:ln>
        </p:spPr>
      </p:pic>
      <p:pic>
        <p:nvPicPr>
          <p:cNvPr id="68" name="Google Shape;68;p15"/>
          <p:cNvPicPr preferRelativeResize="0"/>
          <p:nvPr/>
        </p:nvPicPr>
        <p:blipFill>
          <a:blip r:embed="rId4">
            <a:alphaModFix/>
          </a:blip>
          <a:stretch>
            <a:fillRect/>
          </a:stretch>
        </p:blipFill>
        <p:spPr>
          <a:xfrm>
            <a:off x="416800" y="1952426"/>
            <a:ext cx="3787487" cy="1341650"/>
          </a:xfrm>
          <a:prstGeom prst="rect">
            <a:avLst/>
          </a:prstGeom>
          <a:noFill/>
          <a:ln>
            <a:noFill/>
          </a:ln>
        </p:spPr>
      </p:pic>
      <p:sp>
        <p:nvSpPr>
          <p:cNvPr id="69" name="Google Shape;69;p15"/>
          <p:cNvSpPr/>
          <p:nvPr/>
        </p:nvSpPr>
        <p:spPr>
          <a:xfrm>
            <a:off x="2735900" y="2254400"/>
            <a:ext cx="583800" cy="255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503425" y="3479225"/>
            <a:ext cx="37791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欲しい商品の「詳細」をクリック</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ユーザー側の操作</a:t>
            </a:r>
            <a:endParaRPr sz="1600"/>
          </a:p>
        </p:txBody>
      </p:sp>
      <p:sp>
        <p:nvSpPr>
          <p:cNvPr id="76" name="Google Shape;76;p16"/>
          <p:cNvSpPr txBox="1"/>
          <p:nvPr>
            <p:ph idx="1" type="body"/>
          </p:nvPr>
        </p:nvSpPr>
        <p:spPr>
          <a:xfrm>
            <a:off x="311700" y="503400"/>
            <a:ext cx="8520600" cy="406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5039203" y="610775"/>
            <a:ext cx="3688001" cy="3259574"/>
          </a:xfrm>
          <a:prstGeom prst="rect">
            <a:avLst/>
          </a:prstGeom>
          <a:noFill/>
          <a:ln>
            <a:noFill/>
          </a:ln>
        </p:spPr>
      </p:pic>
      <p:pic>
        <p:nvPicPr>
          <p:cNvPr id="78" name="Google Shape;78;p16"/>
          <p:cNvPicPr preferRelativeResize="0"/>
          <p:nvPr/>
        </p:nvPicPr>
        <p:blipFill>
          <a:blip r:embed="rId4">
            <a:alphaModFix/>
          </a:blip>
          <a:stretch>
            <a:fillRect/>
          </a:stretch>
        </p:blipFill>
        <p:spPr>
          <a:xfrm>
            <a:off x="420975" y="610775"/>
            <a:ext cx="3779152" cy="1341650"/>
          </a:xfrm>
          <a:prstGeom prst="rect">
            <a:avLst/>
          </a:prstGeom>
          <a:noFill/>
          <a:ln>
            <a:noFill/>
          </a:ln>
        </p:spPr>
      </p:pic>
      <p:pic>
        <p:nvPicPr>
          <p:cNvPr id="79" name="Google Shape;79;p16"/>
          <p:cNvPicPr preferRelativeResize="0"/>
          <p:nvPr/>
        </p:nvPicPr>
        <p:blipFill>
          <a:blip r:embed="rId5">
            <a:alphaModFix/>
          </a:blip>
          <a:stretch>
            <a:fillRect/>
          </a:stretch>
        </p:blipFill>
        <p:spPr>
          <a:xfrm>
            <a:off x="416800" y="1952426"/>
            <a:ext cx="3787487" cy="1341650"/>
          </a:xfrm>
          <a:prstGeom prst="rect">
            <a:avLst/>
          </a:prstGeom>
          <a:noFill/>
          <a:ln>
            <a:noFill/>
          </a:ln>
        </p:spPr>
      </p:pic>
      <p:sp>
        <p:nvSpPr>
          <p:cNvPr id="80" name="Google Shape;80;p16"/>
          <p:cNvSpPr/>
          <p:nvPr/>
        </p:nvSpPr>
        <p:spPr>
          <a:xfrm>
            <a:off x="2735900" y="2254400"/>
            <a:ext cx="583800" cy="255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503425" y="3479225"/>
            <a:ext cx="37791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4327763" y="1400800"/>
            <a:ext cx="583800" cy="8025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5070550" y="4063725"/>
            <a:ext cx="35457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商品詳細ページが表示される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ユーザー側の操作</a:t>
            </a:r>
            <a:endParaRPr sz="1600"/>
          </a:p>
        </p:txBody>
      </p:sp>
      <p:pic>
        <p:nvPicPr>
          <p:cNvPr id="89" name="Google Shape;89;p17"/>
          <p:cNvPicPr preferRelativeResize="0"/>
          <p:nvPr/>
        </p:nvPicPr>
        <p:blipFill>
          <a:blip r:embed="rId3">
            <a:alphaModFix/>
          </a:blip>
          <a:stretch>
            <a:fillRect/>
          </a:stretch>
        </p:blipFill>
        <p:spPr>
          <a:xfrm>
            <a:off x="5039203" y="610775"/>
            <a:ext cx="3688001" cy="3259574"/>
          </a:xfrm>
          <a:prstGeom prst="rect">
            <a:avLst/>
          </a:prstGeom>
          <a:noFill/>
          <a:ln>
            <a:noFill/>
          </a:ln>
        </p:spPr>
      </p:pic>
      <p:sp>
        <p:nvSpPr>
          <p:cNvPr id="90" name="Google Shape;90;p17"/>
          <p:cNvSpPr txBox="1"/>
          <p:nvPr/>
        </p:nvSpPr>
        <p:spPr>
          <a:xfrm>
            <a:off x="503425" y="3479225"/>
            <a:ext cx="37791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5039250" y="3976175"/>
            <a:ext cx="36879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①購入数を決定</a:t>
            </a:r>
            <a:endParaRPr/>
          </a:p>
          <a:p>
            <a:pPr indent="0" lvl="0" marL="0" rtl="0" algn="l">
              <a:spcBef>
                <a:spcPts val="0"/>
              </a:spcBef>
              <a:spcAft>
                <a:spcPts val="0"/>
              </a:spcAft>
              <a:buNone/>
            </a:pPr>
            <a:r>
              <a:rPr lang="ja"/>
              <a:t>②「カートへ入れる」ボタンを押す</a:t>
            </a:r>
            <a:endParaRPr/>
          </a:p>
        </p:txBody>
      </p:sp>
      <p:sp>
        <p:nvSpPr>
          <p:cNvPr id="92" name="Google Shape;92;p17"/>
          <p:cNvSpPr/>
          <p:nvPr/>
        </p:nvSpPr>
        <p:spPr>
          <a:xfrm>
            <a:off x="5471800" y="2793325"/>
            <a:ext cx="2371200" cy="284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6105700" y="3223925"/>
            <a:ext cx="891000" cy="255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ユーザー側の操作</a:t>
            </a:r>
            <a:endParaRPr sz="1600"/>
          </a:p>
        </p:txBody>
      </p:sp>
      <p:sp>
        <p:nvSpPr>
          <p:cNvPr id="99" name="Google Shape;99;p18"/>
          <p:cNvSpPr txBox="1"/>
          <p:nvPr>
            <p:ph idx="1" type="body"/>
          </p:nvPr>
        </p:nvSpPr>
        <p:spPr>
          <a:xfrm>
            <a:off x="311700" y="503400"/>
            <a:ext cx="8520600" cy="406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5039203" y="610775"/>
            <a:ext cx="3688001" cy="3259574"/>
          </a:xfrm>
          <a:prstGeom prst="rect">
            <a:avLst/>
          </a:prstGeom>
          <a:noFill/>
          <a:ln>
            <a:noFill/>
          </a:ln>
        </p:spPr>
      </p:pic>
      <p:pic>
        <p:nvPicPr>
          <p:cNvPr id="101" name="Google Shape;101;p18"/>
          <p:cNvPicPr preferRelativeResize="0"/>
          <p:nvPr/>
        </p:nvPicPr>
        <p:blipFill>
          <a:blip r:embed="rId4">
            <a:alphaModFix/>
          </a:blip>
          <a:stretch>
            <a:fillRect/>
          </a:stretch>
        </p:blipFill>
        <p:spPr>
          <a:xfrm>
            <a:off x="420975" y="610775"/>
            <a:ext cx="3779152" cy="1341650"/>
          </a:xfrm>
          <a:prstGeom prst="rect">
            <a:avLst/>
          </a:prstGeom>
          <a:noFill/>
          <a:ln>
            <a:noFill/>
          </a:ln>
        </p:spPr>
      </p:pic>
      <p:pic>
        <p:nvPicPr>
          <p:cNvPr id="102" name="Google Shape;102;p18"/>
          <p:cNvPicPr preferRelativeResize="0"/>
          <p:nvPr/>
        </p:nvPicPr>
        <p:blipFill>
          <a:blip r:embed="rId5">
            <a:alphaModFix/>
          </a:blip>
          <a:stretch>
            <a:fillRect/>
          </a:stretch>
        </p:blipFill>
        <p:spPr>
          <a:xfrm>
            <a:off x="416800" y="1952426"/>
            <a:ext cx="3787487" cy="1341650"/>
          </a:xfrm>
          <a:prstGeom prst="rect">
            <a:avLst/>
          </a:prstGeom>
          <a:noFill/>
          <a:ln>
            <a:noFill/>
          </a:ln>
        </p:spPr>
      </p:pic>
      <p:sp>
        <p:nvSpPr>
          <p:cNvPr id="103" name="Google Shape;103;p18"/>
          <p:cNvSpPr txBox="1"/>
          <p:nvPr/>
        </p:nvSpPr>
        <p:spPr>
          <a:xfrm>
            <a:off x="503425" y="3479225"/>
            <a:ext cx="37791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ショッピングカートの中身が更新され、</a:t>
            </a:r>
            <a:endParaRPr/>
          </a:p>
          <a:p>
            <a:pPr indent="0" lvl="0" marL="0" rtl="0" algn="l">
              <a:spcBef>
                <a:spcPts val="0"/>
              </a:spcBef>
              <a:spcAft>
                <a:spcPts val="0"/>
              </a:spcAft>
              <a:buNone/>
            </a:pPr>
            <a:r>
              <a:rPr lang="ja"/>
              <a:t>もとの画面に戻る。</a:t>
            </a:r>
            <a:endParaRPr/>
          </a:p>
        </p:txBody>
      </p:sp>
      <p:sp>
        <p:nvSpPr>
          <p:cNvPr id="104" name="Google Shape;104;p18"/>
          <p:cNvSpPr/>
          <p:nvPr/>
        </p:nvSpPr>
        <p:spPr>
          <a:xfrm flipH="1">
            <a:off x="4327763" y="1400800"/>
            <a:ext cx="583800" cy="8025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5039250" y="3976175"/>
            <a:ext cx="36879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コンピューター側の処理</a:t>
            </a:r>
            <a:endParaRPr/>
          </a:p>
          <a:p>
            <a:pPr indent="0" lvl="0" marL="0" rtl="0" algn="l">
              <a:spcBef>
                <a:spcPts val="0"/>
              </a:spcBef>
              <a:spcAft>
                <a:spcPts val="0"/>
              </a:spcAft>
              <a:buNone/>
            </a:pPr>
            <a:r>
              <a:rPr lang="ja"/>
              <a:t>（ShoesDetail.aspx.vbに注目した詳細）</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a:t>
            </a:r>
            <a:r>
              <a:rPr lang="ja" sz="1600"/>
              <a:t>の</a:t>
            </a:r>
            <a:r>
              <a:rPr lang="ja" sz="1600"/>
              <a:t>処理（ShoesDetail.aspx.vbに注目した詳細）</a:t>
            </a:r>
            <a:endParaRPr sz="1600"/>
          </a:p>
        </p:txBody>
      </p:sp>
      <p:pic>
        <p:nvPicPr>
          <p:cNvPr id="116" name="Google Shape;116;p20"/>
          <p:cNvPicPr preferRelativeResize="0"/>
          <p:nvPr/>
        </p:nvPicPr>
        <p:blipFill rotWithShape="1">
          <a:blip r:embed="rId3">
            <a:alphaModFix/>
          </a:blip>
          <a:srcRect b="13618" l="15918" r="17084" t="42492"/>
          <a:stretch/>
        </p:blipFill>
        <p:spPr>
          <a:xfrm>
            <a:off x="348175" y="1468300"/>
            <a:ext cx="3978899" cy="2303599"/>
          </a:xfrm>
          <a:prstGeom prst="rect">
            <a:avLst/>
          </a:prstGeom>
          <a:noFill/>
          <a:ln>
            <a:noFill/>
          </a:ln>
        </p:spPr>
      </p:pic>
      <p:pic>
        <p:nvPicPr>
          <p:cNvPr id="117" name="Google Shape;117;p20"/>
          <p:cNvPicPr preferRelativeResize="0"/>
          <p:nvPr/>
        </p:nvPicPr>
        <p:blipFill rotWithShape="1">
          <a:blip r:embed="rId4">
            <a:alphaModFix/>
          </a:blip>
          <a:srcRect b="2492" l="0" r="0" t="27894"/>
          <a:stretch/>
        </p:blipFill>
        <p:spPr>
          <a:xfrm>
            <a:off x="4719625" y="503400"/>
            <a:ext cx="3978900" cy="4026142"/>
          </a:xfrm>
          <a:prstGeom prst="rect">
            <a:avLst/>
          </a:prstGeom>
          <a:noFill/>
          <a:ln>
            <a:noFill/>
          </a:ln>
        </p:spPr>
      </p:pic>
      <p:cxnSp>
        <p:nvCxnSpPr>
          <p:cNvPr id="118" name="Google Shape;118;p20"/>
          <p:cNvCxnSpPr/>
          <p:nvPr/>
        </p:nvCxnSpPr>
        <p:spPr>
          <a:xfrm flipH="1" rot="10800000">
            <a:off x="1882300" y="576475"/>
            <a:ext cx="2954700" cy="3071400"/>
          </a:xfrm>
          <a:prstGeom prst="straightConnector1">
            <a:avLst/>
          </a:prstGeom>
          <a:noFill/>
          <a:ln cap="flat" cmpd="sng" w="28575">
            <a:solidFill>
              <a:srgbClr val="FF0000"/>
            </a:solidFill>
            <a:prstDash val="solid"/>
            <a:round/>
            <a:headEnd len="med" w="med" type="none"/>
            <a:tailEnd len="med" w="med" type="triangle"/>
          </a:ln>
        </p:spPr>
      </p:cxnSp>
      <p:sp>
        <p:nvSpPr>
          <p:cNvPr id="119" name="Google Shape;119;p20"/>
          <p:cNvSpPr txBox="1"/>
          <p:nvPr/>
        </p:nvSpPr>
        <p:spPr>
          <a:xfrm>
            <a:off x="625975" y="780650"/>
            <a:ext cx="37011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Sub</a:t>
            </a:r>
            <a:r>
              <a:rPr lang="ja">
                <a:solidFill>
                  <a:srgbClr val="FF0000"/>
                </a:solidFill>
              </a:rPr>
              <a:t>プロシージャ PushShoppingCartButton_Clickの呼び出し</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48175" y="102125"/>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コンピューター側の処理（ShoesDetail.aspx.vbに注目した詳細）</a:t>
            </a:r>
            <a:endParaRPr sz="1600"/>
          </a:p>
        </p:txBody>
      </p:sp>
      <p:pic>
        <p:nvPicPr>
          <p:cNvPr id="125" name="Google Shape;125;p21"/>
          <p:cNvPicPr preferRelativeResize="0"/>
          <p:nvPr/>
        </p:nvPicPr>
        <p:blipFill rotWithShape="1">
          <a:blip r:embed="rId3">
            <a:alphaModFix/>
          </a:blip>
          <a:srcRect b="13618" l="15918" r="17084" t="42492"/>
          <a:stretch/>
        </p:blipFill>
        <p:spPr>
          <a:xfrm>
            <a:off x="348175" y="1468300"/>
            <a:ext cx="3978899" cy="2303599"/>
          </a:xfrm>
          <a:prstGeom prst="rect">
            <a:avLst/>
          </a:prstGeom>
          <a:noFill/>
          <a:ln>
            <a:noFill/>
          </a:ln>
        </p:spPr>
      </p:pic>
      <p:pic>
        <p:nvPicPr>
          <p:cNvPr id="126" name="Google Shape;126;p21"/>
          <p:cNvPicPr preferRelativeResize="0"/>
          <p:nvPr/>
        </p:nvPicPr>
        <p:blipFill rotWithShape="1">
          <a:blip r:embed="rId4">
            <a:alphaModFix/>
          </a:blip>
          <a:srcRect b="2492" l="0" r="0" t="27894"/>
          <a:stretch/>
        </p:blipFill>
        <p:spPr>
          <a:xfrm>
            <a:off x="4719625" y="503400"/>
            <a:ext cx="3978900" cy="4026142"/>
          </a:xfrm>
          <a:prstGeom prst="rect">
            <a:avLst/>
          </a:prstGeom>
          <a:noFill/>
          <a:ln>
            <a:noFill/>
          </a:ln>
        </p:spPr>
      </p:pic>
      <p:cxnSp>
        <p:nvCxnSpPr>
          <p:cNvPr id="127" name="Google Shape;127;p21"/>
          <p:cNvCxnSpPr/>
          <p:nvPr/>
        </p:nvCxnSpPr>
        <p:spPr>
          <a:xfrm>
            <a:off x="2261675" y="1641550"/>
            <a:ext cx="2553600" cy="65700"/>
          </a:xfrm>
          <a:prstGeom prst="straightConnector1">
            <a:avLst/>
          </a:prstGeom>
          <a:noFill/>
          <a:ln cap="flat" cmpd="sng" w="28575">
            <a:solidFill>
              <a:srgbClr val="FF0000"/>
            </a:solidFill>
            <a:prstDash val="solid"/>
            <a:round/>
            <a:headEnd len="med" w="med" type="none"/>
            <a:tailEnd len="med" w="med" type="triangle"/>
          </a:ln>
        </p:spPr>
      </p:cxnSp>
      <p:cxnSp>
        <p:nvCxnSpPr>
          <p:cNvPr id="128" name="Google Shape;128;p21"/>
          <p:cNvCxnSpPr/>
          <p:nvPr/>
        </p:nvCxnSpPr>
        <p:spPr>
          <a:xfrm>
            <a:off x="2684825" y="1809350"/>
            <a:ext cx="2108400" cy="94800"/>
          </a:xfrm>
          <a:prstGeom prst="straightConnector1">
            <a:avLst/>
          </a:prstGeom>
          <a:noFill/>
          <a:ln cap="flat" cmpd="sng" w="28575">
            <a:solidFill>
              <a:srgbClr val="FF0000"/>
            </a:solidFill>
            <a:prstDash val="solid"/>
            <a:round/>
            <a:headEnd len="med" w="med" type="none"/>
            <a:tailEnd len="med" w="med" type="triangle"/>
          </a:ln>
        </p:spPr>
      </p:cxnSp>
      <p:cxnSp>
        <p:nvCxnSpPr>
          <p:cNvPr id="129" name="Google Shape;129;p21"/>
          <p:cNvCxnSpPr/>
          <p:nvPr/>
        </p:nvCxnSpPr>
        <p:spPr>
          <a:xfrm>
            <a:off x="2166025" y="1939875"/>
            <a:ext cx="2663700" cy="336300"/>
          </a:xfrm>
          <a:prstGeom prst="straightConnector1">
            <a:avLst/>
          </a:prstGeom>
          <a:noFill/>
          <a:ln cap="flat" cmpd="sng" w="28575">
            <a:solidFill>
              <a:srgbClr val="FF0000"/>
            </a:solidFill>
            <a:prstDash val="solid"/>
            <a:round/>
            <a:headEnd len="med" w="med" type="none"/>
            <a:tailEnd len="med" w="med" type="triangle"/>
          </a:ln>
        </p:spPr>
      </p:cxnSp>
      <p:cxnSp>
        <p:nvCxnSpPr>
          <p:cNvPr id="130" name="Google Shape;130;p21"/>
          <p:cNvCxnSpPr/>
          <p:nvPr/>
        </p:nvCxnSpPr>
        <p:spPr>
          <a:xfrm flipH="1" rot="10800000">
            <a:off x="3161725" y="2480471"/>
            <a:ext cx="1668000" cy="522900"/>
          </a:xfrm>
          <a:prstGeom prst="straightConnector1">
            <a:avLst/>
          </a:prstGeom>
          <a:noFill/>
          <a:ln cap="flat" cmpd="sng" w="28575">
            <a:solidFill>
              <a:srgbClr val="FF0000"/>
            </a:solidFill>
            <a:prstDash val="solid"/>
            <a:round/>
            <a:headEnd len="med" w="med" type="none"/>
            <a:tailEnd len="med" w="med" type="triangle"/>
          </a:ln>
        </p:spPr>
      </p:cxnSp>
      <p:sp>
        <p:nvSpPr>
          <p:cNvPr id="131" name="Google Shape;131;p21"/>
          <p:cNvSpPr txBox="1"/>
          <p:nvPr/>
        </p:nvSpPr>
        <p:spPr>
          <a:xfrm>
            <a:off x="6865300" y="860900"/>
            <a:ext cx="10944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変数の宣言</a:t>
            </a:r>
            <a:endParaRPr>
              <a:solidFill>
                <a:srgbClr val="FF0000"/>
              </a:solidFill>
            </a:endParaRPr>
          </a:p>
        </p:txBody>
      </p:sp>
      <p:sp>
        <p:nvSpPr>
          <p:cNvPr id="132" name="Google Shape;132;p21"/>
          <p:cNvSpPr txBox="1"/>
          <p:nvPr/>
        </p:nvSpPr>
        <p:spPr>
          <a:xfrm>
            <a:off x="2055925" y="1037800"/>
            <a:ext cx="26637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0000"/>
                </a:solidFill>
              </a:rPr>
              <a:t>各</a:t>
            </a:r>
            <a:r>
              <a:rPr lang="ja">
                <a:solidFill>
                  <a:srgbClr val="FF0000"/>
                </a:solidFill>
              </a:rPr>
              <a:t>変数へ以下の値を代入</a:t>
            </a:r>
            <a:endParaRPr>
              <a:solidFill>
                <a:srgbClr val="FF0000"/>
              </a:solidFill>
            </a:endParaRPr>
          </a:p>
        </p:txBody>
      </p:sp>
      <p:sp>
        <p:nvSpPr>
          <p:cNvPr id="133" name="Google Shape;133;p21"/>
          <p:cNvSpPr/>
          <p:nvPr/>
        </p:nvSpPr>
        <p:spPr>
          <a:xfrm>
            <a:off x="4837075" y="766050"/>
            <a:ext cx="2130300" cy="634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