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3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3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8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5DE-F49C-4F95-B75F-5657BCCA5731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24AB-8846-474D-A48E-2EDF856EB2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8056B-0D69-425E-AEC7-28504AD9C7D3}"/>
              </a:ext>
            </a:extLst>
          </p:cNvPr>
          <p:cNvSpPr/>
          <p:nvPr userDrawn="1"/>
        </p:nvSpPr>
        <p:spPr>
          <a:xfrm>
            <a:off x="1484784" y="8820472"/>
            <a:ext cx="38884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2060"/>
                </a:solidFill>
              </a:rPr>
              <a:t>실무진 </a:t>
            </a:r>
            <a:r>
              <a:rPr lang="en-US" altLang="ko-KR" sz="1100" b="1">
                <a:solidFill>
                  <a:srgbClr val="002060"/>
                </a:solidFill>
              </a:rPr>
              <a:t>No.1 </a:t>
            </a:r>
            <a:r>
              <a:rPr lang="ko-KR" altLang="en-US" sz="1100" b="1">
                <a:solidFill>
                  <a:srgbClr val="002060"/>
                </a:solidFill>
              </a:rPr>
              <a:t>협상전문 </a:t>
            </a:r>
            <a:r>
              <a:rPr lang="ko-KR" altLang="en-US" sz="1100" b="1" dirty="0">
                <a:solidFill>
                  <a:srgbClr val="002060"/>
                </a:solidFill>
              </a:rPr>
              <a:t>교육기관  </a:t>
            </a:r>
            <a:r>
              <a:rPr lang="ko-KR" altLang="en-US" sz="1400" b="1" dirty="0" err="1">
                <a:solidFill>
                  <a:srgbClr val="002060"/>
                </a:solidFill>
              </a:rPr>
              <a:t>네고컨설팅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24026" y="499482"/>
            <a:ext cx="5599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Negotiation Preparation Card(NPC)</a:t>
            </a:r>
            <a:endParaRPr lang="ko-KR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146" y="1043608"/>
            <a:ext cx="6453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2060"/>
                </a:solidFill>
              </a:rPr>
              <a:t>자신의 업무와 관련한 협상 사례를 하나 정하셔서 아래 내용을 간단히 </a:t>
            </a:r>
            <a:r>
              <a:rPr lang="ko-KR" altLang="en-US" sz="1200" dirty="0">
                <a:solidFill>
                  <a:srgbClr val="002060"/>
                </a:solidFill>
              </a:rPr>
              <a:t>작성하시기 바랍니다</a:t>
            </a:r>
            <a:r>
              <a:rPr lang="en-US" altLang="ko-KR" sz="1200" dirty="0">
                <a:solidFill>
                  <a:srgbClr val="002060"/>
                </a:solidFill>
              </a:rPr>
              <a:t>.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6632" y="251520"/>
            <a:ext cx="6624736" cy="8424936"/>
          </a:xfrm>
          <a:prstGeom prst="rect">
            <a:avLst/>
          </a:prstGeom>
          <a:noFill/>
          <a:ln w="5715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5B0B815-42AF-4C77-979C-E3EC481F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0258"/>
              </p:ext>
            </p:extLst>
          </p:nvPr>
        </p:nvGraphicFramePr>
        <p:xfrm>
          <a:off x="440828" y="1475656"/>
          <a:ext cx="5976344" cy="701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98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 상대방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상대회사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담당자 등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에 대한 간단한 정보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협상의 배경과 협상 내용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1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협상의 주요 쟁점과 이견 부분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4893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상대방의 </a:t>
                      </a:r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입장</a:t>
                      </a:r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우리 회사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나</a:t>
                      </a:r>
                      <a:r>
                        <a:rPr lang="en-US" altLang="ko-KR" sz="1100" b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ko-KR" altLang="en-US" sz="1100" b="0">
                          <a:solidFill>
                            <a:srgbClr val="002060"/>
                          </a:solidFill>
                        </a:rPr>
                        <a:t>의 </a:t>
                      </a:r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입장</a:t>
                      </a:r>
                      <a:r>
                        <a:rPr lang="en-US" altLang="ko-KR" sz="1100" b="0" dirty="0">
                          <a:solidFill>
                            <a:srgbClr val="002060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16541"/>
              </p:ext>
            </p:extLst>
          </p:nvPr>
        </p:nvGraphicFramePr>
        <p:xfrm>
          <a:off x="332656" y="755576"/>
          <a:ext cx="6192687" cy="7820404"/>
        </p:xfrm>
        <a:graphic>
          <a:graphicData uri="http://schemas.openxmlformats.org/drawingml/2006/table">
            <a:tbl>
              <a:tblPr/>
              <a:tblGrid>
                <a:gridCol w="1758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135">
                  <a:extLst>
                    <a:ext uri="{9D8B030D-6E8A-4147-A177-3AD203B41FA5}">
                      <a16:colId xmlns:a16="http://schemas.microsoft.com/office/drawing/2014/main" val="3469048508"/>
                    </a:ext>
                  </a:extLst>
                </a:gridCol>
              </a:tblGrid>
              <a:tr h="26315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용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우리회사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상대방</a:t>
                      </a:r>
                      <a:endParaRPr lang="en-US" altLang="ko-KR" sz="12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82871"/>
                  </a:ext>
                </a:extLst>
              </a:tr>
              <a:tr h="697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Negotiation Goal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이번 협상을 통해 궁극적으로 얻고자 하는 것은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Negotiation Issue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 의제를 이번 협상에 포함시켜야 하는 근거는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Position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협상의제에 대해 주장하는 입장의 근거는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-&gt; </a:t>
                      </a:r>
                      <a:r>
                        <a:rPr lang="ko-KR" altLang="en-US" sz="1050" b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입장은 앞</a:t>
                      </a:r>
                      <a:r>
                        <a:rPr lang="en-US" altLang="ko-KR" sz="1050" b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page</a:t>
                      </a:r>
                      <a:r>
                        <a:rPr lang="ko-KR" altLang="en-US" sz="1050" b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</a:rPr>
                        <a:t>의 내용</a:t>
                      </a:r>
                      <a:endParaRPr lang="en-US" sz="105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Maximum concession point.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협상의제에 대한 최대양보점은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64463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Creative Solution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문제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해결에 도움이 되는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창의적 솔루션을 주장하는 내용은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Objective Standard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합의를 위한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객관적인 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판단 기준으로 주장하는 것과 그 근거는</a:t>
                      </a:r>
                      <a:r>
                        <a:rPr lang="en-US" altLang="ko-KR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Time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이번</a:t>
                      </a:r>
                      <a:r>
                        <a:rPr lang="en-US" sz="1050" b="1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협상의 마감시간은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2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BATNA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협상 </a:t>
                      </a:r>
                      <a:r>
                        <a:rPr lang="ko-KR" altLang="en-US" sz="1050" b="1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결렬시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선택할 수 있는 대안은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?)</a:t>
                      </a:r>
                    </a:p>
                  </a:txBody>
                  <a:tcPr marL="36000" marR="7200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907" marB="1790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632" y="251520"/>
            <a:ext cx="6624736" cy="8424936"/>
          </a:xfrm>
          <a:prstGeom prst="rect">
            <a:avLst/>
          </a:prstGeom>
          <a:noFill/>
          <a:ln w="5715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6635B4-5CCC-495E-B196-18305C4E73DD}"/>
              </a:ext>
            </a:extLst>
          </p:cNvPr>
          <p:cNvSpPr/>
          <p:nvPr/>
        </p:nvSpPr>
        <p:spPr>
          <a:xfrm>
            <a:off x="202331" y="295060"/>
            <a:ext cx="6453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2060"/>
                </a:solidFill>
              </a:rPr>
              <a:t>앞의 사례에 대해 아래 내용을 작성하시고</a:t>
            </a:r>
            <a:r>
              <a:rPr lang="en-US" altLang="ko-KR" sz="1200">
                <a:solidFill>
                  <a:srgbClr val="002060"/>
                </a:solidFill>
              </a:rPr>
              <a:t>, </a:t>
            </a:r>
          </a:p>
          <a:p>
            <a:pPr algn="ctr"/>
            <a:r>
              <a:rPr lang="ko-KR" altLang="en-US" sz="1200">
                <a:solidFill>
                  <a:srgbClr val="002060"/>
                </a:solidFill>
              </a:rPr>
              <a:t>작성란이 부족하시면 다음 페이지에 이어서 작성하셔도 좋습니다</a:t>
            </a:r>
            <a:r>
              <a:rPr lang="en-US" altLang="ko-KR" sz="1200">
                <a:solidFill>
                  <a:srgbClr val="002060"/>
                </a:solidFill>
              </a:rPr>
              <a:t>..</a:t>
            </a:r>
            <a:r>
              <a:rPr lang="ko-KR" altLang="en-US" sz="1200">
                <a:solidFill>
                  <a:srgbClr val="002060"/>
                </a:solidFill>
              </a:rPr>
              <a:t> 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167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sckim</dc:creator>
  <cp:lastModifiedBy>KIm Sang-Cheul</cp:lastModifiedBy>
  <cp:revision>36</cp:revision>
  <dcterms:created xsi:type="dcterms:W3CDTF">2013-04-22T05:28:18Z</dcterms:created>
  <dcterms:modified xsi:type="dcterms:W3CDTF">2021-11-10T03:12:12Z</dcterms:modified>
</cp:coreProperties>
</file>