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"/>
  </p:notesMasterIdLst>
  <p:sldIdLst>
    <p:sldId id="2809" r:id="rId2"/>
    <p:sldId id="2808" r:id="rId3"/>
    <p:sldId id="2806" r:id="rId4"/>
    <p:sldId id="2807" r:id="rId5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278" y="10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330D73-E05C-49B2-872A-FF83B73FF53D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E29F9-0C34-4F65-839D-AA13D94BA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33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A1B086E6-5CA1-491F-885D-C8A8C509EB7C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E4310FFE-5AD4-421D-BBA9-BEB1CFE78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50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A1B086E6-5CA1-491F-885D-C8A8C509EB7C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E4310FFE-5AD4-421D-BBA9-BEB1CFE78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454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A1B086E6-5CA1-491F-885D-C8A8C509EB7C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E4310FFE-5AD4-421D-BBA9-BEB1CFE78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731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099" y="152400"/>
            <a:ext cx="8958641" cy="79579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275">
                <a:solidFill>
                  <a:schemeClr val="tx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defRPr>
            </a:lvl1pPr>
          </a:lstStyle>
          <a:p>
            <a:pPr lvl="0"/>
            <a:r>
              <a:rPr lang="en-US" altLang="ko-KR" dirty="0"/>
              <a:t>Click to edit Master title style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CE54A41-087E-4AD9-BB07-EBED217CD3F3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>
          <a:xfrm>
            <a:off x="7346950" y="6245225"/>
            <a:ext cx="23114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6868275A-8F02-4F67-9DEA-C6498A3EE149}"/>
              </a:ext>
            </a:extLst>
          </p:cNvPr>
          <p:cNvSpPr>
            <a:spLocks noGrp="1" noChangeArrowheads="1"/>
          </p:cNvSpPr>
          <p:nvPr>
            <p:ph type="ftr" sz="quarter" idx="14"/>
          </p:nvPr>
        </p:nvSpPr>
        <p:spPr>
          <a:xfrm>
            <a:off x="3384550" y="6248400"/>
            <a:ext cx="31369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787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A1B086E6-5CA1-491F-885D-C8A8C509EB7C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E4310FFE-5AD4-421D-BBA9-BEB1CFE78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13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A1B086E6-5CA1-491F-885D-C8A8C509EB7C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E4310FFE-5AD4-421D-BBA9-BEB1CFE78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522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A1B086E6-5CA1-491F-885D-C8A8C509EB7C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E4310FFE-5AD4-421D-BBA9-BEB1CFE78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668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A1B086E6-5CA1-491F-885D-C8A8C509EB7C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E4310FFE-5AD4-421D-BBA9-BEB1CFE78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502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A1B086E6-5CA1-491F-885D-C8A8C509EB7C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E4310FFE-5AD4-421D-BBA9-BEB1CFE78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658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A1B086E6-5CA1-491F-885D-C8A8C509EB7C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E4310FFE-5AD4-421D-BBA9-BEB1CFE78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174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A1B086E6-5CA1-491F-885D-C8A8C509EB7C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E4310FFE-5AD4-421D-BBA9-BEB1CFE78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018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A1B086E6-5CA1-491F-885D-C8A8C509EB7C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E4310FFE-5AD4-421D-BBA9-BEB1CFE78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355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3">
            <a:extLst>
              <a:ext uri="{FF2B5EF4-FFF2-40B4-BE49-F238E27FC236}">
                <a16:creationId xmlns:a16="http://schemas.microsoft.com/office/drawing/2014/main" id="{6032883D-BE95-48F2-A6B3-5A1611A8EC4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6778625"/>
            <a:ext cx="9144000" cy="107950"/>
            <a:chOff x="0" y="6705600"/>
            <a:chExt cx="9144000" cy="152400"/>
          </a:xfrm>
        </p:grpSpPr>
        <p:sp>
          <p:nvSpPr>
            <p:cNvPr id="12" name="직사각형 14">
              <a:extLst>
                <a:ext uri="{FF2B5EF4-FFF2-40B4-BE49-F238E27FC236}">
                  <a16:creationId xmlns:a16="http://schemas.microsoft.com/office/drawing/2014/main" id="{1DA763EC-4E73-4D5E-8C8E-6FD0EE10291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6705600"/>
              <a:ext cx="4572000" cy="152400"/>
            </a:xfrm>
            <a:prstGeom prst="rect">
              <a:avLst/>
            </a:prstGeom>
            <a:solidFill>
              <a:srgbClr val="C6004D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" name="직사각형 15">
              <a:extLst>
                <a:ext uri="{FF2B5EF4-FFF2-40B4-BE49-F238E27FC236}">
                  <a16:creationId xmlns:a16="http://schemas.microsoft.com/office/drawing/2014/main" id="{C1214854-F756-4A3B-968F-0114A6D2CF7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572000" y="6705600"/>
              <a:ext cx="4572000" cy="152400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14" name="직선 연결선 2">
            <a:extLst>
              <a:ext uri="{FF2B5EF4-FFF2-40B4-BE49-F238E27FC236}">
                <a16:creationId xmlns:a16="http://schemas.microsoft.com/office/drawing/2014/main" id="{7AE7211A-ED28-470D-AF68-319367D37241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0" y="109538"/>
            <a:ext cx="8531225" cy="0"/>
          </a:xfrm>
          <a:prstGeom prst="line">
            <a:avLst/>
          </a:prstGeom>
          <a:noFill/>
          <a:ln w="28575" algn="ctr">
            <a:solidFill>
              <a:srgbClr val="EBEBE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70E6C3C-5472-4151-B240-432828B057E7}"/>
              </a:ext>
            </a:extLst>
          </p:cNvPr>
          <p:cNvSpPr txBox="1"/>
          <p:nvPr userDrawn="1"/>
        </p:nvSpPr>
        <p:spPr>
          <a:xfrm>
            <a:off x="254075" y="6468711"/>
            <a:ext cx="3246049" cy="2000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B w="0" h="0"/>
            </a:sp3d>
          </a:bodyPr>
          <a:lstStyle/>
          <a:p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Copyright. 2021. </a:t>
            </a:r>
            <a:r>
              <a:rPr lang="en-US" altLang="ko-KR" sz="700" dirty="0" err="1">
                <a:solidFill>
                  <a:schemeClr val="bg1">
                    <a:lumMod val="50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innoFIT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 Partners &amp; JW </a:t>
            </a:r>
            <a:r>
              <a:rPr lang="en-US" altLang="ko-KR" sz="700" dirty="0" err="1">
                <a:solidFill>
                  <a:schemeClr val="bg1">
                    <a:lumMod val="50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Youn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. All RIGHT RESERVED.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0811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34FBA4B-C8F3-499F-87C6-FE207151FC0F}"/>
              </a:ext>
            </a:extLst>
          </p:cNvPr>
          <p:cNvSpPr/>
          <p:nvPr/>
        </p:nvSpPr>
        <p:spPr>
          <a:xfrm>
            <a:off x="5955724" y="6497062"/>
            <a:ext cx="3950276" cy="25759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각 칸의 넓이는 자유롭게 조정하여 작성 부탁 드립니다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.</a:t>
            </a:r>
            <a:endParaRPr lang="ko-KR" altLang="en-US" sz="1200" b="1" dirty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71D0614-0239-4B09-A081-7A6FCCCCB095}"/>
              </a:ext>
            </a:extLst>
          </p:cNvPr>
          <p:cNvGrpSpPr/>
          <p:nvPr/>
        </p:nvGrpSpPr>
        <p:grpSpPr>
          <a:xfrm>
            <a:off x="941913" y="556712"/>
            <a:ext cx="8022174" cy="5872976"/>
            <a:chOff x="575062" y="556712"/>
            <a:chExt cx="8022174" cy="5872976"/>
          </a:xfrm>
        </p:grpSpPr>
        <p:sp>
          <p:nvSpPr>
            <p:cNvPr id="29" name="이등변 삼각형 28">
              <a:extLst>
                <a:ext uri="{FF2B5EF4-FFF2-40B4-BE49-F238E27FC236}">
                  <a16:creationId xmlns:a16="http://schemas.microsoft.com/office/drawing/2014/main" id="{C24E8F84-2E52-4B87-86E7-35598B9E6820}"/>
                </a:ext>
              </a:extLst>
            </p:cNvPr>
            <p:cNvSpPr/>
            <p:nvPr/>
          </p:nvSpPr>
          <p:spPr bwMode="auto">
            <a:xfrm>
              <a:off x="1829770" y="1357351"/>
              <a:ext cx="5512759" cy="4925502"/>
            </a:xfrm>
            <a:prstGeom prst="triangle">
              <a:avLst/>
            </a:prstGeom>
            <a:solidFill>
              <a:srgbClr val="FDEFED"/>
            </a:solidFill>
            <a:ln w="381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1625" b="1" kern="0" dirty="0">
                <a:solidFill>
                  <a:srgbClr val="000000"/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  <p:sp>
          <p:nvSpPr>
            <p:cNvPr id="7" name="모서리가 둥근 직사각형 11">
              <a:extLst>
                <a:ext uri="{FF2B5EF4-FFF2-40B4-BE49-F238E27FC236}">
                  <a16:creationId xmlns:a16="http://schemas.microsoft.com/office/drawing/2014/main" id="{463FCAA9-466A-49E1-8A3D-4542FBDC19EA}"/>
                </a:ext>
              </a:extLst>
            </p:cNvPr>
            <p:cNvSpPr/>
            <p:nvPr/>
          </p:nvSpPr>
          <p:spPr>
            <a:xfrm>
              <a:off x="940769" y="3474070"/>
              <a:ext cx="7290761" cy="1263307"/>
            </a:xfrm>
            <a:prstGeom prst="roundRect">
              <a:avLst>
                <a:gd name="adj" fmla="val 3463"/>
              </a:avLst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txBody>
            <a:bodyPr tIns="117000" rtlCol="0" anchor="t"/>
            <a:lstStyle/>
            <a:p>
              <a:pPr algn="ctr" defTabSz="1733550">
                <a:lnSpc>
                  <a:spcPct val="5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altLang="ko-KR" sz="1300" dirty="0">
                <a:latin typeface="다음_Regular" pitchFamily="2" charset="-127"/>
                <a:ea typeface="다음_Regular" pitchFamily="2" charset="-127"/>
              </a:endParaRPr>
            </a:p>
            <a:p>
              <a:pPr algn="ctr" defTabSz="1733550">
                <a:lnSpc>
                  <a:spcPct val="5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altLang="ko-KR" sz="900" dirty="0">
                <a:latin typeface="다음_Regular" pitchFamily="2" charset="-127"/>
                <a:ea typeface="다음_Regular" pitchFamily="2" charset="-127"/>
              </a:endParaRPr>
            </a:p>
            <a:p>
              <a:pPr algn="ctr" defTabSz="1733550">
                <a:lnSpc>
                  <a:spcPct val="5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300" dirty="0">
                  <a:latin typeface="다음_Regular" pitchFamily="2" charset="-127"/>
                  <a:ea typeface="다음_Regular" pitchFamily="2" charset="-127"/>
                </a:rPr>
                <a:t>-</a:t>
              </a:r>
              <a:r>
                <a:rPr lang="ko-KR" altLang="en-US" sz="1300" dirty="0">
                  <a:latin typeface="다음_Regular" pitchFamily="2" charset="-127"/>
                  <a:ea typeface="다음_Regular" pitchFamily="2" charset="-127"/>
                </a:rPr>
                <a:t>실용적 가치</a:t>
              </a:r>
              <a:endParaRPr lang="en-US" altLang="ko-KR" sz="1300" dirty="0">
                <a:latin typeface="다음_Regular" pitchFamily="2" charset="-127"/>
                <a:ea typeface="다음_Regular" pitchFamily="2" charset="-127"/>
              </a:endParaRPr>
            </a:p>
            <a:p>
              <a:pPr algn="ctr" defTabSz="1733550">
                <a:lnSpc>
                  <a:spcPct val="5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300" dirty="0">
                  <a:latin typeface="다음_Regular" pitchFamily="2" charset="-127"/>
                  <a:ea typeface="다음_Regular" pitchFamily="2" charset="-127"/>
                </a:rPr>
                <a:t>-</a:t>
              </a:r>
              <a:r>
                <a:rPr lang="ko-KR" altLang="en-US" sz="1300" dirty="0">
                  <a:latin typeface="다음_Regular" pitchFamily="2" charset="-127"/>
                  <a:ea typeface="다음_Regular" pitchFamily="2" charset="-127"/>
                </a:rPr>
                <a:t>감성적 가치</a:t>
              </a:r>
            </a:p>
          </p:txBody>
        </p:sp>
        <p:sp>
          <p:nvSpPr>
            <p:cNvPr id="11" name="모서리가 둥근 직사각형 8">
              <a:extLst>
                <a:ext uri="{FF2B5EF4-FFF2-40B4-BE49-F238E27FC236}">
                  <a16:creationId xmlns:a16="http://schemas.microsoft.com/office/drawing/2014/main" id="{FD74D0F8-8E0A-4FF6-93EC-B7CFFC5B9819}"/>
                </a:ext>
              </a:extLst>
            </p:cNvPr>
            <p:cNvSpPr/>
            <p:nvPr/>
          </p:nvSpPr>
          <p:spPr>
            <a:xfrm>
              <a:off x="4061100" y="556712"/>
              <a:ext cx="1126252" cy="1091525"/>
            </a:xfrm>
            <a:prstGeom prst="ellipse">
              <a:avLst/>
            </a:prstGeom>
            <a:solidFill>
              <a:srgbClr val="C6004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ko-KR" altLang="en-US" sz="1950" b="1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다음_Regular" panose="02000603060000000000" pitchFamily="2" charset="-127"/>
                  <a:ea typeface="다음_Regular" panose="02000603060000000000" pitchFamily="2" charset="-127"/>
                </a:rPr>
                <a:t>컨셉</a:t>
              </a: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CD57BAC0-8044-4067-B0EE-FD1E56CFDF9E}"/>
                </a:ext>
              </a:extLst>
            </p:cNvPr>
            <p:cNvGrpSpPr/>
            <p:nvPr/>
          </p:nvGrpSpPr>
          <p:grpSpPr>
            <a:xfrm>
              <a:off x="575062" y="5104507"/>
              <a:ext cx="8022174" cy="1325181"/>
              <a:chOff x="1232371" y="5104507"/>
              <a:chExt cx="8022174" cy="1325181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ADF9934C-3F5B-42CD-A9B9-6A1829929CC5}"/>
                  </a:ext>
                </a:extLst>
              </p:cNvPr>
              <p:cNvGrpSpPr/>
              <p:nvPr/>
            </p:nvGrpSpPr>
            <p:grpSpPr>
              <a:xfrm>
                <a:off x="1232371" y="5104507"/>
                <a:ext cx="3846954" cy="1325181"/>
                <a:chOff x="1030090" y="5104507"/>
                <a:chExt cx="3158667" cy="1325181"/>
              </a:xfrm>
            </p:grpSpPr>
            <p:sp>
              <p:nvSpPr>
                <p:cNvPr id="12" name="모서리가 둥근 직사각형 11">
                  <a:extLst>
                    <a:ext uri="{FF2B5EF4-FFF2-40B4-BE49-F238E27FC236}">
                      <a16:creationId xmlns:a16="http://schemas.microsoft.com/office/drawing/2014/main" id="{10727FF5-B198-40F3-B1B8-9FFC365E0F5C}"/>
                    </a:ext>
                  </a:extLst>
                </p:cNvPr>
                <p:cNvSpPr/>
                <p:nvPr/>
              </p:nvSpPr>
              <p:spPr>
                <a:xfrm>
                  <a:off x="1030090" y="5338163"/>
                  <a:ext cx="3158667" cy="1091525"/>
                </a:xfrm>
                <a:prstGeom prst="roundRect">
                  <a:avLst>
                    <a:gd name="adj" fmla="val 3463"/>
                  </a:avLst>
                </a:prstGeom>
                <a:solidFill>
                  <a:schemeClr val="bg1"/>
                </a:solidFill>
                <a:ln w="12700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</a:ln>
                <a:effectLst/>
              </p:spPr>
              <p:txBody>
                <a:bodyPr tIns="117000" rtlCol="0" anchor="t"/>
                <a:lstStyle/>
                <a:p>
                  <a:pPr marL="69652" indent="-6965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ko-KR" altLang="en-US" sz="1300" dirty="0">
                    <a:solidFill>
                      <a:srgbClr val="000000"/>
                    </a:solidFill>
                    <a:latin typeface="다음_Regular" panose="02000603060000000000" pitchFamily="2" charset="-127"/>
                    <a:ea typeface="다음_Regular" panose="02000603060000000000" pitchFamily="2" charset="-127"/>
                    <a:cs typeface="Arial"/>
                  </a:endParaRPr>
                </a:p>
              </p:txBody>
            </p:sp>
            <p:sp>
              <p:nvSpPr>
                <p:cNvPr id="14" name="사각형: 둥근 모서리 13">
                  <a:extLst>
                    <a:ext uri="{FF2B5EF4-FFF2-40B4-BE49-F238E27FC236}">
                      <a16:creationId xmlns:a16="http://schemas.microsoft.com/office/drawing/2014/main" id="{2C080E7B-A30F-4B38-B2BD-FCFA5F448B06}"/>
                    </a:ext>
                  </a:extLst>
                </p:cNvPr>
                <p:cNvSpPr/>
                <p:nvPr/>
              </p:nvSpPr>
              <p:spPr bwMode="auto">
                <a:xfrm>
                  <a:off x="1030090" y="5104507"/>
                  <a:ext cx="3158667" cy="46325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74295" tIns="37148" rIns="74295" bIns="3714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altLang="ko-KR" sz="1625" b="1" dirty="0">
                      <a:solidFill>
                        <a:schemeClr val="bg1"/>
                      </a:solidFill>
                      <a:effectLst>
                        <a:glow rad="101600">
                          <a:schemeClr val="tx1">
                            <a:alpha val="60000"/>
                          </a:schemeClr>
                        </a:glow>
                      </a:effectLst>
                      <a:latin typeface="다음_Regular" panose="02000603060000000000" pitchFamily="2" charset="-127"/>
                      <a:ea typeface="다음_Regular" panose="02000603060000000000" pitchFamily="2" charset="-127"/>
                    </a:rPr>
                    <a:t>As-Is</a:t>
                  </a:r>
                </a:p>
                <a:p>
                  <a:pPr algn="ctr"/>
                  <a:r>
                    <a:rPr lang="en-US" altLang="ko-KR" sz="1200" b="1" dirty="0">
                      <a:solidFill>
                        <a:schemeClr val="bg1"/>
                      </a:solidFill>
                      <a:effectLst>
                        <a:glow rad="101600">
                          <a:schemeClr val="tx1">
                            <a:alpha val="60000"/>
                          </a:schemeClr>
                        </a:glow>
                      </a:effectLst>
                      <a:latin typeface="다음_Regular" panose="02000603060000000000" pitchFamily="2" charset="-127"/>
                      <a:ea typeface="다음_Regular" panose="02000603060000000000" pitchFamily="2" charset="-127"/>
                    </a:rPr>
                    <a:t>(</a:t>
                  </a:r>
                  <a:r>
                    <a:rPr lang="ko-KR" altLang="en-US" sz="1200" b="1" dirty="0">
                      <a:solidFill>
                        <a:schemeClr val="bg1"/>
                      </a:solidFill>
                      <a:effectLst>
                        <a:glow rad="101600">
                          <a:schemeClr val="tx1">
                            <a:alpha val="60000"/>
                          </a:schemeClr>
                        </a:glow>
                      </a:effectLst>
                      <a:latin typeface="다음_Regular" panose="02000603060000000000" pitchFamily="2" charset="-127"/>
                      <a:ea typeface="다음_Regular" panose="02000603060000000000" pitchFamily="2" charset="-127"/>
                    </a:rPr>
                    <a:t>현재의 상품</a:t>
                  </a:r>
                  <a:r>
                    <a:rPr lang="en-US" altLang="ko-KR" sz="1200" b="1" dirty="0">
                      <a:solidFill>
                        <a:schemeClr val="bg1"/>
                      </a:solidFill>
                      <a:effectLst>
                        <a:glow rad="101600">
                          <a:schemeClr val="tx1">
                            <a:alpha val="60000"/>
                          </a:schemeClr>
                        </a:glow>
                      </a:effectLst>
                      <a:latin typeface="다음_Regular" panose="02000603060000000000" pitchFamily="2" charset="-127"/>
                      <a:ea typeface="다음_Regular" panose="02000603060000000000" pitchFamily="2" charset="-127"/>
                    </a:rPr>
                    <a:t>·</a:t>
                  </a:r>
                  <a:r>
                    <a:rPr lang="ko-KR" altLang="en-US" sz="1200" b="1" dirty="0">
                      <a:solidFill>
                        <a:schemeClr val="bg1"/>
                      </a:solidFill>
                      <a:effectLst>
                        <a:glow rad="101600">
                          <a:schemeClr val="tx1">
                            <a:alpha val="60000"/>
                          </a:schemeClr>
                        </a:glow>
                      </a:effectLst>
                      <a:latin typeface="다음_Regular" panose="02000603060000000000" pitchFamily="2" charset="-127"/>
                      <a:ea typeface="다음_Regular" panose="02000603060000000000" pitchFamily="2" charset="-127"/>
                    </a:rPr>
                    <a:t>서비스</a:t>
                  </a:r>
                  <a:r>
                    <a:rPr lang="en-US" altLang="ko-KR" sz="1200" b="1" dirty="0">
                      <a:solidFill>
                        <a:schemeClr val="bg1"/>
                      </a:solidFill>
                      <a:effectLst>
                        <a:glow rad="101600">
                          <a:schemeClr val="tx1">
                            <a:alpha val="60000"/>
                          </a:schemeClr>
                        </a:glow>
                      </a:effectLst>
                      <a:latin typeface="다음_Regular" panose="02000603060000000000" pitchFamily="2" charset="-127"/>
                      <a:ea typeface="다음_Regular" panose="02000603060000000000" pitchFamily="2" charset="-127"/>
                    </a:rPr>
                    <a:t>)</a:t>
                  </a:r>
                  <a:endParaRPr lang="ko-KR" altLang="en-US" sz="1200" b="1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다음_Regular" panose="02000603060000000000" pitchFamily="2" charset="-127"/>
                    <a:ea typeface="다음_Regular" panose="02000603060000000000" pitchFamily="2" charset="-127"/>
                  </a:endParaRPr>
                </a:p>
              </p:txBody>
            </p:sp>
          </p:grpSp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142B2FA2-D767-46FE-BDEA-DC8812BE16E6}"/>
                  </a:ext>
                </a:extLst>
              </p:cNvPr>
              <p:cNvGrpSpPr/>
              <p:nvPr/>
            </p:nvGrpSpPr>
            <p:grpSpPr>
              <a:xfrm>
                <a:off x="5409305" y="5104507"/>
                <a:ext cx="3845240" cy="1325181"/>
                <a:chOff x="6097282" y="5104507"/>
                <a:chExt cx="3157260" cy="1325181"/>
              </a:xfrm>
            </p:grpSpPr>
            <p:sp>
              <p:nvSpPr>
                <p:cNvPr id="13" name="모서리가 둥근 직사각형 11">
                  <a:extLst>
                    <a:ext uri="{FF2B5EF4-FFF2-40B4-BE49-F238E27FC236}">
                      <a16:creationId xmlns:a16="http://schemas.microsoft.com/office/drawing/2014/main" id="{137BD749-D251-4F7C-A4D6-6B94F879B825}"/>
                    </a:ext>
                  </a:extLst>
                </p:cNvPr>
                <p:cNvSpPr/>
                <p:nvPr/>
              </p:nvSpPr>
              <p:spPr>
                <a:xfrm>
                  <a:off x="6097282" y="5338163"/>
                  <a:ext cx="3157260" cy="1091525"/>
                </a:xfrm>
                <a:prstGeom prst="roundRect">
                  <a:avLst>
                    <a:gd name="adj" fmla="val 3463"/>
                  </a:avLst>
                </a:prstGeom>
                <a:solidFill>
                  <a:schemeClr val="bg1"/>
                </a:solidFill>
                <a:ln w="12700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</a:ln>
                <a:effectLst/>
              </p:spPr>
              <p:txBody>
                <a:bodyPr tIns="117000" rtlCol="0" anchor="t"/>
                <a:lstStyle/>
                <a:p>
                  <a:pPr marL="69652" indent="-6965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ko-KR" altLang="en-US" sz="1300" dirty="0">
                    <a:solidFill>
                      <a:srgbClr val="000000"/>
                    </a:solidFill>
                    <a:latin typeface="다음_Regular" panose="02000603060000000000" pitchFamily="2" charset="-127"/>
                    <a:ea typeface="다음_Regular" panose="02000603060000000000" pitchFamily="2" charset="-127"/>
                    <a:cs typeface="Arial"/>
                  </a:endParaRPr>
                </a:p>
              </p:txBody>
            </p:sp>
            <p:sp>
              <p:nvSpPr>
                <p:cNvPr id="15" name="사각형: 둥근 모서리 14">
                  <a:extLst>
                    <a:ext uri="{FF2B5EF4-FFF2-40B4-BE49-F238E27FC236}">
                      <a16:creationId xmlns:a16="http://schemas.microsoft.com/office/drawing/2014/main" id="{1F6CA232-3C36-471D-AE30-A954B3B59410}"/>
                    </a:ext>
                  </a:extLst>
                </p:cNvPr>
                <p:cNvSpPr/>
                <p:nvPr/>
              </p:nvSpPr>
              <p:spPr bwMode="auto">
                <a:xfrm>
                  <a:off x="6097282" y="5104507"/>
                  <a:ext cx="3157260" cy="46325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74295" tIns="37148" rIns="74295" bIns="38025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>
                    <a:lnSpc>
                      <a:spcPts val="1625"/>
                    </a:lnSpc>
                  </a:pPr>
                  <a:r>
                    <a:rPr lang="en-US" altLang="ko-KR" sz="1625" b="1" dirty="0">
                      <a:solidFill>
                        <a:schemeClr val="bg1"/>
                      </a:solidFill>
                      <a:effectLst>
                        <a:glow rad="101600">
                          <a:schemeClr val="tx1">
                            <a:alpha val="60000"/>
                          </a:schemeClr>
                        </a:glow>
                      </a:effectLst>
                      <a:latin typeface="다음_Regular" panose="02000603060000000000" pitchFamily="2" charset="-127"/>
                      <a:ea typeface="다음_Regular" panose="02000603060000000000" pitchFamily="2" charset="-127"/>
                    </a:rPr>
                    <a:t>To-be</a:t>
                  </a:r>
                </a:p>
                <a:p>
                  <a:pPr algn="ctr">
                    <a:lnSpc>
                      <a:spcPts val="1625"/>
                    </a:lnSpc>
                  </a:pPr>
                  <a:r>
                    <a:rPr lang="en-US" altLang="ko-KR" sz="1200" b="1" dirty="0">
                      <a:solidFill>
                        <a:schemeClr val="bg1"/>
                      </a:solidFill>
                      <a:effectLst>
                        <a:glow rad="101600">
                          <a:schemeClr val="tx1">
                            <a:alpha val="60000"/>
                          </a:schemeClr>
                        </a:glow>
                      </a:effectLst>
                      <a:latin typeface="다음_Regular" panose="02000603060000000000" pitchFamily="2" charset="-127"/>
                      <a:ea typeface="다음_Regular" panose="02000603060000000000" pitchFamily="2" charset="-127"/>
                    </a:rPr>
                    <a:t>(</a:t>
                  </a:r>
                  <a:r>
                    <a:rPr lang="ko-KR" altLang="en-US" sz="1200" b="1" dirty="0">
                      <a:solidFill>
                        <a:schemeClr val="bg1"/>
                      </a:solidFill>
                      <a:effectLst>
                        <a:glow rad="101600">
                          <a:schemeClr val="tx1">
                            <a:alpha val="60000"/>
                          </a:schemeClr>
                        </a:glow>
                      </a:effectLst>
                      <a:latin typeface="다음_Regular" panose="02000603060000000000" pitchFamily="2" charset="-127"/>
                      <a:ea typeface="다음_Regular" panose="02000603060000000000" pitchFamily="2" charset="-127"/>
                    </a:rPr>
                    <a:t>메가 트렌드</a:t>
                  </a:r>
                  <a:r>
                    <a:rPr lang="en-US" altLang="ko-KR" sz="1200" b="1" dirty="0">
                      <a:solidFill>
                        <a:schemeClr val="bg1"/>
                      </a:solidFill>
                      <a:effectLst>
                        <a:glow rad="101600">
                          <a:schemeClr val="tx1">
                            <a:alpha val="60000"/>
                          </a:schemeClr>
                        </a:glow>
                      </a:effectLst>
                      <a:latin typeface="다음_Regular" panose="02000603060000000000" pitchFamily="2" charset="-127"/>
                      <a:ea typeface="다음_Regular" panose="02000603060000000000" pitchFamily="2" charset="-127"/>
                    </a:rPr>
                    <a:t>)</a:t>
                  </a:r>
                  <a:endParaRPr lang="ko-KR" altLang="en-US" sz="1200" b="1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다음_Regular" panose="02000603060000000000" pitchFamily="2" charset="-127"/>
                    <a:ea typeface="다음_Regular" panose="02000603060000000000" pitchFamily="2" charset="-127"/>
                  </a:endParaRPr>
                </a:p>
              </p:txBody>
            </p:sp>
          </p:grpSp>
        </p:grp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70FA65B5-6ACA-4B33-A64C-E972402A2081}"/>
                </a:ext>
              </a:extLst>
            </p:cNvPr>
            <p:cNvSpPr/>
            <p:nvPr/>
          </p:nvSpPr>
          <p:spPr bwMode="auto">
            <a:xfrm>
              <a:off x="3045597" y="3242443"/>
              <a:ext cx="3157260" cy="463257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ko-KR" altLang="en-US" sz="1625" b="1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다음_Regular" panose="02000603060000000000" pitchFamily="2" charset="-127"/>
                  <a:ea typeface="다음_Regular" panose="02000603060000000000" pitchFamily="2" charset="-127"/>
                </a:rPr>
                <a:t>제공가치</a:t>
              </a:r>
            </a:p>
          </p:txBody>
        </p:sp>
        <p:sp>
          <p:nvSpPr>
            <p:cNvPr id="18" name="모서리가 둥근 직사각형 11">
              <a:extLst>
                <a:ext uri="{FF2B5EF4-FFF2-40B4-BE49-F238E27FC236}">
                  <a16:creationId xmlns:a16="http://schemas.microsoft.com/office/drawing/2014/main" id="{B722323F-34C4-4708-AD7A-D25995AA1EC9}"/>
                </a:ext>
              </a:extLst>
            </p:cNvPr>
            <p:cNvSpPr/>
            <p:nvPr/>
          </p:nvSpPr>
          <p:spPr>
            <a:xfrm>
              <a:off x="1616208" y="2021259"/>
              <a:ext cx="5860423" cy="1091525"/>
            </a:xfrm>
            <a:prstGeom prst="roundRect">
              <a:avLst>
                <a:gd name="adj" fmla="val 3463"/>
              </a:avLst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txBody>
            <a:bodyPr tIns="117000" rtlCol="0" anchor="t"/>
            <a:lstStyle/>
            <a:p>
              <a:pPr algn="ctr" defTabSz="1733550">
                <a:lnSpc>
                  <a:spcPct val="5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1300" dirty="0">
                <a:latin typeface="다음_Regular" pitchFamily="2" charset="-127"/>
                <a:ea typeface="다음_Regular" pitchFamily="2" charset="-127"/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FEECBBEB-B96D-4D2F-932F-8D58CA903B49}"/>
                </a:ext>
              </a:extLst>
            </p:cNvPr>
            <p:cNvSpPr/>
            <p:nvPr/>
          </p:nvSpPr>
          <p:spPr bwMode="auto">
            <a:xfrm>
              <a:off x="3045597" y="1789632"/>
              <a:ext cx="3157260" cy="463257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ko-KR" altLang="en-US" sz="1625" b="1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다음_Regular" panose="02000603060000000000" pitchFamily="2" charset="-127"/>
                  <a:ea typeface="다음_Regular" panose="02000603060000000000" pitchFamily="2" charset="-127"/>
                </a:rPr>
                <a:t>특성</a:t>
              </a:r>
              <a:r>
                <a:rPr lang="en-US" altLang="ko-KR" sz="1625" b="1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다음_Regular" panose="02000603060000000000" pitchFamily="2" charset="-127"/>
                  <a:ea typeface="다음_Regular" panose="02000603060000000000" pitchFamily="2" charset="-127"/>
                </a:rPr>
                <a:t>·</a:t>
              </a:r>
              <a:r>
                <a:rPr lang="ko-KR" altLang="en-US" sz="1625" b="1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다음_Regular" panose="02000603060000000000" pitchFamily="2" charset="-127"/>
                  <a:ea typeface="다음_Regular" panose="02000603060000000000" pitchFamily="2" charset="-127"/>
                </a:rPr>
                <a:t>속성</a:t>
              </a:r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EE99C036-D96E-4027-8998-4D96F0ACFE55}"/>
                </a:ext>
              </a:extLst>
            </p:cNvPr>
            <p:cNvSpPr/>
            <p:nvPr/>
          </p:nvSpPr>
          <p:spPr bwMode="auto">
            <a:xfrm>
              <a:off x="3045597" y="4464821"/>
              <a:ext cx="3157260" cy="788549"/>
            </a:xfrm>
            <a:prstGeom prst="roundRect">
              <a:avLst>
                <a:gd name="adj" fmla="val 5000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25" spc="-122" dirty="0">
                  <a:solidFill>
                    <a:schemeClr val="tx1"/>
                  </a:solidFill>
                  <a:latin typeface="다음_SemiBold" panose="02000700060000000000" pitchFamily="2" charset="-127"/>
                  <a:ea typeface="다음_SemiBold" panose="02000700060000000000" pitchFamily="2" charset="-127"/>
                  <a:cs typeface="+mj-cs"/>
                </a:rPr>
                <a:t>타깃 고객</a:t>
              </a:r>
              <a:r>
                <a:rPr lang="en-US" altLang="ko-KR" sz="1625" spc="-122" dirty="0">
                  <a:solidFill>
                    <a:schemeClr val="tx1"/>
                  </a:solidFill>
                  <a:latin typeface="다음_SemiBold" panose="02000700060000000000" pitchFamily="2" charset="-127"/>
                  <a:ea typeface="다음_SemiBold" panose="02000700060000000000" pitchFamily="2" charset="-127"/>
                  <a:cs typeface="+mj-cs"/>
                </a:rPr>
                <a:t>:</a:t>
              </a:r>
            </a:p>
            <a:p>
              <a:pPr algn="ctr"/>
              <a:endParaRPr lang="ko-KR" altLang="en-US" sz="1625" u="sng" spc="-122" dirty="0">
                <a:solidFill>
                  <a:schemeClr val="tx1"/>
                </a:solidFill>
                <a:latin typeface="다음_SemiBold" panose="02000700060000000000" pitchFamily="2" charset="-127"/>
                <a:ea typeface="다음_SemiBold" panose="02000700060000000000" pitchFamily="2" charset="-127"/>
                <a:cs typeface="+mj-cs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79512AE-5AF8-4D5D-8B8A-4A82D7B93D30}"/>
              </a:ext>
            </a:extLst>
          </p:cNvPr>
          <p:cNvSpPr txBox="1"/>
          <p:nvPr/>
        </p:nvSpPr>
        <p:spPr>
          <a:xfrm>
            <a:off x="7762904" y="197083"/>
            <a:ext cx="2185122" cy="412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latinLnBrk="1">
              <a:lnSpc>
                <a:spcPct val="90000"/>
              </a:lnSpc>
              <a:spcBef>
                <a:spcPct val="0"/>
              </a:spcBef>
            </a:pPr>
            <a:r>
              <a:rPr lang="ko-KR" altLang="en-US" sz="2275" dirty="0">
                <a:latin typeface="다음_SemiBold" panose="02000700060000000000" pitchFamily="2" charset="-127"/>
                <a:ea typeface="다음_SemiBold" panose="02000700060000000000" pitchFamily="2" charset="-127"/>
                <a:cs typeface="+mj-cs"/>
              </a:rPr>
              <a:t>이름</a:t>
            </a:r>
            <a:r>
              <a:rPr lang="en-US" altLang="ko-KR" sz="2275" dirty="0">
                <a:latin typeface="다음_SemiBold" panose="02000700060000000000" pitchFamily="2" charset="-127"/>
                <a:ea typeface="다음_SemiBold" panose="02000700060000000000" pitchFamily="2" charset="-127"/>
                <a:cs typeface="+mj-cs"/>
              </a:rPr>
              <a:t>:_______</a:t>
            </a:r>
            <a:endParaRPr lang="ko-KR" altLang="en-US" sz="2275" u="sng" dirty="0">
              <a:latin typeface="다음_SemiBold" panose="02000700060000000000" pitchFamily="2" charset="-127"/>
              <a:ea typeface="다음_SemiBold" panose="02000700060000000000" pitchFamily="2" charset="-127"/>
              <a:cs typeface="+mj-cs"/>
            </a:endParaRPr>
          </a:p>
        </p:txBody>
      </p:sp>
      <p:sp>
        <p:nvSpPr>
          <p:cNvPr id="16" name="제목 15">
            <a:extLst>
              <a:ext uri="{FF2B5EF4-FFF2-40B4-BE49-F238E27FC236}">
                <a16:creationId xmlns:a16="http://schemas.microsoft.com/office/drawing/2014/main" id="{20BF63AE-63E2-418F-A4C7-6DC589B80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99" y="152400"/>
            <a:ext cx="3701507" cy="457040"/>
          </a:xfrm>
        </p:spPr>
        <p:txBody>
          <a:bodyPr/>
          <a:lstStyle/>
          <a:p>
            <a:r>
              <a:rPr lang="ko-KR" altLang="en-US" dirty="0"/>
              <a:t>컨셉 </a:t>
            </a:r>
            <a:r>
              <a:rPr lang="ko-KR" altLang="en-US" dirty="0" err="1"/>
              <a:t>리빌딩</a:t>
            </a:r>
            <a:r>
              <a:rPr lang="ko-KR" altLang="en-US" dirty="0"/>
              <a:t> 과제 템플릿</a:t>
            </a:r>
          </a:p>
        </p:txBody>
      </p:sp>
    </p:spTree>
    <p:extLst>
      <p:ext uri="{BB962C8B-B14F-4D97-AF65-F5344CB8AC3E}">
        <p14:creationId xmlns:p14="http://schemas.microsoft.com/office/powerpoint/2010/main" val="411447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34FBA4B-C8F3-499F-87C6-FE207151FC0F}"/>
              </a:ext>
            </a:extLst>
          </p:cNvPr>
          <p:cNvSpPr/>
          <p:nvPr/>
        </p:nvSpPr>
        <p:spPr>
          <a:xfrm>
            <a:off x="8536042" y="76295"/>
            <a:ext cx="1307619" cy="25759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FF0000"/>
                </a:solidFill>
                <a:latin typeface="+mn-ea"/>
              </a:rPr>
              <a:t>Illustrative</a:t>
            </a:r>
            <a:endParaRPr lang="ko-KR" altLang="en-US" sz="1200" b="1" dirty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71D0614-0239-4B09-A081-7A6FCCCCB095}"/>
              </a:ext>
            </a:extLst>
          </p:cNvPr>
          <p:cNvGrpSpPr/>
          <p:nvPr/>
        </p:nvGrpSpPr>
        <p:grpSpPr>
          <a:xfrm>
            <a:off x="941913" y="556712"/>
            <a:ext cx="8022174" cy="5872976"/>
            <a:chOff x="575062" y="556712"/>
            <a:chExt cx="8022174" cy="5872976"/>
          </a:xfrm>
        </p:grpSpPr>
        <p:sp>
          <p:nvSpPr>
            <p:cNvPr id="29" name="이등변 삼각형 28">
              <a:extLst>
                <a:ext uri="{FF2B5EF4-FFF2-40B4-BE49-F238E27FC236}">
                  <a16:creationId xmlns:a16="http://schemas.microsoft.com/office/drawing/2014/main" id="{C24E8F84-2E52-4B87-86E7-35598B9E6820}"/>
                </a:ext>
              </a:extLst>
            </p:cNvPr>
            <p:cNvSpPr/>
            <p:nvPr/>
          </p:nvSpPr>
          <p:spPr bwMode="auto">
            <a:xfrm>
              <a:off x="1829770" y="1357351"/>
              <a:ext cx="5512759" cy="4925502"/>
            </a:xfrm>
            <a:prstGeom prst="triangle">
              <a:avLst/>
            </a:prstGeom>
            <a:solidFill>
              <a:srgbClr val="FDEFED"/>
            </a:solidFill>
            <a:ln w="381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1625" b="1" kern="0" dirty="0">
                <a:solidFill>
                  <a:srgbClr val="000000"/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  <p:sp>
          <p:nvSpPr>
            <p:cNvPr id="7" name="모서리가 둥근 직사각형 11">
              <a:extLst>
                <a:ext uri="{FF2B5EF4-FFF2-40B4-BE49-F238E27FC236}">
                  <a16:creationId xmlns:a16="http://schemas.microsoft.com/office/drawing/2014/main" id="{463FCAA9-466A-49E1-8A3D-4542FBDC19EA}"/>
                </a:ext>
              </a:extLst>
            </p:cNvPr>
            <p:cNvSpPr/>
            <p:nvPr/>
          </p:nvSpPr>
          <p:spPr>
            <a:xfrm>
              <a:off x="940769" y="3474070"/>
              <a:ext cx="7290761" cy="1263307"/>
            </a:xfrm>
            <a:prstGeom prst="roundRect">
              <a:avLst>
                <a:gd name="adj" fmla="val 3463"/>
              </a:avLst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txBody>
            <a:bodyPr tIns="117000" rtlCol="0" anchor="t"/>
            <a:lstStyle/>
            <a:p>
              <a:pPr>
                <a:spcBef>
                  <a:spcPct val="0"/>
                </a:spcBef>
              </a:pPr>
              <a:endParaRPr lang="en-US" altLang="ko-KR" sz="1000" kern="0" dirty="0">
                <a:solidFill>
                  <a:srgbClr val="000000"/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  <a:p>
              <a:pPr marL="177800" indent="-177800">
                <a:spcBef>
                  <a:spcPct val="0"/>
                </a:spcBef>
                <a:buFont typeface="Arial" pitchFamily="34" charset="0"/>
                <a:buChar char="•"/>
              </a:pPr>
              <a:r>
                <a:rPr lang="ko-KR" altLang="en-US" sz="1200" kern="0" dirty="0">
                  <a:solidFill>
                    <a:srgbClr val="000000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라이프스타일에 맞게 차량 내부구조 변경 가능</a:t>
              </a:r>
              <a:endParaRPr lang="en-US" altLang="ko-KR" sz="1200" kern="0" dirty="0">
                <a:solidFill>
                  <a:srgbClr val="000000"/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  <a:p>
              <a:pPr marL="177800" indent="-177800">
                <a:spcBef>
                  <a:spcPct val="0"/>
                </a:spcBef>
                <a:buFont typeface="Arial" pitchFamily="34" charset="0"/>
                <a:buChar char="•"/>
              </a:pPr>
              <a:r>
                <a:rPr lang="ko-KR" altLang="en-US" sz="1200" kern="0" dirty="0">
                  <a:solidFill>
                    <a:srgbClr val="000000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이동의 자유로움으로 생활공간 극대화</a:t>
              </a:r>
              <a:endParaRPr lang="en-US" altLang="ko-KR" sz="1200" kern="0" dirty="0">
                <a:solidFill>
                  <a:srgbClr val="000000"/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  <a:p>
              <a:pPr marL="177800" indent="-177800">
                <a:spcBef>
                  <a:spcPct val="0"/>
                </a:spcBef>
                <a:buFont typeface="Arial" pitchFamily="34" charset="0"/>
                <a:buChar char="•"/>
              </a:pPr>
              <a:r>
                <a:rPr lang="en-US" altLang="ko-KR" sz="1200" kern="0" dirty="0">
                  <a:solidFill>
                    <a:srgbClr val="000000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‘</a:t>
              </a:r>
              <a:r>
                <a:rPr lang="ko-KR" altLang="en-US" sz="1200" kern="0" dirty="0" err="1">
                  <a:solidFill>
                    <a:srgbClr val="000000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차박</a:t>
              </a:r>
              <a:r>
                <a:rPr lang="en-US" altLang="ko-KR" sz="1200" kern="0" dirty="0">
                  <a:solidFill>
                    <a:srgbClr val="000000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’</a:t>
              </a:r>
              <a:r>
                <a:rPr lang="ko-KR" altLang="en-US" sz="1200" kern="0" dirty="0">
                  <a:solidFill>
                    <a:srgbClr val="000000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에 최적화</a:t>
              </a:r>
              <a:endParaRPr lang="en-US" altLang="ko-KR" sz="1200" kern="0" dirty="0">
                <a:solidFill>
                  <a:srgbClr val="000000"/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  <a:p>
              <a:pPr marL="177800" indent="-177800">
                <a:spcBef>
                  <a:spcPct val="0"/>
                </a:spcBef>
                <a:buFont typeface="Arial" pitchFamily="34" charset="0"/>
                <a:buChar char="•"/>
              </a:pPr>
              <a:r>
                <a:rPr lang="ko-KR" altLang="en-US" sz="1200" kern="0" dirty="0">
                  <a:solidFill>
                    <a:srgbClr val="000000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지속가능한 라이프스타일</a:t>
              </a:r>
              <a:endParaRPr lang="en-US" altLang="ko-KR" sz="1200" kern="0" dirty="0">
                <a:solidFill>
                  <a:srgbClr val="000000"/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  <a:p>
              <a:pPr marL="177800" indent="-177800">
                <a:spcBef>
                  <a:spcPct val="0"/>
                </a:spcBef>
                <a:buFont typeface="Arial" pitchFamily="34" charset="0"/>
                <a:buChar char="•"/>
              </a:pPr>
              <a:r>
                <a:rPr lang="ko-KR" altLang="en-US" sz="1200" kern="0" dirty="0">
                  <a:solidFill>
                    <a:srgbClr val="000000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미래지향적이고 유니크한 이미지</a:t>
              </a:r>
              <a:endParaRPr lang="en-US" altLang="ko-KR" sz="1200" kern="0" dirty="0">
                <a:solidFill>
                  <a:srgbClr val="000000"/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  <p:sp>
          <p:nvSpPr>
            <p:cNvPr id="11" name="모서리가 둥근 직사각형 8">
              <a:extLst>
                <a:ext uri="{FF2B5EF4-FFF2-40B4-BE49-F238E27FC236}">
                  <a16:creationId xmlns:a16="http://schemas.microsoft.com/office/drawing/2014/main" id="{FD74D0F8-8E0A-4FF6-93EC-B7CFFC5B9819}"/>
                </a:ext>
              </a:extLst>
            </p:cNvPr>
            <p:cNvSpPr/>
            <p:nvPr/>
          </p:nvSpPr>
          <p:spPr>
            <a:xfrm>
              <a:off x="3621319" y="556712"/>
              <a:ext cx="2051226" cy="1091525"/>
            </a:xfrm>
            <a:prstGeom prst="ellipse">
              <a:avLst/>
            </a:prstGeom>
            <a:solidFill>
              <a:srgbClr val="C6004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ko-KR" altLang="en-US" sz="1950" b="1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다음_Regular" panose="02000603060000000000" pitchFamily="2" charset="-127"/>
                  <a:ea typeface="다음_Regular" panose="02000603060000000000" pitchFamily="2" charset="-127"/>
                </a:rPr>
                <a:t>무엇이든 가능한 세상</a:t>
              </a:r>
              <a:endParaRPr lang="ko-KR" altLang="en-US" sz="195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CD57BAC0-8044-4067-B0EE-FD1E56CFDF9E}"/>
                </a:ext>
              </a:extLst>
            </p:cNvPr>
            <p:cNvGrpSpPr/>
            <p:nvPr/>
          </p:nvGrpSpPr>
          <p:grpSpPr>
            <a:xfrm>
              <a:off x="575062" y="5390899"/>
              <a:ext cx="8022174" cy="1038789"/>
              <a:chOff x="1232371" y="5390899"/>
              <a:chExt cx="8022174" cy="1038789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ADF9934C-3F5B-42CD-A9B9-6A1829929CC5}"/>
                  </a:ext>
                </a:extLst>
              </p:cNvPr>
              <p:cNvGrpSpPr/>
              <p:nvPr/>
            </p:nvGrpSpPr>
            <p:grpSpPr>
              <a:xfrm>
                <a:off x="1232371" y="5390899"/>
                <a:ext cx="3846954" cy="1038789"/>
                <a:chOff x="1030090" y="5390899"/>
                <a:chExt cx="3158667" cy="1038789"/>
              </a:xfrm>
            </p:grpSpPr>
            <p:sp>
              <p:nvSpPr>
                <p:cNvPr id="12" name="모서리가 둥근 직사각형 11">
                  <a:extLst>
                    <a:ext uri="{FF2B5EF4-FFF2-40B4-BE49-F238E27FC236}">
                      <a16:creationId xmlns:a16="http://schemas.microsoft.com/office/drawing/2014/main" id="{10727FF5-B198-40F3-B1B8-9FFC365E0F5C}"/>
                    </a:ext>
                  </a:extLst>
                </p:cNvPr>
                <p:cNvSpPr/>
                <p:nvPr/>
              </p:nvSpPr>
              <p:spPr>
                <a:xfrm>
                  <a:off x="1030090" y="5564777"/>
                  <a:ext cx="3158667" cy="864911"/>
                </a:xfrm>
                <a:prstGeom prst="roundRect">
                  <a:avLst>
                    <a:gd name="adj" fmla="val 3463"/>
                  </a:avLst>
                </a:prstGeom>
                <a:solidFill>
                  <a:schemeClr val="bg1"/>
                </a:solidFill>
                <a:ln w="12700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</a:ln>
                <a:effectLst/>
              </p:spPr>
              <p:txBody>
                <a:bodyPr tIns="117000" rtlCol="0" anchor="t"/>
                <a:lstStyle/>
                <a:p>
                  <a:pPr marL="69652" indent="-6965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ko-KR" sz="1300" dirty="0">
                    <a:solidFill>
                      <a:srgbClr val="000000"/>
                    </a:solidFill>
                    <a:latin typeface="다음_Regular" panose="02000603060000000000" pitchFamily="2" charset="-127"/>
                    <a:ea typeface="다음_Regular" panose="02000603060000000000" pitchFamily="2" charset="-127"/>
                    <a:cs typeface="Arial"/>
                  </a:endParaRPr>
                </a:p>
                <a:p>
                  <a:pPr marL="69652" indent="-69652"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ko-KR" altLang="en-US" sz="1300" dirty="0">
                      <a:solidFill>
                        <a:srgbClr val="000000"/>
                      </a:solidFill>
                      <a:latin typeface="다음_Regular" panose="02000603060000000000" pitchFamily="2" charset="-127"/>
                      <a:ea typeface="다음_Regular" panose="02000603060000000000" pitchFamily="2" charset="-127"/>
                      <a:cs typeface="Arial"/>
                    </a:rPr>
                    <a:t>내연기관 자동차</a:t>
                  </a:r>
                  <a:endParaRPr lang="en-US" altLang="ko-KR" sz="1300" dirty="0">
                    <a:solidFill>
                      <a:srgbClr val="000000"/>
                    </a:solidFill>
                    <a:latin typeface="다음_Regular" panose="02000603060000000000" pitchFamily="2" charset="-127"/>
                    <a:ea typeface="다음_Regular" panose="02000603060000000000" pitchFamily="2" charset="-127"/>
                    <a:cs typeface="Arial"/>
                  </a:endParaRPr>
                </a:p>
                <a:p>
                  <a:pPr marL="69652" indent="-69652"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ko-KR" altLang="en-US" sz="1300" dirty="0">
                      <a:solidFill>
                        <a:srgbClr val="000000"/>
                      </a:solidFill>
                      <a:latin typeface="다음_Regular" panose="02000603060000000000" pitchFamily="2" charset="-127"/>
                      <a:ea typeface="다음_Regular" panose="02000603060000000000" pitchFamily="2" charset="-127"/>
                      <a:cs typeface="Arial"/>
                    </a:rPr>
                    <a:t>전기차 전용브랜드 출시 예정</a:t>
                  </a:r>
                </a:p>
              </p:txBody>
            </p:sp>
            <p:sp>
              <p:nvSpPr>
                <p:cNvPr id="14" name="사각형: 둥근 모서리 13">
                  <a:extLst>
                    <a:ext uri="{FF2B5EF4-FFF2-40B4-BE49-F238E27FC236}">
                      <a16:creationId xmlns:a16="http://schemas.microsoft.com/office/drawing/2014/main" id="{2C080E7B-A30F-4B38-B2BD-FCFA5F448B06}"/>
                    </a:ext>
                  </a:extLst>
                </p:cNvPr>
                <p:cNvSpPr/>
                <p:nvPr/>
              </p:nvSpPr>
              <p:spPr bwMode="auto">
                <a:xfrm>
                  <a:off x="1030090" y="5390899"/>
                  <a:ext cx="3158667" cy="46325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74295" tIns="37148" rIns="74295" bIns="3714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altLang="ko-KR" sz="1625" b="1" dirty="0">
                      <a:solidFill>
                        <a:schemeClr val="bg1"/>
                      </a:solidFill>
                      <a:effectLst>
                        <a:glow rad="101600">
                          <a:schemeClr val="tx1">
                            <a:alpha val="60000"/>
                          </a:schemeClr>
                        </a:glow>
                      </a:effectLst>
                      <a:latin typeface="다음_Regular" panose="02000603060000000000" pitchFamily="2" charset="-127"/>
                      <a:ea typeface="다음_Regular" panose="02000603060000000000" pitchFamily="2" charset="-127"/>
                    </a:rPr>
                    <a:t>As-Is</a:t>
                  </a:r>
                </a:p>
                <a:p>
                  <a:pPr algn="ctr"/>
                  <a:r>
                    <a:rPr lang="en-US" altLang="ko-KR" sz="1200" b="1" dirty="0">
                      <a:solidFill>
                        <a:schemeClr val="bg1"/>
                      </a:solidFill>
                      <a:effectLst>
                        <a:glow rad="101600">
                          <a:schemeClr val="tx1">
                            <a:alpha val="60000"/>
                          </a:schemeClr>
                        </a:glow>
                      </a:effectLst>
                      <a:latin typeface="다음_Regular" panose="02000603060000000000" pitchFamily="2" charset="-127"/>
                      <a:ea typeface="다음_Regular" panose="02000603060000000000" pitchFamily="2" charset="-127"/>
                    </a:rPr>
                    <a:t>(</a:t>
                  </a:r>
                  <a:r>
                    <a:rPr lang="ko-KR" altLang="en-US" sz="1200" b="1" dirty="0">
                      <a:solidFill>
                        <a:schemeClr val="bg1"/>
                      </a:solidFill>
                      <a:effectLst>
                        <a:glow rad="101600">
                          <a:schemeClr val="tx1">
                            <a:alpha val="60000"/>
                          </a:schemeClr>
                        </a:glow>
                      </a:effectLst>
                      <a:latin typeface="다음_Regular" panose="02000603060000000000" pitchFamily="2" charset="-127"/>
                      <a:ea typeface="다음_Regular" panose="02000603060000000000" pitchFamily="2" charset="-127"/>
                    </a:rPr>
                    <a:t>현재의 상품</a:t>
                  </a:r>
                  <a:r>
                    <a:rPr lang="en-US" altLang="ko-KR" sz="1200" b="1" dirty="0">
                      <a:solidFill>
                        <a:schemeClr val="bg1"/>
                      </a:solidFill>
                      <a:effectLst>
                        <a:glow rad="101600">
                          <a:schemeClr val="tx1">
                            <a:alpha val="60000"/>
                          </a:schemeClr>
                        </a:glow>
                      </a:effectLst>
                      <a:latin typeface="다음_Regular" panose="02000603060000000000" pitchFamily="2" charset="-127"/>
                      <a:ea typeface="다음_Regular" panose="02000603060000000000" pitchFamily="2" charset="-127"/>
                    </a:rPr>
                    <a:t>·</a:t>
                  </a:r>
                  <a:r>
                    <a:rPr lang="ko-KR" altLang="en-US" sz="1200" b="1" dirty="0">
                      <a:solidFill>
                        <a:schemeClr val="bg1"/>
                      </a:solidFill>
                      <a:effectLst>
                        <a:glow rad="101600">
                          <a:schemeClr val="tx1">
                            <a:alpha val="60000"/>
                          </a:schemeClr>
                        </a:glow>
                      </a:effectLst>
                      <a:latin typeface="다음_Regular" panose="02000603060000000000" pitchFamily="2" charset="-127"/>
                      <a:ea typeface="다음_Regular" panose="02000603060000000000" pitchFamily="2" charset="-127"/>
                    </a:rPr>
                    <a:t>서비스</a:t>
                  </a:r>
                  <a:r>
                    <a:rPr lang="en-US" altLang="ko-KR" sz="1200" b="1" dirty="0">
                      <a:solidFill>
                        <a:schemeClr val="bg1"/>
                      </a:solidFill>
                      <a:effectLst>
                        <a:glow rad="101600">
                          <a:schemeClr val="tx1">
                            <a:alpha val="60000"/>
                          </a:schemeClr>
                        </a:glow>
                      </a:effectLst>
                      <a:latin typeface="다음_Regular" panose="02000603060000000000" pitchFamily="2" charset="-127"/>
                      <a:ea typeface="다음_Regular" panose="02000603060000000000" pitchFamily="2" charset="-127"/>
                    </a:rPr>
                    <a:t>)</a:t>
                  </a:r>
                  <a:endParaRPr lang="ko-KR" altLang="en-US" sz="1200" b="1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다음_Regular" panose="02000603060000000000" pitchFamily="2" charset="-127"/>
                    <a:ea typeface="다음_Regular" panose="02000603060000000000" pitchFamily="2" charset="-127"/>
                  </a:endParaRPr>
                </a:p>
              </p:txBody>
            </p:sp>
          </p:grpSp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142B2FA2-D767-46FE-BDEA-DC8812BE16E6}"/>
                  </a:ext>
                </a:extLst>
              </p:cNvPr>
              <p:cNvGrpSpPr/>
              <p:nvPr/>
            </p:nvGrpSpPr>
            <p:grpSpPr>
              <a:xfrm>
                <a:off x="5409305" y="5390899"/>
                <a:ext cx="3845240" cy="1038789"/>
                <a:chOff x="6097282" y="5390899"/>
                <a:chExt cx="3157260" cy="1038789"/>
              </a:xfrm>
            </p:grpSpPr>
            <p:sp>
              <p:nvSpPr>
                <p:cNvPr id="13" name="모서리가 둥근 직사각형 11">
                  <a:extLst>
                    <a:ext uri="{FF2B5EF4-FFF2-40B4-BE49-F238E27FC236}">
                      <a16:creationId xmlns:a16="http://schemas.microsoft.com/office/drawing/2014/main" id="{137BD749-D251-4F7C-A4D6-6B94F879B825}"/>
                    </a:ext>
                  </a:extLst>
                </p:cNvPr>
                <p:cNvSpPr/>
                <p:nvPr/>
              </p:nvSpPr>
              <p:spPr>
                <a:xfrm>
                  <a:off x="6097282" y="5564777"/>
                  <a:ext cx="3157260" cy="864911"/>
                </a:xfrm>
                <a:prstGeom prst="roundRect">
                  <a:avLst>
                    <a:gd name="adj" fmla="val 3463"/>
                  </a:avLst>
                </a:prstGeom>
                <a:solidFill>
                  <a:schemeClr val="bg1"/>
                </a:solidFill>
                <a:ln w="12700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</a:ln>
                <a:effectLst/>
              </p:spPr>
              <p:txBody>
                <a:bodyPr tIns="117000" rtlCol="0" anchor="t"/>
                <a:lstStyle/>
                <a:p>
                  <a:pPr marL="69652" indent="-6965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ko-KR" sz="1300" dirty="0">
                    <a:solidFill>
                      <a:srgbClr val="000000"/>
                    </a:solidFill>
                    <a:latin typeface="다음_Regular" panose="02000603060000000000" pitchFamily="2" charset="-127"/>
                    <a:ea typeface="다음_Regular" panose="02000603060000000000" pitchFamily="2" charset="-127"/>
                    <a:cs typeface="Arial"/>
                  </a:endParaRPr>
                </a:p>
                <a:p>
                  <a:pPr marL="69652" indent="-69652"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ko-KR" altLang="en-US" sz="1300" dirty="0" err="1">
                      <a:solidFill>
                        <a:srgbClr val="000000"/>
                      </a:solidFill>
                      <a:latin typeface="다음_Regular" panose="02000603060000000000" pitchFamily="2" charset="-127"/>
                      <a:ea typeface="다음_Regular" panose="02000603060000000000" pitchFamily="2" charset="-127"/>
                      <a:cs typeface="Arial"/>
                    </a:rPr>
                    <a:t>모빌리티의</a:t>
                  </a:r>
                  <a:r>
                    <a:rPr lang="ko-KR" altLang="en-US" sz="1300" dirty="0">
                      <a:solidFill>
                        <a:srgbClr val="000000"/>
                      </a:solidFill>
                      <a:latin typeface="다음_Regular" panose="02000603060000000000" pitchFamily="2" charset="-127"/>
                      <a:ea typeface="다음_Regular" panose="02000603060000000000" pitchFamily="2" charset="-127"/>
                      <a:cs typeface="Arial"/>
                    </a:rPr>
                    <a:t> 진화</a:t>
                  </a:r>
                  <a:endParaRPr lang="en-US" altLang="ko-KR" sz="1300" dirty="0">
                    <a:solidFill>
                      <a:srgbClr val="000000"/>
                    </a:solidFill>
                    <a:latin typeface="다음_Regular" panose="02000603060000000000" pitchFamily="2" charset="-127"/>
                    <a:ea typeface="다음_Regular" panose="02000603060000000000" pitchFamily="2" charset="-127"/>
                    <a:cs typeface="Arial"/>
                  </a:endParaRPr>
                </a:p>
                <a:p>
                  <a:pPr marL="69652" indent="-69652"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ko-KR" altLang="en-US" sz="1300" dirty="0">
                      <a:solidFill>
                        <a:srgbClr val="000000"/>
                      </a:solidFill>
                      <a:latin typeface="다음_Regular" panose="02000603060000000000" pitchFamily="2" charset="-127"/>
                      <a:ea typeface="다음_Regular" panose="02000603060000000000" pitchFamily="2" charset="-127"/>
                      <a:cs typeface="Arial"/>
                    </a:rPr>
                    <a:t>기후변화</a:t>
                  </a:r>
                  <a:r>
                    <a:rPr lang="en-US" altLang="ko-KR" sz="1300" dirty="0">
                      <a:solidFill>
                        <a:srgbClr val="000000"/>
                      </a:solidFill>
                      <a:latin typeface="다음_Regular" panose="02000603060000000000" pitchFamily="2" charset="-127"/>
                      <a:ea typeface="다음_Regular" panose="02000603060000000000" pitchFamily="2" charset="-127"/>
                      <a:cs typeface="Arial"/>
                    </a:rPr>
                    <a:t>, </a:t>
                  </a:r>
                  <a:r>
                    <a:rPr lang="ko-KR" altLang="en-US" sz="1300" dirty="0">
                      <a:solidFill>
                        <a:srgbClr val="000000"/>
                      </a:solidFill>
                      <a:latin typeface="다음_Regular" panose="02000603060000000000" pitchFamily="2" charset="-127"/>
                      <a:ea typeface="다음_Regular" panose="02000603060000000000" pitchFamily="2" charset="-127"/>
                      <a:cs typeface="Arial"/>
                    </a:rPr>
                    <a:t>환경</a:t>
                  </a:r>
                  <a:r>
                    <a:rPr lang="en-US" altLang="ko-KR" sz="1300" dirty="0">
                      <a:solidFill>
                        <a:srgbClr val="000000"/>
                      </a:solidFill>
                      <a:latin typeface="다음_Regular" panose="02000603060000000000" pitchFamily="2" charset="-127"/>
                      <a:ea typeface="다음_Regular" panose="02000603060000000000" pitchFamily="2" charset="-127"/>
                      <a:cs typeface="Arial"/>
                    </a:rPr>
                    <a:t>, </a:t>
                  </a:r>
                  <a:r>
                    <a:rPr lang="ko-KR" altLang="en-US" sz="1300" dirty="0">
                      <a:solidFill>
                        <a:srgbClr val="000000"/>
                      </a:solidFill>
                      <a:latin typeface="다음_Regular" panose="02000603060000000000" pitchFamily="2" charset="-127"/>
                      <a:ea typeface="다음_Regular" panose="02000603060000000000" pitchFamily="2" charset="-127"/>
                      <a:cs typeface="Arial"/>
                    </a:rPr>
                    <a:t>질병 이슈 관심 증가</a:t>
                  </a:r>
                </a:p>
              </p:txBody>
            </p:sp>
            <p:sp>
              <p:nvSpPr>
                <p:cNvPr id="15" name="사각형: 둥근 모서리 14">
                  <a:extLst>
                    <a:ext uri="{FF2B5EF4-FFF2-40B4-BE49-F238E27FC236}">
                      <a16:creationId xmlns:a16="http://schemas.microsoft.com/office/drawing/2014/main" id="{1F6CA232-3C36-471D-AE30-A954B3B59410}"/>
                    </a:ext>
                  </a:extLst>
                </p:cNvPr>
                <p:cNvSpPr/>
                <p:nvPr/>
              </p:nvSpPr>
              <p:spPr bwMode="auto">
                <a:xfrm>
                  <a:off x="6097282" y="5390899"/>
                  <a:ext cx="3157260" cy="46325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74295" tIns="37148" rIns="74295" bIns="38025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>
                    <a:lnSpc>
                      <a:spcPts val="1625"/>
                    </a:lnSpc>
                  </a:pPr>
                  <a:r>
                    <a:rPr lang="en-US" altLang="ko-KR" sz="1625" b="1" dirty="0">
                      <a:solidFill>
                        <a:schemeClr val="bg1"/>
                      </a:solidFill>
                      <a:effectLst>
                        <a:glow rad="101600">
                          <a:schemeClr val="tx1">
                            <a:alpha val="60000"/>
                          </a:schemeClr>
                        </a:glow>
                      </a:effectLst>
                      <a:latin typeface="다음_Regular" panose="02000603060000000000" pitchFamily="2" charset="-127"/>
                      <a:ea typeface="다음_Regular" panose="02000603060000000000" pitchFamily="2" charset="-127"/>
                    </a:rPr>
                    <a:t>To-be</a:t>
                  </a:r>
                </a:p>
                <a:p>
                  <a:pPr algn="ctr">
                    <a:lnSpc>
                      <a:spcPts val="1625"/>
                    </a:lnSpc>
                  </a:pPr>
                  <a:r>
                    <a:rPr lang="en-US" altLang="ko-KR" sz="1200" b="1" dirty="0">
                      <a:solidFill>
                        <a:schemeClr val="bg1"/>
                      </a:solidFill>
                      <a:effectLst>
                        <a:glow rad="101600">
                          <a:schemeClr val="tx1">
                            <a:alpha val="60000"/>
                          </a:schemeClr>
                        </a:glow>
                      </a:effectLst>
                      <a:latin typeface="다음_Regular" panose="02000603060000000000" pitchFamily="2" charset="-127"/>
                      <a:ea typeface="다음_Regular" panose="02000603060000000000" pitchFamily="2" charset="-127"/>
                    </a:rPr>
                    <a:t>(</a:t>
                  </a:r>
                  <a:r>
                    <a:rPr lang="ko-KR" altLang="en-US" sz="1200" b="1" dirty="0">
                      <a:solidFill>
                        <a:schemeClr val="bg1"/>
                      </a:solidFill>
                      <a:effectLst>
                        <a:glow rad="101600">
                          <a:schemeClr val="tx1">
                            <a:alpha val="60000"/>
                          </a:schemeClr>
                        </a:glow>
                      </a:effectLst>
                      <a:latin typeface="다음_Regular" panose="02000603060000000000" pitchFamily="2" charset="-127"/>
                      <a:ea typeface="다음_Regular" panose="02000603060000000000" pitchFamily="2" charset="-127"/>
                    </a:rPr>
                    <a:t>메가 트렌드</a:t>
                  </a:r>
                  <a:r>
                    <a:rPr lang="en-US" altLang="ko-KR" sz="1200" b="1" dirty="0">
                      <a:solidFill>
                        <a:schemeClr val="bg1"/>
                      </a:solidFill>
                      <a:effectLst>
                        <a:glow rad="101600">
                          <a:schemeClr val="tx1">
                            <a:alpha val="60000"/>
                          </a:schemeClr>
                        </a:glow>
                      </a:effectLst>
                      <a:latin typeface="다음_Regular" panose="02000603060000000000" pitchFamily="2" charset="-127"/>
                      <a:ea typeface="다음_Regular" panose="02000603060000000000" pitchFamily="2" charset="-127"/>
                    </a:rPr>
                    <a:t>)</a:t>
                  </a:r>
                  <a:endParaRPr lang="ko-KR" altLang="en-US" sz="1200" b="1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다음_Regular" panose="02000603060000000000" pitchFamily="2" charset="-127"/>
                    <a:ea typeface="다음_Regular" panose="02000603060000000000" pitchFamily="2" charset="-127"/>
                  </a:endParaRPr>
                </a:p>
              </p:txBody>
            </p:sp>
          </p:grpSp>
        </p:grp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70FA65B5-6ACA-4B33-A64C-E972402A2081}"/>
                </a:ext>
              </a:extLst>
            </p:cNvPr>
            <p:cNvSpPr/>
            <p:nvPr/>
          </p:nvSpPr>
          <p:spPr bwMode="auto">
            <a:xfrm>
              <a:off x="3045597" y="3242443"/>
              <a:ext cx="3157260" cy="463257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ko-KR" altLang="en-US" sz="1625" b="1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다음_Regular" panose="02000603060000000000" pitchFamily="2" charset="-127"/>
                  <a:ea typeface="다음_Regular" panose="02000603060000000000" pitchFamily="2" charset="-127"/>
                </a:rPr>
                <a:t>제공가치</a:t>
              </a:r>
            </a:p>
          </p:txBody>
        </p:sp>
        <p:sp>
          <p:nvSpPr>
            <p:cNvPr id="18" name="모서리가 둥근 직사각형 11">
              <a:extLst>
                <a:ext uri="{FF2B5EF4-FFF2-40B4-BE49-F238E27FC236}">
                  <a16:creationId xmlns:a16="http://schemas.microsoft.com/office/drawing/2014/main" id="{B722323F-34C4-4708-AD7A-D25995AA1EC9}"/>
                </a:ext>
              </a:extLst>
            </p:cNvPr>
            <p:cNvSpPr/>
            <p:nvPr/>
          </p:nvSpPr>
          <p:spPr>
            <a:xfrm>
              <a:off x="1616208" y="2021259"/>
              <a:ext cx="5860423" cy="1091525"/>
            </a:xfrm>
            <a:prstGeom prst="roundRect">
              <a:avLst>
                <a:gd name="adj" fmla="val 3463"/>
              </a:avLst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txBody>
            <a:bodyPr tIns="117000" rtlCol="0" anchor="t"/>
            <a:lstStyle/>
            <a:p>
              <a:pPr marL="177800" indent="-177800">
                <a:spcBef>
                  <a:spcPct val="0"/>
                </a:spcBef>
                <a:buFont typeface="Arial" pitchFamily="34" charset="0"/>
                <a:buChar char="•"/>
              </a:pPr>
              <a:r>
                <a:rPr lang="ko-KR" altLang="en-US" sz="1200" kern="0" dirty="0">
                  <a:solidFill>
                    <a:srgbClr val="000000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넓은 내부 공간</a:t>
              </a:r>
              <a:endParaRPr lang="en-US" altLang="ko-KR" sz="1200" kern="0" dirty="0">
                <a:solidFill>
                  <a:srgbClr val="000000"/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  <a:p>
              <a:pPr marL="177800" indent="-177800">
                <a:spcBef>
                  <a:spcPct val="0"/>
                </a:spcBef>
                <a:buFont typeface="Arial" pitchFamily="34" charset="0"/>
                <a:buChar char="•"/>
              </a:pPr>
              <a:r>
                <a:rPr lang="en-US" altLang="ko-KR" sz="1200" kern="0" spc="-150" dirty="0">
                  <a:solidFill>
                    <a:srgbClr val="000000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20</a:t>
              </a:r>
              <a:r>
                <a:rPr lang="ko-KR" altLang="en-US" sz="1200" kern="0" spc="-150" dirty="0">
                  <a:solidFill>
                    <a:srgbClr val="000000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분 내 충전 가능</a:t>
              </a:r>
              <a:r>
                <a:rPr lang="en-US" altLang="ko-KR" sz="1200" kern="0" spc="-150" dirty="0">
                  <a:solidFill>
                    <a:srgbClr val="000000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, </a:t>
              </a:r>
              <a:r>
                <a:rPr lang="ko-KR" altLang="en-US" sz="1200" kern="0" spc="-150" dirty="0">
                  <a:solidFill>
                    <a:srgbClr val="000000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한 번 충전으로 </a:t>
              </a:r>
              <a:r>
                <a:rPr lang="en-US" altLang="ko-KR" sz="1200" kern="0" spc="-150" dirty="0">
                  <a:solidFill>
                    <a:srgbClr val="000000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450km </a:t>
              </a:r>
              <a:r>
                <a:rPr lang="ko-KR" altLang="en-US" sz="1200" kern="0" spc="-150" dirty="0">
                  <a:solidFill>
                    <a:srgbClr val="000000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이상 주행</a:t>
              </a:r>
              <a:endParaRPr lang="en-US" altLang="ko-KR" sz="1200" kern="0" spc="-150" dirty="0">
                <a:solidFill>
                  <a:srgbClr val="000000"/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  <a:p>
              <a:pPr marL="177800" indent="-177800">
                <a:spcBef>
                  <a:spcPct val="0"/>
                </a:spcBef>
                <a:buFont typeface="Arial" pitchFamily="34" charset="0"/>
                <a:buChar char="•"/>
              </a:pPr>
              <a:r>
                <a:rPr lang="en-US" altLang="ko-KR" sz="1200" kern="0" dirty="0">
                  <a:solidFill>
                    <a:srgbClr val="000000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V2L(</a:t>
              </a:r>
              <a:r>
                <a:rPr lang="ko-KR" altLang="en-US" sz="1200" kern="0" dirty="0">
                  <a:solidFill>
                    <a:srgbClr val="000000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차량 외부로 전원 공급</a:t>
              </a:r>
              <a:r>
                <a:rPr lang="en-US" altLang="ko-KR" sz="1200" kern="0" dirty="0">
                  <a:solidFill>
                    <a:srgbClr val="000000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) </a:t>
              </a:r>
              <a:r>
                <a:rPr lang="ko-KR" altLang="en-US" sz="1200" kern="0" dirty="0">
                  <a:solidFill>
                    <a:srgbClr val="000000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기능</a:t>
              </a:r>
              <a:endParaRPr lang="en-US" altLang="ko-KR" sz="1200" kern="0" dirty="0">
                <a:solidFill>
                  <a:srgbClr val="000000"/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  <a:p>
              <a:pPr marL="177800" indent="-177800">
                <a:spcBef>
                  <a:spcPct val="0"/>
                </a:spcBef>
                <a:buFont typeface="Arial" pitchFamily="34" charset="0"/>
                <a:buChar char="•"/>
              </a:pPr>
              <a:r>
                <a:rPr lang="ko-KR" altLang="en-US" sz="1200" kern="0" dirty="0">
                  <a:solidFill>
                    <a:srgbClr val="000000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친환경 전동화 기술</a:t>
              </a:r>
              <a:endParaRPr lang="en-US" altLang="ko-KR" sz="1200" kern="0" dirty="0">
                <a:solidFill>
                  <a:srgbClr val="000000"/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  <a:p>
              <a:pPr marL="177800" indent="-177800">
                <a:spcBef>
                  <a:spcPct val="0"/>
                </a:spcBef>
                <a:buFont typeface="Arial" pitchFamily="34" charset="0"/>
                <a:buChar char="•"/>
              </a:pPr>
              <a:r>
                <a:rPr lang="ko-KR" altLang="en-US" sz="1200" kern="0" dirty="0">
                  <a:solidFill>
                    <a:srgbClr val="000000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기하학적 픽셀 디자인</a:t>
              </a:r>
              <a:endParaRPr lang="en-US" altLang="ko-KR" sz="1200" kern="0" dirty="0">
                <a:solidFill>
                  <a:srgbClr val="000000"/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  <a:p>
              <a:pPr algn="ctr" defTabSz="1733550">
                <a:lnSpc>
                  <a:spcPct val="5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1300" dirty="0">
                <a:latin typeface="다음_Regular" pitchFamily="2" charset="-127"/>
                <a:ea typeface="다음_Regular" pitchFamily="2" charset="-127"/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FEECBBEB-B96D-4D2F-932F-8D58CA903B49}"/>
                </a:ext>
              </a:extLst>
            </p:cNvPr>
            <p:cNvSpPr/>
            <p:nvPr/>
          </p:nvSpPr>
          <p:spPr bwMode="auto">
            <a:xfrm>
              <a:off x="3045597" y="1789632"/>
              <a:ext cx="3157260" cy="463257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ko-KR" altLang="en-US" sz="1625" b="1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다음_Regular" panose="02000603060000000000" pitchFamily="2" charset="-127"/>
                  <a:ea typeface="다음_Regular" panose="02000603060000000000" pitchFamily="2" charset="-127"/>
                </a:rPr>
                <a:t>특성</a:t>
              </a:r>
              <a:r>
                <a:rPr lang="en-US" altLang="ko-KR" sz="1625" b="1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다음_Regular" panose="02000603060000000000" pitchFamily="2" charset="-127"/>
                  <a:ea typeface="다음_Regular" panose="02000603060000000000" pitchFamily="2" charset="-127"/>
                </a:rPr>
                <a:t>·</a:t>
              </a:r>
              <a:r>
                <a:rPr lang="ko-KR" altLang="en-US" sz="1625" b="1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다음_Regular" panose="02000603060000000000" pitchFamily="2" charset="-127"/>
                  <a:ea typeface="다음_Regular" panose="02000603060000000000" pitchFamily="2" charset="-127"/>
                </a:rPr>
                <a:t>속성</a:t>
              </a:r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EE99C036-D96E-4027-8998-4D96F0ACFE55}"/>
                </a:ext>
              </a:extLst>
            </p:cNvPr>
            <p:cNvSpPr/>
            <p:nvPr/>
          </p:nvSpPr>
          <p:spPr bwMode="auto">
            <a:xfrm>
              <a:off x="3045597" y="4687438"/>
              <a:ext cx="3157260" cy="788549"/>
            </a:xfrm>
            <a:prstGeom prst="roundRect">
              <a:avLst>
                <a:gd name="adj" fmla="val 5000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25" spc="-122" dirty="0">
                  <a:solidFill>
                    <a:schemeClr val="tx1"/>
                  </a:solidFill>
                  <a:latin typeface="다음_SemiBold" panose="02000700060000000000" pitchFamily="2" charset="-127"/>
                  <a:ea typeface="다음_SemiBold" panose="02000700060000000000" pitchFamily="2" charset="-127"/>
                  <a:cs typeface="+mj-cs"/>
                </a:rPr>
                <a:t>타깃 고객</a:t>
              </a:r>
              <a:r>
                <a:rPr lang="en-US" altLang="ko-KR" sz="1625" spc="-122" dirty="0">
                  <a:solidFill>
                    <a:schemeClr val="tx1"/>
                  </a:solidFill>
                  <a:latin typeface="다음_SemiBold" panose="02000700060000000000" pitchFamily="2" charset="-127"/>
                  <a:ea typeface="다음_SemiBold" panose="02000700060000000000" pitchFamily="2" charset="-127"/>
                  <a:cs typeface="+mj-cs"/>
                </a:rPr>
                <a:t>: </a:t>
              </a:r>
            </a:p>
            <a:p>
              <a:pPr algn="ctr"/>
              <a:r>
                <a:rPr lang="ko-KR" altLang="en-US" sz="1625" spc="-122" dirty="0">
                  <a:solidFill>
                    <a:schemeClr val="tx1"/>
                  </a:solidFill>
                  <a:latin typeface="다음_SemiBold" panose="02000700060000000000" pitchFamily="2" charset="-127"/>
                  <a:ea typeface="다음_SemiBold" panose="02000700060000000000" pitchFamily="2" charset="-127"/>
                  <a:cs typeface="+mj-cs"/>
                </a:rPr>
                <a:t>미래지향적 캠핑애호가</a:t>
              </a:r>
              <a:endParaRPr lang="ko-KR" altLang="en-US" sz="1625" u="sng" spc="-122" dirty="0">
                <a:solidFill>
                  <a:schemeClr val="tx1"/>
                </a:solidFill>
                <a:latin typeface="다음_SemiBold" panose="02000700060000000000" pitchFamily="2" charset="-127"/>
                <a:ea typeface="다음_SemiBold" panose="02000700060000000000" pitchFamily="2" charset="-127"/>
                <a:cs typeface="+mj-cs"/>
              </a:endParaRPr>
            </a:p>
          </p:txBody>
        </p:sp>
      </p:grpSp>
      <p:sp>
        <p:nvSpPr>
          <p:cNvPr id="24" name="제목 15">
            <a:extLst>
              <a:ext uri="{FF2B5EF4-FFF2-40B4-BE49-F238E27FC236}">
                <a16:creationId xmlns:a16="http://schemas.microsoft.com/office/drawing/2014/main" id="{95596FA5-48CC-4F6C-8E2B-2717C1592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98" y="152400"/>
            <a:ext cx="4380775" cy="457040"/>
          </a:xfrm>
        </p:spPr>
        <p:txBody>
          <a:bodyPr/>
          <a:lstStyle/>
          <a:p>
            <a:r>
              <a:rPr lang="en-US" altLang="ko-KR" dirty="0"/>
              <a:t>	          IONIQ </a:t>
            </a:r>
            <a:r>
              <a:rPr lang="ko-KR" altLang="en-US" dirty="0"/>
              <a:t>작성 예시</a:t>
            </a:r>
          </a:p>
        </p:txBody>
      </p:sp>
      <p:pic>
        <p:nvPicPr>
          <p:cNvPr id="27" name="Picture 2" descr="현대자동차 로고">
            <a:extLst>
              <a:ext uri="{FF2B5EF4-FFF2-40B4-BE49-F238E27FC236}">
                <a16:creationId xmlns:a16="http://schemas.microsoft.com/office/drawing/2014/main" id="{BDFF2D83-202E-4B04-8D3A-E9A74A2EF1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74" t="33510" r="5850" b="31750"/>
          <a:stretch/>
        </p:blipFill>
        <p:spPr bwMode="auto">
          <a:xfrm>
            <a:off x="62339" y="192981"/>
            <a:ext cx="1920720" cy="28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403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B71D0614-0239-4B09-A081-7A6FCCCCB095}"/>
              </a:ext>
            </a:extLst>
          </p:cNvPr>
          <p:cNvGrpSpPr/>
          <p:nvPr/>
        </p:nvGrpSpPr>
        <p:grpSpPr>
          <a:xfrm>
            <a:off x="941913" y="556712"/>
            <a:ext cx="8022174" cy="5872976"/>
            <a:chOff x="575062" y="556712"/>
            <a:chExt cx="8022174" cy="5872976"/>
          </a:xfrm>
        </p:grpSpPr>
        <p:sp>
          <p:nvSpPr>
            <p:cNvPr id="29" name="이등변 삼각형 28">
              <a:extLst>
                <a:ext uri="{FF2B5EF4-FFF2-40B4-BE49-F238E27FC236}">
                  <a16:creationId xmlns:a16="http://schemas.microsoft.com/office/drawing/2014/main" id="{C24E8F84-2E52-4B87-86E7-35598B9E6820}"/>
                </a:ext>
              </a:extLst>
            </p:cNvPr>
            <p:cNvSpPr/>
            <p:nvPr/>
          </p:nvSpPr>
          <p:spPr bwMode="auto">
            <a:xfrm>
              <a:off x="1829770" y="1357351"/>
              <a:ext cx="5512759" cy="4925502"/>
            </a:xfrm>
            <a:prstGeom prst="triangle">
              <a:avLst/>
            </a:prstGeom>
            <a:solidFill>
              <a:srgbClr val="FDEFED"/>
            </a:solidFill>
            <a:ln w="381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1625" b="1" kern="0" dirty="0">
                <a:solidFill>
                  <a:srgbClr val="000000"/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  <p:sp>
          <p:nvSpPr>
            <p:cNvPr id="7" name="모서리가 둥근 직사각형 11">
              <a:extLst>
                <a:ext uri="{FF2B5EF4-FFF2-40B4-BE49-F238E27FC236}">
                  <a16:creationId xmlns:a16="http://schemas.microsoft.com/office/drawing/2014/main" id="{463FCAA9-466A-49E1-8A3D-4542FBDC19EA}"/>
                </a:ext>
              </a:extLst>
            </p:cNvPr>
            <p:cNvSpPr/>
            <p:nvPr/>
          </p:nvSpPr>
          <p:spPr>
            <a:xfrm>
              <a:off x="940769" y="3474070"/>
              <a:ext cx="7290761" cy="1263307"/>
            </a:xfrm>
            <a:prstGeom prst="roundRect">
              <a:avLst>
                <a:gd name="adj" fmla="val 3463"/>
              </a:avLst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txBody>
            <a:bodyPr tIns="117000" rtlCol="0" anchor="t"/>
            <a:lstStyle/>
            <a:p>
              <a:pPr marL="177800" indent="-177800">
                <a:spcBef>
                  <a:spcPct val="0"/>
                </a:spcBef>
                <a:buFont typeface="Arial" pitchFamily="34" charset="0"/>
                <a:buChar char="•"/>
              </a:pPr>
              <a:endParaRPr lang="en-US" altLang="ko-KR" sz="1200" kern="0" dirty="0">
                <a:solidFill>
                  <a:srgbClr val="000000"/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  <a:p>
              <a:pPr marL="177800" indent="-177800">
                <a:spcBef>
                  <a:spcPct val="0"/>
                </a:spcBef>
                <a:buFont typeface="Arial" pitchFamily="34" charset="0"/>
                <a:buChar char="•"/>
              </a:pPr>
              <a:r>
                <a:rPr lang="ko-KR" altLang="en-US" sz="1200" kern="0" dirty="0">
                  <a:solidFill>
                    <a:srgbClr val="000000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집에서부터 작은 실천으로 탄소배출을 줄일 수 있음</a:t>
              </a:r>
              <a:endParaRPr lang="en-US" altLang="ko-KR" sz="1200" kern="0" dirty="0">
                <a:solidFill>
                  <a:srgbClr val="000000"/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  <a:p>
              <a:pPr marL="177800" indent="-177800">
                <a:spcBef>
                  <a:spcPct val="0"/>
                </a:spcBef>
                <a:buFont typeface="Arial" pitchFamily="34" charset="0"/>
                <a:buChar char="•"/>
              </a:pPr>
              <a:r>
                <a:rPr lang="ko-KR" altLang="en-US" sz="1200" kern="0" dirty="0">
                  <a:solidFill>
                    <a:srgbClr val="000000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건강하고 지속가능한 라이프스타일 향유</a:t>
              </a:r>
              <a:endParaRPr lang="en-US" altLang="ko-KR" sz="1200" kern="0" dirty="0">
                <a:solidFill>
                  <a:srgbClr val="000000"/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  <a:p>
              <a:pPr marL="177800" indent="-177800">
                <a:spcBef>
                  <a:spcPct val="0"/>
                </a:spcBef>
                <a:buFont typeface="Arial" pitchFamily="34" charset="0"/>
                <a:buChar char="•"/>
              </a:pPr>
              <a:r>
                <a:rPr lang="ko-KR" altLang="en-US" sz="1200" kern="0" dirty="0">
                  <a:solidFill>
                    <a:srgbClr val="000000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기후변화에 대응하기 위해 솔선수범하는 태도</a:t>
              </a:r>
              <a:endParaRPr lang="en-US" altLang="ko-KR" sz="1200" kern="0" dirty="0">
                <a:solidFill>
                  <a:srgbClr val="000000"/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  <p:sp>
          <p:nvSpPr>
            <p:cNvPr id="11" name="모서리가 둥근 직사각형 8">
              <a:extLst>
                <a:ext uri="{FF2B5EF4-FFF2-40B4-BE49-F238E27FC236}">
                  <a16:creationId xmlns:a16="http://schemas.microsoft.com/office/drawing/2014/main" id="{FD74D0F8-8E0A-4FF6-93EC-B7CFFC5B9819}"/>
                </a:ext>
              </a:extLst>
            </p:cNvPr>
            <p:cNvSpPr/>
            <p:nvPr/>
          </p:nvSpPr>
          <p:spPr>
            <a:xfrm>
              <a:off x="3299279" y="556712"/>
              <a:ext cx="2573740" cy="1091525"/>
            </a:xfrm>
            <a:prstGeom prst="ellipse">
              <a:avLst/>
            </a:prstGeom>
            <a:solidFill>
              <a:srgbClr val="C6004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ko-KR" altLang="en-US" sz="1950" b="1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다음_Regular" panose="02000603060000000000" pitchFamily="2" charset="-127"/>
                  <a:ea typeface="다음_Regular" panose="02000603060000000000" pitchFamily="2" charset="-127"/>
                </a:rPr>
                <a:t>내가 아끼는 집</a:t>
              </a:r>
              <a:r>
                <a:rPr lang="en-US" altLang="ko-KR" sz="1950" b="1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다음_Regular" panose="02000603060000000000" pitchFamily="2" charset="-127"/>
                  <a:ea typeface="다음_Regular" panose="02000603060000000000" pitchFamily="2" charset="-127"/>
                </a:rPr>
                <a:t>, </a:t>
              </a:r>
              <a:r>
                <a:rPr lang="ko-KR" altLang="en-US" sz="1950" b="1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다음_Regular" panose="02000603060000000000" pitchFamily="2" charset="-127"/>
                  <a:ea typeface="다음_Regular" panose="02000603060000000000" pitchFamily="2" charset="-127"/>
                </a:rPr>
                <a:t>나를 아끼는 집</a:t>
              </a: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CD57BAC0-8044-4067-B0EE-FD1E56CFDF9E}"/>
                </a:ext>
              </a:extLst>
            </p:cNvPr>
            <p:cNvGrpSpPr/>
            <p:nvPr/>
          </p:nvGrpSpPr>
          <p:grpSpPr>
            <a:xfrm>
              <a:off x="575062" y="5104507"/>
              <a:ext cx="8022174" cy="1325181"/>
              <a:chOff x="1232371" y="5104507"/>
              <a:chExt cx="8022174" cy="1325181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ADF9934C-3F5B-42CD-A9B9-6A1829929CC5}"/>
                  </a:ext>
                </a:extLst>
              </p:cNvPr>
              <p:cNvGrpSpPr/>
              <p:nvPr/>
            </p:nvGrpSpPr>
            <p:grpSpPr>
              <a:xfrm>
                <a:off x="1232371" y="5104507"/>
                <a:ext cx="3846954" cy="1325181"/>
                <a:chOff x="1030090" y="5104507"/>
                <a:chExt cx="3158667" cy="1325181"/>
              </a:xfrm>
            </p:grpSpPr>
            <p:sp>
              <p:nvSpPr>
                <p:cNvPr id="12" name="모서리가 둥근 직사각형 11">
                  <a:extLst>
                    <a:ext uri="{FF2B5EF4-FFF2-40B4-BE49-F238E27FC236}">
                      <a16:creationId xmlns:a16="http://schemas.microsoft.com/office/drawing/2014/main" id="{10727FF5-B198-40F3-B1B8-9FFC365E0F5C}"/>
                    </a:ext>
                  </a:extLst>
                </p:cNvPr>
                <p:cNvSpPr/>
                <p:nvPr/>
              </p:nvSpPr>
              <p:spPr>
                <a:xfrm>
                  <a:off x="1030090" y="5338163"/>
                  <a:ext cx="3158667" cy="1091525"/>
                </a:xfrm>
                <a:prstGeom prst="roundRect">
                  <a:avLst>
                    <a:gd name="adj" fmla="val 3463"/>
                  </a:avLst>
                </a:prstGeom>
                <a:solidFill>
                  <a:schemeClr val="bg1"/>
                </a:solidFill>
                <a:ln w="12700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</a:ln>
                <a:effectLst/>
              </p:spPr>
              <p:txBody>
                <a:bodyPr tIns="117000" rtlCol="0" anchor="t"/>
                <a:lstStyle/>
                <a:p>
                  <a:pPr marL="69652" indent="-6965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ko-KR" sz="1300" dirty="0">
                    <a:solidFill>
                      <a:srgbClr val="000000"/>
                    </a:solidFill>
                    <a:latin typeface="다음_Regular" panose="02000603060000000000" pitchFamily="2" charset="-127"/>
                    <a:ea typeface="다음_Regular" panose="02000603060000000000" pitchFamily="2" charset="-127"/>
                    <a:cs typeface="Arial"/>
                  </a:endParaRPr>
                </a:p>
                <a:p>
                  <a:pPr marL="69652" indent="-69652"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ko-KR" altLang="en-US" sz="1300" dirty="0">
                      <a:solidFill>
                        <a:srgbClr val="000000"/>
                      </a:solidFill>
                      <a:latin typeface="다음_Regular" panose="02000603060000000000" pitchFamily="2" charset="-127"/>
                      <a:ea typeface="다음_Regular" panose="02000603060000000000" pitchFamily="2" charset="-127"/>
                      <a:cs typeface="Arial"/>
                    </a:rPr>
                    <a:t>북유럽 스타일의 깔끔한 가구</a:t>
                  </a:r>
                  <a:endParaRPr lang="en-US" altLang="ko-KR" sz="1300" dirty="0">
                    <a:solidFill>
                      <a:srgbClr val="000000"/>
                    </a:solidFill>
                    <a:latin typeface="다음_Regular" panose="02000603060000000000" pitchFamily="2" charset="-127"/>
                    <a:ea typeface="다음_Regular" panose="02000603060000000000" pitchFamily="2" charset="-127"/>
                    <a:cs typeface="Arial"/>
                  </a:endParaRPr>
                </a:p>
                <a:p>
                  <a:pPr marL="69652" indent="-69652"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ko-KR" altLang="en-US" sz="1300" dirty="0">
                      <a:solidFill>
                        <a:srgbClr val="000000"/>
                      </a:solidFill>
                      <a:latin typeface="다음_Regular" panose="02000603060000000000" pitchFamily="2" charset="-127"/>
                      <a:ea typeface="다음_Regular" panose="02000603060000000000" pitchFamily="2" charset="-127"/>
                      <a:cs typeface="Arial"/>
                    </a:rPr>
                    <a:t>비교적 저렴한 가구</a:t>
                  </a:r>
                </a:p>
              </p:txBody>
            </p:sp>
            <p:sp>
              <p:nvSpPr>
                <p:cNvPr id="14" name="사각형: 둥근 모서리 13">
                  <a:extLst>
                    <a:ext uri="{FF2B5EF4-FFF2-40B4-BE49-F238E27FC236}">
                      <a16:creationId xmlns:a16="http://schemas.microsoft.com/office/drawing/2014/main" id="{2C080E7B-A30F-4B38-B2BD-FCFA5F448B06}"/>
                    </a:ext>
                  </a:extLst>
                </p:cNvPr>
                <p:cNvSpPr/>
                <p:nvPr/>
              </p:nvSpPr>
              <p:spPr bwMode="auto">
                <a:xfrm>
                  <a:off x="1030090" y="5104507"/>
                  <a:ext cx="3158667" cy="46325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74295" tIns="37148" rIns="74295" bIns="3714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altLang="ko-KR" sz="1625" b="1" dirty="0">
                      <a:solidFill>
                        <a:schemeClr val="bg1"/>
                      </a:solidFill>
                      <a:effectLst>
                        <a:glow rad="101600">
                          <a:schemeClr val="tx1">
                            <a:alpha val="60000"/>
                          </a:schemeClr>
                        </a:glow>
                      </a:effectLst>
                      <a:latin typeface="다음_Regular" panose="02000603060000000000" pitchFamily="2" charset="-127"/>
                      <a:ea typeface="다음_Regular" panose="02000603060000000000" pitchFamily="2" charset="-127"/>
                    </a:rPr>
                    <a:t>As-Is</a:t>
                  </a:r>
                </a:p>
                <a:p>
                  <a:pPr algn="ctr"/>
                  <a:r>
                    <a:rPr lang="en-US" altLang="ko-KR" sz="1200" b="1" dirty="0">
                      <a:solidFill>
                        <a:schemeClr val="bg1"/>
                      </a:solidFill>
                      <a:effectLst>
                        <a:glow rad="101600">
                          <a:schemeClr val="tx1">
                            <a:alpha val="60000"/>
                          </a:schemeClr>
                        </a:glow>
                      </a:effectLst>
                      <a:latin typeface="다음_Regular" panose="02000603060000000000" pitchFamily="2" charset="-127"/>
                      <a:ea typeface="다음_Regular" panose="02000603060000000000" pitchFamily="2" charset="-127"/>
                    </a:rPr>
                    <a:t>(</a:t>
                  </a:r>
                  <a:r>
                    <a:rPr lang="ko-KR" altLang="en-US" sz="1200" b="1" dirty="0">
                      <a:solidFill>
                        <a:schemeClr val="bg1"/>
                      </a:solidFill>
                      <a:effectLst>
                        <a:glow rad="101600">
                          <a:schemeClr val="tx1">
                            <a:alpha val="60000"/>
                          </a:schemeClr>
                        </a:glow>
                      </a:effectLst>
                      <a:latin typeface="다음_Regular" panose="02000603060000000000" pitchFamily="2" charset="-127"/>
                      <a:ea typeface="다음_Regular" panose="02000603060000000000" pitchFamily="2" charset="-127"/>
                    </a:rPr>
                    <a:t>현재의 상품</a:t>
                  </a:r>
                  <a:r>
                    <a:rPr lang="en-US" altLang="ko-KR" sz="1200" b="1" dirty="0">
                      <a:solidFill>
                        <a:schemeClr val="bg1"/>
                      </a:solidFill>
                      <a:effectLst>
                        <a:glow rad="101600">
                          <a:schemeClr val="tx1">
                            <a:alpha val="60000"/>
                          </a:schemeClr>
                        </a:glow>
                      </a:effectLst>
                      <a:latin typeface="다음_Regular" panose="02000603060000000000" pitchFamily="2" charset="-127"/>
                      <a:ea typeface="다음_Regular" panose="02000603060000000000" pitchFamily="2" charset="-127"/>
                    </a:rPr>
                    <a:t>·</a:t>
                  </a:r>
                  <a:r>
                    <a:rPr lang="ko-KR" altLang="en-US" sz="1200" b="1" dirty="0">
                      <a:solidFill>
                        <a:schemeClr val="bg1"/>
                      </a:solidFill>
                      <a:effectLst>
                        <a:glow rad="101600">
                          <a:schemeClr val="tx1">
                            <a:alpha val="60000"/>
                          </a:schemeClr>
                        </a:glow>
                      </a:effectLst>
                      <a:latin typeface="다음_Regular" panose="02000603060000000000" pitchFamily="2" charset="-127"/>
                      <a:ea typeface="다음_Regular" panose="02000603060000000000" pitchFamily="2" charset="-127"/>
                    </a:rPr>
                    <a:t>서비스</a:t>
                  </a:r>
                  <a:r>
                    <a:rPr lang="en-US" altLang="ko-KR" sz="1200" b="1" dirty="0">
                      <a:solidFill>
                        <a:schemeClr val="bg1"/>
                      </a:solidFill>
                      <a:effectLst>
                        <a:glow rad="101600">
                          <a:schemeClr val="tx1">
                            <a:alpha val="60000"/>
                          </a:schemeClr>
                        </a:glow>
                      </a:effectLst>
                      <a:latin typeface="다음_Regular" panose="02000603060000000000" pitchFamily="2" charset="-127"/>
                      <a:ea typeface="다음_Regular" panose="02000603060000000000" pitchFamily="2" charset="-127"/>
                    </a:rPr>
                    <a:t>)</a:t>
                  </a:r>
                  <a:endParaRPr lang="ko-KR" altLang="en-US" sz="1200" b="1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다음_Regular" panose="02000603060000000000" pitchFamily="2" charset="-127"/>
                    <a:ea typeface="다음_Regular" panose="02000603060000000000" pitchFamily="2" charset="-127"/>
                  </a:endParaRPr>
                </a:p>
              </p:txBody>
            </p:sp>
          </p:grpSp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142B2FA2-D767-46FE-BDEA-DC8812BE16E6}"/>
                  </a:ext>
                </a:extLst>
              </p:cNvPr>
              <p:cNvGrpSpPr/>
              <p:nvPr/>
            </p:nvGrpSpPr>
            <p:grpSpPr>
              <a:xfrm>
                <a:off x="5409305" y="5104507"/>
                <a:ext cx="3845240" cy="1325181"/>
                <a:chOff x="6097282" y="5104507"/>
                <a:chExt cx="3157260" cy="1325181"/>
              </a:xfrm>
            </p:grpSpPr>
            <p:sp>
              <p:nvSpPr>
                <p:cNvPr id="13" name="모서리가 둥근 직사각형 11">
                  <a:extLst>
                    <a:ext uri="{FF2B5EF4-FFF2-40B4-BE49-F238E27FC236}">
                      <a16:creationId xmlns:a16="http://schemas.microsoft.com/office/drawing/2014/main" id="{137BD749-D251-4F7C-A4D6-6B94F879B825}"/>
                    </a:ext>
                  </a:extLst>
                </p:cNvPr>
                <p:cNvSpPr/>
                <p:nvPr/>
              </p:nvSpPr>
              <p:spPr>
                <a:xfrm>
                  <a:off x="6097282" y="5338163"/>
                  <a:ext cx="3157260" cy="1091525"/>
                </a:xfrm>
                <a:prstGeom prst="roundRect">
                  <a:avLst>
                    <a:gd name="adj" fmla="val 3463"/>
                  </a:avLst>
                </a:prstGeom>
                <a:solidFill>
                  <a:schemeClr val="bg1"/>
                </a:solidFill>
                <a:ln w="12700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</a:ln>
                <a:effectLst/>
              </p:spPr>
              <p:txBody>
                <a:bodyPr tIns="117000" rtlCol="0" anchor="t"/>
                <a:lstStyle/>
                <a:p>
                  <a:pPr marL="69652" indent="-6965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ko-KR" sz="1300" dirty="0">
                    <a:solidFill>
                      <a:srgbClr val="000000"/>
                    </a:solidFill>
                    <a:latin typeface="다음_Regular" panose="02000603060000000000" pitchFamily="2" charset="-127"/>
                    <a:ea typeface="다음_Regular" panose="02000603060000000000" pitchFamily="2" charset="-127"/>
                    <a:cs typeface="Arial"/>
                  </a:endParaRPr>
                </a:p>
                <a:p>
                  <a:pPr marL="69652" indent="-69652"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ko-KR" altLang="en-US" sz="1300" dirty="0">
                      <a:solidFill>
                        <a:srgbClr val="000000"/>
                      </a:solidFill>
                      <a:latin typeface="다음_Regular" panose="02000603060000000000" pitchFamily="2" charset="-127"/>
                      <a:ea typeface="다음_Regular" panose="02000603060000000000" pitchFamily="2" charset="-127"/>
                      <a:cs typeface="Arial"/>
                    </a:rPr>
                    <a:t>기후변화</a:t>
                  </a:r>
                  <a:r>
                    <a:rPr lang="en-US" altLang="ko-KR" sz="1300" dirty="0">
                      <a:solidFill>
                        <a:srgbClr val="000000"/>
                      </a:solidFill>
                      <a:latin typeface="다음_Regular" panose="02000603060000000000" pitchFamily="2" charset="-127"/>
                      <a:ea typeface="다음_Regular" panose="02000603060000000000" pitchFamily="2" charset="-127"/>
                      <a:cs typeface="Arial"/>
                    </a:rPr>
                    <a:t>, </a:t>
                  </a:r>
                  <a:r>
                    <a:rPr lang="ko-KR" altLang="en-US" sz="1300" dirty="0">
                      <a:solidFill>
                        <a:srgbClr val="000000"/>
                      </a:solidFill>
                      <a:latin typeface="다음_Regular" panose="02000603060000000000" pitchFamily="2" charset="-127"/>
                      <a:ea typeface="다음_Regular" panose="02000603060000000000" pitchFamily="2" charset="-127"/>
                      <a:cs typeface="Arial"/>
                    </a:rPr>
                    <a:t>환경</a:t>
                  </a:r>
                  <a:r>
                    <a:rPr lang="en-US" altLang="ko-KR" sz="1300" dirty="0">
                      <a:solidFill>
                        <a:srgbClr val="000000"/>
                      </a:solidFill>
                      <a:latin typeface="다음_Regular" panose="02000603060000000000" pitchFamily="2" charset="-127"/>
                      <a:ea typeface="다음_Regular" panose="02000603060000000000" pitchFamily="2" charset="-127"/>
                      <a:cs typeface="Arial"/>
                    </a:rPr>
                    <a:t>, </a:t>
                  </a:r>
                  <a:r>
                    <a:rPr lang="ko-KR" altLang="en-US" sz="1300" dirty="0">
                      <a:solidFill>
                        <a:srgbClr val="000000"/>
                      </a:solidFill>
                      <a:latin typeface="다음_Regular" panose="02000603060000000000" pitchFamily="2" charset="-127"/>
                      <a:ea typeface="다음_Regular" panose="02000603060000000000" pitchFamily="2" charset="-127"/>
                      <a:cs typeface="Arial"/>
                    </a:rPr>
                    <a:t>질병 이슈 관심 증가</a:t>
                  </a:r>
                  <a:endParaRPr lang="en-US" altLang="ko-KR" sz="1300" dirty="0">
                    <a:solidFill>
                      <a:srgbClr val="000000"/>
                    </a:solidFill>
                    <a:latin typeface="다음_Regular" panose="02000603060000000000" pitchFamily="2" charset="-127"/>
                    <a:ea typeface="다음_Regular" panose="02000603060000000000" pitchFamily="2" charset="-127"/>
                    <a:cs typeface="Arial"/>
                  </a:endParaRPr>
                </a:p>
                <a:p>
                  <a:pPr marL="69652" indent="-69652"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ko-KR" altLang="en-US" sz="1300" dirty="0">
                      <a:solidFill>
                        <a:srgbClr val="000000"/>
                      </a:solidFill>
                      <a:latin typeface="다음_Regular" panose="02000603060000000000" pitchFamily="2" charset="-127"/>
                      <a:ea typeface="다음_Regular" panose="02000603060000000000" pitchFamily="2" charset="-127"/>
                      <a:cs typeface="Arial"/>
                    </a:rPr>
                    <a:t>탈탄소화 기조 강화</a:t>
                  </a:r>
                  <a:endParaRPr lang="en-US" altLang="ko-KR" sz="1300" dirty="0">
                    <a:solidFill>
                      <a:srgbClr val="000000"/>
                    </a:solidFill>
                    <a:latin typeface="다음_Regular" panose="02000603060000000000" pitchFamily="2" charset="-127"/>
                    <a:ea typeface="다음_Regular" panose="02000603060000000000" pitchFamily="2" charset="-127"/>
                    <a:cs typeface="Arial"/>
                  </a:endParaRPr>
                </a:p>
                <a:p>
                  <a:pPr marL="69652" indent="-69652"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ko-KR" altLang="en-US" sz="1300" dirty="0">
                      <a:solidFill>
                        <a:srgbClr val="000000"/>
                      </a:solidFill>
                      <a:latin typeface="다음_Regular" panose="02000603060000000000" pitchFamily="2" charset="-127"/>
                      <a:ea typeface="다음_Regular" panose="02000603060000000000" pitchFamily="2" charset="-127"/>
                      <a:cs typeface="Arial"/>
                    </a:rPr>
                    <a:t>바이오</a:t>
                  </a:r>
                  <a:r>
                    <a:rPr lang="en-US" altLang="ko-KR" sz="1300" dirty="0">
                      <a:solidFill>
                        <a:srgbClr val="000000"/>
                      </a:solidFill>
                      <a:latin typeface="다음_Regular" panose="02000603060000000000" pitchFamily="2" charset="-127"/>
                      <a:ea typeface="다음_Regular" panose="02000603060000000000" pitchFamily="2" charset="-127"/>
                      <a:cs typeface="Arial"/>
                    </a:rPr>
                    <a:t>, </a:t>
                  </a:r>
                  <a:r>
                    <a:rPr lang="ko-KR" altLang="en-US" sz="1300" dirty="0">
                      <a:solidFill>
                        <a:srgbClr val="000000"/>
                      </a:solidFill>
                      <a:latin typeface="다음_Regular" panose="02000603060000000000" pitchFamily="2" charset="-127"/>
                      <a:ea typeface="다음_Regular" panose="02000603060000000000" pitchFamily="2" charset="-127"/>
                      <a:cs typeface="Arial"/>
                    </a:rPr>
                    <a:t>헬스</a:t>
                  </a:r>
                  <a:r>
                    <a:rPr lang="en-US" altLang="ko-KR" sz="1300" dirty="0">
                      <a:solidFill>
                        <a:srgbClr val="000000"/>
                      </a:solidFill>
                      <a:latin typeface="다음_Regular" panose="02000603060000000000" pitchFamily="2" charset="-127"/>
                      <a:ea typeface="다음_Regular" panose="02000603060000000000" pitchFamily="2" charset="-127"/>
                      <a:cs typeface="Arial"/>
                    </a:rPr>
                    <a:t>/</a:t>
                  </a:r>
                  <a:r>
                    <a:rPr lang="ko-KR" altLang="en-US" sz="1300" dirty="0" err="1">
                      <a:solidFill>
                        <a:srgbClr val="000000"/>
                      </a:solidFill>
                      <a:latin typeface="다음_Regular" panose="02000603060000000000" pitchFamily="2" charset="-127"/>
                      <a:ea typeface="다음_Regular" panose="02000603060000000000" pitchFamily="2" charset="-127"/>
                      <a:cs typeface="Arial"/>
                    </a:rPr>
                    <a:t>웰니스</a:t>
                  </a:r>
                  <a:r>
                    <a:rPr lang="ko-KR" altLang="en-US" sz="1300" dirty="0">
                      <a:solidFill>
                        <a:srgbClr val="000000"/>
                      </a:solidFill>
                      <a:latin typeface="다음_Regular" panose="02000603060000000000" pitchFamily="2" charset="-127"/>
                      <a:ea typeface="다음_Regular" panose="02000603060000000000" pitchFamily="2" charset="-127"/>
                      <a:cs typeface="Arial"/>
                    </a:rPr>
                    <a:t> 기술 발전</a:t>
                  </a:r>
                </a:p>
              </p:txBody>
            </p:sp>
            <p:sp>
              <p:nvSpPr>
                <p:cNvPr id="15" name="사각형: 둥근 모서리 14">
                  <a:extLst>
                    <a:ext uri="{FF2B5EF4-FFF2-40B4-BE49-F238E27FC236}">
                      <a16:creationId xmlns:a16="http://schemas.microsoft.com/office/drawing/2014/main" id="{1F6CA232-3C36-471D-AE30-A954B3B59410}"/>
                    </a:ext>
                  </a:extLst>
                </p:cNvPr>
                <p:cNvSpPr/>
                <p:nvPr/>
              </p:nvSpPr>
              <p:spPr bwMode="auto">
                <a:xfrm>
                  <a:off x="6097282" y="5104507"/>
                  <a:ext cx="3157260" cy="46325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74295" tIns="37148" rIns="74295" bIns="38025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>
                    <a:lnSpc>
                      <a:spcPts val="1625"/>
                    </a:lnSpc>
                  </a:pPr>
                  <a:r>
                    <a:rPr lang="en-US" altLang="ko-KR" sz="1625" b="1" dirty="0">
                      <a:solidFill>
                        <a:schemeClr val="bg1"/>
                      </a:solidFill>
                      <a:effectLst>
                        <a:glow rad="101600">
                          <a:schemeClr val="tx1">
                            <a:alpha val="60000"/>
                          </a:schemeClr>
                        </a:glow>
                      </a:effectLst>
                      <a:latin typeface="다음_Regular" panose="02000603060000000000" pitchFamily="2" charset="-127"/>
                      <a:ea typeface="다음_Regular" panose="02000603060000000000" pitchFamily="2" charset="-127"/>
                    </a:rPr>
                    <a:t>To-be</a:t>
                  </a:r>
                </a:p>
                <a:p>
                  <a:pPr algn="ctr">
                    <a:lnSpc>
                      <a:spcPts val="1625"/>
                    </a:lnSpc>
                  </a:pPr>
                  <a:r>
                    <a:rPr lang="en-US" altLang="ko-KR" sz="1200" b="1" dirty="0">
                      <a:solidFill>
                        <a:schemeClr val="bg1"/>
                      </a:solidFill>
                      <a:effectLst>
                        <a:glow rad="101600">
                          <a:schemeClr val="tx1">
                            <a:alpha val="60000"/>
                          </a:schemeClr>
                        </a:glow>
                      </a:effectLst>
                      <a:latin typeface="다음_Regular" panose="02000603060000000000" pitchFamily="2" charset="-127"/>
                      <a:ea typeface="다음_Regular" panose="02000603060000000000" pitchFamily="2" charset="-127"/>
                    </a:rPr>
                    <a:t>(</a:t>
                  </a:r>
                  <a:r>
                    <a:rPr lang="ko-KR" altLang="en-US" sz="1200" b="1" dirty="0">
                      <a:solidFill>
                        <a:schemeClr val="bg1"/>
                      </a:solidFill>
                      <a:effectLst>
                        <a:glow rad="101600">
                          <a:schemeClr val="tx1">
                            <a:alpha val="60000"/>
                          </a:schemeClr>
                        </a:glow>
                      </a:effectLst>
                      <a:latin typeface="다음_Regular" panose="02000603060000000000" pitchFamily="2" charset="-127"/>
                      <a:ea typeface="다음_Regular" panose="02000603060000000000" pitchFamily="2" charset="-127"/>
                    </a:rPr>
                    <a:t>메가 트렌드</a:t>
                  </a:r>
                  <a:r>
                    <a:rPr lang="en-US" altLang="ko-KR" sz="1200" b="1" dirty="0">
                      <a:solidFill>
                        <a:schemeClr val="bg1"/>
                      </a:solidFill>
                      <a:effectLst>
                        <a:glow rad="101600">
                          <a:schemeClr val="tx1">
                            <a:alpha val="60000"/>
                          </a:schemeClr>
                        </a:glow>
                      </a:effectLst>
                      <a:latin typeface="다음_Regular" panose="02000603060000000000" pitchFamily="2" charset="-127"/>
                      <a:ea typeface="다음_Regular" panose="02000603060000000000" pitchFamily="2" charset="-127"/>
                    </a:rPr>
                    <a:t>)</a:t>
                  </a:r>
                  <a:endParaRPr lang="ko-KR" altLang="en-US" sz="1200" b="1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다음_Regular" panose="02000603060000000000" pitchFamily="2" charset="-127"/>
                    <a:ea typeface="다음_Regular" panose="02000603060000000000" pitchFamily="2" charset="-127"/>
                  </a:endParaRPr>
                </a:p>
              </p:txBody>
            </p:sp>
          </p:grpSp>
        </p:grp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70FA65B5-6ACA-4B33-A64C-E972402A2081}"/>
                </a:ext>
              </a:extLst>
            </p:cNvPr>
            <p:cNvSpPr/>
            <p:nvPr/>
          </p:nvSpPr>
          <p:spPr bwMode="auto">
            <a:xfrm>
              <a:off x="3045597" y="3242443"/>
              <a:ext cx="3157260" cy="463257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ko-KR" altLang="en-US" sz="1625" b="1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다음_Regular" panose="02000603060000000000" pitchFamily="2" charset="-127"/>
                  <a:ea typeface="다음_Regular" panose="02000603060000000000" pitchFamily="2" charset="-127"/>
                </a:rPr>
                <a:t>제공가치</a:t>
              </a:r>
            </a:p>
          </p:txBody>
        </p:sp>
        <p:sp>
          <p:nvSpPr>
            <p:cNvPr id="18" name="모서리가 둥근 직사각형 11">
              <a:extLst>
                <a:ext uri="{FF2B5EF4-FFF2-40B4-BE49-F238E27FC236}">
                  <a16:creationId xmlns:a16="http://schemas.microsoft.com/office/drawing/2014/main" id="{B722323F-34C4-4708-AD7A-D25995AA1EC9}"/>
                </a:ext>
              </a:extLst>
            </p:cNvPr>
            <p:cNvSpPr/>
            <p:nvPr/>
          </p:nvSpPr>
          <p:spPr>
            <a:xfrm>
              <a:off x="1616208" y="2021259"/>
              <a:ext cx="5860423" cy="1091525"/>
            </a:xfrm>
            <a:prstGeom prst="roundRect">
              <a:avLst>
                <a:gd name="adj" fmla="val 3463"/>
              </a:avLst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txBody>
            <a:bodyPr tIns="117000" rtlCol="0" anchor="t"/>
            <a:lstStyle/>
            <a:p>
              <a:pPr marL="177800" indent="-177800">
                <a:spcBef>
                  <a:spcPct val="0"/>
                </a:spcBef>
                <a:buFont typeface="Arial" pitchFamily="34" charset="0"/>
                <a:buChar char="•"/>
              </a:pPr>
              <a:endParaRPr lang="en-US" altLang="ko-KR" sz="1200" kern="0" dirty="0">
                <a:solidFill>
                  <a:srgbClr val="000000"/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  <a:p>
              <a:pPr marL="177800" indent="-177800">
                <a:spcBef>
                  <a:spcPct val="0"/>
                </a:spcBef>
                <a:buFont typeface="Arial" pitchFamily="34" charset="0"/>
                <a:buChar char="•"/>
              </a:pPr>
              <a:r>
                <a:rPr lang="ko-KR" altLang="en-US" sz="1200" kern="0" dirty="0">
                  <a:solidFill>
                    <a:srgbClr val="000000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페트병을 재활용한 커튼</a:t>
              </a:r>
              <a:endParaRPr lang="en-US" altLang="ko-KR" sz="1200" kern="0" dirty="0">
                <a:solidFill>
                  <a:srgbClr val="000000"/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  <a:p>
              <a:pPr marL="177800" indent="-177800">
                <a:spcBef>
                  <a:spcPct val="0"/>
                </a:spcBef>
                <a:buFont typeface="Arial" pitchFamily="34" charset="0"/>
                <a:buChar char="•"/>
              </a:pPr>
              <a:r>
                <a:rPr lang="ko-KR" altLang="en-US" sz="1200" kern="0" dirty="0">
                  <a:solidFill>
                    <a:srgbClr val="000000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플라스틱을 재활용한 </a:t>
              </a:r>
              <a:r>
                <a:rPr lang="ko-KR" altLang="en-US" sz="1200" kern="0" dirty="0" err="1">
                  <a:solidFill>
                    <a:srgbClr val="000000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분리수거함</a:t>
              </a:r>
              <a:endParaRPr lang="en-US" altLang="ko-KR" sz="1200" kern="0" dirty="0">
                <a:solidFill>
                  <a:srgbClr val="000000"/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  <a:p>
              <a:pPr marL="177800" indent="-177800">
                <a:spcBef>
                  <a:spcPct val="0"/>
                </a:spcBef>
                <a:buFont typeface="Arial" pitchFamily="34" charset="0"/>
                <a:buChar char="•"/>
              </a:pPr>
              <a:r>
                <a:rPr lang="ko-KR" altLang="en-US" sz="1200" kern="0" dirty="0">
                  <a:solidFill>
                    <a:srgbClr val="000000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전기차 가구배송 서비스</a:t>
              </a:r>
              <a:endParaRPr lang="en-US" altLang="ko-KR" sz="1200" kern="0" dirty="0">
                <a:solidFill>
                  <a:srgbClr val="000000"/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  <a:p>
              <a:pPr marL="177800" indent="-177800">
                <a:spcBef>
                  <a:spcPct val="0"/>
                </a:spcBef>
                <a:buFont typeface="Arial" pitchFamily="34" charset="0"/>
                <a:buChar char="•"/>
              </a:pPr>
              <a:r>
                <a:rPr lang="ko-KR" altLang="en-US" sz="1200" kern="0" dirty="0">
                  <a:solidFill>
                    <a:srgbClr val="000000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친환경 용지로 제작된 카탈로그</a:t>
              </a: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FEECBBEB-B96D-4D2F-932F-8D58CA903B49}"/>
                </a:ext>
              </a:extLst>
            </p:cNvPr>
            <p:cNvSpPr/>
            <p:nvPr/>
          </p:nvSpPr>
          <p:spPr bwMode="auto">
            <a:xfrm>
              <a:off x="3045597" y="1789632"/>
              <a:ext cx="3157260" cy="463257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ko-KR" altLang="en-US" sz="1625" b="1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다음_Regular" panose="02000603060000000000" pitchFamily="2" charset="-127"/>
                  <a:ea typeface="다음_Regular" panose="02000603060000000000" pitchFamily="2" charset="-127"/>
                </a:rPr>
                <a:t>특성</a:t>
              </a:r>
              <a:r>
                <a:rPr lang="en-US" altLang="ko-KR" sz="1625" b="1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다음_Regular" panose="02000603060000000000" pitchFamily="2" charset="-127"/>
                  <a:ea typeface="다음_Regular" panose="02000603060000000000" pitchFamily="2" charset="-127"/>
                </a:rPr>
                <a:t>·</a:t>
              </a:r>
              <a:r>
                <a:rPr lang="ko-KR" altLang="en-US" sz="1625" b="1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다음_Regular" panose="02000603060000000000" pitchFamily="2" charset="-127"/>
                  <a:ea typeface="다음_Regular" panose="02000603060000000000" pitchFamily="2" charset="-127"/>
                </a:rPr>
                <a:t>속성</a:t>
              </a:r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EE99C036-D96E-4027-8998-4D96F0ACFE55}"/>
                </a:ext>
              </a:extLst>
            </p:cNvPr>
            <p:cNvSpPr/>
            <p:nvPr/>
          </p:nvSpPr>
          <p:spPr bwMode="auto">
            <a:xfrm>
              <a:off x="3045597" y="4464821"/>
              <a:ext cx="3157260" cy="788549"/>
            </a:xfrm>
            <a:prstGeom prst="roundRect">
              <a:avLst>
                <a:gd name="adj" fmla="val 5000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25" spc="-122" dirty="0">
                  <a:solidFill>
                    <a:schemeClr val="tx1"/>
                  </a:solidFill>
                  <a:latin typeface="다음_SemiBold" panose="02000700060000000000" pitchFamily="2" charset="-127"/>
                  <a:ea typeface="다음_SemiBold" panose="02000700060000000000" pitchFamily="2" charset="-127"/>
                  <a:cs typeface="+mj-cs"/>
                </a:rPr>
                <a:t>타깃 고객</a:t>
              </a:r>
              <a:r>
                <a:rPr lang="en-US" altLang="ko-KR" sz="1625" spc="-122" dirty="0">
                  <a:solidFill>
                    <a:schemeClr val="tx1"/>
                  </a:solidFill>
                  <a:latin typeface="다음_SemiBold" panose="02000700060000000000" pitchFamily="2" charset="-127"/>
                  <a:ea typeface="다음_SemiBold" panose="02000700060000000000" pitchFamily="2" charset="-127"/>
                  <a:cs typeface="+mj-cs"/>
                </a:rPr>
                <a:t>: </a:t>
              </a:r>
            </a:p>
            <a:p>
              <a:pPr algn="ctr"/>
              <a:r>
                <a:rPr lang="ko-KR" altLang="en-US" sz="1625" spc="-122" dirty="0">
                  <a:solidFill>
                    <a:schemeClr val="tx1"/>
                  </a:solidFill>
                  <a:latin typeface="다음_SemiBold" panose="02000700060000000000" pitchFamily="2" charset="-127"/>
                  <a:ea typeface="다음_SemiBold" panose="02000700060000000000" pitchFamily="2" charset="-127"/>
                  <a:cs typeface="+mj-cs"/>
                </a:rPr>
                <a:t>사회적 가치를 중시하는</a:t>
              </a:r>
              <a:endParaRPr lang="en-US" altLang="ko-KR" sz="1625" spc="-122" dirty="0">
                <a:solidFill>
                  <a:schemeClr val="tx1"/>
                </a:solidFill>
                <a:latin typeface="다음_SemiBold" panose="02000700060000000000" pitchFamily="2" charset="-127"/>
                <a:ea typeface="다음_SemiBold" panose="02000700060000000000" pitchFamily="2" charset="-127"/>
                <a:cs typeface="+mj-cs"/>
              </a:endParaRPr>
            </a:p>
            <a:p>
              <a:pPr algn="ctr"/>
              <a:r>
                <a:rPr lang="ko-KR" altLang="en-US" sz="1625" spc="-122" dirty="0" err="1">
                  <a:solidFill>
                    <a:schemeClr val="tx1"/>
                  </a:solidFill>
                  <a:latin typeface="다음_SemiBold" panose="02000700060000000000" pitchFamily="2" charset="-127"/>
                  <a:ea typeface="다음_SemiBold" panose="02000700060000000000" pitchFamily="2" charset="-127"/>
                  <a:cs typeface="+mj-cs"/>
                </a:rPr>
                <a:t>의식있는</a:t>
              </a:r>
              <a:r>
                <a:rPr lang="ko-KR" altLang="en-US" sz="1625" spc="-122" dirty="0">
                  <a:solidFill>
                    <a:schemeClr val="tx1"/>
                  </a:solidFill>
                  <a:latin typeface="다음_SemiBold" panose="02000700060000000000" pitchFamily="2" charset="-127"/>
                  <a:ea typeface="다음_SemiBold" panose="02000700060000000000" pitchFamily="2" charset="-127"/>
                  <a:cs typeface="+mj-cs"/>
                </a:rPr>
                <a:t> 소비자</a:t>
              </a:r>
              <a:endParaRPr lang="ko-KR" altLang="en-US" sz="1625" u="sng" spc="-122" dirty="0">
                <a:solidFill>
                  <a:schemeClr val="tx1"/>
                </a:solidFill>
                <a:latin typeface="다음_SemiBold" panose="02000700060000000000" pitchFamily="2" charset="-127"/>
                <a:ea typeface="다음_SemiBold" panose="02000700060000000000" pitchFamily="2" charset="-127"/>
                <a:cs typeface="+mj-cs"/>
              </a:endParaRPr>
            </a:p>
          </p:txBody>
        </p:sp>
      </p:grpSp>
      <p:sp>
        <p:nvSpPr>
          <p:cNvPr id="16" name="제목 15">
            <a:extLst>
              <a:ext uri="{FF2B5EF4-FFF2-40B4-BE49-F238E27FC236}">
                <a16:creationId xmlns:a16="http://schemas.microsoft.com/office/drawing/2014/main" id="{20BF63AE-63E2-418F-A4C7-6DC589B80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99" y="152400"/>
            <a:ext cx="3701507" cy="457040"/>
          </a:xfrm>
        </p:spPr>
        <p:txBody>
          <a:bodyPr/>
          <a:lstStyle/>
          <a:p>
            <a:r>
              <a:rPr lang="en-US" altLang="ko-KR" dirty="0"/>
              <a:t>	 </a:t>
            </a:r>
            <a:r>
              <a:rPr lang="ko-KR" altLang="en-US" dirty="0"/>
              <a:t>작성 예시</a:t>
            </a:r>
          </a:p>
        </p:txBody>
      </p:sp>
      <p:pic>
        <p:nvPicPr>
          <p:cNvPr id="20" name="Picture 6" descr="IKEA KOREA | 이케아 코리아 - IKEA">
            <a:extLst>
              <a:ext uri="{FF2B5EF4-FFF2-40B4-BE49-F238E27FC236}">
                <a16:creationId xmlns:a16="http://schemas.microsoft.com/office/drawing/2014/main" id="{C5E5F0E8-8ADA-4F1D-BE06-530DD5CDBE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5099" y="152400"/>
            <a:ext cx="980654" cy="400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B0F92E5D-0469-4C7F-BEA4-0D179483B053}"/>
              </a:ext>
            </a:extLst>
          </p:cNvPr>
          <p:cNvSpPr/>
          <p:nvPr/>
        </p:nvSpPr>
        <p:spPr>
          <a:xfrm>
            <a:off x="8536042" y="76295"/>
            <a:ext cx="1307619" cy="25759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FF0000"/>
                </a:solidFill>
                <a:latin typeface="+mn-ea"/>
              </a:rPr>
              <a:t>Illustrative</a:t>
            </a:r>
            <a:endParaRPr lang="ko-KR" altLang="en-US" sz="12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3803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B71D0614-0239-4B09-A081-7A6FCCCCB095}"/>
              </a:ext>
            </a:extLst>
          </p:cNvPr>
          <p:cNvGrpSpPr/>
          <p:nvPr/>
        </p:nvGrpSpPr>
        <p:grpSpPr>
          <a:xfrm>
            <a:off x="941913" y="556712"/>
            <a:ext cx="8022174" cy="5872976"/>
            <a:chOff x="575062" y="556712"/>
            <a:chExt cx="8022174" cy="5872976"/>
          </a:xfrm>
        </p:grpSpPr>
        <p:sp>
          <p:nvSpPr>
            <p:cNvPr id="29" name="이등변 삼각형 28">
              <a:extLst>
                <a:ext uri="{FF2B5EF4-FFF2-40B4-BE49-F238E27FC236}">
                  <a16:creationId xmlns:a16="http://schemas.microsoft.com/office/drawing/2014/main" id="{C24E8F84-2E52-4B87-86E7-35598B9E6820}"/>
                </a:ext>
              </a:extLst>
            </p:cNvPr>
            <p:cNvSpPr/>
            <p:nvPr/>
          </p:nvSpPr>
          <p:spPr bwMode="auto">
            <a:xfrm>
              <a:off x="1829770" y="1357351"/>
              <a:ext cx="5512759" cy="4925502"/>
            </a:xfrm>
            <a:prstGeom prst="triangle">
              <a:avLst/>
            </a:prstGeom>
            <a:solidFill>
              <a:srgbClr val="FDEFED"/>
            </a:solidFill>
            <a:ln w="381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1625" b="1" kern="0" dirty="0">
                <a:solidFill>
                  <a:srgbClr val="000000"/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  <p:sp>
          <p:nvSpPr>
            <p:cNvPr id="7" name="모서리가 둥근 직사각형 11">
              <a:extLst>
                <a:ext uri="{FF2B5EF4-FFF2-40B4-BE49-F238E27FC236}">
                  <a16:creationId xmlns:a16="http://schemas.microsoft.com/office/drawing/2014/main" id="{463FCAA9-466A-49E1-8A3D-4542FBDC19EA}"/>
                </a:ext>
              </a:extLst>
            </p:cNvPr>
            <p:cNvSpPr/>
            <p:nvPr/>
          </p:nvSpPr>
          <p:spPr>
            <a:xfrm>
              <a:off x="940769" y="3474070"/>
              <a:ext cx="7290761" cy="1263307"/>
            </a:xfrm>
            <a:prstGeom prst="roundRect">
              <a:avLst>
                <a:gd name="adj" fmla="val 3463"/>
              </a:avLst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txBody>
            <a:bodyPr tIns="117000" rtlCol="0" anchor="t"/>
            <a:lstStyle/>
            <a:p>
              <a:pPr>
                <a:spcBef>
                  <a:spcPct val="0"/>
                </a:spcBef>
              </a:pPr>
              <a:endParaRPr lang="en-US" altLang="ko-KR" sz="1200" kern="0" dirty="0">
                <a:solidFill>
                  <a:srgbClr val="000000"/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  <a:p>
              <a:pPr marL="177800" indent="-177800">
                <a:spcBef>
                  <a:spcPct val="0"/>
                </a:spcBef>
                <a:buFont typeface="Arial" pitchFamily="34" charset="0"/>
                <a:buChar char="•"/>
              </a:pPr>
              <a:r>
                <a:rPr lang="ko-KR" altLang="en-US" sz="1200" kern="0" dirty="0">
                  <a:solidFill>
                    <a:srgbClr val="000000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새롭게 분양되는 아파트 인테리어와의 조화</a:t>
              </a:r>
              <a:endParaRPr lang="en-US" altLang="ko-KR" sz="1200" kern="0" dirty="0">
                <a:solidFill>
                  <a:srgbClr val="000000"/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  <a:p>
              <a:pPr marL="177800" indent="-177800">
                <a:spcBef>
                  <a:spcPct val="0"/>
                </a:spcBef>
                <a:buFont typeface="Arial" pitchFamily="34" charset="0"/>
                <a:buChar char="•"/>
              </a:pPr>
              <a:r>
                <a:rPr lang="ko-KR" altLang="en-US" sz="1200" kern="0" dirty="0">
                  <a:solidFill>
                    <a:srgbClr val="000000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가구처럼 보이는 </a:t>
              </a:r>
              <a:r>
                <a:rPr lang="en-US" altLang="ko-KR" sz="1200" kern="0" dirty="0">
                  <a:solidFill>
                    <a:srgbClr val="000000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fit</a:t>
              </a:r>
              <a:r>
                <a:rPr lang="ko-KR" altLang="en-US" sz="1200" kern="0" dirty="0">
                  <a:solidFill>
                    <a:srgbClr val="000000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한 가전</a:t>
              </a:r>
              <a:endParaRPr lang="en-US" altLang="ko-KR" sz="1200" kern="0" dirty="0">
                <a:solidFill>
                  <a:srgbClr val="000000"/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  <a:p>
              <a:pPr marL="177800" indent="-177800">
                <a:spcBef>
                  <a:spcPct val="0"/>
                </a:spcBef>
                <a:buFont typeface="Arial" pitchFamily="34" charset="0"/>
                <a:buChar char="•"/>
              </a:pPr>
              <a:r>
                <a:rPr lang="ko-KR" altLang="en-US" sz="1200" kern="0" dirty="0" err="1">
                  <a:solidFill>
                    <a:srgbClr val="000000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트렌디한</a:t>
              </a:r>
              <a:r>
                <a:rPr lang="ko-KR" altLang="en-US" sz="1200" kern="0" dirty="0">
                  <a:solidFill>
                    <a:srgbClr val="000000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 색상과 소재 직접 선택 가능</a:t>
              </a:r>
              <a:endParaRPr lang="en-US" altLang="ko-KR" sz="1200" kern="0" dirty="0">
                <a:solidFill>
                  <a:srgbClr val="000000"/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  <a:p>
              <a:pPr marL="177800" indent="-177800">
                <a:spcBef>
                  <a:spcPct val="0"/>
                </a:spcBef>
                <a:buFont typeface="Arial" pitchFamily="34" charset="0"/>
                <a:buChar char="•"/>
              </a:pPr>
              <a:r>
                <a:rPr lang="ko-KR" altLang="en-US" sz="1200" kern="0" dirty="0" err="1">
                  <a:solidFill>
                    <a:srgbClr val="000000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자기다움</a:t>
              </a:r>
              <a:r>
                <a:rPr lang="ko-KR" altLang="en-US" sz="1200" kern="0" dirty="0">
                  <a:solidFill>
                    <a:srgbClr val="000000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 표현 가능</a:t>
              </a:r>
            </a:p>
          </p:txBody>
        </p:sp>
        <p:sp>
          <p:nvSpPr>
            <p:cNvPr id="11" name="모서리가 둥근 직사각형 8">
              <a:extLst>
                <a:ext uri="{FF2B5EF4-FFF2-40B4-BE49-F238E27FC236}">
                  <a16:creationId xmlns:a16="http://schemas.microsoft.com/office/drawing/2014/main" id="{FD74D0F8-8E0A-4FF6-93EC-B7CFFC5B9819}"/>
                </a:ext>
              </a:extLst>
            </p:cNvPr>
            <p:cNvSpPr/>
            <p:nvPr/>
          </p:nvSpPr>
          <p:spPr>
            <a:xfrm>
              <a:off x="2878158" y="556712"/>
              <a:ext cx="3492138" cy="1091525"/>
            </a:xfrm>
            <a:prstGeom prst="ellipse">
              <a:avLst/>
            </a:prstGeom>
            <a:solidFill>
              <a:srgbClr val="C6004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ko-KR" altLang="en-US" sz="1950" b="1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다음_Regular" panose="02000603060000000000" pitchFamily="2" charset="-127"/>
                  <a:ea typeface="다음_Regular" panose="02000603060000000000" pitchFamily="2" charset="-127"/>
                </a:rPr>
                <a:t>가전을 </a:t>
              </a:r>
              <a:r>
                <a:rPr lang="ko-KR" altLang="en-US" sz="1950" b="1" dirty="0" err="1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다음_Regular" panose="02000603060000000000" pitchFamily="2" charset="-127"/>
                  <a:ea typeface="다음_Regular" panose="02000603060000000000" pitchFamily="2" charset="-127"/>
                </a:rPr>
                <a:t>나답게</a:t>
              </a:r>
              <a:r>
                <a:rPr lang="en-US" altLang="ko-KR" sz="1950" b="1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다음_Regular" panose="02000603060000000000" pitchFamily="2" charset="-127"/>
                  <a:ea typeface="다음_Regular" panose="02000603060000000000" pitchFamily="2" charset="-127"/>
                </a:rPr>
                <a:t>,</a:t>
              </a:r>
            </a:p>
            <a:p>
              <a:pPr algn="ctr"/>
              <a:r>
                <a:rPr lang="ko-KR" altLang="en-US" sz="1950" b="1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다음_Regular" panose="02000603060000000000" pitchFamily="2" charset="-127"/>
                  <a:ea typeface="다음_Regular" panose="02000603060000000000" pitchFamily="2" charset="-127"/>
                </a:rPr>
                <a:t>공간을 </a:t>
              </a:r>
              <a:r>
                <a:rPr lang="en-US" altLang="ko-KR" sz="1950" b="1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다음_Regular" panose="02000603060000000000" pitchFamily="2" charset="-127"/>
                  <a:ea typeface="다음_Regular" panose="02000603060000000000" pitchFamily="2" charset="-127"/>
                </a:rPr>
                <a:t>BESPOKE</a:t>
              </a:r>
              <a:r>
                <a:rPr lang="ko-KR" altLang="en-US" sz="1950" b="1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다음_Regular" panose="02000603060000000000" pitchFamily="2" charset="-127"/>
                  <a:ea typeface="다음_Regular" panose="02000603060000000000" pitchFamily="2" charset="-127"/>
                </a:rPr>
                <a:t>하다</a:t>
              </a: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CD57BAC0-8044-4067-B0EE-FD1E56CFDF9E}"/>
                </a:ext>
              </a:extLst>
            </p:cNvPr>
            <p:cNvGrpSpPr/>
            <p:nvPr/>
          </p:nvGrpSpPr>
          <p:grpSpPr>
            <a:xfrm>
              <a:off x="575062" y="5104507"/>
              <a:ext cx="8022174" cy="1325181"/>
              <a:chOff x="1232371" y="5104507"/>
              <a:chExt cx="8022174" cy="1325181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ADF9934C-3F5B-42CD-A9B9-6A1829929CC5}"/>
                  </a:ext>
                </a:extLst>
              </p:cNvPr>
              <p:cNvGrpSpPr/>
              <p:nvPr/>
            </p:nvGrpSpPr>
            <p:grpSpPr>
              <a:xfrm>
                <a:off x="1232371" y="5104507"/>
                <a:ext cx="3846954" cy="1325181"/>
                <a:chOff x="1030090" y="5104507"/>
                <a:chExt cx="3158667" cy="1325181"/>
              </a:xfrm>
            </p:grpSpPr>
            <p:sp>
              <p:nvSpPr>
                <p:cNvPr id="12" name="모서리가 둥근 직사각형 11">
                  <a:extLst>
                    <a:ext uri="{FF2B5EF4-FFF2-40B4-BE49-F238E27FC236}">
                      <a16:creationId xmlns:a16="http://schemas.microsoft.com/office/drawing/2014/main" id="{10727FF5-B198-40F3-B1B8-9FFC365E0F5C}"/>
                    </a:ext>
                  </a:extLst>
                </p:cNvPr>
                <p:cNvSpPr/>
                <p:nvPr/>
              </p:nvSpPr>
              <p:spPr>
                <a:xfrm>
                  <a:off x="1030090" y="5338163"/>
                  <a:ext cx="3158667" cy="1091525"/>
                </a:xfrm>
                <a:prstGeom prst="roundRect">
                  <a:avLst>
                    <a:gd name="adj" fmla="val 3463"/>
                  </a:avLst>
                </a:prstGeom>
                <a:solidFill>
                  <a:schemeClr val="bg1"/>
                </a:solidFill>
                <a:ln w="12700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</a:ln>
                <a:effectLst/>
              </p:spPr>
              <p:txBody>
                <a:bodyPr tIns="117000" rtlCol="0" anchor="t"/>
                <a:lstStyle/>
                <a:p>
                  <a:pPr marL="69652" indent="-6965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ko-KR" sz="1300" dirty="0">
                    <a:solidFill>
                      <a:srgbClr val="000000"/>
                    </a:solidFill>
                    <a:latin typeface="다음_Regular" panose="02000603060000000000" pitchFamily="2" charset="-127"/>
                    <a:ea typeface="다음_Regular" panose="02000603060000000000" pitchFamily="2" charset="-127"/>
                    <a:cs typeface="Arial"/>
                  </a:endParaRPr>
                </a:p>
                <a:p>
                  <a:pPr marL="69652" indent="-69652"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ko-KR" altLang="en-US" sz="1300" dirty="0">
                      <a:solidFill>
                        <a:srgbClr val="000000"/>
                      </a:solidFill>
                      <a:latin typeface="다음_Regular" panose="02000603060000000000" pitchFamily="2" charset="-127"/>
                      <a:ea typeface="다음_Regular" panose="02000603060000000000" pitchFamily="2" charset="-127"/>
                      <a:cs typeface="Arial"/>
                    </a:rPr>
                    <a:t>일률적 백색 가전</a:t>
                  </a:r>
                  <a:endParaRPr lang="en-US" altLang="ko-KR" sz="1300" dirty="0">
                    <a:solidFill>
                      <a:srgbClr val="000000"/>
                    </a:solidFill>
                    <a:latin typeface="다음_Regular" panose="02000603060000000000" pitchFamily="2" charset="-127"/>
                    <a:ea typeface="다음_Regular" panose="02000603060000000000" pitchFamily="2" charset="-127"/>
                    <a:cs typeface="Arial"/>
                  </a:endParaRPr>
                </a:p>
                <a:p>
                  <a:pPr marL="69652" indent="-69652"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ko-KR" altLang="en-US" sz="1300" dirty="0" err="1">
                      <a:solidFill>
                        <a:srgbClr val="000000"/>
                      </a:solidFill>
                      <a:latin typeface="다음_Regular" panose="02000603060000000000" pitchFamily="2" charset="-127"/>
                      <a:ea typeface="다음_Regular" panose="02000603060000000000" pitchFamily="2" charset="-127"/>
                      <a:cs typeface="Arial"/>
                    </a:rPr>
                    <a:t>기술지향적이고</a:t>
                  </a:r>
                  <a:r>
                    <a:rPr lang="ko-KR" altLang="en-US" sz="1300" dirty="0">
                      <a:solidFill>
                        <a:srgbClr val="000000"/>
                      </a:solidFill>
                      <a:latin typeface="다음_Regular" panose="02000603060000000000" pitchFamily="2" charset="-127"/>
                      <a:ea typeface="다음_Regular" panose="02000603060000000000" pitchFamily="2" charset="-127"/>
                      <a:cs typeface="Arial"/>
                    </a:rPr>
                    <a:t> 무거운 이미지</a:t>
                  </a:r>
                  <a:endParaRPr lang="en-US" altLang="ko-KR" sz="1300" dirty="0">
                    <a:solidFill>
                      <a:srgbClr val="000000"/>
                    </a:solidFill>
                    <a:latin typeface="다음_Regular" panose="02000603060000000000" pitchFamily="2" charset="-127"/>
                    <a:ea typeface="다음_Regular" panose="02000603060000000000" pitchFamily="2" charset="-127"/>
                    <a:cs typeface="Arial"/>
                  </a:endParaRPr>
                </a:p>
              </p:txBody>
            </p:sp>
            <p:sp>
              <p:nvSpPr>
                <p:cNvPr id="14" name="사각형: 둥근 모서리 13">
                  <a:extLst>
                    <a:ext uri="{FF2B5EF4-FFF2-40B4-BE49-F238E27FC236}">
                      <a16:creationId xmlns:a16="http://schemas.microsoft.com/office/drawing/2014/main" id="{2C080E7B-A30F-4B38-B2BD-FCFA5F448B06}"/>
                    </a:ext>
                  </a:extLst>
                </p:cNvPr>
                <p:cNvSpPr/>
                <p:nvPr/>
              </p:nvSpPr>
              <p:spPr bwMode="auto">
                <a:xfrm>
                  <a:off x="1030090" y="5104507"/>
                  <a:ext cx="3158667" cy="46325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74295" tIns="37148" rIns="74295" bIns="3714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altLang="ko-KR" sz="1625" b="1" dirty="0">
                      <a:solidFill>
                        <a:schemeClr val="bg1"/>
                      </a:solidFill>
                      <a:effectLst>
                        <a:glow rad="101600">
                          <a:schemeClr val="tx1">
                            <a:alpha val="60000"/>
                          </a:schemeClr>
                        </a:glow>
                      </a:effectLst>
                      <a:latin typeface="다음_Regular" panose="02000603060000000000" pitchFamily="2" charset="-127"/>
                      <a:ea typeface="다음_Regular" panose="02000603060000000000" pitchFamily="2" charset="-127"/>
                    </a:rPr>
                    <a:t>As-Is</a:t>
                  </a:r>
                </a:p>
                <a:p>
                  <a:pPr algn="ctr"/>
                  <a:r>
                    <a:rPr lang="en-US" altLang="ko-KR" sz="1200" b="1" dirty="0">
                      <a:solidFill>
                        <a:schemeClr val="bg1"/>
                      </a:solidFill>
                      <a:effectLst>
                        <a:glow rad="101600">
                          <a:schemeClr val="tx1">
                            <a:alpha val="60000"/>
                          </a:schemeClr>
                        </a:glow>
                      </a:effectLst>
                      <a:latin typeface="다음_Regular" panose="02000603060000000000" pitchFamily="2" charset="-127"/>
                      <a:ea typeface="다음_Regular" panose="02000603060000000000" pitchFamily="2" charset="-127"/>
                    </a:rPr>
                    <a:t>(</a:t>
                  </a:r>
                  <a:r>
                    <a:rPr lang="ko-KR" altLang="en-US" sz="1200" b="1" dirty="0">
                      <a:solidFill>
                        <a:schemeClr val="bg1"/>
                      </a:solidFill>
                      <a:effectLst>
                        <a:glow rad="101600">
                          <a:schemeClr val="tx1">
                            <a:alpha val="60000"/>
                          </a:schemeClr>
                        </a:glow>
                      </a:effectLst>
                      <a:latin typeface="다음_Regular" panose="02000603060000000000" pitchFamily="2" charset="-127"/>
                      <a:ea typeface="다음_Regular" panose="02000603060000000000" pitchFamily="2" charset="-127"/>
                    </a:rPr>
                    <a:t>현재의 상품</a:t>
                  </a:r>
                  <a:r>
                    <a:rPr lang="en-US" altLang="ko-KR" sz="1200" b="1" dirty="0">
                      <a:solidFill>
                        <a:schemeClr val="bg1"/>
                      </a:solidFill>
                      <a:effectLst>
                        <a:glow rad="101600">
                          <a:schemeClr val="tx1">
                            <a:alpha val="60000"/>
                          </a:schemeClr>
                        </a:glow>
                      </a:effectLst>
                      <a:latin typeface="다음_Regular" panose="02000603060000000000" pitchFamily="2" charset="-127"/>
                      <a:ea typeface="다음_Regular" panose="02000603060000000000" pitchFamily="2" charset="-127"/>
                    </a:rPr>
                    <a:t>·</a:t>
                  </a:r>
                  <a:r>
                    <a:rPr lang="ko-KR" altLang="en-US" sz="1200" b="1" dirty="0">
                      <a:solidFill>
                        <a:schemeClr val="bg1"/>
                      </a:solidFill>
                      <a:effectLst>
                        <a:glow rad="101600">
                          <a:schemeClr val="tx1">
                            <a:alpha val="60000"/>
                          </a:schemeClr>
                        </a:glow>
                      </a:effectLst>
                      <a:latin typeface="다음_Regular" panose="02000603060000000000" pitchFamily="2" charset="-127"/>
                      <a:ea typeface="다음_Regular" panose="02000603060000000000" pitchFamily="2" charset="-127"/>
                    </a:rPr>
                    <a:t>서비스</a:t>
                  </a:r>
                  <a:r>
                    <a:rPr lang="en-US" altLang="ko-KR" sz="1200" b="1" dirty="0">
                      <a:solidFill>
                        <a:schemeClr val="bg1"/>
                      </a:solidFill>
                      <a:effectLst>
                        <a:glow rad="101600">
                          <a:schemeClr val="tx1">
                            <a:alpha val="60000"/>
                          </a:schemeClr>
                        </a:glow>
                      </a:effectLst>
                      <a:latin typeface="다음_Regular" panose="02000603060000000000" pitchFamily="2" charset="-127"/>
                      <a:ea typeface="다음_Regular" panose="02000603060000000000" pitchFamily="2" charset="-127"/>
                    </a:rPr>
                    <a:t>)</a:t>
                  </a:r>
                  <a:endParaRPr lang="ko-KR" altLang="en-US" sz="1200" b="1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다음_Regular" panose="02000603060000000000" pitchFamily="2" charset="-127"/>
                    <a:ea typeface="다음_Regular" panose="02000603060000000000" pitchFamily="2" charset="-127"/>
                  </a:endParaRPr>
                </a:p>
              </p:txBody>
            </p:sp>
          </p:grpSp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142B2FA2-D767-46FE-BDEA-DC8812BE16E6}"/>
                  </a:ext>
                </a:extLst>
              </p:cNvPr>
              <p:cNvGrpSpPr/>
              <p:nvPr/>
            </p:nvGrpSpPr>
            <p:grpSpPr>
              <a:xfrm>
                <a:off x="5409305" y="5104507"/>
                <a:ext cx="3845240" cy="1325181"/>
                <a:chOff x="6097282" y="5104507"/>
                <a:chExt cx="3157260" cy="1325181"/>
              </a:xfrm>
            </p:grpSpPr>
            <p:sp>
              <p:nvSpPr>
                <p:cNvPr id="13" name="모서리가 둥근 직사각형 11">
                  <a:extLst>
                    <a:ext uri="{FF2B5EF4-FFF2-40B4-BE49-F238E27FC236}">
                      <a16:creationId xmlns:a16="http://schemas.microsoft.com/office/drawing/2014/main" id="{137BD749-D251-4F7C-A4D6-6B94F879B825}"/>
                    </a:ext>
                  </a:extLst>
                </p:cNvPr>
                <p:cNvSpPr/>
                <p:nvPr/>
              </p:nvSpPr>
              <p:spPr>
                <a:xfrm>
                  <a:off x="6097282" y="5338163"/>
                  <a:ext cx="3157260" cy="1091525"/>
                </a:xfrm>
                <a:prstGeom prst="roundRect">
                  <a:avLst>
                    <a:gd name="adj" fmla="val 3463"/>
                  </a:avLst>
                </a:prstGeom>
                <a:solidFill>
                  <a:schemeClr val="bg1"/>
                </a:solidFill>
                <a:ln w="12700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</a:ln>
                <a:effectLst/>
              </p:spPr>
              <p:txBody>
                <a:bodyPr tIns="117000" rtlCol="0" anchor="ctr"/>
                <a:lstStyle/>
                <a:p>
                  <a:pPr marL="69652" indent="-69652"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ko-KR" altLang="en-US" sz="1300" dirty="0">
                      <a:solidFill>
                        <a:srgbClr val="000000"/>
                      </a:solidFill>
                      <a:latin typeface="다음_Regular" panose="02000603060000000000" pitchFamily="2" charset="-127"/>
                      <a:ea typeface="다음_Regular" panose="02000603060000000000" pitchFamily="2" charset="-127"/>
                      <a:cs typeface="Arial"/>
                    </a:rPr>
                    <a:t>개인 맞춤화 소비 확산</a:t>
                  </a:r>
                  <a:endParaRPr lang="en-US" altLang="ko-KR" sz="1300" dirty="0">
                    <a:solidFill>
                      <a:srgbClr val="000000"/>
                    </a:solidFill>
                    <a:latin typeface="다음_Regular" panose="02000603060000000000" pitchFamily="2" charset="-127"/>
                    <a:ea typeface="다음_Regular" panose="02000603060000000000" pitchFamily="2" charset="-127"/>
                    <a:cs typeface="Arial"/>
                  </a:endParaRPr>
                </a:p>
                <a:p>
                  <a:pPr marL="69652" indent="-69652"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ko-KR" altLang="en-US" sz="1300" dirty="0">
                      <a:solidFill>
                        <a:srgbClr val="000000"/>
                      </a:solidFill>
                      <a:latin typeface="다음_Regular" panose="02000603060000000000" pitchFamily="2" charset="-127"/>
                      <a:ea typeface="다음_Regular" panose="02000603060000000000" pitchFamily="2" charset="-127"/>
                      <a:cs typeface="Arial"/>
                    </a:rPr>
                    <a:t>제조의 지능화</a:t>
                  </a:r>
                </a:p>
              </p:txBody>
            </p:sp>
            <p:sp>
              <p:nvSpPr>
                <p:cNvPr id="15" name="사각형: 둥근 모서리 14">
                  <a:extLst>
                    <a:ext uri="{FF2B5EF4-FFF2-40B4-BE49-F238E27FC236}">
                      <a16:creationId xmlns:a16="http://schemas.microsoft.com/office/drawing/2014/main" id="{1F6CA232-3C36-471D-AE30-A954B3B59410}"/>
                    </a:ext>
                  </a:extLst>
                </p:cNvPr>
                <p:cNvSpPr/>
                <p:nvPr/>
              </p:nvSpPr>
              <p:spPr bwMode="auto">
                <a:xfrm>
                  <a:off x="6097282" y="5104507"/>
                  <a:ext cx="3157260" cy="46325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74295" tIns="37148" rIns="74295" bIns="38025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>
                    <a:lnSpc>
                      <a:spcPts val="1625"/>
                    </a:lnSpc>
                  </a:pPr>
                  <a:r>
                    <a:rPr lang="en-US" altLang="ko-KR" sz="1625" b="1" dirty="0">
                      <a:solidFill>
                        <a:schemeClr val="bg1"/>
                      </a:solidFill>
                      <a:effectLst>
                        <a:glow rad="101600">
                          <a:schemeClr val="tx1">
                            <a:alpha val="60000"/>
                          </a:schemeClr>
                        </a:glow>
                      </a:effectLst>
                      <a:latin typeface="다음_Regular" panose="02000603060000000000" pitchFamily="2" charset="-127"/>
                      <a:ea typeface="다음_Regular" panose="02000603060000000000" pitchFamily="2" charset="-127"/>
                    </a:rPr>
                    <a:t>To-be</a:t>
                  </a:r>
                </a:p>
                <a:p>
                  <a:pPr algn="ctr">
                    <a:lnSpc>
                      <a:spcPts val="1625"/>
                    </a:lnSpc>
                  </a:pPr>
                  <a:r>
                    <a:rPr lang="en-US" altLang="ko-KR" sz="1200" b="1" dirty="0">
                      <a:solidFill>
                        <a:schemeClr val="bg1"/>
                      </a:solidFill>
                      <a:effectLst>
                        <a:glow rad="101600">
                          <a:schemeClr val="tx1">
                            <a:alpha val="60000"/>
                          </a:schemeClr>
                        </a:glow>
                      </a:effectLst>
                      <a:latin typeface="다음_Regular" panose="02000603060000000000" pitchFamily="2" charset="-127"/>
                      <a:ea typeface="다음_Regular" panose="02000603060000000000" pitchFamily="2" charset="-127"/>
                    </a:rPr>
                    <a:t>(</a:t>
                  </a:r>
                  <a:r>
                    <a:rPr lang="ko-KR" altLang="en-US" sz="1200" b="1" dirty="0">
                      <a:solidFill>
                        <a:schemeClr val="bg1"/>
                      </a:solidFill>
                      <a:effectLst>
                        <a:glow rad="101600">
                          <a:schemeClr val="tx1">
                            <a:alpha val="60000"/>
                          </a:schemeClr>
                        </a:glow>
                      </a:effectLst>
                      <a:latin typeface="다음_Regular" panose="02000603060000000000" pitchFamily="2" charset="-127"/>
                      <a:ea typeface="다음_Regular" panose="02000603060000000000" pitchFamily="2" charset="-127"/>
                    </a:rPr>
                    <a:t>메가 트렌드</a:t>
                  </a:r>
                  <a:r>
                    <a:rPr lang="en-US" altLang="ko-KR" sz="1200" b="1" dirty="0">
                      <a:solidFill>
                        <a:schemeClr val="bg1"/>
                      </a:solidFill>
                      <a:effectLst>
                        <a:glow rad="101600">
                          <a:schemeClr val="tx1">
                            <a:alpha val="60000"/>
                          </a:schemeClr>
                        </a:glow>
                      </a:effectLst>
                      <a:latin typeface="다음_Regular" panose="02000603060000000000" pitchFamily="2" charset="-127"/>
                      <a:ea typeface="다음_Regular" panose="02000603060000000000" pitchFamily="2" charset="-127"/>
                    </a:rPr>
                    <a:t>)</a:t>
                  </a:r>
                  <a:endParaRPr lang="ko-KR" altLang="en-US" sz="1200" b="1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다음_Regular" panose="02000603060000000000" pitchFamily="2" charset="-127"/>
                    <a:ea typeface="다음_Regular" panose="02000603060000000000" pitchFamily="2" charset="-127"/>
                  </a:endParaRPr>
                </a:p>
              </p:txBody>
            </p:sp>
          </p:grpSp>
        </p:grp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70FA65B5-6ACA-4B33-A64C-E972402A2081}"/>
                </a:ext>
              </a:extLst>
            </p:cNvPr>
            <p:cNvSpPr/>
            <p:nvPr/>
          </p:nvSpPr>
          <p:spPr bwMode="auto">
            <a:xfrm>
              <a:off x="3045597" y="3242443"/>
              <a:ext cx="3157260" cy="463257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ko-KR" altLang="en-US" sz="1625" b="1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다음_Regular" panose="02000603060000000000" pitchFamily="2" charset="-127"/>
                  <a:ea typeface="다음_Regular" panose="02000603060000000000" pitchFamily="2" charset="-127"/>
                </a:rPr>
                <a:t>제공가치</a:t>
              </a:r>
            </a:p>
          </p:txBody>
        </p:sp>
        <p:sp>
          <p:nvSpPr>
            <p:cNvPr id="18" name="모서리가 둥근 직사각형 11">
              <a:extLst>
                <a:ext uri="{FF2B5EF4-FFF2-40B4-BE49-F238E27FC236}">
                  <a16:creationId xmlns:a16="http://schemas.microsoft.com/office/drawing/2014/main" id="{B722323F-34C4-4708-AD7A-D25995AA1EC9}"/>
                </a:ext>
              </a:extLst>
            </p:cNvPr>
            <p:cNvSpPr/>
            <p:nvPr/>
          </p:nvSpPr>
          <p:spPr>
            <a:xfrm>
              <a:off x="1616208" y="2021259"/>
              <a:ext cx="5860423" cy="1091525"/>
            </a:xfrm>
            <a:prstGeom prst="roundRect">
              <a:avLst>
                <a:gd name="adj" fmla="val 3463"/>
              </a:avLst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txBody>
            <a:bodyPr tIns="117000" rtlCol="0" anchor="t"/>
            <a:lstStyle/>
            <a:p>
              <a:pPr marL="177800" indent="-177800">
                <a:spcBef>
                  <a:spcPct val="0"/>
                </a:spcBef>
                <a:buFont typeface="Arial" pitchFamily="34" charset="0"/>
                <a:buChar char="•"/>
              </a:pPr>
              <a:endParaRPr lang="en-US" altLang="ko-KR" sz="1200" kern="0" dirty="0">
                <a:solidFill>
                  <a:srgbClr val="000000"/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  <a:p>
              <a:pPr marL="177800" indent="-177800">
                <a:spcBef>
                  <a:spcPct val="0"/>
                </a:spcBef>
                <a:buFont typeface="Arial" pitchFamily="34" charset="0"/>
                <a:buChar char="•"/>
              </a:pPr>
              <a:r>
                <a:rPr lang="ko-KR" altLang="en-US" sz="1200" kern="0" dirty="0">
                  <a:solidFill>
                    <a:srgbClr val="000000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맞춤형 생산</a:t>
              </a:r>
              <a:r>
                <a:rPr lang="en-US" altLang="ko-KR" sz="1200" kern="0" dirty="0">
                  <a:solidFill>
                    <a:srgbClr val="000000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, </a:t>
              </a:r>
              <a:r>
                <a:rPr lang="ko-KR" altLang="en-US" sz="1200" kern="0" dirty="0">
                  <a:solidFill>
                    <a:srgbClr val="000000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배송 시스템</a:t>
              </a:r>
              <a:endParaRPr lang="en-US" altLang="ko-KR" sz="1200" kern="0" dirty="0">
                <a:solidFill>
                  <a:srgbClr val="000000"/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  <a:p>
              <a:pPr marL="177800" indent="-177800">
                <a:spcBef>
                  <a:spcPct val="0"/>
                </a:spcBef>
                <a:buFont typeface="Arial" pitchFamily="34" charset="0"/>
                <a:buChar char="•"/>
              </a:pPr>
              <a:r>
                <a:rPr lang="ko-KR" altLang="en-US" sz="1200" kern="0" dirty="0">
                  <a:solidFill>
                    <a:srgbClr val="000000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제품 타입과 패널을 선택할 수 있는 모듈형 가전</a:t>
              </a:r>
              <a:endParaRPr lang="en-US" altLang="ko-KR" sz="1200" kern="0" dirty="0">
                <a:solidFill>
                  <a:srgbClr val="000000"/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FEECBBEB-B96D-4D2F-932F-8D58CA903B49}"/>
                </a:ext>
              </a:extLst>
            </p:cNvPr>
            <p:cNvSpPr/>
            <p:nvPr/>
          </p:nvSpPr>
          <p:spPr bwMode="auto">
            <a:xfrm>
              <a:off x="3045597" y="1789632"/>
              <a:ext cx="3157260" cy="463257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ko-KR" altLang="en-US" sz="1625" b="1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다음_Regular" panose="02000603060000000000" pitchFamily="2" charset="-127"/>
                  <a:ea typeface="다음_Regular" panose="02000603060000000000" pitchFamily="2" charset="-127"/>
                </a:rPr>
                <a:t>특성</a:t>
              </a:r>
              <a:r>
                <a:rPr lang="en-US" altLang="ko-KR" sz="1625" b="1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다음_Regular" panose="02000603060000000000" pitchFamily="2" charset="-127"/>
                  <a:ea typeface="다음_Regular" panose="02000603060000000000" pitchFamily="2" charset="-127"/>
                </a:rPr>
                <a:t>·</a:t>
              </a:r>
              <a:r>
                <a:rPr lang="ko-KR" altLang="en-US" sz="1625" b="1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다음_Regular" panose="02000603060000000000" pitchFamily="2" charset="-127"/>
                  <a:ea typeface="다음_Regular" panose="02000603060000000000" pitchFamily="2" charset="-127"/>
                </a:rPr>
                <a:t>속성</a:t>
              </a:r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EE99C036-D96E-4027-8998-4D96F0ACFE55}"/>
                </a:ext>
              </a:extLst>
            </p:cNvPr>
            <p:cNvSpPr/>
            <p:nvPr/>
          </p:nvSpPr>
          <p:spPr bwMode="auto">
            <a:xfrm>
              <a:off x="3045597" y="4464821"/>
              <a:ext cx="3157260" cy="788549"/>
            </a:xfrm>
            <a:prstGeom prst="roundRect">
              <a:avLst>
                <a:gd name="adj" fmla="val 5000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25" spc="-122" dirty="0">
                  <a:solidFill>
                    <a:schemeClr val="tx1"/>
                  </a:solidFill>
                  <a:latin typeface="다음_SemiBold" panose="02000700060000000000" pitchFamily="2" charset="-127"/>
                  <a:ea typeface="다음_SemiBold" panose="02000700060000000000" pitchFamily="2" charset="-127"/>
                  <a:cs typeface="+mj-cs"/>
                </a:rPr>
                <a:t>타깃 고객</a:t>
              </a:r>
              <a:r>
                <a:rPr lang="en-US" altLang="ko-KR" sz="1625" spc="-122" dirty="0">
                  <a:solidFill>
                    <a:schemeClr val="tx1"/>
                  </a:solidFill>
                  <a:latin typeface="다음_SemiBold" panose="02000700060000000000" pitchFamily="2" charset="-127"/>
                  <a:ea typeface="다음_SemiBold" panose="02000700060000000000" pitchFamily="2" charset="-127"/>
                  <a:cs typeface="+mj-cs"/>
                </a:rPr>
                <a:t>:</a:t>
              </a:r>
            </a:p>
            <a:p>
              <a:pPr algn="ctr"/>
              <a:r>
                <a:rPr lang="ko-KR" altLang="en-US" sz="1625" spc="-122" dirty="0">
                  <a:solidFill>
                    <a:schemeClr val="tx1"/>
                  </a:solidFill>
                  <a:latin typeface="다음_SemiBold" panose="02000700060000000000" pitchFamily="2" charset="-127"/>
                  <a:ea typeface="다음_SemiBold" panose="02000700060000000000" pitchFamily="2" charset="-127"/>
                  <a:cs typeface="+mj-cs"/>
                </a:rPr>
                <a:t>개성과 취향이 뚜렷한</a:t>
              </a:r>
              <a:endParaRPr lang="en-US" altLang="ko-KR" sz="1625" spc="-122" dirty="0">
                <a:solidFill>
                  <a:schemeClr val="tx1"/>
                </a:solidFill>
                <a:latin typeface="다음_SemiBold" panose="02000700060000000000" pitchFamily="2" charset="-127"/>
                <a:ea typeface="다음_SemiBold" panose="02000700060000000000" pitchFamily="2" charset="-127"/>
                <a:cs typeface="+mj-cs"/>
              </a:endParaRPr>
            </a:p>
            <a:p>
              <a:pPr algn="ctr"/>
              <a:r>
                <a:rPr lang="ko-KR" altLang="en-US" sz="1625" spc="-122" dirty="0" err="1">
                  <a:solidFill>
                    <a:schemeClr val="tx1"/>
                  </a:solidFill>
                  <a:latin typeface="다음_SemiBold" panose="02000700060000000000" pitchFamily="2" charset="-127"/>
                  <a:ea typeface="다음_SemiBold" panose="02000700060000000000" pitchFamily="2" charset="-127"/>
                  <a:cs typeface="+mj-cs"/>
                </a:rPr>
                <a:t>밀레니얼</a:t>
              </a:r>
              <a:r>
                <a:rPr lang="ko-KR" altLang="en-US" sz="1625" spc="-122" dirty="0">
                  <a:solidFill>
                    <a:schemeClr val="tx1"/>
                  </a:solidFill>
                  <a:latin typeface="다음_SemiBold" panose="02000700060000000000" pitchFamily="2" charset="-127"/>
                  <a:ea typeface="다음_SemiBold" panose="02000700060000000000" pitchFamily="2" charset="-127"/>
                  <a:cs typeface="+mj-cs"/>
                </a:rPr>
                <a:t> 세대</a:t>
              </a:r>
            </a:p>
          </p:txBody>
        </p:sp>
      </p:grpSp>
      <p:sp>
        <p:nvSpPr>
          <p:cNvPr id="22" name="제목 15">
            <a:extLst>
              <a:ext uri="{FF2B5EF4-FFF2-40B4-BE49-F238E27FC236}">
                <a16:creationId xmlns:a16="http://schemas.microsoft.com/office/drawing/2014/main" id="{6FDAE9C5-4B19-4BC7-AA34-8AA1049687C8}"/>
              </a:ext>
            </a:extLst>
          </p:cNvPr>
          <p:cNvSpPr txBox="1">
            <a:spLocks/>
          </p:cNvSpPr>
          <p:nvPr/>
        </p:nvSpPr>
        <p:spPr bwMode="auto">
          <a:xfrm>
            <a:off x="165099" y="152400"/>
            <a:ext cx="3701507" cy="45704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275" kern="1200">
                <a:solidFill>
                  <a:schemeClr val="tx1"/>
                </a:solidFill>
                <a:latin typeface="다음_SemiBold" panose="02000700060000000000" pitchFamily="2" charset="-127"/>
                <a:ea typeface="다음_SemiBold" panose="02000700060000000000" pitchFamily="2" charset="-127"/>
                <a:cs typeface="+mj-cs"/>
              </a:defRPr>
            </a:lvl1pPr>
          </a:lstStyle>
          <a:p>
            <a:r>
              <a:rPr lang="en-US" altLang="ko-KR" dirty="0"/>
              <a:t>		 </a:t>
            </a:r>
            <a:r>
              <a:rPr lang="ko-KR" altLang="en-US" dirty="0"/>
              <a:t>작성 예시</a:t>
            </a:r>
          </a:p>
        </p:txBody>
      </p:sp>
      <p:pic>
        <p:nvPicPr>
          <p:cNvPr id="23" name="Picture 4" descr="삼성 로고">
            <a:extLst>
              <a:ext uri="{FF2B5EF4-FFF2-40B4-BE49-F238E27FC236}">
                <a16:creationId xmlns:a16="http://schemas.microsoft.com/office/drawing/2014/main" id="{A15BC00F-2A9B-424F-B13D-25F9FE56A5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5099" y="156694"/>
            <a:ext cx="1975189" cy="36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03F4E7E5-0026-4BB3-8403-F8F40278A122}"/>
              </a:ext>
            </a:extLst>
          </p:cNvPr>
          <p:cNvSpPr/>
          <p:nvPr/>
        </p:nvSpPr>
        <p:spPr>
          <a:xfrm>
            <a:off x="8536042" y="76295"/>
            <a:ext cx="1307619" cy="25759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FF0000"/>
                </a:solidFill>
                <a:latin typeface="+mn-ea"/>
              </a:rPr>
              <a:t>Illustrative</a:t>
            </a:r>
            <a:endParaRPr lang="ko-KR" altLang="en-US" sz="12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78693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</TotalTime>
  <Words>306</Words>
  <Application>Microsoft Office PowerPoint</Application>
  <PresentationFormat>A4 용지(210x297mm)</PresentationFormat>
  <Paragraphs>97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나눔바른고딕</vt:lpstr>
      <vt:lpstr>다음_Regular</vt:lpstr>
      <vt:lpstr>다음_SemiBold</vt:lpstr>
      <vt:lpstr>맑은 고딕</vt:lpstr>
      <vt:lpstr>Arial</vt:lpstr>
      <vt:lpstr>Calibri</vt:lpstr>
      <vt:lpstr>Calibri Light</vt:lpstr>
      <vt:lpstr>Office 테마</vt:lpstr>
      <vt:lpstr>컨셉 리빌딩 과제 템플릿</vt:lpstr>
      <vt:lpstr>           IONIQ 작성 예시</vt:lpstr>
      <vt:lpstr>  작성 예시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4차수 개별과제 템플릿</dc:title>
  <dc:creator>이 미윤</dc:creator>
  <cp:lastModifiedBy>이 미윤</cp:lastModifiedBy>
  <cp:revision>14</cp:revision>
  <dcterms:created xsi:type="dcterms:W3CDTF">2021-07-05T05:05:40Z</dcterms:created>
  <dcterms:modified xsi:type="dcterms:W3CDTF">2021-07-23T07:48:40Z</dcterms:modified>
</cp:coreProperties>
</file>