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8" d="100"/>
          <a:sy n="78" d="100"/>
        </p:scale>
        <p:origin x="-1626" y="-78"/>
      </p:cViewPr>
      <p:guideLst>
        <p:guide orient="horz" pos="2880"/>
        <p:guide pos="21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DD0-B4C9-45CF-8636-34087763200E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711B-0439-4930-AE38-A80F8B2E1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917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DD0-B4C9-45CF-8636-34087763200E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711B-0439-4930-AE38-A80F8B2E1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153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DD0-B4C9-45CF-8636-34087763200E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711B-0439-4930-AE38-A80F8B2E1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73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DD0-B4C9-45CF-8636-34087763200E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711B-0439-4930-AE38-A80F8B2E1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406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DD0-B4C9-45CF-8636-34087763200E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711B-0439-4930-AE38-A80F8B2E1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3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DD0-B4C9-45CF-8636-34087763200E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711B-0439-4930-AE38-A80F8B2E1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9091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DD0-B4C9-45CF-8636-34087763200E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711B-0439-4930-AE38-A80F8B2E1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26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DD0-B4C9-45CF-8636-34087763200E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711B-0439-4930-AE38-A80F8B2E1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568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DD0-B4C9-45CF-8636-34087763200E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711B-0439-4930-AE38-A80F8B2E1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49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DD0-B4C9-45CF-8636-34087763200E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711B-0439-4930-AE38-A80F8B2E1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24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DD0-B4C9-45CF-8636-34087763200E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711B-0439-4930-AE38-A80F8B2E1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04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6DD0-B4C9-45CF-8636-34087763200E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711B-0439-4930-AE38-A80F8B2E1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06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0037722"/>
              </p:ext>
            </p:extLst>
          </p:nvPr>
        </p:nvGraphicFramePr>
        <p:xfrm>
          <a:off x="-2" y="923301"/>
          <a:ext cx="6813378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82"/>
                <a:gridCol w="4616666"/>
                <a:gridCol w="351746"/>
                <a:gridCol w="351746"/>
                <a:gridCol w="351746"/>
                <a:gridCol w="351746"/>
                <a:gridCol w="351746"/>
              </a:tblGrid>
              <a:tr h="2526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질문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나눔고딕" pitchFamily="50" charset="-127"/>
                          <a:ea typeface="나눔고딕" pitchFamily="50" charset="-127"/>
                          <a:sym typeface="Wingdings" pitchFamily="2" charset="2"/>
                        </a:rPr>
                        <a:t>낮음 </a:t>
                      </a:r>
                      <a:r>
                        <a:rPr lang="en-US" altLang="ko-KR" sz="1400" b="1" dirty="0" smtClean="0">
                          <a:latin typeface="나눔고딕" pitchFamily="50" charset="-127"/>
                          <a:ea typeface="나눔고딕" pitchFamily="50" charset="-127"/>
                          <a:sym typeface="Wingdings" pitchFamily="2" charset="2"/>
                        </a:rPr>
                        <a:t> </a:t>
                      </a:r>
                      <a:r>
                        <a:rPr lang="ko-KR" altLang="en-US" sz="14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점수 </a:t>
                      </a:r>
                      <a:r>
                        <a:rPr lang="en-US" altLang="ko-KR" sz="1400" b="1" dirty="0" smtClean="0">
                          <a:latin typeface="나눔고딕" pitchFamily="50" charset="-127"/>
                          <a:ea typeface="나눔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latin typeface="나눔고딕" pitchFamily="50" charset="-127"/>
                          <a:ea typeface="나눔고딕" pitchFamily="50" charset="-127"/>
                          <a:sym typeface="Wingdings" pitchFamily="2" charset="2"/>
                        </a:rPr>
                        <a:t>높음</a:t>
                      </a:r>
                      <a:endParaRPr lang="ko-KR" altLang="en-US" sz="14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7432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CS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핵심 고객이 명확하게 정해져 있다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우리의 타깃 시장은 성장 가능성이 높다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우리 고객의 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충성도는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경쟁사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보다 높다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0529186"/>
              </p:ext>
            </p:extLst>
          </p:nvPr>
        </p:nvGraphicFramePr>
        <p:xfrm>
          <a:off x="-2" y="2051720"/>
          <a:ext cx="681337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82"/>
                <a:gridCol w="4616666"/>
                <a:gridCol w="351746"/>
                <a:gridCol w="351746"/>
                <a:gridCol w="351746"/>
                <a:gridCol w="351746"/>
                <a:gridCol w="351746"/>
              </a:tblGrid>
              <a:tr h="27432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VP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고객의 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니즈를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반영한 가치 제안을 가지고 있다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우리는 기존 시장에 없는 가치를 제공하고 있다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우리가 제안하는 가치는 경쟁사가 쉽게 모방할 수 없다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4847696"/>
              </p:ext>
            </p:extLst>
          </p:nvPr>
        </p:nvGraphicFramePr>
        <p:xfrm>
          <a:off x="-2" y="2884944"/>
          <a:ext cx="681337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82"/>
                <a:gridCol w="4616666"/>
                <a:gridCol w="351746"/>
                <a:gridCol w="351746"/>
                <a:gridCol w="351746"/>
                <a:gridCol w="351746"/>
                <a:gridCol w="351746"/>
              </a:tblGrid>
              <a:tr h="27432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CH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고객 세그먼트에 적합한 채널을 설정했다</a:t>
                      </a:r>
                      <a:endParaRPr lang="en-US" altLang="ko-KR" sz="12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비용이 가장 효율적인 채널로 구성되어 있다</a:t>
                      </a:r>
                      <a:endParaRPr lang="en-US" altLang="ko-KR" sz="12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우리가 가진  채널에 대한 지배력이 높다</a:t>
                      </a:r>
                      <a:endParaRPr lang="en-US" altLang="ko-KR" sz="12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2383972"/>
              </p:ext>
            </p:extLst>
          </p:nvPr>
        </p:nvGraphicFramePr>
        <p:xfrm>
          <a:off x="-2" y="3707904"/>
          <a:ext cx="681337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82"/>
                <a:gridCol w="4616666"/>
                <a:gridCol w="351746"/>
                <a:gridCol w="351746"/>
                <a:gridCol w="351746"/>
                <a:gridCol w="351746"/>
                <a:gridCol w="351746"/>
              </a:tblGrid>
              <a:tr h="27432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CR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현재 고객과의 관계가 확고 하다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고객에게 전달하는 자사의 브랜드가 강력하다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고객의 경쟁사 이동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시 높은 전환 비용이 발생한다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6798700"/>
              </p:ext>
            </p:extLst>
          </p:nvPr>
        </p:nvGraphicFramePr>
        <p:xfrm>
          <a:off x="-2" y="4541128"/>
          <a:ext cx="681337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82"/>
                <a:gridCol w="4616666"/>
                <a:gridCol w="351746"/>
                <a:gridCol w="351746"/>
                <a:gridCol w="351746"/>
                <a:gridCol w="351746"/>
                <a:gridCol w="351746"/>
              </a:tblGrid>
              <a:tr h="27432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R$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현재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지속적이고 안정적인 수익이 발생한다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현재의 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수익원은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충분한 이윤이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발생하고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있다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수익원이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미래에도 유지될 수 있다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4542961"/>
              </p:ext>
            </p:extLst>
          </p:nvPr>
        </p:nvGraphicFramePr>
        <p:xfrm>
          <a:off x="-2" y="5364088"/>
          <a:ext cx="681337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82"/>
                <a:gridCol w="4616666"/>
                <a:gridCol w="351746"/>
                <a:gridCol w="351746"/>
                <a:gridCol w="351746"/>
                <a:gridCol w="351746"/>
                <a:gridCol w="351746"/>
              </a:tblGrid>
              <a:tr h="27432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KR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핵심자원을 효율적으로 적재적소에 배치하기 쉽다</a:t>
                      </a:r>
                      <a:endParaRPr lang="en-US" altLang="ko-KR" sz="12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특정 자원의 공급이 안정적으로 이루어 진다</a:t>
                      </a:r>
                      <a:endParaRPr lang="en-US" altLang="ko-KR" sz="12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경쟁사와 다른 차별 된 핵심자원이 있다</a:t>
                      </a:r>
                      <a:endParaRPr lang="en-US" altLang="ko-KR" sz="12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8283473"/>
              </p:ext>
            </p:extLst>
          </p:nvPr>
        </p:nvGraphicFramePr>
        <p:xfrm>
          <a:off x="-2" y="6197312"/>
          <a:ext cx="681337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82"/>
                <a:gridCol w="4616666"/>
                <a:gridCol w="351746"/>
                <a:gridCol w="351746"/>
                <a:gridCol w="351746"/>
                <a:gridCol w="351746"/>
                <a:gridCol w="351746"/>
              </a:tblGrid>
              <a:tr h="27432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KA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핵심활동의 모방이 불가능하다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효율적인 핵심활동이 이루어져 효과가 높다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핵심활동이 환경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변화에 따른 유연성을 가지고 있다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0789817"/>
              </p:ext>
            </p:extLst>
          </p:nvPr>
        </p:nvGraphicFramePr>
        <p:xfrm>
          <a:off x="-2" y="7020272"/>
          <a:ext cx="681337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82"/>
                <a:gridCol w="4616666"/>
                <a:gridCol w="351746"/>
                <a:gridCol w="351746"/>
                <a:gridCol w="351746"/>
                <a:gridCol w="351746"/>
                <a:gridCol w="351746"/>
              </a:tblGrid>
              <a:tr h="27432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KP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핵심파트너를 통하여 비용을 절감할 수 있다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파트너와 상호 보완 관계에 있다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핵심 파트너와의 관계에서 갈등 요소가 없다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1307427"/>
              </p:ext>
            </p:extLst>
          </p:nvPr>
        </p:nvGraphicFramePr>
        <p:xfrm>
          <a:off x="-2" y="7853496"/>
          <a:ext cx="681337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82"/>
                <a:gridCol w="4616666"/>
                <a:gridCol w="351746"/>
                <a:gridCol w="351746"/>
                <a:gridCol w="351746"/>
                <a:gridCol w="351746"/>
                <a:gridCol w="351746"/>
              </a:tblGrid>
              <a:tr h="27432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C$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중요한 비용이 무엇인지 알고</a:t>
                      </a:r>
                      <a:r>
                        <a:rPr lang="en-US" altLang="ko-KR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예측이 가능하다</a:t>
                      </a:r>
                      <a:endParaRPr lang="en-US" altLang="ko-KR" sz="12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비용 절감이 용이 하다</a:t>
                      </a:r>
                      <a:endParaRPr lang="en-US" altLang="ko-KR" sz="12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나눔고딕" pitchFamily="50" charset="-127"/>
                          <a:ea typeface="나눔고딕" pitchFamily="50" charset="-127"/>
                        </a:rPr>
                        <a:t>규모의 경제 효과가 있다</a:t>
                      </a:r>
                      <a:endParaRPr lang="en-US" altLang="ko-KR" sz="12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463016" y="169464"/>
            <a:ext cx="3888432" cy="432048"/>
          </a:xfrm>
          <a:prstGeom prst="rect">
            <a:avLst/>
          </a:prstGeom>
          <a:solidFill>
            <a:srgbClr val="A9A57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다음_Regular" pitchFamily="2" charset="-127"/>
                <a:ea typeface="다음_Regular" pitchFamily="2" charset="-127"/>
                <a:cs typeface="+mn-cs"/>
              </a:rPr>
              <a:t>비즈니스 모델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다음_Regular" pitchFamily="2" charset="-127"/>
                <a:ea typeface="다음_Regular" pitchFamily="2" charset="-127"/>
                <a:cs typeface="+mn-cs"/>
              </a:rPr>
              <a:t>check list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다음_Regular" pitchFamily="2" charset="-127"/>
              <a:ea typeface="다음_Regular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04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176</Words>
  <Application>Microsoft Office PowerPoint</Application>
  <PresentationFormat>화면 슬라이드 쇼(4:3)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박지남</dc:creator>
  <cp:lastModifiedBy>최소영</cp:lastModifiedBy>
  <cp:revision>3</cp:revision>
  <cp:lastPrinted>2013-11-26T03:19:31Z</cp:lastPrinted>
  <dcterms:created xsi:type="dcterms:W3CDTF">2013-11-26T03:03:36Z</dcterms:created>
  <dcterms:modified xsi:type="dcterms:W3CDTF">2014-02-21T00:38:51Z</dcterms:modified>
</cp:coreProperties>
</file>