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304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EB0F4-B5D8-492C-AE3E-D8C213263E0D}" type="datetimeFigureOut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Copyright ⓒ </a:t>
            </a:r>
          </a:p>
          <a:p>
            <a:r>
              <a:rPr lang="en-US" altLang="ko-KR" dirty="0"/>
              <a:t> All Rights Reserved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A67D-34E1-4F96-93F5-6CD82D618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095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0A32-D06E-41BC-BF62-61CDA188B859}" type="datetimeFigureOut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C2AC9-F347-4F41-B6B5-98DAC929309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19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C2AC9-F347-4F41-B6B5-98DAC929309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32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C2AC9-F347-4F41-B6B5-98DAC929309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32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C2AC9-F347-4F41-B6B5-98DAC9293091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32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6D9-957C-422B-A2DF-0D9366A5CF9E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53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2A7-9829-40E7-A4BC-58FFDA9B8CDC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0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258-7826-4C88-9EA6-79D0E0974372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8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ED49-E046-47E9-B542-21427025B2D3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9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8C23-2E5C-47ED-899C-9EDD8DE9AD3C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5337-69F4-488F-9C81-945C9A8A64C4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7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C730-B91B-4204-9310-E416CC862E94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6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499E-C9B1-4B6F-98EA-D7D6FF95F20A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3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3E2-8E99-44C9-8F59-019D7B1BC105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3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7D6-1027-40F6-B1C7-3BD4E31716BE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6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D00-FF68-4117-A254-21A2A42A3F22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A797-AC0C-4BF9-8922-E9413A7EB26B}" type="datetime1">
              <a:rPr lang="ko-KR" altLang="en-US" smtClean="0"/>
              <a:t>2021-11-25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Copyright ⓒ NegoConsulting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C0B4-4E29-4F38-9B9E-DC8A1992C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0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8640" y="179512"/>
            <a:ext cx="6480720" cy="8784976"/>
          </a:xfrm>
          <a:prstGeom prst="rect">
            <a:avLst/>
          </a:prstGeom>
          <a:ln w="57150" cmpd="thickThin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56120"/>
              </p:ext>
            </p:extLst>
          </p:nvPr>
        </p:nvGraphicFramePr>
        <p:xfrm>
          <a:off x="1273882" y="2020456"/>
          <a:ext cx="4310236" cy="1615440"/>
        </p:xfrm>
        <a:graphic>
          <a:graphicData uri="http://schemas.openxmlformats.org/drawingml/2006/table">
            <a:tbl>
              <a:tblPr firstRow="1" firstCol="1" bandRow="1"/>
              <a:tblGrid>
                <a:gridCol w="431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8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Negotiation Style Diagnosis</a:t>
                      </a:r>
                      <a:endParaRPr lang="ko-KR" sz="11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22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협상스타일 </a:t>
                      </a:r>
                      <a:r>
                        <a:rPr lang="ko-KR" altLang="en-US" sz="22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진단</a:t>
                      </a:r>
                      <a:endParaRPr lang="ko-KR" sz="11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 descr="9230369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825" y="4139951"/>
            <a:ext cx="3168351" cy="331236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78067"/>
              </p:ext>
            </p:extLst>
          </p:nvPr>
        </p:nvGraphicFramePr>
        <p:xfrm>
          <a:off x="342900" y="8532440"/>
          <a:ext cx="6172200" cy="288032"/>
        </p:xfrm>
        <a:graphic>
          <a:graphicData uri="http://schemas.openxmlformats.org/drawingml/2006/table">
            <a:tbl>
              <a:tblPr firstRow="1" firstCol="1" bandRow="1"/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실무진 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No.1 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협상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전문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교육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 </a:t>
                      </a:r>
                      <a:r>
                        <a:rPr lang="ko-KR" sz="1400" b="1" kern="100" dirty="0" err="1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네고컨설팅</a:t>
                      </a: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640" y="179512"/>
            <a:ext cx="6480720" cy="8424936"/>
          </a:xfrm>
          <a:prstGeom prst="rect">
            <a:avLst/>
          </a:prstGeom>
          <a:ln w="57150" cmpd="thickThin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912" y="432145"/>
            <a:ext cx="6175424" cy="814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ko-KR" sz="2000" b="1" kern="1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질문 문항</a:t>
            </a:r>
            <a:endParaRPr lang="ko-KR" altLang="ko-KR" sz="2000" kern="1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algn="just">
              <a:lnSpc>
                <a:spcPts val="1700"/>
              </a:lnSpc>
            </a:pP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 </a:t>
            </a: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협상할 때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나의 이익이 가장 우선되어야 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나의 입장보다는 객관적인 근거에 따른 결론에 도달하려고 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우호적인 협상방법이 공격적인 방법보다 좋은 것이다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종종 성공적인 협상결과를 이끌어내는 능력이 부족하다고 느낀다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하나도 못 가지는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것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보다 반이라도 가지는 것이 낫다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협상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상대방은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적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(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바탕"/>
              </a:rPr>
              <a:t>敵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)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대 관계이다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딜레마에 빠진 협상을 해결하는 기준으로 이용하기 위하여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서로 공감하는 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 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원칙을 찾으려고 노력한다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타인과의 관계를 형성하기 위해서는 양보를 해야만 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타인이 양보할 의향이 있는 것만을 얻을 수 있다고 생각한다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타협은 효과적인 협상의 핵심이다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공격적인 협상가라는 명성을 즐긴다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나와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상대방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모두의 니즈를 충족시켰을 때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그 협상은 효과적이라고 생각한다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절친한 관계가 최선의 결과를 만들어낸다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협상이 진행되는 동안 저자세를 유지한다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서로의 의견차이를 줄이는 것이 나의 좌우명이다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협상은 자기 의지를 펼치는 경연장이다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유능한 협상자는 협력관계를 만들어낸다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부드러운 말은 경직된 마음을 이길 수 있다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주요 문제점을 가볍게 다룸으로써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시간소모성 의견충돌을 줄이거나 없앨 수 있다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나의 협상방법은 항상 타협하는 것이다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다른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사람이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나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에게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무엇인가를 해주기 전에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내가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다른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사람에게 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무엇인가를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      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먼저 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해주어야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협상할 때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서로의 의견차이를 줄이려고 노력한다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 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상대방을 만족시키는 해결책을 찾는다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종종 상대방에게 문제해결을 책임지도록 요구한다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협상할 때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상대방과 주고 받을 수 있는 것을 찾으려고 많은 노력을 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유능한 협상자는 위협도 하고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거짓말도 하며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상대방의 허를 찌르기도 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가장 성공적인 협상은 협상자 모두에게 이익이 되는 결론을 이끌어내는 것이다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나와 협상하는 사람들은 나를 우호적인 중재자로 알고 있다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나는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의견충돌이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발생하면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잠잠해질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때까지 결정을 미룬다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marL="342900" lvl="0" indent="-342900" algn="just">
              <a:lnSpc>
                <a:spcPts val="1800"/>
              </a:lnSpc>
              <a:buFont typeface="+mj-lt"/>
              <a:buAutoNum type="arabicPeriod"/>
            </a:pP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성공적인 협상이 되려면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모든 사람은 무엇인가를 얻기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위해 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자신도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양보</a:t>
            </a:r>
            <a:r>
              <a:rPr lang="ko-KR" altLang="en-US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를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해야 </a:t>
            </a:r>
            <a:r>
              <a:rPr lang="en-US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  </a:t>
            </a:r>
            <a:r>
              <a:rPr lang="ko-KR" altLang="ko-KR" sz="1200" kern="100">
                <a:latin typeface="맑은 고딕" pitchFamily="50" charset="-127"/>
                <a:ea typeface="맑은 고딕" pitchFamily="50" charset="-127"/>
                <a:cs typeface="Times New Roman"/>
              </a:rPr>
              <a:t>한다</a:t>
            </a:r>
            <a:r>
              <a:rPr lang="en-US" altLang="ko-KR" sz="1200" kern="100" dirty="0"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endParaRPr lang="ko-KR" altLang="ko-KR" sz="1200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58019"/>
              </p:ext>
            </p:extLst>
          </p:nvPr>
        </p:nvGraphicFramePr>
        <p:xfrm>
          <a:off x="342900" y="8796848"/>
          <a:ext cx="6172200" cy="455672"/>
        </p:xfrm>
        <a:graphic>
          <a:graphicData uri="http://schemas.openxmlformats.org/drawingml/2006/table">
            <a:tbl>
              <a:tblPr firstRow="1" firstCol="1" bandRow="1"/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실무진 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No.1 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협상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전문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교육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 </a:t>
                      </a:r>
                      <a:r>
                        <a:rPr lang="ko-KR" sz="1400" b="1" kern="100" dirty="0" err="1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네고컨설팅</a:t>
                      </a: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en-US" altLang="ko-KR" sz="14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251520"/>
            <a:ext cx="6172200" cy="15240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708990"/>
              </p:ext>
            </p:extLst>
          </p:nvPr>
        </p:nvGraphicFramePr>
        <p:xfrm>
          <a:off x="1130964" y="2018938"/>
          <a:ext cx="4596072" cy="603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640" y="179512"/>
            <a:ext cx="6480720" cy="8496944"/>
          </a:xfrm>
          <a:prstGeom prst="rect">
            <a:avLst/>
          </a:prstGeom>
          <a:ln w="57150" cmpd="thickThin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4664" y="459254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b="1" kern="100" dirty="0">
                <a:solidFill>
                  <a:srgbClr val="002060"/>
                </a:solidFill>
                <a:cs typeface="Times New Roman"/>
              </a:rPr>
              <a:t>질문 응답지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12330"/>
              </p:ext>
            </p:extLst>
          </p:nvPr>
        </p:nvGraphicFramePr>
        <p:xfrm>
          <a:off x="404662" y="1072960"/>
          <a:ext cx="6048676" cy="7272806"/>
        </p:xfrm>
        <a:graphic>
          <a:graphicData uri="http://schemas.openxmlformats.org/drawingml/2006/table">
            <a:tbl>
              <a:tblPr firstRow="1" firstCol="1" bandRow="1"/>
              <a:tblGrid>
                <a:gridCol w="60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06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89945"/>
              </p:ext>
            </p:extLst>
          </p:nvPr>
        </p:nvGraphicFramePr>
        <p:xfrm>
          <a:off x="342900" y="8820472"/>
          <a:ext cx="6172200" cy="455672"/>
        </p:xfrm>
        <a:graphic>
          <a:graphicData uri="http://schemas.openxmlformats.org/drawingml/2006/table">
            <a:tbl>
              <a:tblPr firstRow="1" firstCol="1" bandRow="1"/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실무진 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No.1 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협상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전문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교육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 </a:t>
                      </a:r>
                      <a:r>
                        <a:rPr lang="ko-KR" sz="1400" b="1" kern="100" dirty="0" err="1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네고컨설팅</a:t>
                      </a: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en-US" altLang="ko-KR" sz="14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91344" y="-6152"/>
            <a:ext cx="6480720" cy="84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3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1130964" y="2133602"/>
          <a:ext cx="4596072" cy="603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9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28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29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1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N4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N5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3813" marR="53813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640" y="179512"/>
            <a:ext cx="6480720" cy="87849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4664" y="573918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b="1" kern="100" dirty="0">
                <a:solidFill>
                  <a:srgbClr val="002060"/>
                </a:solidFill>
                <a:cs typeface="Times New Roman"/>
              </a:rPr>
              <a:t>협상스타일 비교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37509"/>
              </p:ext>
            </p:extLst>
          </p:nvPr>
        </p:nvGraphicFramePr>
        <p:xfrm>
          <a:off x="1196752" y="1344389"/>
          <a:ext cx="5009515" cy="5603875"/>
        </p:xfrm>
        <a:graphic>
          <a:graphicData uri="http://schemas.openxmlformats.org/drawingml/2006/table">
            <a:tbl>
              <a:tblPr firstRow="1" firstCol="1" bandRow="1"/>
              <a:tblGrid>
                <a:gridCol w="100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41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38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37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33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휴먼모음T"/>
                          <a:ea typeface="맑은 고딕"/>
                          <a:cs typeface="Times New Roman"/>
                        </a:rPr>
                        <a:t>20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휴먼모음T"/>
                          <a:ea typeface="맑은 고딕"/>
                          <a:cs typeface="Times New Roman"/>
                        </a:rPr>
                        <a:t>35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휴먼모음T"/>
                          <a:ea typeface="맑은 고딕"/>
                          <a:cs typeface="Times New Roman"/>
                        </a:rPr>
                        <a:t>31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휴먼모음T"/>
                          <a:ea typeface="맑은 고딕"/>
                          <a:cs typeface="Times New Roman"/>
                        </a:rPr>
                        <a:t>22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휴먼모음T"/>
                          <a:ea typeface="맑은 고딕"/>
                          <a:cs typeface="Times New Roman"/>
                        </a:rPr>
                        <a:t>28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17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31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28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27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N1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Defeat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N2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Collaborate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N3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Accommodate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N4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Withdraw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N5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Compromise</a:t>
                      </a:r>
                      <a:endParaRPr lang="ko-KR" sz="900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80928" y="7228745"/>
            <a:ext cx="3429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Defeat: </a:t>
            </a:r>
            <a:r>
              <a:rPr lang="ko-KR" altLang="ko-KR" sz="1100" b="1" kern="100" dirty="0">
                <a:solidFill>
                  <a:srgbClr val="002060"/>
                </a:solidFill>
                <a:cs typeface="Times New Roman"/>
              </a:rPr>
              <a:t>경쟁적 협상가</a:t>
            </a:r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 [N1]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  <a:p>
            <a:pPr algn="r"/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Collaborate: </a:t>
            </a:r>
            <a:r>
              <a:rPr lang="ko-KR" altLang="ko-KR" sz="1100" b="1" kern="100" dirty="0">
                <a:solidFill>
                  <a:srgbClr val="002060"/>
                </a:solidFill>
                <a:cs typeface="Times New Roman"/>
              </a:rPr>
              <a:t>협력적 협상가</a:t>
            </a:r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 [N2]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  <a:p>
            <a:pPr algn="r"/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Accommodate: </a:t>
            </a:r>
            <a:r>
              <a:rPr lang="ko-KR" altLang="ko-KR" sz="1100" b="1" kern="100" dirty="0">
                <a:solidFill>
                  <a:srgbClr val="002060"/>
                </a:solidFill>
                <a:cs typeface="Times New Roman"/>
              </a:rPr>
              <a:t>수용적 협상가</a:t>
            </a:r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 [N3]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  <a:p>
            <a:pPr algn="r"/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Withdraw: </a:t>
            </a:r>
            <a:r>
              <a:rPr lang="ko-KR" altLang="ko-KR" sz="1100" b="1" kern="100" dirty="0">
                <a:solidFill>
                  <a:srgbClr val="002060"/>
                </a:solidFill>
                <a:cs typeface="Times New Roman"/>
              </a:rPr>
              <a:t>회피적 협상가</a:t>
            </a:r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 [N4]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  <a:p>
            <a:pPr algn="r"/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Compromise: </a:t>
            </a:r>
            <a:r>
              <a:rPr lang="ko-KR" altLang="ko-KR" sz="1100" b="1" kern="100" dirty="0">
                <a:solidFill>
                  <a:srgbClr val="002060"/>
                </a:solidFill>
                <a:cs typeface="Times New Roman"/>
              </a:rPr>
              <a:t>절충적 협상가 </a:t>
            </a:r>
            <a:r>
              <a:rPr lang="en-US" altLang="ko-KR" sz="1100" b="1" kern="100" dirty="0">
                <a:solidFill>
                  <a:srgbClr val="002060"/>
                </a:solidFill>
                <a:cs typeface="Times New Roman"/>
              </a:rPr>
              <a:t>[N5]</a:t>
            </a:r>
            <a:endParaRPr lang="ko-KR" altLang="ko-KR" sz="1100" kern="100" dirty="0">
              <a:solidFill>
                <a:srgbClr val="002060"/>
              </a:solidFill>
              <a:cs typeface="Times New Roman"/>
            </a:endParaRPr>
          </a:p>
        </p:txBody>
      </p:sp>
      <p:pic>
        <p:nvPicPr>
          <p:cNvPr id="14" name="그림 13" descr="1-1_jyudo123_shalach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5531" y="7020272"/>
            <a:ext cx="1467485" cy="1494790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89841"/>
              </p:ext>
            </p:extLst>
          </p:nvPr>
        </p:nvGraphicFramePr>
        <p:xfrm>
          <a:off x="342900" y="8796848"/>
          <a:ext cx="6172200" cy="455672"/>
        </p:xfrm>
        <a:graphic>
          <a:graphicData uri="http://schemas.openxmlformats.org/drawingml/2006/table">
            <a:tbl>
              <a:tblPr firstRow="1" firstCol="1" bandRow="1"/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실무진 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No.1 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협상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전문</a:t>
                      </a:r>
                      <a:r>
                        <a:rPr lang="en-US" alt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교육</a:t>
                      </a:r>
                      <a:r>
                        <a:rPr lang="ko-KR" sz="11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 </a:t>
                      </a:r>
                      <a:r>
                        <a:rPr lang="ko-KR" sz="1400" b="1" kern="100" dirty="0" err="1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네고컨설팅</a:t>
                      </a: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en-US" altLang="ko-KR" sz="14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8640" y="179512"/>
            <a:ext cx="6480720" cy="8424936"/>
          </a:xfrm>
          <a:prstGeom prst="rect">
            <a:avLst/>
          </a:prstGeom>
          <a:noFill/>
          <a:ln w="57150" cmpd="thickThin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60648" y="1547664"/>
            <a:ext cx="864096" cy="5112568"/>
            <a:chOff x="260648" y="1547664"/>
            <a:chExt cx="864096" cy="5112568"/>
          </a:xfrm>
        </p:grpSpPr>
        <p:sp>
          <p:nvSpPr>
            <p:cNvPr id="3" name="직사각형 2"/>
            <p:cNvSpPr/>
            <p:nvPr/>
          </p:nvSpPr>
          <p:spPr>
            <a:xfrm>
              <a:off x="512676" y="154766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매우</a:t>
              </a:r>
              <a:endParaRPr lang="en-US" altLang="ko-KR" sz="900" dirty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높음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2676" y="2207737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높음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2676" y="2867810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약간</a:t>
              </a:r>
              <a:endParaRPr lang="en-US" altLang="ko-KR" sz="900" dirty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높음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2676" y="3527883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>
                  <a:solidFill>
                    <a:srgbClr val="002060"/>
                  </a:solidFill>
                </a:rPr>
                <a:t>평균</a:t>
              </a:r>
              <a:endParaRPr lang="en-US" altLang="ko-KR" sz="1200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2676" y="4187956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약간</a:t>
              </a:r>
              <a:endParaRPr lang="en-US" altLang="ko-KR" sz="900" dirty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낮음</a:t>
              </a:r>
              <a:endParaRPr lang="en-US" altLang="ko-KR" sz="900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2676" y="4848029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낮음</a:t>
              </a:r>
              <a:endParaRPr lang="en-US" altLang="ko-KR" sz="900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2676" y="5508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매우</a:t>
              </a:r>
              <a:endParaRPr lang="en-US" altLang="ko-KR" sz="900" dirty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낮음</a:t>
              </a:r>
              <a:endParaRPr lang="en-US" altLang="ko-KR" sz="900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0648" y="6372200"/>
              <a:ext cx="86409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kern="100" dirty="0">
                  <a:solidFill>
                    <a:srgbClr val="002060"/>
                  </a:solidFill>
                  <a:cs typeface="Times New Roman"/>
                </a:rPr>
                <a:t>Negotiation Style</a:t>
              </a:r>
              <a:endParaRPr lang="ko-KR" altLang="ko-KR" sz="900" kern="100" dirty="0">
                <a:solidFill>
                  <a:srgbClr val="002060"/>
                </a:solidFill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74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892</Words>
  <Application>Microsoft Office PowerPoint</Application>
  <PresentationFormat>화면 슬라이드 쇼(4:3)</PresentationFormat>
  <Paragraphs>858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jolee</dc:creator>
  <cp:lastModifiedBy>KIm Sang-Cheul</cp:lastModifiedBy>
  <cp:revision>22</cp:revision>
  <dcterms:created xsi:type="dcterms:W3CDTF">2013-06-05T02:17:04Z</dcterms:created>
  <dcterms:modified xsi:type="dcterms:W3CDTF">2021-11-25T07:24:02Z</dcterms:modified>
</cp:coreProperties>
</file>