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0"/>
  </p:notesMasterIdLst>
  <p:handoutMasterIdLst>
    <p:handoutMasterId r:id="rId11"/>
  </p:handoutMasterIdLst>
  <p:sldIdLst>
    <p:sldId id="278" r:id="rId4"/>
    <p:sldId id="279" r:id="rId5"/>
    <p:sldId id="260" r:id="rId6"/>
    <p:sldId id="276" r:id="rId7"/>
    <p:sldId id="259" r:id="rId8"/>
    <p:sldId id="280" r:id="rId9"/>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8"/>
            <p14:sldId id="279"/>
          </p14:sldIdLst>
        </p14:section>
        <p14:section name="モデル図ページ（プライマリークラス）" id="{8B2B3982-7BAC-4EE5-974E-E0EE0719EC85}">
          <p14:sldIdLst>
            <p14:sldId id="260"/>
            <p14:sldId id="276"/>
            <p14:sldId id="259"/>
            <p14:sldId id="280"/>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FFFF"/>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79" autoAdjust="0"/>
    <p:restoredTop sz="94660"/>
  </p:normalViewPr>
  <p:slideViewPr>
    <p:cSldViewPr showGuides="1">
      <p:cViewPr varScale="1">
        <p:scale>
          <a:sx n="71" d="100"/>
          <a:sy n="71" d="100"/>
        </p:scale>
        <p:origin x="1032" y="90"/>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4"/>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5"/>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8/25/2025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2.xml"/><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90.png"/><Relationship Id="rId10" Type="http://schemas.openxmlformats.org/officeDocument/2006/relationships/image" Target="../media/image5.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em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customXml" Target="../ink/ink4.xml"/><Relationship Id="rId11" Type="http://schemas.openxmlformats.org/officeDocument/2006/relationships/image" Target="../media/image11.png"/><Relationship Id="rId5" Type="http://schemas.openxmlformats.org/officeDocument/2006/relationships/image" Target="../media/image120.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customXml" Target="../ink/ink3.xm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20.png"/><Relationship Id="rId3" Type="http://schemas.openxmlformats.org/officeDocument/2006/relationships/customXml" Target="../ink/ink5.xml"/><Relationship Id="rId7" Type="http://schemas.openxmlformats.org/officeDocument/2006/relationships/image" Target="../media/image30.png"/><Relationship Id="rId12" Type="http://schemas.openxmlformats.org/officeDocument/2006/relationships/image" Target="../media/image19.png"/><Relationship Id="rId2" Type="http://schemas.openxmlformats.org/officeDocument/2006/relationships/image" Target="../media/image2.emf"/><Relationship Id="rId1" Type="http://schemas.openxmlformats.org/officeDocument/2006/relationships/slideLayout" Target="../slideLayouts/slideLayout6.xml"/><Relationship Id="rId11" Type="http://schemas.openxmlformats.org/officeDocument/2006/relationships/image" Target="../media/image18.png"/><Relationship Id="rId10" Type="http://schemas.openxmlformats.org/officeDocument/2006/relationships/image" Target="../media/image17.png"/><Relationship Id="rId9" Type="http://schemas.openxmlformats.org/officeDocument/2006/relationships/image" Target="../media/image16.pn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34" charset="-128"/>
              </a:rPr>
              <a:t>中四国</a:t>
            </a: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モデルの構成</a:t>
            </a:r>
            <a:endParaRPr lang="en-US" altLang="ja-JP" sz="2168" dirty="0">
              <a:solidFill>
                <a:srgbClr val="FF0000"/>
              </a:solidFill>
              <a:latin typeface="UD デジタル 教科書体 NP" panose="02020400000000000000" pitchFamily="18" charset="-128"/>
              <a:ea typeface="UD デジタル 教科書体 NP" panose="02020400000000000000" pitchFamily="18"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昨年度、同名チームが大阪から参加していましたが、松山からの参加は今大会が初めてとなります。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r>
              <a:rPr lang="en-US" altLang="ja-JP" dirty="0">
                <a:latin typeface="UD デジタル 教科書体 NP" panose="02020400000000000000" pitchFamily="18" charset="-128"/>
                <a:ea typeface="UD デジタル 教科書体 NP" panose="02020400000000000000" pitchFamily="18" charset="-128"/>
              </a:rPr>
              <a:t>15</a:t>
            </a:r>
            <a:r>
              <a:rPr lang="ja-JP" altLang="en-US" dirty="0">
                <a:latin typeface="UD デジタル 教科書体 NP" panose="02020400000000000000" pitchFamily="18" charset="-128"/>
                <a:ea typeface="UD デジタル 教科書体 NP" panose="02020400000000000000" pitchFamily="18" charset="-128"/>
              </a:rPr>
              <a:t>秒で</a:t>
            </a:r>
            <a:r>
              <a:rPr lang="en-US" altLang="ja-JP" dirty="0">
                <a:latin typeface="UD デジタル 教科書体 NP" panose="02020400000000000000" pitchFamily="18" charset="-128"/>
                <a:ea typeface="UD デジタル 教科書体 NP" panose="02020400000000000000" pitchFamily="18" charset="-128"/>
              </a:rPr>
              <a:t>LAP</a:t>
            </a:r>
            <a:r>
              <a:rPr lang="ja-JP" altLang="en-US" dirty="0">
                <a:latin typeface="UD デジタル 教科書体 NP" panose="02020400000000000000" pitchFamily="18" charset="-128"/>
                <a:ea typeface="UD デジタル 教科書体 NP" panose="02020400000000000000" pitchFamily="18" charset="-128"/>
              </a:rPr>
              <a:t>までを走行する</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・ダブルループですべてのゲートを通過する</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モデルの概要</a:t>
            </a:r>
          </a:p>
          <a:p>
            <a:pPr marL="0" indent="0" eaLnBrk="1" hangingPunct="1">
              <a:lnSpc>
                <a:spcPct val="80000"/>
              </a:lnSpc>
              <a:spcBef>
                <a:spcPts val="668"/>
              </a:spcBef>
            </a:pPr>
            <a:endParaRPr lang="en-US" altLang="ja-JP" dirty="0">
              <a:latin typeface="UD デジタル 教科書体 NP" panose="02020400000000000000" pitchFamily="18" charset="-128"/>
              <a:ea typeface="UD デジタル 教科書体 NP" panose="02020400000000000000" pitchFamily="18"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50" charset="-128"/>
                <a:ea typeface="ＭＳ Ｐゴシック" panose="020B0600070205080204" pitchFamily="50" charset="-128"/>
              </a:rPr>
              <a:t>株式会社システナ 大阪支社 ロボット制御</a:t>
            </a:r>
            <a:r>
              <a:rPr lang="en-US" altLang="ja-JP" sz="2400" dirty="0">
                <a:latin typeface="ＭＳ Ｐゴシック" panose="020B0600070205080204" pitchFamily="50" charset="-128"/>
                <a:ea typeface="ＭＳ Ｐゴシック" panose="020B0600070205080204" pitchFamily="50" charset="-128"/>
              </a:rPr>
              <a:t>WG</a:t>
            </a:r>
            <a:endParaRPr lang="ja-JP" altLang="en-US" sz="2400" dirty="0">
              <a:latin typeface="ＭＳ Ｐゴシック" panose="020B0600070205080204" pitchFamily="50" charset="-128"/>
              <a:ea typeface="ＭＳ Ｐゴシック" panose="020B0600070205080204" pitchFamily="50"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87667"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zh-TW" altLang="en-US" sz="2400" dirty="0">
                <a:latin typeface="ＭＳ Ｐゴシック" panose="020B0600070205080204" pitchFamily="50" charset="-128"/>
                <a:ea typeface="ＭＳ Ｐゴシック" panose="020B0600070205080204" pitchFamily="50" charset="-128"/>
              </a:rPr>
              <a:t>愛媛県松山市</a:t>
            </a:r>
            <a:endParaRPr lang="ja-JP" altLang="en-US" sz="2400" dirty="0">
              <a:latin typeface="ＭＳ Ｐゴシック" panose="020B0600070205080204" pitchFamily="50" charset="-128"/>
              <a:ea typeface="ＭＳ Ｐゴシック" panose="020B0600070205080204" pitchFamily="50"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22</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34" charset="-128"/>
              </a:rPr>
              <a:t>てなろぼ★ぷらいまりぃ</a:t>
            </a:r>
          </a:p>
        </p:txBody>
      </p:sp>
      <p:grpSp>
        <p:nvGrpSpPr>
          <p:cNvPr id="19" name="グループ化 18">
            <a:extLst>
              <a:ext uri="{FF2B5EF4-FFF2-40B4-BE49-F238E27FC236}">
                <a16:creationId xmlns:a16="http://schemas.microsoft.com/office/drawing/2014/main" id="{F7D20980-F8C1-6E38-2D97-4D482D2A83F2}"/>
              </a:ext>
            </a:extLst>
          </p:cNvPr>
          <p:cNvGrpSpPr/>
          <p:nvPr/>
        </p:nvGrpSpPr>
        <p:grpSpPr>
          <a:xfrm>
            <a:off x="7703691" y="2609602"/>
            <a:ext cx="7128790" cy="1600438"/>
            <a:chOff x="7775699" y="2528890"/>
            <a:chExt cx="7128790" cy="1600438"/>
          </a:xfrm>
        </p:grpSpPr>
        <p:sp>
          <p:nvSpPr>
            <p:cNvPr id="9" name="テキスト ボックス 8">
              <a:extLst>
                <a:ext uri="{FF2B5EF4-FFF2-40B4-BE49-F238E27FC236}">
                  <a16:creationId xmlns:a16="http://schemas.microsoft.com/office/drawing/2014/main" id="{233FB847-0BBA-18EE-25E4-623D22580368}"/>
                </a:ext>
              </a:extLst>
            </p:cNvPr>
            <p:cNvSpPr txBox="1"/>
            <p:nvPr/>
          </p:nvSpPr>
          <p:spPr>
            <a:xfrm>
              <a:off x="9307594" y="2528890"/>
              <a:ext cx="5596895" cy="1600438"/>
            </a:xfrm>
            <a:prstGeom prst="rect">
              <a:avLst/>
            </a:prstGeom>
            <a:noFill/>
          </p:spPr>
          <p:txBody>
            <a:bodyPr wrap="square" rtlCol="0">
              <a:spAutoFit/>
            </a:bodyPr>
            <a:lstStyle/>
            <a:p>
              <a:pPr marL="171450" indent="-171450">
                <a:buFont typeface="Arial" panose="020B0604020202020204" pitchFamily="34" charset="0"/>
                <a:buChar char="•"/>
              </a:pPr>
              <a:r>
                <a:rPr kumimoji="1"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戦略を担う部分（バーチャル運転手）と走行を担う部分（走行システム）に分割し、役割を明確化することで全体の整理を図った。バーチャル運転手はマップファイルで読み込んで、走行を計画する。</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ダブルループは「黒ライン→分岐合図（青ライン）→分岐（黒ライン）」の繰り返しとして抽象化できる。そのためにラインを追従するための機能を分析した。</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3" name="四角形: 角を丸くする 12">
              <a:extLst>
                <a:ext uri="{FF2B5EF4-FFF2-40B4-BE49-F238E27FC236}">
                  <a16:creationId xmlns:a16="http://schemas.microsoft.com/office/drawing/2014/main" id="{6FD481B1-C289-84F1-733D-F27FA606CD25}"/>
                </a:ext>
              </a:extLst>
            </p:cNvPr>
            <p:cNvSpPr/>
            <p:nvPr/>
          </p:nvSpPr>
          <p:spPr>
            <a:xfrm>
              <a:off x="7775699" y="2582570"/>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latin typeface="メイリオ" panose="020B0604030504040204" pitchFamily="50" charset="-128"/>
                  <a:ea typeface="メイリオ" panose="020B0604030504040204" pitchFamily="50" charset="-128"/>
                </a:rPr>
                <a:t>機能</a:t>
              </a:r>
              <a:endParaRPr kumimoji="1" lang="en-US" altLang="ja-JP" sz="1800" dirty="0">
                <a:latin typeface="メイリオ" panose="020B0604030504040204" pitchFamily="50" charset="-128"/>
                <a:ea typeface="メイリオ" panose="020B0604030504040204" pitchFamily="50" charset="-128"/>
              </a:endParaRPr>
            </a:p>
            <a:p>
              <a:pPr algn="ctr"/>
              <a:r>
                <a:rPr kumimoji="1" lang="ja-JP" altLang="en-US" sz="1800" dirty="0">
                  <a:latin typeface="メイリオ" panose="020B0604030504040204" pitchFamily="50" charset="-128"/>
                  <a:ea typeface="メイリオ" panose="020B0604030504040204" pitchFamily="50" charset="-128"/>
                </a:rPr>
                <a:t>モデル</a:t>
              </a:r>
              <a:endParaRPr kumimoji="1" lang="en-US" altLang="ja-JP" sz="1800" dirty="0">
                <a:latin typeface="メイリオ" panose="020B0604030504040204" pitchFamily="50" charset="-128"/>
                <a:ea typeface="メイリオ" panose="020B0604030504040204" pitchFamily="50" charset="-128"/>
              </a:endParaRPr>
            </a:p>
          </p:txBody>
        </p:sp>
      </p:grpSp>
      <p:grpSp>
        <p:nvGrpSpPr>
          <p:cNvPr id="26" name="グループ化 25">
            <a:extLst>
              <a:ext uri="{FF2B5EF4-FFF2-40B4-BE49-F238E27FC236}">
                <a16:creationId xmlns:a16="http://schemas.microsoft.com/office/drawing/2014/main" id="{7BF11C07-E7D5-CB23-3DB4-EDEC4369DB5E}"/>
              </a:ext>
            </a:extLst>
          </p:cNvPr>
          <p:cNvGrpSpPr/>
          <p:nvPr/>
        </p:nvGrpSpPr>
        <p:grpSpPr>
          <a:xfrm>
            <a:off x="7703691" y="4508907"/>
            <a:ext cx="7128790" cy="1600438"/>
            <a:chOff x="7775699" y="4532958"/>
            <a:chExt cx="7128790" cy="1600438"/>
          </a:xfrm>
        </p:grpSpPr>
        <p:sp>
          <p:nvSpPr>
            <p:cNvPr id="6" name="テキスト ボックス 5">
              <a:extLst>
                <a:ext uri="{FF2B5EF4-FFF2-40B4-BE49-F238E27FC236}">
                  <a16:creationId xmlns:a16="http://schemas.microsoft.com/office/drawing/2014/main" id="{C76E7988-57F0-B264-AAC6-564EA1CB6E62}"/>
                </a:ext>
              </a:extLst>
            </p:cNvPr>
            <p:cNvSpPr txBox="1"/>
            <p:nvPr/>
          </p:nvSpPr>
          <p:spPr>
            <a:xfrm>
              <a:off x="9307594" y="4532958"/>
              <a:ext cx="5596895" cy="1600438"/>
            </a:xfrm>
            <a:prstGeom prst="rect">
              <a:avLst/>
            </a:prstGeom>
            <a:noFill/>
          </p:spPr>
          <p:txBody>
            <a:bodyPr wrap="square" rtlCol="0">
              <a:spAutoFit/>
            </a:bodyPr>
            <a:lstStyle/>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バーチャル運転手は意思決定・走行・進路決定の</a:t>
              </a:r>
              <a:r>
                <a:rPr lang="en-US" altLang="ja-JP" sz="1400" dirty="0">
                  <a:latin typeface="メイリオ" panose="020B0604030504040204" pitchFamily="50" charset="-128"/>
                  <a:ea typeface="メイリオ" panose="020B0604030504040204" pitchFamily="50" charset="-128"/>
                </a:rPr>
                <a:t>3</a:t>
              </a:r>
              <a:r>
                <a:rPr lang="ja-JP" altLang="en-US" sz="1400" dirty="0">
                  <a:latin typeface="メイリオ" panose="020B0604030504040204" pitchFamily="50" charset="-128"/>
                  <a:ea typeface="メイリオ" panose="020B0604030504040204" pitchFamily="50" charset="-128"/>
                </a:rPr>
                <a:t>機能に、走行システムは駆動・知覚・デバイスの</a:t>
              </a:r>
              <a:r>
                <a:rPr lang="en-US" altLang="ja-JP" sz="1400" dirty="0">
                  <a:latin typeface="メイリオ" panose="020B0604030504040204" pitchFamily="50" charset="-128"/>
                  <a:ea typeface="メイリオ" panose="020B0604030504040204" pitchFamily="50" charset="-128"/>
                </a:rPr>
                <a:t>3</a:t>
              </a:r>
              <a:r>
                <a:rPr lang="ja-JP" altLang="en-US" sz="1400" dirty="0">
                  <a:latin typeface="メイリオ" panose="020B0604030504040204" pitchFamily="50" charset="-128"/>
                  <a:ea typeface="メイリオ" panose="020B0604030504040204" pitchFamily="50" charset="-128"/>
                </a:rPr>
                <a:t>機能に分け、責務を明確化した</a:t>
              </a:r>
              <a:r>
                <a:rPr kumimoji="1"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さらに、動作を「アクション」という単位で捉え、アクション同士を連鎖的に接続する「アクションチェーン」を構築した。これにより、戦略の流れを直接プログラム構造に反映でき、走行中の状況変化にも柔軟に対応できる設計とした。</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四角形: 角を丸くする 13">
              <a:extLst>
                <a:ext uri="{FF2B5EF4-FFF2-40B4-BE49-F238E27FC236}">
                  <a16:creationId xmlns:a16="http://schemas.microsoft.com/office/drawing/2014/main" id="{DF60D848-3D02-715B-E28A-A1C331CAB384}"/>
                </a:ext>
              </a:extLst>
            </p:cNvPr>
            <p:cNvSpPr/>
            <p:nvPr/>
          </p:nvSpPr>
          <p:spPr>
            <a:xfrm>
              <a:off x="7775699" y="4586638"/>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latin typeface="メイリオ" panose="020B0604030504040204" pitchFamily="50" charset="-128"/>
                  <a:ea typeface="メイリオ" panose="020B0604030504040204" pitchFamily="50" charset="-128"/>
                </a:rPr>
                <a:t>構造</a:t>
              </a:r>
              <a:endParaRPr kumimoji="1" lang="en-US" altLang="ja-JP" sz="1800" dirty="0">
                <a:latin typeface="メイリオ" panose="020B0604030504040204" pitchFamily="50" charset="-128"/>
                <a:ea typeface="メイリオ" panose="020B0604030504040204" pitchFamily="50" charset="-128"/>
              </a:endParaRPr>
            </a:p>
            <a:p>
              <a:pPr algn="ctr"/>
              <a:r>
                <a:rPr kumimoji="1" lang="ja-JP" altLang="en-US" sz="1800" dirty="0">
                  <a:latin typeface="メイリオ" panose="020B0604030504040204" pitchFamily="50" charset="-128"/>
                  <a:ea typeface="メイリオ" panose="020B0604030504040204" pitchFamily="50" charset="-128"/>
                </a:rPr>
                <a:t>モデル</a:t>
              </a:r>
              <a:endParaRPr kumimoji="1" lang="en-US" altLang="ja-JP" sz="1800" dirty="0">
                <a:latin typeface="メイリオ" panose="020B0604030504040204" pitchFamily="50" charset="-128"/>
                <a:ea typeface="メイリオ" panose="020B0604030504040204" pitchFamily="50" charset="-128"/>
              </a:endParaRPr>
            </a:p>
          </p:txBody>
        </p:sp>
      </p:grpSp>
      <p:grpSp>
        <p:nvGrpSpPr>
          <p:cNvPr id="24" name="グループ化 23">
            <a:extLst>
              <a:ext uri="{FF2B5EF4-FFF2-40B4-BE49-F238E27FC236}">
                <a16:creationId xmlns:a16="http://schemas.microsoft.com/office/drawing/2014/main" id="{E84504EA-730B-3A8A-68A1-19EA6A17E693}"/>
              </a:ext>
            </a:extLst>
          </p:cNvPr>
          <p:cNvGrpSpPr/>
          <p:nvPr/>
        </p:nvGrpSpPr>
        <p:grpSpPr>
          <a:xfrm>
            <a:off x="7703691" y="6408212"/>
            <a:ext cx="7128790" cy="1815882"/>
            <a:chOff x="7775699" y="6550582"/>
            <a:chExt cx="7128790" cy="1815882"/>
          </a:xfrm>
        </p:grpSpPr>
        <p:sp>
          <p:nvSpPr>
            <p:cNvPr id="8" name="テキスト ボックス 7">
              <a:extLst>
                <a:ext uri="{FF2B5EF4-FFF2-40B4-BE49-F238E27FC236}">
                  <a16:creationId xmlns:a16="http://schemas.microsoft.com/office/drawing/2014/main" id="{70B38FF5-B1DD-68D4-67EA-0F83E2F484DC}"/>
                </a:ext>
              </a:extLst>
            </p:cNvPr>
            <p:cNvSpPr txBox="1"/>
            <p:nvPr/>
          </p:nvSpPr>
          <p:spPr>
            <a:xfrm>
              <a:off x="9307594" y="6550582"/>
              <a:ext cx="5596895" cy="1815882"/>
            </a:xfrm>
            <a:prstGeom prst="rect">
              <a:avLst/>
            </a:prstGeom>
            <a:noFill/>
          </p:spPr>
          <p:txBody>
            <a:bodyPr wrap="square" rtlCol="0">
              <a:spAutoFit/>
            </a:bodyPr>
            <a:lstStyle/>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戦略的な指示をどのように物理現象へ伝搬するかを示す。バーチャル運転手がマップ情報をもとにアクションを選択し、その命令は走行システムへ渡される。走行システムはセンサ入力に基づいて制御を補正し、モータ出力を通じて走行体の動作へと具現化している。</a:t>
              </a:r>
              <a:endParaRPr lang="en-US" altLang="ja-JP" sz="14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各アクションが「次に呼び出す処理」を持ち、条件に応じて後続を差し替えられるように設計されており、これによって通常走行から巻き戻しへの切替を即座に実現している。</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四角形: 角を丸くする 14">
              <a:extLst>
                <a:ext uri="{FF2B5EF4-FFF2-40B4-BE49-F238E27FC236}">
                  <a16:creationId xmlns:a16="http://schemas.microsoft.com/office/drawing/2014/main" id="{5E16F25E-24E8-2CEB-B96A-2DEE106C6A62}"/>
                </a:ext>
              </a:extLst>
            </p:cNvPr>
            <p:cNvSpPr/>
            <p:nvPr/>
          </p:nvSpPr>
          <p:spPr>
            <a:xfrm>
              <a:off x="7775699" y="6711984"/>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latin typeface="メイリオ" panose="020B0604030504040204" pitchFamily="50" charset="-128"/>
                  <a:ea typeface="メイリオ" panose="020B0604030504040204" pitchFamily="50" charset="-128"/>
                </a:rPr>
                <a:t>振舞い</a:t>
              </a:r>
              <a:endParaRPr kumimoji="1" lang="en-US" altLang="ja-JP" sz="1800" dirty="0">
                <a:latin typeface="メイリオ" panose="020B0604030504040204" pitchFamily="50" charset="-128"/>
                <a:ea typeface="メイリオ" panose="020B0604030504040204" pitchFamily="50" charset="-128"/>
              </a:endParaRPr>
            </a:p>
            <a:p>
              <a:pPr algn="ctr"/>
              <a:r>
                <a:rPr kumimoji="1" lang="ja-JP" altLang="en-US" sz="1800" dirty="0">
                  <a:latin typeface="メイリオ" panose="020B0604030504040204" pitchFamily="50" charset="-128"/>
                  <a:ea typeface="メイリオ" panose="020B0604030504040204" pitchFamily="50" charset="-128"/>
                </a:rPr>
                <a:t>モデル</a:t>
              </a:r>
              <a:endParaRPr kumimoji="1" lang="en-US" altLang="ja-JP" sz="1800" dirty="0">
                <a:latin typeface="メイリオ" panose="020B0604030504040204" pitchFamily="50" charset="-128"/>
                <a:ea typeface="メイリオ" panose="020B0604030504040204" pitchFamily="50" charset="-128"/>
              </a:endParaRPr>
            </a:p>
          </p:txBody>
        </p:sp>
      </p:grpSp>
      <p:grpSp>
        <p:nvGrpSpPr>
          <p:cNvPr id="5" name="グループ化 4">
            <a:extLst>
              <a:ext uri="{FF2B5EF4-FFF2-40B4-BE49-F238E27FC236}">
                <a16:creationId xmlns:a16="http://schemas.microsoft.com/office/drawing/2014/main" id="{43DE2770-CD82-1367-6232-F2C26FD48417}"/>
              </a:ext>
            </a:extLst>
          </p:cNvPr>
          <p:cNvGrpSpPr/>
          <p:nvPr/>
        </p:nvGrpSpPr>
        <p:grpSpPr>
          <a:xfrm>
            <a:off x="7703691" y="8526555"/>
            <a:ext cx="7128790" cy="1600438"/>
            <a:chOff x="7703691" y="8526555"/>
            <a:chExt cx="7128790" cy="1600438"/>
          </a:xfrm>
        </p:grpSpPr>
        <p:sp>
          <p:nvSpPr>
            <p:cNvPr id="16" name="四角形: 角を丸くする 15">
              <a:extLst>
                <a:ext uri="{FF2B5EF4-FFF2-40B4-BE49-F238E27FC236}">
                  <a16:creationId xmlns:a16="http://schemas.microsoft.com/office/drawing/2014/main" id="{9968A49A-43FB-28B6-DCF5-9DC15A7A0366}"/>
                </a:ext>
              </a:extLst>
            </p:cNvPr>
            <p:cNvSpPr/>
            <p:nvPr/>
          </p:nvSpPr>
          <p:spPr>
            <a:xfrm>
              <a:off x="7703691" y="8576642"/>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latin typeface="メイリオ" panose="020B0604030504040204" pitchFamily="50" charset="-128"/>
                  <a:ea typeface="メイリオ" panose="020B0604030504040204" pitchFamily="50" charset="-128"/>
                </a:rPr>
                <a:t>工夫点</a:t>
              </a:r>
              <a:endParaRPr kumimoji="1" lang="en-US" altLang="ja-JP" sz="18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332A488-D09C-D072-FB65-B4C66F40C96C}"/>
                </a:ext>
              </a:extLst>
            </p:cNvPr>
            <p:cNvSpPr txBox="1"/>
            <p:nvPr/>
          </p:nvSpPr>
          <p:spPr>
            <a:xfrm>
              <a:off x="9235586" y="8526555"/>
              <a:ext cx="5596895" cy="1600438"/>
            </a:xfrm>
            <a:prstGeom prst="rect">
              <a:avLst/>
            </a:prstGeom>
            <a:noFill/>
          </p:spPr>
          <p:txBody>
            <a:bodyPr wrap="square" rtlCol="0">
              <a:spAutoFit/>
            </a:bodyPr>
            <a:lstStyle/>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ラインを見失っても自律的に復帰できる「巻き戻し走行」の導入である。走行中の動作を記録し、逸脱時には直前の直線動作を逆再生してラインに戻り、復帰後は元の動作を再開する。これはアクション単位で実装されたモデルの特徴を活かし、後続アクションのポインタを差し替える仕組みによって実現された。</a:t>
              </a:r>
              <a:endParaRPr lang="en-US" altLang="ja-JP" sz="14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その結果、ダブルループの完走率は従来の</a:t>
              </a:r>
              <a:r>
                <a:rPr lang="en-US" altLang="ja-JP" sz="1400" dirty="0">
                  <a:latin typeface="メイリオ" panose="020B0604030504040204" pitchFamily="50" charset="-128"/>
                  <a:ea typeface="メイリオ" panose="020B0604030504040204" pitchFamily="50" charset="-128"/>
                </a:rPr>
                <a:t>67%</a:t>
              </a:r>
              <a:r>
                <a:rPr lang="ja-JP" altLang="en-US" sz="1400" dirty="0">
                  <a:latin typeface="メイリオ" panose="020B0604030504040204" pitchFamily="50" charset="-128"/>
                  <a:ea typeface="メイリオ" panose="020B0604030504040204" pitchFamily="50" charset="-128"/>
                </a:rPr>
                <a:t>から</a:t>
              </a:r>
              <a:r>
                <a:rPr lang="en-US" altLang="ja-JP" sz="1400" dirty="0">
                  <a:latin typeface="メイリオ" panose="020B0604030504040204" pitchFamily="50" charset="-128"/>
                  <a:ea typeface="メイリオ" panose="020B0604030504040204" pitchFamily="50" charset="-128"/>
                </a:rPr>
                <a:t>90%</a:t>
              </a:r>
              <a:r>
                <a:rPr lang="ja-JP" altLang="en-US" sz="1400" dirty="0">
                  <a:latin typeface="メイリオ" panose="020B0604030504040204" pitchFamily="50" charset="-128"/>
                  <a:ea typeface="メイリオ" panose="020B0604030504040204" pitchFamily="50" charset="-128"/>
                </a:rPr>
                <a:t>へと向上した。</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graphicFrame>
        <p:nvGraphicFramePr>
          <p:cNvPr id="10" name="表 9">
            <a:extLst>
              <a:ext uri="{FF2B5EF4-FFF2-40B4-BE49-F238E27FC236}">
                <a16:creationId xmlns:a16="http://schemas.microsoft.com/office/drawing/2014/main" id="{A27BA04D-32EB-5369-C5E0-33E334E117E7}"/>
              </a:ext>
            </a:extLst>
          </p:cNvPr>
          <p:cNvGraphicFramePr>
            <a:graphicFrameLocks noGrp="1"/>
          </p:cNvGraphicFramePr>
          <p:nvPr>
            <p:extLst>
              <p:ext uri="{D42A27DB-BD31-4B8C-83A1-F6EECF244321}">
                <p14:modId xmlns:p14="http://schemas.microsoft.com/office/powerpoint/2010/main" val="2518730184"/>
              </p:ext>
            </p:extLst>
          </p:nvPr>
        </p:nvGraphicFramePr>
        <p:xfrm>
          <a:off x="554977" y="6604094"/>
          <a:ext cx="6424020" cy="3461875"/>
        </p:xfrm>
        <a:graphic>
          <a:graphicData uri="http://schemas.openxmlformats.org/drawingml/2006/table">
            <a:tbl>
              <a:tblPr firstRow="1" bandRow="1">
                <a:tableStyleId>{5C22544A-7EE6-4342-B048-85BDC9FD1C3A}</a:tableStyleId>
              </a:tblPr>
              <a:tblGrid>
                <a:gridCol w="1177485">
                  <a:extLst>
                    <a:ext uri="{9D8B030D-6E8A-4147-A177-3AD203B41FA5}">
                      <a16:colId xmlns:a16="http://schemas.microsoft.com/office/drawing/2014/main" val="2518783926"/>
                    </a:ext>
                  </a:extLst>
                </a:gridCol>
                <a:gridCol w="5246535">
                  <a:extLst>
                    <a:ext uri="{9D8B030D-6E8A-4147-A177-3AD203B41FA5}">
                      <a16:colId xmlns:a16="http://schemas.microsoft.com/office/drawing/2014/main" val="1922287469"/>
                    </a:ext>
                  </a:extLst>
                </a:gridCol>
              </a:tblGrid>
              <a:tr h="432000">
                <a:tc>
                  <a:txBody>
                    <a:bodyPr/>
                    <a:lstStyle/>
                    <a:p>
                      <a:pPr algn="ctr"/>
                      <a:r>
                        <a:rPr kumimoji="1" lang="ja-JP" altLang="en-US" b="1" dirty="0">
                          <a:solidFill>
                            <a:schemeClr val="tx1">
                              <a:lumMod val="85000"/>
                              <a:lumOff val="15000"/>
                            </a:schemeClr>
                          </a:solidFill>
                          <a:latin typeface="メイリオ" panose="020B0604030504040204" pitchFamily="50" charset="-128"/>
                          <a:ea typeface="メイリオ" panose="020B0604030504040204" pitchFamily="50" charset="-128"/>
                        </a:rPr>
                        <a:t>課題</a:t>
                      </a:r>
                    </a:p>
                  </a:txBody>
                  <a:tcPr anchor="ct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b="0" dirty="0">
                          <a:solidFill>
                            <a:schemeClr val="tx1">
                              <a:lumMod val="85000"/>
                              <a:lumOff val="15000"/>
                            </a:schemeClr>
                          </a:solidFill>
                          <a:latin typeface="メイリオ" panose="020B0604030504040204" pitchFamily="50" charset="-128"/>
                          <a:ea typeface="メイリオ" panose="020B0604030504040204" pitchFamily="50" charset="-128"/>
                        </a:rPr>
                        <a:t>ダブルループ</a:t>
                      </a: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8759842"/>
                  </a:ext>
                </a:extLst>
              </a:tr>
              <a:tr h="432000">
                <a:tc>
                  <a:txBody>
                    <a:bodyPr/>
                    <a:lstStyle/>
                    <a:p>
                      <a:pPr algn="ctr"/>
                      <a:r>
                        <a:rPr kumimoji="1" lang="ja-JP" altLang="en-US" b="1" dirty="0">
                          <a:solidFill>
                            <a:schemeClr val="tx1">
                              <a:lumMod val="85000"/>
                              <a:lumOff val="15000"/>
                            </a:schemeClr>
                          </a:solidFill>
                          <a:latin typeface="メイリオ" panose="020B0604030504040204" pitchFamily="50" charset="-128"/>
                          <a:ea typeface="メイリオ" panose="020B0604030504040204" pitchFamily="50" charset="-128"/>
                        </a:rPr>
                        <a:t>目標</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b="0" dirty="0">
                          <a:solidFill>
                            <a:schemeClr val="tx1">
                              <a:lumMod val="85000"/>
                              <a:lumOff val="15000"/>
                            </a:schemeClr>
                          </a:solidFill>
                          <a:latin typeface="メイリオ" panose="020B0604030504040204" pitchFamily="50" charset="-128"/>
                          <a:ea typeface="メイリオ" panose="020B0604030504040204" pitchFamily="50" charset="-128"/>
                        </a:rPr>
                        <a:t>全ゲート通過</a:t>
                      </a:r>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4892145"/>
                  </a:ext>
                </a:extLst>
              </a:tr>
              <a:tr h="2597875">
                <a:tc>
                  <a:txBody>
                    <a:bodyPr/>
                    <a:lstStyle/>
                    <a:p>
                      <a:pPr algn="ctr"/>
                      <a:r>
                        <a:rPr kumimoji="1" lang="ja-JP" altLang="en-US" b="1" dirty="0">
                          <a:solidFill>
                            <a:schemeClr val="tx1">
                              <a:lumMod val="85000"/>
                              <a:lumOff val="15000"/>
                            </a:schemeClr>
                          </a:solidFill>
                          <a:latin typeface="メイリオ" panose="020B0604030504040204" pitchFamily="50" charset="-128"/>
                          <a:ea typeface="メイリオ" panose="020B0604030504040204" pitchFamily="50" charset="-128"/>
                        </a:rPr>
                        <a:t>方針</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ダブルループを「黒ライン → 分岐合図（青ライン） → 分岐（黒ライン）」の繰り返しとして捉えることで、複雑な走路を一貫した制御で走行可能とした。</a:t>
                      </a:r>
                      <a:endParaRPr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構造上、システムを「戦略」と「走行」に切り分けた。これにより、戦略は分岐判断に、走行はライン追従にそれぞれ専念でき、役割の干渉を避けつつ全体の安定性を高めることができた。</a:t>
                      </a:r>
                      <a:endParaRPr kumimoji="1" lang="ja-JP" altLang="en-US" b="0" dirty="0">
                        <a:solidFill>
                          <a:schemeClr val="tx1">
                            <a:lumMod val="85000"/>
                            <a:lumOff val="15000"/>
                          </a:schemeClr>
                        </a:solidFill>
                        <a:latin typeface="メイリオ" panose="020B0604030504040204" pitchFamily="50" charset="-128"/>
                        <a:ea typeface="メイリオ" panose="020B0604030504040204" pitchFamily="50" charset="-128"/>
                      </a:endParaRPr>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2789628"/>
                  </a:ext>
                </a:extLst>
              </a:tr>
            </a:tbl>
          </a:graphicData>
        </a:graphic>
      </p:graphicFrame>
    </p:spTree>
    <p:extLst>
      <p:ext uri="{BB962C8B-B14F-4D97-AF65-F5344CB8AC3E}">
        <p14:creationId xmlns:p14="http://schemas.microsoft.com/office/powerpoint/2010/main" val="47348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25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8" y="652982"/>
            <a:ext cx="14854838" cy="490894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機能モデルで使用したユースケースから役割の整理を行い、パッケージ構成に落とし込んだ。</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バーチャル運転手は、目的地までの走行プランを組み立てる「意思決定」、走行方式に沿った走行を提供する「走行」、分岐時に進路を決定する「進路決定」の</a:t>
            </a:r>
            <a:r>
              <a:rPr lang="en-US" altLang="ja-JP" sz="1200" dirty="0">
                <a:latin typeface="UD デジタル 教科書体 NP" panose="02020400000000000000" pitchFamily="18" charset="-128"/>
                <a:ea typeface="UD デジタル 教科書体 NP" panose="02020400000000000000" pitchFamily="18" charset="-128"/>
              </a:rPr>
              <a:t>3</a:t>
            </a:r>
            <a:r>
              <a:rPr lang="ja-JP" altLang="en-US" sz="1200" dirty="0">
                <a:latin typeface="UD デジタル 教科書体 NP" panose="02020400000000000000" pitchFamily="18" charset="-128"/>
                <a:ea typeface="UD デジタル 教科書体 NP" panose="02020400000000000000" pitchFamily="18" charset="-128"/>
              </a:rPr>
              <a:t>つのパッケージに分割することとした。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走行システムは、モータへの出力系のインタフェースとなる「駆動」、センサからの入力系のインターフェースとなる「知覚」、センサやモーターをそのものを扱う「デバイス」の</a:t>
            </a:r>
            <a:r>
              <a:rPr lang="en-US" altLang="ja-JP" sz="1200" dirty="0">
                <a:latin typeface="UD デジタル 教科書体 NP" panose="02020400000000000000" pitchFamily="18" charset="-128"/>
                <a:ea typeface="UD デジタル 教科書体 NP" panose="02020400000000000000" pitchFamily="18" charset="-128"/>
              </a:rPr>
              <a:t>3</a:t>
            </a:r>
            <a:r>
              <a:rPr lang="ja-JP" altLang="en-US" sz="1200" dirty="0">
                <a:latin typeface="UD デジタル 教科書体 NP" panose="02020400000000000000" pitchFamily="18" charset="-128"/>
                <a:ea typeface="UD デジタル 教科書体 NP" panose="02020400000000000000" pitchFamily="18" charset="-128"/>
              </a:rPr>
              <a:t>つのパッケージに分割した。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パッケージの役割と各ユースケースとの対応を表</a:t>
            </a:r>
            <a:r>
              <a:rPr lang="en-US" altLang="ja-JP" sz="1200" dirty="0">
                <a:latin typeface="UD デジタル 教科書体 NP" panose="02020400000000000000" pitchFamily="18" charset="-128"/>
                <a:ea typeface="UD デジタル 教科書体 NP" panose="02020400000000000000" pitchFamily="18" charset="-128"/>
              </a:rPr>
              <a:t>2.1</a:t>
            </a:r>
            <a:r>
              <a:rPr lang="ja-JP" altLang="en-US" sz="1200" dirty="0">
                <a:latin typeface="UD デジタル 教科書体 NP" panose="02020400000000000000" pitchFamily="18" charset="-128"/>
                <a:ea typeface="UD デジタル 教科書体 NP" panose="02020400000000000000" pitchFamily="18" charset="-128"/>
              </a:rPr>
              <a:t>に、パッケージ構成を図</a:t>
            </a:r>
            <a:r>
              <a:rPr lang="en-US" altLang="ja-JP" sz="1200" dirty="0">
                <a:latin typeface="UD デジタル 教科書体 NP" panose="02020400000000000000" pitchFamily="18" charset="-128"/>
                <a:ea typeface="UD デジタル 教科書体 NP" panose="02020400000000000000" pitchFamily="18" charset="-128"/>
              </a:rPr>
              <a:t>2.1</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9" name="フリーフォーム: 図形 8">
            <a:extLst>
              <a:ext uri="{FF2B5EF4-FFF2-40B4-BE49-F238E27FC236}">
                <a16:creationId xmlns:a16="http://schemas.microsoft.com/office/drawing/2014/main" id="{8CDD56AC-3425-8E4C-79C1-33D4D8B512A0}"/>
              </a:ext>
            </a:extLst>
          </p:cNvPr>
          <p:cNvSpPr>
            <a:spLocks noChangeArrowheads="1"/>
          </p:cNvSpPr>
          <p:nvPr/>
        </p:nvSpPr>
        <p:spPr bwMode="auto">
          <a:xfrm>
            <a:off x="152497" y="3890000"/>
            <a:ext cx="14854838" cy="6692169"/>
          </a:xfrm>
          <a:custGeom>
            <a:avLst/>
            <a:gdLst>
              <a:gd name="connsiteX0" fmla="*/ 2908010 w 14854838"/>
              <a:gd name="connsiteY0" fmla="*/ 0 h 6793548"/>
              <a:gd name="connsiteX1" fmla="*/ 14854838 w 14854838"/>
              <a:gd name="connsiteY1" fmla="*/ 0 h 6793548"/>
              <a:gd name="connsiteX2" fmla="*/ 14854838 w 14854838"/>
              <a:gd name="connsiteY2" fmla="*/ 1679333 h 6793548"/>
              <a:gd name="connsiteX3" fmla="*/ 14854838 w 14854838"/>
              <a:gd name="connsiteY3" fmla="*/ 6793548 h 6793548"/>
              <a:gd name="connsiteX4" fmla="*/ 2908010 w 14854838"/>
              <a:gd name="connsiteY4" fmla="*/ 6793548 h 6793548"/>
              <a:gd name="connsiteX5" fmla="*/ 0 w 14854838"/>
              <a:gd name="connsiteY5" fmla="*/ 6793548 h 6793548"/>
              <a:gd name="connsiteX6" fmla="*/ 0 w 14854838"/>
              <a:gd name="connsiteY6" fmla="*/ 1679333 h 6793548"/>
              <a:gd name="connsiteX7" fmla="*/ 2908010 w 14854838"/>
              <a:gd name="connsiteY7" fmla="*/ 1679333 h 679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54838" h="6793548">
                <a:moveTo>
                  <a:pt x="2908010" y="0"/>
                </a:moveTo>
                <a:lnTo>
                  <a:pt x="14854838" y="0"/>
                </a:lnTo>
                <a:lnTo>
                  <a:pt x="14854838" y="1679333"/>
                </a:lnTo>
                <a:lnTo>
                  <a:pt x="14854838" y="6793548"/>
                </a:lnTo>
                <a:lnTo>
                  <a:pt x="2908010" y="6793548"/>
                </a:lnTo>
                <a:lnTo>
                  <a:pt x="0" y="6793548"/>
                </a:lnTo>
                <a:lnTo>
                  <a:pt x="0" y="1679333"/>
                </a:lnTo>
                <a:lnTo>
                  <a:pt x="2908010" y="1679333"/>
                </a:lnTo>
                <a:close/>
              </a:path>
            </a:pathLst>
          </a:custGeom>
          <a:solidFill>
            <a:srgbClr val="FFFFFF"/>
          </a:solidFill>
          <a:ln w="9525">
            <a:solidFill>
              <a:schemeClr val="accent2"/>
            </a:solidFill>
            <a:miter lim="800000"/>
            <a:headEnd/>
            <a:tailEnd/>
          </a:ln>
        </p:spPr>
        <p:txBody>
          <a:bodyPr wrap="square" lIns="120687" tIns="60343" rIns="120687" bIns="60343">
            <a:noAutofit/>
          </a:bodyPr>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780"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0"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各パッケージにクラスを配置し、図</a:t>
            </a:r>
            <a:r>
              <a:rPr lang="en-US" altLang="ja-JP" sz="1200" dirty="0">
                <a:latin typeface="UD デジタル 教科書体 NP" panose="02020400000000000000" pitchFamily="18" charset="-128"/>
                <a:ea typeface="UD デジタル 教科書体 NP" panose="02020400000000000000" pitchFamily="18" charset="-128"/>
              </a:rPr>
              <a:t>2.2</a:t>
            </a:r>
            <a:r>
              <a:rPr lang="ja-JP" altLang="en-US" sz="1200" dirty="0">
                <a:latin typeface="UD デジタル 教科書体 NP" panose="02020400000000000000" pitchFamily="18" charset="-128"/>
                <a:ea typeface="UD デジタル 教科書体 NP" panose="02020400000000000000" pitchFamily="18" charset="-128"/>
              </a:rPr>
              <a:t>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クラス構造を示した。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その際、動作の単位をアクションという単位に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分割して捉えることとした。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つのアクションはバーチャル運転手が提供す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る</a:t>
            </a: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つの機能</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ダブルループ攻略においては、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マップ記憶、進路決定、走行のいずれか</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に紐</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づく。</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アクションクラスには次に実行すべき後続アク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ションを持たせ、アクションの連なりによって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攻略に必要な機能の実行を管理する構造をとる。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それにより代替フローへの切り替え時などは、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後続アクションを差し替えることで容易に次の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アクションを変更することができる。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例えば、走行アクションにてライントレースを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実行している場合、通常であれば後続アクショ</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ンには進路決定アクションが設定されている。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ただし、ライントレースがラインの逸脱によっ</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て終了した場合には、走行アクション内で後続</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アクションの差し替えを行い、走行アクション</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によって巻き戻し走行が実行されるように変更</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可能となる。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6"/>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6"/>
              <a:stretch>
                <a:fillRect/>
              </a:stretch>
            </p:blipFill>
            <p:spPr>
              <a:xfrm>
                <a:off x="8976473" y="1661167"/>
                <a:ext cx="12600" cy="12600"/>
              </a:xfrm>
              <a:prstGeom prst="rect">
                <a:avLst/>
              </a:prstGeom>
            </p:spPr>
          </p:pic>
        </mc:Fallback>
      </mc:AlternateContent>
      <p:sp>
        <p:nvSpPr>
          <p:cNvPr id="21" name="テキスト ボックス 20">
            <a:extLst>
              <a:ext uri="{FF2B5EF4-FFF2-40B4-BE49-F238E27FC236}">
                <a16:creationId xmlns:a16="http://schemas.microsoft.com/office/drawing/2014/main" id="{90BAE9BB-7C52-5576-6160-6DA706F41897}"/>
              </a:ext>
            </a:extLst>
          </p:cNvPr>
          <p:cNvSpPr txBox="1"/>
          <p:nvPr/>
        </p:nvSpPr>
        <p:spPr>
          <a:xfrm>
            <a:off x="228187" y="5203582"/>
            <a:ext cx="2978520"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2.1 </a:t>
            </a:r>
            <a:r>
              <a:rPr lang="ja-JP" altLang="en-US" sz="1250" dirty="0">
                <a:latin typeface="BIZ UDPゴシック" panose="020B0400000000000000" pitchFamily="50" charset="-128"/>
                <a:ea typeface="BIZ UDPゴシック" panose="020B0400000000000000" pitchFamily="50" charset="-128"/>
              </a:rPr>
              <a:t>パッケージ構造</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パッケージ図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773B18CC-DD12-82B8-2724-DB680407DD46}"/>
              </a:ext>
            </a:extLst>
          </p:cNvPr>
          <p:cNvSpPr txBox="1"/>
          <p:nvPr/>
        </p:nvSpPr>
        <p:spPr>
          <a:xfrm>
            <a:off x="7304497" y="1533780"/>
            <a:ext cx="1984592"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表</a:t>
            </a:r>
            <a:r>
              <a:rPr kumimoji="1" lang="en-US" altLang="ja-JP" sz="1250" dirty="0">
                <a:latin typeface="BIZ UDPゴシック" panose="020B0400000000000000" pitchFamily="50" charset="-128"/>
                <a:ea typeface="BIZ UDPゴシック" panose="020B0400000000000000" pitchFamily="50" charset="-128"/>
              </a:rPr>
              <a:t>2.1 </a:t>
            </a:r>
            <a:r>
              <a:rPr kumimoji="1" lang="ja-JP" altLang="en-US" sz="1250" dirty="0">
                <a:latin typeface="BIZ UDPゴシック" panose="020B0400000000000000" pitchFamily="50" charset="-128"/>
                <a:ea typeface="BIZ UDPゴシック" panose="020B0400000000000000" pitchFamily="50" charset="-128"/>
              </a:rPr>
              <a:t>パッケージの役割</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0B7DFC25-DA29-AF16-A43B-4ABEA3454752}"/>
              </a:ext>
            </a:extLst>
          </p:cNvPr>
          <p:cNvSpPr txBox="1"/>
          <p:nvPr/>
        </p:nvSpPr>
        <p:spPr>
          <a:xfrm>
            <a:off x="8351763" y="10317797"/>
            <a:ext cx="230425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2.2 </a:t>
            </a:r>
            <a:r>
              <a:rPr kumimoji="1" lang="ja-JP" altLang="en-US" sz="1250" dirty="0">
                <a:latin typeface="BIZ UDPゴシック" panose="020B0400000000000000" pitchFamily="50" charset="-128"/>
                <a:ea typeface="BIZ UDPゴシック" panose="020B0400000000000000" pitchFamily="50" charset="-128"/>
              </a:rPr>
              <a:t>クラス構造</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クラス図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C6ABCFCF-5E21-F6CF-B6B4-8878D6E1194D}"/>
              </a:ext>
            </a:extLst>
          </p:cNvPr>
          <p:cNvPicPr>
            <a:picLocks noChangeAspect="1"/>
          </p:cNvPicPr>
          <p:nvPr/>
        </p:nvPicPr>
        <p:blipFill>
          <a:blip r:embed="rId8"/>
          <a:stretch>
            <a:fillRect/>
          </a:stretch>
        </p:blipFill>
        <p:spPr>
          <a:xfrm>
            <a:off x="3075507" y="1768668"/>
            <a:ext cx="11878600" cy="2007866"/>
          </a:xfrm>
          <a:prstGeom prst="rect">
            <a:avLst/>
          </a:prstGeom>
        </p:spPr>
      </p:pic>
      <p:pic>
        <p:nvPicPr>
          <p:cNvPr id="6" name="図 5">
            <a:extLst>
              <a:ext uri="{FF2B5EF4-FFF2-40B4-BE49-F238E27FC236}">
                <a16:creationId xmlns:a16="http://schemas.microsoft.com/office/drawing/2014/main" id="{00D5CDA0-1413-BD5C-0E1D-62BA8EF608F9}"/>
              </a:ext>
            </a:extLst>
          </p:cNvPr>
          <p:cNvPicPr>
            <a:picLocks noChangeAspect="1"/>
          </p:cNvPicPr>
          <p:nvPr/>
        </p:nvPicPr>
        <p:blipFill>
          <a:blip r:embed="rId9"/>
          <a:stretch>
            <a:fillRect/>
          </a:stretch>
        </p:blipFill>
        <p:spPr>
          <a:xfrm>
            <a:off x="201767" y="1676126"/>
            <a:ext cx="2865702" cy="3586384"/>
          </a:xfrm>
          <a:prstGeom prst="rect">
            <a:avLst/>
          </a:prstGeom>
        </p:spPr>
      </p:pic>
      <p:pic>
        <p:nvPicPr>
          <p:cNvPr id="8" name="図 7">
            <a:extLst>
              <a:ext uri="{FF2B5EF4-FFF2-40B4-BE49-F238E27FC236}">
                <a16:creationId xmlns:a16="http://schemas.microsoft.com/office/drawing/2014/main" id="{E311F2C1-3D84-EAD7-3363-C4F38EED4EBB}"/>
              </a:ext>
            </a:extLst>
          </p:cNvPr>
          <p:cNvPicPr>
            <a:picLocks noChangeAspect="1"/>
          </p:cNvPicPr>
          <p:nvPr/>
        </p:nvPicPr>
        <p:blipFill>
          <a:blip r:embed="rId10"/>
          <a:stretch>
            <a:fillRect/>
          </a:stretch>
        </p:blipFill>
        <p:spPr>
          <a:xfrm>
            <a:off x="3671243" y="3979305"/>
            <a:ext cx="11233248" cy="6420097"/>
          </a:xfrm>
          <a:prstGeom prst="rect">
            <a:avLst/>
          </a:prstGeom>
        </p:spPr>
      </p:pic>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1F84C-7E99-FCBB-F85D-1A0254B1C7C4}"/>
            </a:ext>
          </a:extLst>
        </p:cNvPr>
        <p:cNvGrpSpPr/>
        <p:nvPr/>
      </p:nvGrpSpPr>
      <p:grpSpPr>
        <a:xfrm>
          <a:off x="0" y="0"/>
          <a:ext cx="0" cy="0"/>
          <a:chOff x="0" y="0"/>
          <a:chExt cx="0" cy="0"/>
        </a:xfrm>
      </p:grpSpPr>
      <p:pic>
        <p:nvPicPr>
          <p:cNvPr id="16" name="図 15">
            <a:extLst>
              <a:ext uri="{FF2B5EF4-FFF2-40B4-BE49-F238E27FC236}">
                <a16:creationId xmlns:a16="http://schemas.microsoft.com/office/drawing/2014/main" id="{148C87D0-0DB2-D48C-820E-EB2C7CCF7219}"/>
              </a:ext>
            </a:extLst>
          </p:cNvPr>
          <p:cNvPicPr>
            <a:picLocks noChangeAspect="1"/>
          </p:cNvPicPr>
          <p:nvPr/>
        </p:nvPicPr>
        <p:blipFill>
          <a:blip r:embed="rId2"/>
          <a:stretch>
            <a:fillRect/>
          </a:stretch>
        </p:blipFill>
        <p:spPr>
          <a:xfrm>
            <a:off x="3041568" y="626659"/>
            <a:ext cx="4936300" cy="5854682"/>
          </a:xfrm>
          <a:prstGeom prst="rect">
            <a:avLst/>
          </a:prstGeom>
        </p:spPr>
      </p:pic>
      <p:cxnSp>
        <p:nvCxnSpPr>
          <p:cNvPr id="29" name="Google Shape;127;p4">
            <a:extLst>
              <a:ext uri="{FF2B5EF4-FFF2-40B4-BE49-F238E27FC236}">
                <a16:creationId xmlns:a16="http://schemas.microsoft.com/office/drawing/2014/main" id="{4033D8E6-9D05-E8BD-49A4-3D4AD08162D8}"/>
              </a:ext>
            </a:extLst>
          </p:cNvPr>
          <p:cNvCxnSpPr/>
          <p:nvPr/>
        </p:nvCxnSpPr>
        <p:spPr>
          <a:xfrm>
            <a:off x="0" y="539516"/>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5" name="Rectangle 3">
            <a:extLst>
              <a:ext uri="{FF2B5EF4-FFF2-40B4-BE49-F238E27FC236}">
                <a16:creationId xmlns:a16="http://schemas.microsoft.com/office/drawing/2014/main" id="{FB79A708-04BA-5F00-8A15-7D3B58A03A01}"/>
              </a:ext>
            </a:extLst>
          </p:cNvPr>
          <p:cNvSpPr>
            <a:spLocks noChangeArrowheads="1"/>
          </p:cNvSpPr>
          <p:nvPr/>
        </p:nvSpPr>
        <p:spPr bwMode="auto">
          <a:xfrm>
            <a:off x="151005" y="649234"/>
            <a:ext cx="14815847" cy="9953256"/>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0" dirty="0">
                <a:solidFill>
                  <a:srgbClr val="FF0000"/>
                </a:solidFill>
                <a:latin typeface="UD デジタル 教科書体 NP" panose="02020400000000000000" pitchFamily="18" charset="-128"/>
                <a:ea typeface="UD デジタル 教科書体 NP" panose="02020400000000000000" pitchFamily="18" charset="-128"/>
              </a:rPr>
              <a:t>3-1. </a:t>
            </a:r>
            <a:r>
              <a:rPr lang="ja-JP" altLang="en-US" sz="1780" dirty="0">
                <a:solidFill>
                  <a:srgbClr val="FF0000"/>
                </a:solidFill>
                <a:latin typeface="UD デジタル 教科書体 NP" panose="02020400000000000000" pitchFamily="18" charset="-128"/>
                <a:ea typeface="UD デジタル 教科書体 NP" panose="02020400000000000000" pitchFamily="18" charset="-128"/>
              </a:rPr>
              <a:t>振舞い</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ダブルループにおける各クラスの</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振舞いについて、図</a:t>
            </a:r>
            <a:r>
              <a:rPr lang="en-US" altLang="ja-JP" sz="1400" dirty="0">
                <a:latin typeface="UD デジタル 教科書体 NP" panose="02020400000000000000" pitchFamily="18" charset="-128"/>
                <a:ea typeface="UD デジタル 教科書体 NP" panose="02020400000000000000" pitchFamily="18" charset="-128"/>
              </a:rPr>
              <a:t>3.2</a:t>
            </a:r>
            <a:r>
              <a:rPr lang="ja-JP" altLang="en-US" sz="1400" dirty="0">
                <a:latin typeface="UD デジタル 教科書体 NP" panose="02020400000000000000" pitchFamily="18" charset="-128"/>
                <a:ea typeface="UD デジタル 教科書体 NP" panose="02020400000000000000" pitchFamily="18" charset="-128"/>
              </a:rPr>
              <a:t>～図</a:t>
            </a:r>
            <a:r>
              <a:rPr lang="en-US" altLang="ja-JP" sz="1400" dirty="0">
                <a:latin typeface="UD デジタル 教科書体 NP" panose="02020400000000000000" pitchFamily="18" charset="-128"/>
                <a:ea typeface="UD デジタル 教科書体 NP" panose="02020400000000000000" pitchFamily="18" charset="-128"/>
              </a:rPr>
              <a:t>3.10</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に示した。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その際、バーチャル運転手の振舞</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いを図</a:t>
            </a:r>
            <a:r>
              <a:rPr lang="en-US" altLang="ja-JP" sz="1400" dirty="0">
                <a:latin typeface="UD デジタル 教科書体 NP" panose="02020400000000000000" pitchFamily="18" charset="-128"/>
                <a:ea typeface="UD デジタル 教科書体 NP" panose="02020400000000000000" pitchFamily="18" charset="-128"/>
              </a:rPr>
              <a:t>3.2</a:t>
            </a:r>
            <a:r>
              <a:rPr lang="ja-JP" altLang="en-US" sz="1400" dirty="0">
                <a:latin typeface="UD デジタル 教科書体 NP" panose="02020400000000000000" pitchFamily="18" charset="-128"/>
                <a:ea typeface="UD デジタル 教科書体 NP" panose="02020400000000000000" pitchFamily="18" charset="-128"/>
              </a:rPr>
              <a:t>～図</a:t>
            </a:r>
            <a:r>
              <a:rPr lang="en-US" altLang="ja-JP" sz="1400" dirty="0">
                <a:latin typeface="UD デジタル 教科書体 NP" panose="02020400000000000000" pitchFamily="18" charset="-128"/>
                <a:ea typeface="UD デジタル 教科書体 NP" panose="02020400000000000000" pitchFamily="18" charset="-128"/>
              </a:rPr>
              <a:t>3.6</a:t>
            </a:r>
            <a:r>
              <a:rPr lang="ja-JP" altLang="en-US" sz="1400" dirty="0">
                <a:latin typeface="UD デジタル 教科書体 NP" panose="02020400000000000000" pitchFamily="18" charset="-128"/>
                <a:ea typeface="UD デジタル 教科書体 NP" panose="02020400000000000000" pitchFamily="18" charset="-128"/>
              </a:rPr>
              <a:t>に、走行システ</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ムの振舞いを図</a:t>
            </a:r>
            <a:r>
              <a:rPr lang="en-US" altLang="ja-JP" sz="1400" dirty="0">
                <a:latin typeface="UD デジタル 教科書体 NP" panose="02020400000000000000" pitchFamily="18" charset="-128"/>
                <a:ea typeface="UD デジタル 教科書体 NP" panose="02020400000000000000" pitchFamily="18" charset="-128"/>
              </a:rPr>
              <a:t>3.7</a:t>
            </a:r>
            <a:r>
              <a:rPr lang="ja-JP" altLang="en-US" sz="1400" dirty="0">
                <a:latin typeface="UD デジタル 教科書体 NP" panose="02020400000000000000" pitchFamily="18" charset="-128"/>
                <a:ea typeface="UD デジタル 教科書体 NP" panose="02020400000000000000" pitchFamily="18" charset="-128"/>
              </a:rPr>
              <a:t>～図</a:t>
            </a:r>
            <a:r>
              <a:rPr lang="en-US" altLang="ja-JP" sz="1400" dirty="0">
                <a:latin typeface="UD デジタル 教科書体 NP" panose="02020400000000000000" pitchFamily="18" charset="-128"/>
                <a:ea typeface="UD デジタル 教科書体 NP" panose="02020400000000000000" pitchFamily="18" charset="-128"/>
              </a:rPr>
              <a:t>3.10</a:t>
            </a:r>
            <a:r>
              <a:rPr lang="ja-JP" altLang="en-US" sz="1400" dirty="0">
                <a:latin typeface="UD デジタル 教科書体 NP" panose="02020400000000000000" pitchFamily="18" charset="-128"/>
                <a:ea typeface="UD デジタル 教科書体 NP" panose="02020400000000000000" pitchFamily="18" charset="-128"/>
              </a:rPr>
              <a:t>に分</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割して整理した。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また、各図には</a:t>
            </a:r>
            <a:r>
              <a:rPr lang="en-US" altLang="ja-JP" sz="1400" dirty="0">
                <a:latin typeface="UD デジタル 教科書体 NP" panose="02020400000000000000" pitchFamily="18" charset="-128"/>
                <a:ea typeface="UD デジタル 教科書体 NP" panose="02020400000000000000" pitchFamily="18" charset="-128"/>
              </a:rPr>
              <a:t>ID</a:t>
            </a:r>
            <a:r>
              <a:rPr lang="ja-JP" altLang="en-US" sz="1400" dirty="0">
                <a:latin typeface="UD デジタル 教科書体 NP" panose="02020400000000000000" pitchFamily="18" charset="-128"/>
                <a:ea typeface="UD デジタル 教科書体 NP" panose="02020400000000000000" pitchFamily="18" charset="-128"/>
              </a:rPr>
              <a:t>を採番しており、</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参照を表現する際は</a:t>
            </a:r>
            <a:r>
              <a:rPr lang="en-US" altLang="ja-JP" sz="1400" dirty="0">
                <a:latin typeface="UD デジタル 教科書体 NP" panose="02020400000000000000" pitchFamily="18" charset="-128"/>
                <a:ea typeface="UD デジタル 教科書体 NP" panose="02020400000000000000" pitchFamily="18" charset="-128"/>
              </a:rPr>
              <a:t>ID</a:t>
            </a:r>
            <a:r>
              <a:rPr lang="ja-JP" altLang="en-US" sz="1400" dirty="0">
                <a:latin typeface="UD デジタル 教科書体 NP" panose="02020400000000000000" pitchFamily="18" charset="-128"/>
                <a:ea typeface="UD デジタル 教科書体 NP" panose="02020400000000000000" pitchFamily="18" charset="-128"/>
              </a:rPr>
              <a:t>を利用する</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こととする。</a:t>
            </a: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24" name="図 23">
            <a:extLst>
              <a:ext uri="{FF2B5EF4-FFF2-40B4-BE49-F238E27FC236}">
                <a16:creationId xmlns:a16="http://schemas.microsoft.com/office/drawing/2014/main" id="{98487556-4190-830E-C492-7814953EE261}"/>
              </a:ext>
            </a:extLst>
          </p:cNvPr>
          <p:cNvPicPr>
            <a:picLocks noChangeAspect="1"/>
          </p:cNvPicPr>
          <p:nvPr/>
        </p:nvPicPr>
        <p:blipFill>
          <a:blip r:embed="rId3"/>
          <a:stretch>
            <a:fillRect/>
          </a:stretch>
        </p:blipFill>
        <p:spPr>
          <a:xfrm>
            <a:off x="13072338" y="0"/>
            <a:ext cx="1782501" cy="561372"/>
          </a:xfrm>
          <a:prstGeom prst="rect">
            <a:avLst/>
          </a:prstGeom>
        </p:spPr>
      </p:pic>
      <p:sp>
        <p:nvSpPr>
          <p:cNvPr id="25" name="Google Shape;92;p3">
            <a:extLst>
              <a:ext uri="{FF2B5EF4-FFF2-40B4-BE49-F238E27FC236}">
                <a16:creationId xmlns:a16="http://schemas.microsoft.com/office/drawing/2014/main" id="{6D41A707-63CD-BD75-7654-A500BE0CFBE3}"/>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3</a:t>
            </a:r>
            <a:r>
              <a:rPr lang="ja-JP" sz="2800" b="1" dirty="0">
                <a:solidFill>
                  <a:srgbClr val="ED7D31"/>
                </a:solidFill>
                <a:latin typeface="+mj-ea"/>
                <a:ea typeface="+mj-ea"/>
              </a:rPr>
              <a:t>. </a:t>
            </a:r>
            <a:r>
              <a:rPr lang="ja-JP" altLang="en-US" sz="2800" b="1" dirty="0">
                <a:solidFill>
                  <a:srgbClr val="ED7D31"/>
                </a:solidFill>
                <a:latin typeface="+mj-ea"/>
                <a:ea typeface="+mj-ea"/>
              </a:rPr>
              <a:t>振舞い</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26" name="Google Shape;110;p3">
            <a:extLst>
              <a:ext uri="{FF2B5EF4-FFF2-40B4-BE49-F238E27FC236}">
                <a16:creationId xmlns:a16="http://schemas.microsoft.com/office/drawing/2014/main" id="{35F4DBA8-8C66-225D-0168-E243BB6B2F0B}"/>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27" name="インク 26">
                <a:extLst>
                  <a:ext uri="{FF2B5EF4-FFF2-40B4-BE49-F238E27FC236}">
                    <a16:creationId xmlns:a16="http://schemas.microsoft.com/office/drawing/2014/main" id="{BFD5C6E2-422E-3AAE-DFB6-65205FBEBE9B}"/>
                  </a:ext>
                </a:extLst>
              </p14:cNvPr>
              <p14:cNvContentPartPr/>
              <p14:nvPr/>
            </p14:nvContentPartPr>
            <p14:xfrm>
              <a:off x="8296793" y="121087"/>
              <a:ext cx="360" cy="360"/>
            </p14:xfrm>
          </p:contentPart>
        </mc:Choice>
        <mc:Fallback xmlns="">
          <p:pic>
            <p:nvPicPr>
              <p:cNvPr id="27" name="インク 26">
                <a:extLst>
                  <a:ext uri="{FF2B5EF4-FFF2-40B4-BE49-F238E27FC236}">
                    <a16:creationId xmlns:a16="http://schemas.microsoft.com/office/drawing/2014/main" id="{5762D8AD-3039-3AD3-28CD-DD56AAF8AFA3}"/>
                  </a:ext>
                </a:extLst>
              </p:cNvPr>
              <p:cNvPicPr/>
              <p:nvPr/>
            </p:nvPicPr>
            <p:blipFill>
              <a:blip r:embed="rId5"/>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インク 27">
                <a:extLst>
                  <a:ext uri="{FF2B5EF4-FFF2-40B4-BE49-F238E27FC236}">
                    <a16:creationId xmlns:a16="http://schemas.microsoft.com/office/drawing/2014/main" id="{7D8B4604-BD20-1D12-2D14-227713444317}"/>
                  </a:ext>
                </a:extLst>
              </p14:cNvPr>
              <p14:cNvContentPartPr/>
              <p14:nvPr/>
            </p14:nvContentPartPr>
            <p14:xfrm>
              <a:off x="8982593" y="1667287"/>
              <a:ext cx="360" cy="360"/>
            </p14:xfrm>
          </p:contentPart>
        </mc:Choice>
        <mc:Fallback xmlns="">
          <p:pic>
            <p:nvPicPr>
              <p:cNvPr id="28" name="インク 27">
                <a:extLst>
                  <a:ext uri="{FF2B5EF4-FFF2-40B4-BE49-F238E27FC236}">
                    <a16:creationId xmlns:a16="http://schemas.microsoft.com/office/drawing/2014/main" id="{5B4CDCBF-B256-6E93-11BC-242A794A1739}"/>
                  </a:ext>
                </a:extLst>
              </p:cNvPr>
              <p:cNvPicPr/>
              <p:nvPr/>
            </p:nvPicPr>
            <p:blipFill>
              <a:blip r:embed="rId5"/>
              <a:stretch>
                <a:fillRect/>
              </a:stretch>
            </p:blipFill>
            <p:spPr>
              <a:xfrm>
                <a:off x="8976473" y="1661167"/>
                <a:ext cx="12600" cy="12600"/>
              </a:xfrm>
              <a:prstGeom prst="rect">
                <a:avLst/>
              </a:prstGeom>
            </p:spPr>
          </p:pic>
        </mc:Fallback>
      </mc:AlternateContent>
      <p:sp>
        <p:nvSpPr>
          <p:cNvPr id="64" name="テキスト ボックス 63">
            <a:extLst>
              <a:ext uri="{FF2B5EF4-FFF2-40B4-BE49-F238E27FC236}">
                <a16:creationId xmlns:a16="http://schemas.microsoft.com/office/drawing/2014/main" id="{AA39B512-C2FC-C556-2BA2-EC635C650580}"/>
              </a:ext>
            </a:extLst>
          </p:cNvPr>
          <p:cNvSpPr txBox="1"/>
          <p:nvPr/>
        </p:nvSpPr>
        <p:spPr>
          <a:xfrm>
            <a:off x="96822" y="6432633"/>
            <a:ext cx="3015274"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3.1</a:t>
            </a:r>
            <a:r>
              <a:rPr lang="ja-JP" altLang="en-US" sz="1250" dirty="0">
                <a:latin typeface="BIZ UDPゴシック" panose="020B0400000000000000" pitchFamily="50" charset="-128"/>
                <a:ea typeface="BIZ UDPゴシック" panose="020B0400000000000000" pitchFamily="50" charset="-128"/>
              </a:rPr>
              <a:t> ダブルループ攻略</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7" name="テキスト ボックス 66">
            <a:extLst>
              <a:ext uri="{FF2B5EF4-FFF2-40B4-BE49-F238E27FC236}">
                <a16:creationId xmlns:a16="http://schemas.microsoft.com/office/drawing/2014/main" id="{83D1FA5B-8A05-2918-F000-19C5410ECFEF}"/>
              </a:ext>
            </a:extLst>
          </p:cNvPr>
          <p:cNvSpPr txBox="1"/>
          <p:nvPr/>
        </p:nvSpPr>
        <p:spPr>
          <a:xfrm>
            <a:off x="637861" y="10184153"/>
            <a:ext cx="375304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3.3</a:t>
            </a:r>
            <a:r>
              <a:rPr lang="ja-JP" altLang="en-US" sz="1250" dirty="0">
                <a:latin typeface="BIZ UDPゴシック" panose="020B0400000000000000" pitchFamily="50" charset="-128"/>
                <a:ea typeface="BIZ UDPゴシック" panose="020B0400000000000000" pitchFamily="50" charset="-128"/>
              </a:rPr>
              <a:t> 進路決定アクションの振舞い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8" name="テキスト ボックス 67">
            <a:extLst>
              <a:ext uri="{FF2B5EF4-FFF2-40B4-BE49-F238E27FC236}">
                <a16:creationId xmlns:a16="http://schemas.microsoft.com/office/drawing/2014/main" id="{94171E1E-E5D2-3339-AE83-2BB985D04B60}"/>
              </a:ext>
            </a:extLst>
          </p:cNvPr>
          <p:cNvSpPr txBox="1"/>
          <p:nvPr/>
        </p:nvSpPr>
        <p:spPr>
          <a:xfrm>
            <a:off x="663206" y="8457046"/>
            <a:ext cx="3919625"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3.2</a:t>
            </a:r>
            <a:r>
              <a:rPr lang="ja-JP" altLang="en-US" sz="1250" dirty="0">
                <a:latin typeface="BIZ UDPゴシック" panose="020B0400000000000000" pitchFamily="50" charset="-128"/>
                <a:ea typeface="BIZ UDPゴシック" panose="020B0400000000000000" pitchFamily="50" charset="-128"/>
              </a:rPr>
              <a:t> マップ記憶アクションの振舞い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1" name="テキスト ボックス 80">
            <a:extLst>
              <a:ext uri="{FF2B5EF4-FFF2-40B4-BE49-F238E27FC236}">
                <a16:creationId xmlns:a16="http://schemas.microsoft.com/office/drawing/2014/main" id="{43007BD1-C702-7570-4F30-4E407FE25823}"/>
              </a:ext>
            </a:extLst>
          </p:cNvPr>
          <p:cNvSpPr txBox="1"/>
          <p:nvPr/>
        </p:nvSpPr>
        <p:spPr>
          <a:xfrm>
            <a:off x="3133372" y="6441562"/>
            <a:ext cx="5112568"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3.4 </a:t>
            </a:r>
            <a:r>
              <a:rPr lang="ja-JP" altLang="en-US" sz="1250" dirty="0">
                <a:latin typeface="BIZ UDPゴシック" panose="020B0400000000000000" pitchFamily="50" charset="-128"/>
                <a:ea typeface="BIZ UDPゴシック" panose="020B0400000000000000" pitchFamily="50" charset="-128"/>
              </a:rPr>
              <a:t>走行アクションの振舞い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ライントレース走行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5451C51F-B9B9-CF16-A5F4-E16A97D6E2EF}"/>
              </a:ext>
            </a:extLst>
          </p:cNvPr>
          <p:cNvSpPr txBox="1"/>
          <p:nvPr/>
        </p:nvSpPr>
        <p:spPr>
          <a:xfrm>
            <a:off x="4751363" y="10184153"/>
            <a:ext cx="458312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3.5 </a:t>
            </a:r>
            <a:r>
              <a:rPr lang="ja-JP" altLang="en-US" sz="1250" dirty="0">
                <a:latin typeface="BIZ UDPゴシック" panose="020B0400000000000000" pitchFamily="50" charset="-128"/>
                <a:ea typeface="BIZ UDPゴシック" panose="020B0400000000000000" pitchFamily="50" charset="-128"/>
              </a:rPr>
              <a:t>走行アクションの振舞い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巻き戻し走行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EE1AC1E6-E3C4-BEC4-13AC-B12EE2EE2FBA}"/>
              </a:ext>
            </a:extLst>
          </p:cNvPr>
          <p:cNvSpPr txBox="1"/>
          <p:nvPr/>
        </p:nvSpPr>
        <p:spPr>
          <a:xfrm>
            <a:off x="10037473" y="2701930"/>
            <a:ext cx="2907797"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3.6 </a:t>
            </a:r>
            <a:r>
              <a:rPr lang="ja-JP" altLang="en-US" sz="1250" dirty="0">
                <a:latin typeface="BIZ UDPゴシック" panose="020B0400000000000000" pitchFamily="50" charset="-128"/>
                <a:ea typeface="BIZ UDPゴシック" panose="020B0400000000000000" pitchFamily="50" charset="-128"/>
              </a:rPr>
              <a:t>駆動の振舞い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777D624A-5BA3-097F-E531-C113D4483B9F}"/>
              </a:ext>
            </a:extLst>
          </p:cNvPr>
          <p:cNvSpPr txBox="1"/>
          <p:nvPr/>
        </p:nvSpPr>
        <p:spPr>
          <a:xfrm>
            <a:off x="8124024" y="3971555"/>
            <a:ext cx="3346136" cy="477054"/>
          </a:xfrm>
          <a:prstGeom prst="rect">
            <a:avLst/>
          </a:prstGeom>
          <a:noFill/>
        </p:spPr>
        <p:txBody>
          <a:bodyPr wrap="square" rtlCol="0">
            <a:spAutoFit/>
          </a:bodyPr>
          <a:lstStyle/>
          <a:p>
            <a:pPr algn="ctr"/>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3.7 </a:t>
            </a:r>
            <a:r>
              <a:rPr kumimoji="1"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ライン色変化検知</a:t>
            </a:r>
            <a:r>
              <a:rPr kumimoji="1" lang="en-US" altLang="ja-JP" sz="1250" dirty="0">
                <a:latin typeface="BIZ UDPゴシック" panose="020B0400000000000000" pitchFamily="50" charset="-128"/>
                <a:ea typeface="BIZ UDPゴシック" panose="020B0400000000000000" pitchFamily="50" charset="-128"/>
              </a:rPr>
              <a:t>)</a:t>
            </a:r>
          </a:p>
          <a:p>
            <a:pPr algn="ct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AF2A3D59-9F83-F533-EDB2-8916D8F30388}"/>
              </a:ext>
            </a:extLst>
          </p:cNvPr>
          <p:cNvSpPr txBox="1"/>
          <p:nvPr/>
        </p:nvSpPr>
        <p:spPr>
          <a:xfrm>
            <a:off x="11597132" y="3964652"/>
            <a:ext cx="3180038" cy="477054"/>
          </a:xfrm>
          <a:prstGeom prst="rect">
            <a:avLst/>
          </a:prstGeom>
          <a:noFill/>
        </p:spPr>
        <p:txBody>
          <a:bodyPr wrap="square" rtlCol="0">
            <a:spAutoFit/>
          </a:bodyPr>
          <a:lstStyle/>
          <a:p>
            <a:pPr algn="ctr"/>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3.8 </a:t>
            </a:r>
            <a:r>
              <a:rPr kumimoji="1"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ラインズレ計測</a:t>
            </a:r>
            <a:r>
              <a:rPr kumimoji="1" lang="en-US" altLang="ja-JP" sz="1250" dirty="0">
                <a:latin typeface="BIZ UDPゴシック" panose="020B0400000000000000" pitchFamily="50" charset="-128"/>
                <a:ea typeface="BIZ UDPゴシック" panose="020B0400000000000000" pitchFamily="50" charset="-128"/>
              </a:rPr>
              <a:t>)</a:t>
            </a:r>
          </a:p>
          <a:p>
            <a:pPr algn="ct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01188BA0-DD3D-2076-1C4F-A75594286580}"/>
              </a:ext>
            </a:extLst>
          </p:cNvPr>
          <p:cNvSpPr txBox="1"/>
          <p:nvPr/>
        </p:nvSpPr>
        <p:spPr>
          <a:xfrm>
            <a:off x="7719457" y="5663299"/>
            <a:ext cx="3888432" cy="477054"/>
          </a:xfrm>
          <a:prstGeom prst="rect">
            <a:avLst/>
          </a:prstGeom>
          <a:noFill/>
        </p:spPr>
        <p:txBody>
          <a:bodyPr wrap="square" rtlCol="0">
            <a:spAutoFit/>
          </a:bodyPr>
          <a:lstStyle/>
          <a:p>
            <a:pPr algn="ctr"/>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3.9 </a:t>
            </a:r>
            <a:r>
              <a:rPr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カーブ検知</a:t>
            </a:r>
            <a:r>
              <a:rPr kumimoji="1" lang="en-US" altLang="ja-JP" sz="1250" dirty="0">
                <a:latin typeface="BIZ UDPゴシック" panose="020B0400000000000000" pitchFamily="50" charset="-128"/>
                <a:ea typeface="BIZ UDPゴシック" panose="020B0400000000000000" pitchFamily="50" charset="-128"/>
              </a:rPr>
              <a:t>)</a:t>
            </a:r>
          </a:p>
          <a:p>
            <a:pPr algn="ct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2" name="図 11">
            <a:extLst>
              <a:ext uri="{FF2B5EF4-FFF2-40B4-BE49-F238E27FC236}">
                <a16:creationId xmlns:a16="http://schemas.microsoft.com/office/drawing/2014/main" id="{040B2A2F-9E89-1F6D-ADFD-A18B6BF40FC9}"/>
              </a:ext>
            </a:extLst>
          </p:cNvPr>
          <p:cNvPicPr>
            <a:picLocks noChangeAspect="1"/>
          </p:cNvPicPr>
          <p:nvPr/>
        </p:nvPicPr>
        <p:blipFill>
          <a:blip r:embed="rId7"/>
          <a:stretch>
            <a:fillRect/>
          </a:stretch>
        </p:blipFill>
        <p:spPr>
          <a:xfrm>
            <a:off x="168922" y="6717326"/>
            <a:ext cx="4583122" cy="1798238"/>
          </a:xfrm>
          <a:prstGeom prst="rect">
            <a:avLst/>
          </a:prstGeom>
        </p:spPr>
      </p:pic>
      <p:pic>
        <p:nvPicPr>
          <p:cNvPr id="14" name="図 13">
            <a:extLst>
              <a:ext uri="{FF2B5EF4-FFF2-40B4-BE49-F238E27FC236}">
                <a16:creationId xmlns:a16="http://schemas.microsoft.com/office/drawing/2014/main" id="{8FBDA9E5-C519-21C8-A00D-5A08784FB85D}"/>
              </a:ext>
            </a:extLst>
          </p:cNvPr>
          <p:cNvPicPr>
            <a:picLocks noChangeAspect="1"/>
          </p:cNvPicPr>
          <p:nvPr/>
        </p:nvPicPr>
        <p:blipFill>
          <a:blip r:embed="rId8"/>
          <a:stretch>
            <a:fillRect/>
          </a:stretch>
        </p:blipFill>
        <p:spPr>
          <a:xfrm>
            <a:off x="192096" y="8741739"/>
            <a:ext cx="4559948" cy="1475044"/>
          </a:xfrm>
          <a:prstGeom prst="rect">
            <a:avLst/>
          </a:prstGeom>
        </p:spPr>
      </p:pic>
      <p:sp>
        <p:nvSpPr>
          <p:cNvPr id="2" name="Rectangle 3">
            <a:extLst>
              <a:ext uri="{FF2B5EF4-FFF2-40B4-BE49-F238E27FC236}">
                <a16:creationId xmlns:a16="http://schemas.microsoft.com/office/drawing/2014/main" id="{7F201006-96EE-7350-D749-CED8FF631D03}"/>
              </a:ext>
            </a:extLst>
          </p:cNvPr>
          <p:cNvSpPr>
            <a:spLocks noChangeArrowheads="1"/>
          </p:cNvSpPr>
          <p:nvPr/>
        </p:nvSpPr>
        <p:spPr bwMode="auto">
          <a:xfrm>
            <a:off x="9081437" y="6133567"/>
            <a:ext cx="5885415" cy="446892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0" dirty="0">
                <a:solidFill>
                  <a:srgbClr val="FF0000"/>
                </a:solidFill>
                <a:latin typeface="UD デジタル 教科書体 NP" panose="02020400000000000000" pitchFamily="18" charset="-128"/>
                <a:ea typeface="UD デジタル 教科書体 NP" panose="02020400000000000000" pitchFamily="18" charset="-128"/>
              </a:rPr>
              <a:t>3-2. </a:t>
            </a:r>
            <a:r>
              <a:rPr lang="ja-JP" altLang="en-US" sz="1780" dirty="0">
                <a:solidFill>
                  <a:srgbClr val="FF0000"/>
                </a:solidFill>
                <a:latin typeface="UD デジタル 教科書体 NP" panose="02020400000000000000" pitchFamily="18" charset="-128"/>
                <a:ea typeface="UD デジタル 教科書体 NP" panose="02020400000000000000" pitchFamily="18" charset="-128"/>
              </a:rPr>
              <a:t>状態遷移</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さ</a:t>
            </a: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15" name="図 14">
            <a:extLst>
              <a:ext uri="{FF2B5EF4-FFF2-40B4-BE49-F238E27FC236}">
                <a16:creationId xmlns:a16="http://schemas.microsoft.com/office/drawing/2014/main" id="{4CACD60B-AE06-978E-CE14-684457E54830}"/>
              </a:ext>
            </a:extLst>
          </p:cNvPr>
          <p:cNvPicPr>
            <a:picLocks noChangeAspect="1"/>
          </p:cNvPicPr>
          <p:nvPr/>
        </p:nvPicPr>
        <p:blipFill>
          <a:blip r:embed="rId9"/>
          <a:stretch>
            <a:fillRect/>
          </a:stretch>
        </p:blipFill>
        <p:spPr>
          <a:xfrm>
            <a:off x="184899" y="3030206"/>
            <a:ext cx="2592395" cy="3435057"/>
          </a:xfrm>
          <a:prstGeom prst="rect">
            <a:avLst/>
          </a:prstGeom>
        </p:spPr>
      </p:pic>
      <p:pic>
        <p:nvPicPr>
          <p:cNvPr id="21" name="図 20">
            <a:extLst>
              <a:ext uri="{FF2B5EF4-FFF2-40B4-BE49-F238E27FC236}">
                <a16:creationId xmlns:a16="http://schemas.microsoft.com/office/drawing/2014/main" id="{7926BB78-E260-5C15-7585-7254E3DF65D3}"/>
              </a:ext>
            </a:extLst>
          </p:cNvPr>
          <p:cNvPicPr>
            <a:picLocks noChangeAspect="1"/>
          </p:cNvPicPr>
          <p:nvPr/>
        </p:nvPicPr>
        <p:blipFill>
          <a:blip r:embed="rId10"/>
          <a:stretch>
            <a:fillRect/>
          </a:stretch>
        </p:blipFill>
        <p:spPr>
          <a:xfrm>
            <a:off x="4821393" y="6816408"/>
            <a:ext cx="4190695" cy="3426042"/>
          </a:xfrm>
          <a:prstGeom prst="rect">
            <a:avLst/>
          </a:prstGeom>
        </p:spPr>
      </p:pic>
      <p:pic>
        <p:nvPicPr>
          <p:cNvPr id="37" name="図 36">
            <a:extLst>
              <a:ext uri="{FF2B5EF4-FFF2-40B4-BE49-F238E27FC236}">
                <a16:creationId xmlns:a16="http://schemas.microsoft.com/office/drawing/2014/main" id="{03B94A87-CB33-CD3A-4C9A-09D56EC95F46}"/>
              </a:ext>
            </a:extLst>
          </p:cNvPr>
          <p:cNvPicPr>
            <a:picLocks noChangeAspect="1"/>
          </p:cNvPicPr>
          <p:nvPr/>
        </p:nvPicPr>
        <p:blipFill>
          <a:blip r:embed="rId11"/>
          <a:stretch>
            <a:fillRect/>
          </a:stretch>
        </p:blipFill>
        <p:spPr>
          <a:xfrm>
            <a:off x="8032051" y="3008449"/>
            <a:ext cx="3530082" cy="1025335"/>
          </a:xfrm>
          <a:prstGeom prst="rect">
            <a:avLst/>
          </a:prstGeom>
        </p:spPr>
      </p:pic>
      <p:pic>
        <p:nvPicPr>
          <p:cNvPr id="40" name="図 39">
            <a:extLst>
              <a:ext uri="{FF2B5EF4-FFF2-40B4-BE49-F238E27FC236}">
                <a16:creationId xmlns:a16="http://schemas.microsoft.com/office/drawing/2014/main" id="{109A1086-0B0D-ECEB-0D55-087A84AC2E4D}"/>
              </a:ext>
            </a:extLst>
          </p:cNvPr>
          <p:cNvPicPr>
            <a:picLocks noChangeAspect="1"/>
          </p:cNvPicPr>
          <p:nvPr/>
        </p:nvPicPr>
        <p:blipFill>
          <a:blip r:embed="rId12"/>
          <a:stretch>
            <a:fillRect/>
          </a:stretch>
        </p:blipFill>
        <p:spPr>
          <a:xfrm>
            <a:off x="11592123" y="3008449"/>
            <a:ext cx="3346136" cy="1025335"/>
          </a:xfrm>
          <a:prstGeom prst="rect">
            <a:avLst/>
          </a:prstGeom>
        </p:spPr>
      </p:pic>
      <p:pic>
        <p:nvPicPr>
          <p:cNvPr id="42" name="図 41">
            <a:extLst>
              <a:ext uri="{FF2B5EF4-FFF2-40B4-BE49-F238E27FC236}">
                <a16:creationId xmlns:a16="http://schemas.microsoft.com/office/drawing/2014/main" id="{5545683C-A1AF-4F56-A886-89E43BFFE917}"/>
              </a:ext>
            </a:extLst>
          </p:cNvPr>
          <p:cNvPicPr>
            <a:picLocks noChangeAspect="1"/>
          </p:cNvPicPr>
          <p:nvPr/>
        </p:nvPicPr>
        <p:blipFill>
          <a:blip r:embed="rId13"/>
          <a:stretch>
            <a:fillRect/>
          </a:stretch>
        </p:blipFill>
        <p:spPr>
          <a:xfrm>
            <a:off x="8056346" y="4448609"/>
            <a:ext cx="3505787" cy="1257337"/>
          </a:xfrm>
          <a:prstGeom prst="rect">
            <a:avLst/>
          </a:prstGeom>
        </p:spPr>
      </p:pic>
      <p:pic>
        <p:nvPicPr>
          <p:cNvPr id="44" name="図 43">
            <a:extLst>
              <a:ext uri="{FF2B5EF4-FFF2-40B4-BE49-F238E27FC236}">
                <a16:creationId xmlns:a16="http://schemas.microsoft.com/office/drawing/2014/main" id="{9EF90E28-4E8F-566B-D246-2D0776E70378}"/>
              </a:ext>
            </a:extLst>
          </p:cNvPr>
          <p:cNvPicPr>
            <a:picLocks noChangeAspect="1"/>
          </p:cNvPicPr>
          <p:nvPr/>
        </p:nvPicPr>
        <p:blipFill>
          <a:blip r:embed="rId14"/>
          <a:stretch>
            <a:fillRect/>
          </a:stretch>
        </p:blipFill>
        <p:spPr>
          <a:xfrm>
            <a:off x="8003183" y="665386"/>
            <a:ext cx="6906208" cy="2107945"/>
          </a:xfrm>
          <a:prstGeom prst="rect">
            <a:avLst/>
          </a:prstGeom>
        </p:spPr>
      </p:pic>
      <p:pic>
        <p:nvPicPr>
          <p:cNvPr id="46" name="図 45">
            <a:extLst>
              <a:ext uri="{FF2B5EF4-FFF2-40B4-BE49-F238E27FC236}">
                <a16:creationId xmlns:a16="http://schemas.microsoft.com/office/drawing/2014/main" id="{922B741C-D096-C726-AA5B-2ECFF66BC725}"/>
              </a:ext>
            </a:extLst>
          </p:cNvPr>
          <p:cNvPicPr>
            <a:picLocks noChangeAspect="1"/>
          </p:cNvPicPr>
          <p:nvPr/>
        </p:nvPicPr>
        <p:blipFill>
          <a:blip r:embed="rId15"/>
          <a:stretch>
            <a:fillRect/>
          </a:stretch>
        </p:blipFill>
        <p:spPr>
          <a:xfrm>
            <a:off x="11565795" y="4409802"/>
            <a:ext cx="3359016" cy="1226817"/>
          </a:xfrm>
          <a:prstGeom prst="rect">
            <a:avLst/>
          </a:prstGeom>
        </p:spPr>
      </p:pic>
      <p:sp>
        <p:nvSpPr>
          <p:cNvPr id="47" name="テキスト ボックス 46">
            <a:extLst>
              <a:ext uri="{FF2B5EF4-FFF2-40B4-BE49-F238E27FC236}">
                <a16:creationId xmlns:a16="http://schemas.microsoft.com/office/drawing/2014/main" id="{4D9A6FDB-F16A-807C-0944-E416ABBC148D}"/>
              </a:ext>
            </a:extLst>
          </p:cNvPr>
          <p:cNvSpPr txBox="1"/>
          <p:nvPr/>
        </p:nvSpPr>
        <p:spPr>
          <a:xfrm>
            <a:off x="11207746" y="5633938"/>
            <a:ext cx="3888432" cy="477054"/>
          </a:xfrm>
          <a:prstGeom prst="rect">
            <a:avLst/>
          </a:prstGeom>
          <a:noFill/>
        </p:spPr>
        <p:txBody>
          <a:bodyPr wrap="square" rtlCol="0">
            <a:spAutoFit/>
          </a:bodyPr>
          <a:lstStyle/>
          <a:p>
            <a:pPr algn="ctr"/>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3.10 </a:t>
            </a:r>
            <a:r>
              <a:rPr kumimoji="1" lang="ja-JP" altLang="en-US" sz="1250" dirty="0">
                <a:latin typeface="BIZ UDPゴシック" panose="020B0400000000000000" pitchFamily="50" charset="-128"/>
                <a:ea typeface="BIZ UDPゴシック" panose="020B0400000000000000" pitchFamily="50" charset="-128"/>
              </a:rPr>
              <a:t>駆動</a:t>
            </a:r>
            <a:r>
              <a:rPr lang="ja-JP" altLang="en-US" sz="1250" dirty="0">
                <a:latin typeface="BIZ UDPゴシック" panose="020B0400000000000000" pitchFamily="50" charset="-128"/>
                <a:ea typeface="BIZ UDPゴシック" panose="020B0400000000000000" pitchFamily="50" charset="-128"/>
              </a:rPr>
              <a:t>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走行履歴取得</a:t>
            </a:r>
            <a:r>
              <a:rPr kumimoji="1" lang="en-US" altLang="ja-JP" sz="1250" dirty="0">
                <a:latin typeface="BIZ UDPゴシック" panose="020B0400000000000000" pitchFamily="50" charset="-128"/>
                <a:ea typeface="BIZ UDPゴシック" panose="020B0400000000000000" pitchFamily="50" charset="-128"/>
              </a:rPr>
              <a:t>)</a:t>
            </a:r>
          </a:p>
          <a:p>
            <a:pPr algn="ct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6459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8170747" y="600411"/>
            <a:ext cx="6896672" cy="10050544"/>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先述の通りバーチャル運転手は競技者から</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引き渡されたマップ情報を基に走行する。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1.3</a:t>
            </a:r>
            <a:r>
              <a:rPr lang="ja-JP" altLang="en-US" sz="1200" dirty="0">
                <a:latin typeface="UD デジタル 教科書体 NP" panose="02020400000000000000" pitchFamily="18" charset="-128"/>
                <a:ea typeface="UD デジタル 教科書体 NP" panose="02020400000000000000" pitchFamily="18" charset="-128"/>
              </a:rPr>
              <a:t>にダブルループ攻略における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マップ情報を示した。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また、マップ情報を利用したダブルループ</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攻略の流れを図</a:t>
            </a:r>
            <a:r>
              <a:rPr lang="en-US" altLang="ja-JP" sz="1200" dirty="0">
                <a:latin typeface="UD デジタル 教科書体 NP" panose="02020400000000000000" pitchFamily="18" charset="-128"/>
                <a:ea typeface="UD デジタル 教科書体 NP" panose="02020400000000000000" pitchFamily="18" charset="-128"/>
              </a:rPr>
              <a:t>1.4</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マップ情報の引き渡しには設定ファイルを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利用し、バーチャル運転手は処理開始時に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設定ファイルを読みこむこととする。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51931" y="602183"/>
            <a:ext cx="8118817" cy="339641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基本的な考え方として、我々競技者はバーチャル運転手に走行体の運転を依頼するイメージを持つこととした。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バーチャル運転手とは、限りなくライン上を走行しながら与えられた目的を達成する模範的な運転手を指す。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その上で目的を</a:t>
            </a:r>
            <a:r>
              <a:rPr lang="ja-JP" altLang="en-US" sz="1200" b="1" dirty="0">
                <a:latin typeface="UD デジタル 教科書体 NP" panose="02020400000000000000" pitchFamily="18" charset="-128"/>
                <a:ea typeface="UD デジタル 教科書体 NP" panose="02020400000000000000" pitchFamily="18" charset="-128"/>
              </a:rPr>
              <a:t>「ダブルループの攻略」</a:t>
            </a:r>
            <a:r>
              <a:rPr lang="ja-JP" altLang="en-US" sz="1200" dirty="0">
                <a:latin typeface="UD デジタル 教科書体 NP" panose="02020400000000000000" pitchFamily="18" charset="-128"/>
                <a:ea typeface="UD デジタル 教科書体 NP" panose="02020400000000000000" pitchFamily="18" charset="-128"/>
              </a:rPr>
              <a:t>と置き、ダブルループ侵入前から脱出後までのコースを汎化して捉えると、</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「分岐合図</a:t>
            </a:r>
            <a:r>
              <a:rPr lang="en-US" altLang="ja-JP"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青ライン</a:t>
            </a:r>
            <a:r>
              <a:rPr lang="en-US" altLang="ja-JP"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⇒「分岐</a:t>
            </a:r>
            <a:r>
              <a:rPr lang="en-US" altLang="ja-JP" sz="1200" b="1" dirty="0">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en-US" altLang="ja-JP" sz="1200" b="1" dirty="0">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」の繰返し</a:t>
            </a:r>
            <a:r>
              <a:rPr lang="ja-JP" altLang="en-US" sz="1200" dirty="0">
                <a:latin typeface="UD デジタル 教科書体 NP" panose="02020400000000000000" pitchFamily="18" charset="-128"/>
                <a:ea typeface="UD デジタル 教科書体 NP" panose="02020400000000000000" pitchFamily="18" charset="-128"/>
              </a:rPr>
              <a:t>であることが分かる。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そのため、バーチャル運転手に分岐合図検知後の分岐方向を順を追って教えておくことで、</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与えられた分岐のとおりにダブルループを走行することが期待できる。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ダブルループの侵入部を例に走行イメージを示す。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の</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赤矢印</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①</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の個所では黒ラインをトレースして走行する。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後ほど進路の決定を行うため、この時点では走行体が左右どちらのラインエッジを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走行しているかは問わない。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青ラインを検知後、</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青矢印</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②</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の個所では青ラインをトレースして走行する。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この時、最初に目指す方向が右であることをバーチャル運転手は知っている。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そのため、黒ライン検知後の</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③</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の個所ではバーチャル運転手は右を目指</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その時、際限なく右に向かう訳ではなく、ライン上を走行する特性によって、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ja-JP" altLang="en-US" sz="1200" dirty="0">
                <a:latin typeface="UD デジタル 教科書体 NP" panose="02020400000000000000" pitchFamily="18" charset="-128"/>
                <a:ea typeface="UD デジタル 教科書体 NP" panose="02020400000000000000" pitchFamily="18" charset="-128"/>
              </a:rPr>
              <a:t>の示すように、より右にあるラインに沿って走行することとなる。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以降もバーチャル運転手は分岐時の進行方向を知っており、上記の動作を繰り返すこととする。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2"/>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48679" y="3998602"/>
            <a:ext cx="11055730" cy="6652353"/>
          </a:xfrm>
          <a:prstGeom prst="rect">
            <a:avLst/>
          </a:prstGeom>
          <a:solidFill>
            <a:schemeClr val="bg1"/>
          </a:solidFill>
          <a:ln w="9525">
            <a:solidFill>
              <a:srgbClr val="ED7D31"/>
            </a:solidFill>
            <a:miter lim="800000"/>
            <a:headEnd/>
            <a:tailEnd/>
          </a:ln>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endParaRPr lang="en-US" altLang="ja-JP" sz="18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基本戦略の実現に向けて</a:t>
            </a:r>
            <a:r>
              <a:rPr lang="en-US" altLang="ja-JP" sz="1200" dirty="0">
                <a:latin typeface="UD デジタル 教科書体 NP" panose="02020400000000000000" pitchFamily="18" charset="-128"/>
                <a:ea typeface="UD デジタル 教科書体 NP" panose="02020400000000000000" pitchFamily="18" charset="-128"/>
              </a:rPr>
              <a:t>2</a:t>
            </a:r>
            <a:r>
              <a:rPr lang="ja-JP" altLang="en-US" sz="1200" dirty="0">
                <a:latin typeface="UD デジタル 教科書体 NP" panose="02020400000000000000" pitchFamily="18" charset="-128"/>
                <a:ea typeface="UD デジタル 教科書体 NP" panose="02020400000000000000" pitchFamily="18" charset="-128"/>
              </a:rPr>
              <a:t>つのサブシステムに分割して整理することとした。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つは先述した競技者から受けた依頼の通りに走行体を走行させる「バーチャル運転手」、もう</a:t>
            </a: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つは走行体</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自体の走行機能を提供する「走行システム」とする。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各サブシステムの</a:t>
            </a:r>
            <a:r>
              <a:rPr lang="en-US" altLang="ja-JP" sz="1200" dirty="0">
                <a:latin typeface="UD デジタル 教科書体 NP" panose="02020400000000000000" pitchFamily="18" charset="-128"/>
                <a:ea typeface="UD デジタル 教科書体 NP" panose="02020400000000000000" pitchFamily="18" charset="-128"/>
              </a:rPr>
              <a:t>ID</a:t>
            </a:r>
            <a:r>
              <a:rPr lang="ja-JP" altLang="en-US" sz="1200" dirty="0">
                <a:latin typeface="UD デジタル 教科書体 NP" panose="02020400000000000000" pitchFamily="18" charset="-128"/>
                <a:ea typeface="UD デジタル 教科書体 NP" panose="02020400000000000000" pitchFamily="18" charset="-128"/>
              </a:rPr>
              <a:t>として「バーチャル運転手」に対し「</a:t>
            </a:r>
            <a:r>
              <a:rPr lang="en-US" altLang="ja-JP" sz="1200" dirty="0">
                <a:latin typeface="UD デジタル 教科書体 NP" panose="02020400000000000000" pitchFamily="18" charset="-128"/>
                <a:ea typeface="UD デジタル 教科書体 NP" panose="02020400000000000000" pitchFamily="18" charset="-128"/>
              </a:rPr>
              <a:t>VD</a:t>
            </a:r>
            <a:r>
              <a:rPr lang="ja-JP" altLang="en-US" sz="1200" dirty="0">
                <a:latin typeface="UD デジタル 教科書体 NP" panose="02020400000000000000" pitchFamily="18" charset="-128"/>
                <a:ea typeface="UD デジタル 教科書体 NP" panose="02020400000000000000" pitchFamily="18" charset="-128"/>
              </a:rPr>
              <a:t>」、「走行システム」に対し「</a:t>
            </a:r>
            <a:r>
              <a:rPr lang="en-US" altLang="ja-JP" sz="1200" dirty="0">
                <a:latin typeface="UD デジタル 教科書体 NP" panose="02020400000000000000" pitchFamily="18" charset="-128"/>
                <a:ea typeface="UD デジタル 教科書体 NP" panose="02020400000000000000" pitchFamily="18" charset="-128"/>
              </a:rPr>
              <a:t>DS</a:t>
            </a:r>
            <a:r>
              <a:rPr lang="ja-JP" altLang="en-US" sz="1200" dirty="0">
                <a:latin typeface="UD デジタル 教科書体 NP" panose="02020400000000000000" pitchFamily="18" charset="-128"/>
                <a:ea typeface="UD デジタル 教科書体 NP" panose="02020400000000000000" pitchFamily="18" charset="-128"/>
              </a:rPr>
              <a:t>」を付与する。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ダブルループ攻略における各システムのユースケース分析を図</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に、競技者から見たシステムの入り口となる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ユースケース「バーチャル運転手」の「ダブルループを攻略する」の表</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に示す。</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3" name="テキスト ボックス 12">
            <a:extLst>
              <a:ext uri="{FF2B5EF4-FFF2-40B4-BE49-F238E27FC236}">
                <a16:creationId xmlns:a16="http://schemas.microsoft.com/office/drawing/2014/main" id="{81731CA3-517B-2FBA-E335-F9B8ED9FF651}"/>
              </a:ext>
            </a:extLst>
          </p:cNvPr>
          <p:cNvSpPr txBox="1"/>
          <p:nvPr/>
        </p:nvSpPr>
        <p:spPr>
          <a:xfrm>
            <a:off x="6494388" y="3575112"/>
            <a:ext cx="1567138" cy="284693"/>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1.1 </a:t>
            </a:r>
            <a:r>
              <a:rPr kumimoji="1" lang="ja-JP" altLang="en-US" sz="1200" dirty="0">
                <a:latin typeface="BIZ UDPゴシック" panose="020B0400000000000000" pitchFamily="50" charset="-128"/>
                <a:ea typeface="BIZ UDPゴシック" panose="020B0400000000000000" pitchFamily="50" charset="-128"/>
              </a:rPr>
              <a:t>走行イメージ</a:t>
            </a:r>
          </a:p>
        </p:txBody>
      </p:sp>
      <p:sp>
        <p:nvSpPr>
          <p:cNvPr id="38" name="テキスト ボックス 37">
            <a:extLst>
              <a:ext uri="{FF2B5EF4-FFF2-40B4-BE49-F238E27FC236}">
                <a16:creationId xmlns:a16="http://schemas.microsoft.com/office/drawing/2014/main" id="{CEA6922C-B158-5BCB-3136-8CE64D9DD0DB}"/>
              </a:ext>
            </a:extLst>
          </p:cNvPr>
          <p:cNvSpPr txBox="1"/>
          <p:nvPr/>
        </p:nvSpPr>
        <p:spPr>
          <a:xfrm>
            <a:off x="11281703" y="10344938"/>
            <a:ext cx="3766804"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1.4</a:t>
            </a:r>
            <a:r>
              <a:rPr lang="en-US" altLang="ja-JP" sz="1250" dirty="0">
                <a:latin typeface="BIZ UDPゴシック" panose="020B0400000000000000" pitchFamily="50" charset="-128"/>
                <a:ea typeface="BIZ UDPゴシック" panose="020B0400000000000000" pitchFamily="50" charset="-128"/>
              </a:rPr>
              <a:t> </a:t>
            </a:r>
            <a:r>
              <a:rPr lang="ja-JP" altLang="en-US" sz="1250" dirty="0">
                <a:latin typeface="BIZ UDPゴシック" panose="020B0400000000000000" pitchFamily="50" charset="-128"/>
                <a:ea typeface="BIZ UDPゴシック" panose="020B0400000000000000" pitchFamily="50" charset="-128"/>
              </a:rPr>
              <a:t>ダブルループ攻略の流れ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アクティビティ図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43" name="図 42">
            <a:extLst>
              <a:ext uri="{FF2B5EF4-FFF2-40B4-BE49-F238E27FC236}">
                <a16:creationId xmlns:a16="http://schemas.microsoft.com/office/drawing/2014/main" id="{36AD90E0-84F5-7312-6E5A-A0B82E18F1FA}"/>
              </a:ext>
            </a:extLst>
          </p:cNvPr>
          <p:cNvPicPr>
            <a:picLocks noChangeAspect="1"/>
          </p:cNvPicPr>
          <p:nvPr/>
        </p:nvPicPr>
        <p:blipFill>
          <a:blip r:embed="rId9"/>
          <a:stretch>
            <a:fillRect/>
          </a:stretch>
        </p:blipFill>
        <p:spPr>
          <a:xfrm>
            <a:off x="6119424" y="1855418"/>
            <a:ext cx="1958754" cy="1726226"/>
          </a:xfrm>
          <a:prstGeom prst="rect">
            <a:avLst/>
          </a:prstGeom>
        </p:spPr>
      </p:pic>
      <p:sp>
        <p:nvSpPr>
          <p:cNvPr id="4" name="テキスト ボックス 3">
            <a:extLst>
              <a:ext uri="{FF2B5EF4-FFF2-40B4-BE49-F238E27FC236}">
                <a16:creationId xmlns:a16="http://schemas.microsoft.com/office/drawing/2014/main" id="{B2CED557-90FC-4AAA-E417-5F33110243FF}"/>
              </a:ext>
            </a:extLst>
          </p:cNvPr>
          <p:cNvSpPr txBox="1"/>
          <p:nvPr/>
        </p:nvSpPr>
        <p:spPr>
          <a:xfrm>
            <a:off x="2273717" y="10363796"/>
            <a:ext cx="3329790" cy="276999"/>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1.2 </a:t>
            </a:r>
            <a:r>
              <a:rPr lang="ja-JP" altLang="en-US" sz="1200" dirty="0">
                <a:latin typeface="BIZ UDPゴシック" panose="020B0400000000000000" pitchFamily="50" charset="-128"/>
                <a:ea typeface="BIZ UDPゴシック" panose="020B0400000000000000" pitchFamily="50" charset="-128"/>
              </a:rPr>
              <a:t>ダブルループ攻略</a:t>
            </a:r>
            <a:r>
              <a:rPr lang="en-US" altLang="ja-JP" sz="1200" dirty="0">
                <a:latin typeface="BIZ UDPゴシック" panose="020B0400000000000000" pitchFamily="50" charset="-128"/>
                <a:ea typeface="BIZ UDPゴシック" panose="020B0400000000000000" pitchFamily="50" charset="-128"/>
              </a:rPr>
              <a:t>(</a:t>
            </a:r>
            <a:r>
              <a:rPr lang="ja-JP" altLang="en-US" sz="1200" dirty="0">
                <a:latin typeface="BIZ UDPゴシック" panose="020B0400000000000000" pitchFamily="50" charset="-128"/>
                <a:ea typeface="BIZ UDPゴシック" panose="020B0400000000000000" pitchFamily="50" charset="-128"/>
              </a:rPr>
              <a:t>ミスユースケース図</a:t>
            </a:r>
            <a:r>
              <a:rPr lang="en-US" altLang="ja-JP" sz="120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967E377B-E9F9-069E-0A68-5F0626603D6D}"/>
              </a:ext>
            </a:extLst>
          </p:cNvPr>
          <p:cNvSpPr txBox="1"/>
          <p:nvPr/>
        </p:nvSpPr>
        <p:spPr>
          <a:xfrm>
            <a:off x="7775699" y="4049762"/>
            <a:ext cx="3329790" cy="461665"/>
          </a:xfrm>
          <a:prstGeom prst="rect">
            <a:avLst/>
          </a:prstGeom>
          <a:noFill/>
        </p:spPr>
        <p:txBody>
          <a:bodyPr wrap="square" rtlCol="0">
            <a:spAutoFit/>
          </a:bodyPr>
          <a:lstStyle/>
          <a:p>
            <a:pPr algn="ctr"/>
            <a:r>
              <a:rPr lang="ja-JP" altLang="en-US" sz="1200" dirty="0">
                <a:latin typeface="BIZ UDPゴシック" panose="020B0400000000000000" pitchFamily="50" charset="-128"/>
                <a:ea typeface="BIZ UDPゴシック" panose="020B0400000000000000" pitchFamily="50" charset="-128"/>
              </a:rPr>
              <a:t>表</a:t>
            </a:r>
            <a:r>
              <a:rPr kumimoji="1" lang="en-US" altLang="ja-JP" sz="1200" dirty="0">
                <a:latin typeface="BIZ UDPゴシック" panose="020B0400000000000000" pitchFamily="50" charset="-128"/>
                <a:ea typeface="BIZ UDPゴシック" panose="020B0400000000000000" pitchFamily="50" charset="-128"/>
              </a:rPr>
              <a:t>1.</a:t>
            </a:r>
            <a:r>
              <a:rPr lang="en-US" altLang="ja-JP" sz="1200" dirty="0">
                <a:latin typeface="BIZ UDPゴシック" panose="020B0400000000000000" pitchFamily="50" charset="-128"/>
                <a:ea typeface="BIZ UDPゴシック" panose="020B0400000000000000" pitchFamily="50" charset="-128"/>
              </a:rPr>
              <a:t>1</a:t>
            </a:r>
            <a:r>
              <a:rPr kumimoji="1" lang="en-US" altLang="ja-JP" sz="1200" dirty="0">
                <a:latin typeface="BIZ UDPゴシック" panose="020B0400000000000000" pitchFamily="50" charset="-128"/>
                <a:ea typeface="BIZ UDPゴシック" panose="020B0400000000000000" pitchFamily="50" charset="-128"/>
              </a:rPr>
              <a:t> [UC_VD_001</a:t>
            </a:r>
            <a:r>
              <a:rPr lang="en-US" altLang="ja-JP" sz="1200" dirty="0">
                <a:latin typeface="BIZ UDPゴシック" panose="020B0400000000000000" pitchFamily="50" charset="-128"/>
                <a:ea typeface="BIZ UDPゴシック" panose="020B0400000000000000" pitchFamily="50" charset="-128"/>
              </a:rPr>
              <a:t>]</a:t>
            </a:r>
            <a:r>
              <a:rPr lang="ja-JP" altLang="en-US" sz="1200" dirty="0">
                <a:latin typeface="BIZ UDPゴシック" panose="020B0400000000000000" pitchFamily="50" charset="-128"/>
                <a:ea typeface="BIZ UDPゴシック" panose="020B0400000000000000" pitchFamily="50" charset="-128"/>
              </a:rPr>
              <a:t>ダブルループを攻略する</a:t>
            </a:r>
            <a:endParaRPr lang="en-US" altLang="ja-JP" sz="1200" dirty="0">
              <a:latin typeface="BIZ UDPゴシック" panose="020B0400000000000000" pitchFamily="50" charset="-128"/>
              <a:ea typeface="BIZ UDPゴシック" panose="020B0400000000000000" pitchFamily="50" charset="-128"/>
            </a:endParaRPr>
          </a:p>
          <a:p>
            <a:pPr algn="ctr"/>
            <a:r>
              <a:rPr kumimoji="1" lang="en-US" altLang="ja-JP" sz="1200" dirty="0">
                <a:latin typeface="BIZ UDPゴシック" panose="020B0400000000000000" pitchFamily="50" charset="-128"/>
                <a:ea typeface="BIZ UDPゴシック" panose="020B0400000000000000" pitchFamily="50" charset="-128"/>
              </a:rPr>
              <a:t>(</a:t>
            </a:r>
            <a:r>
              <a:rPr kumimoji="1" lang="ja-JP" altLang="en-US" sz="1200" dirty="0">
                <a:latin typeface="BIZ UDPゴシック" panose="020B0400000000000000" pitchFamily="50" charset="-128"/>
                <a:ea typeface="BIZ UDPゴシック" panose="020B0400000000000000" pitchFamily="50" charset="-128"/>
              </a:rPr>
              <a:t>ユースケース記述</a:t>
            </a:r>
            <a:r>
              <a:rPr kumimoji="1" lang="en-US" altLang="ja-JP" sz="120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4" name="図 13">
            <a:extLst>
              <a:ext uri="{FF2B5EF4-FFF2-40B4-BE49-F238E27FC236}">
                <a16:creationId xmlns:a16="http://schemas.microsoft.com/office/drawing/2014/main" id="{13D1BFA0-2530-CB44-0271-42D33AEBEAA2}"/>
              </a:ext>
            </a:extLst>
          </p:cNvPr>
          <p:cNvPicPr>
            <a:picLocks noChangeAspect="1"/>
          </p:cNvPicPr>
          <p:nvPr/>
        </p:nvPicPr>
        <p:blipFill>
          <a:blip r:embed="rId10"/>
          <a:stretch>
            <a:fillRect/>
          </a:stretch>
        </p:blipFill>
        <p:spPr>
          <a:xfrm>
            <a:off x="8514879" y="2745718"/>
            <a:ext cx="2429172" cy="1225729"/>
          </a:xfrm>
          <a:prstGeom prst="rect">
            <a:avLst/>
          </a:prstGeom>
        </p:spPr>
      </p:pic>
      <p:pic>
        <p:nvPicPr>
          <p:cNvPr id="19" name="図 18">
            <a:extLst>
              <a:ext uri="{FF2B5EF4-FFF2-40B4-BE49-F238E27FC236}">
                <a16:creationId xmlns:a16="http://schemas.microsoft.com/office/drawing/2014/main" id="{8D0A7F59-A295-98CD-394C-CF32C09B7310}"/>
              </a:ext>
            </a:extLst>
          </p:cNvPr>
          <p:cNvPicPr>
            <a:picLocks noChangeAspect="1"/>
          </p:cNvPicPr>
          <p:nvPr/>
        </p:nvPicPr>
        <p:blipFill>
          <a:blip r:embed="rId11"/>
          <a:stretch>
            <a:fillRect/>
          </a:stretch>
        </p:blipFill>
        <p:spPr>
          <a:xfrm>
            <a:off x="11222258" y="665746"/>
            <a:ext cx="3714444" cy="3113235"/>
          </a:xfrm>
          <a:prstGeom prst="rect">
            <a:avLst/>
          </a:prstGeom>
        </p:spPr>
      </p:pic>
      <p:sp>
        <p:nvSpPr>
          <p:cNvPr id="20" name="テキスト ボックス 19">
            <a:extLst>
              <a:ext uri="{FF2B5EF4-FFF2-40B4-BE49-F238E27FC236}">
                <a16:creationId xmlns:a16="http://schemas.microsoft.com/office/drawing/2014/main" id="{F6B000CE-6E3F-22FC-7839-CBEE0826B8AA}"/>
              </a:ext>
            </a:extLst>
          </p:cNvPr>
          <p:cNvSpPr txBox="1"/>
          <p:nvPr/>
        </p:nvSpPr>
        <p:spPr>
          <a:xfrm>
            <a:off x="8046309" y="2523973"/>
            <a:ext cx="3329790" cy="276999"/>
          </a:xfrm>
          <a:prstGeom prst="rect">
            <a:avLst/>
          </a:prstGeom>
          <a:noFill/>
        </p:spPr>
        <p:txBody>
          <a:bodyPr wrap="square" rtlCol="0">
            <a:spAutoFit/>
          </a:bodyPr>
          <a:lstStyle/>
          <a:p>
            <a:pPr algn="ctr"/>
            <a:r>
              <a:rPr lang="ja-JP" altLang="en-US" sz="1200" dirty="0">
                <a:latin typeface="BIZ UDPゴシック" panose="020B0400000000000000" pitchFamily="50" charset="-128"/>
                <a:ea typeface="BIZ UDPゴシック" panose="020B0400000000000000" pitchFamily="50" charset="-128"/>
              </a:rPr>
              <a:t>表</a:t>
            </a:r>
            <a:r>
              <a:rPr kumimoji="1" lang="en-US" altLang="ja-JP" sz="1200" dirty="0">
                <a:latin typeface="BIZ UDPゴシック" panose="020B0400000000000000" pitchFamily="50" charset="-128"/>
                <a:ea typeface="BIZ UDPゴシック" panose="020B0400000000000000" pitchFamily="50" charset="-128"/>
              </a:rPr>
              <a:t>1.2 </a:t>
            </a:r>
            <a:r>
              <a:rPr kumimoji="1" lang="ja-JP" altLang="en-US" sz="1200" dirty="0">
                <a:latin typeface="BIZ UDPゴシック" panose="020B0400000000000000" pitchFamily="50" charset="-128"/>
                <a:ea typeface="BIZ UDPゴシック" panose="020B0400000000000000" pitchFamily="50" charset="-128"/>
              </a:rPr>
              <a:t>ダブルループの</a:t>
            </a:r>
            <a:r>
              <a:rPr lang="ja-JP" altLang="en-US" sz="120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3" name="テキスト ボックス 22">
            <a:extLst>
              <a:ext uri="{FF2B5EF4-FFF2-40B4-BE49-F238E27FC236}">
                <a16:creationId xmlns:a16="http://schemas.microsoft.com/office/drawing/2014/main" id="{9CDC1353-9A1E-5A50-6F1F-871C81B46E15}"/>
              </a:ext>
            </a:extLst>
          </p:cNvPr>
          <p:cNvSpPr txBox="1"/>
          <p:nvPr/>
        </p:nvSpPr>
        <p:spPr>
          <a:xfrm>
            <a:off x="11606912" y="3686491"/>
            <a:ext cx="3329790"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1.3 </a:t>
            </a:r>
            <a:r>
              <a:rPr kumimoji="1" lang="ja-JP" altLang="en-US" sz="1200" dirty="0">
                <a:latin typeface="BIZ UDPゴシック" panose="020B0400000000000000" pitchFamily="50" charset="-128"/>
                <a:ea typeface="BIZ UDPゴシック" panose="020B0400000000000000" pitchFamily="50" charset="-128"/>
              </a:rPr>
              <a:t>ダブルループの</a:t>
            </a:r>
            <a:r>
              <a:rPr lang="ja-JP" altLang="en-US" sz="120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58B5AEBA-4708-E887-C34E-8B4209CFCCA7}"/>
              </a:ext>
            </a:extLst>
          </p:cNvPr>
          <p:cNvPicPr>
            <a:picLocks noChangeAspect="1"/>
          </p:cNvPicPr>
          <p:nvPr/>
        </p:nvPicPr>
        <p:blipFill>
          <a:blip r:embed="rId12"/>
          <a:stretch>
            <a:fillRect/>
          </a:stretch>
        </p:blipFill>
        <p:spPr>
          <a:xfrm>
            <a:off x="7797558" y="4482454"/>
            <a:ext cx="3218501" cy="6111633"/>
          </a:xfrm>
          <a:prstGeom prst="rect">
            <a:avLst/>
          </a:prstGeom>
        </p:spPr>
      </p:pic>
      <p:pic>
        <p:nvPicPr>
          <p:cNvPr id="34" name="図 33">
            <a:extLst>
              <a:ext uri="{FF2B5EF4-FFF2-40B4-BE49-F238E27FC236}">
                <a16:creationId xmlns:a16="http://schemas.microsoft.com/office/drawing/2014/main" id="{166487EB-CDD6-70AA-FF8A-A9AE26F2AA5F}"/>
              </a:ext>
            </a:extLst>
          </p:cNvPr>
          <p:cNvPicPr>
            <a:picLocks noChangeAspect="1"/>
          </p:cNvPicPr>
          <p:nvPr/>
        </p:nvPicPr>
        <p:blipFill>
          <a:blip r:embed="rId13"/>
          <a:stretch>
            <a:fillRect/>
          </a:stretch>
        </p:blipFill>
        <p:spPr>
          <a:xfrm>
            <a:off x="11160075" y="4049762"/>
            <a:ext cx="3808589" cy="6335079"/>
          </a:xfrm>
          <a:prstGeom prst="rect">
            <a:avLst/>
          </a:prstGeom>
        </p:spPr>
      </p:pic>
      <p:pic>
        <p:nvPicPr>
          <p:cNvPr id="36" name="図 35">
            <a:extLst>
              <a:ext uri="{FF2B5EF4-FFF2-40B4-BE49-F238E27FC236}">
                <a16:creationId xmlns:a16="http://schemas.microsoft.com/office/drawing/2014/main" id="{E5384C7E-B946-DCD9-98A0-381BBACD8591}"/>
              </a:ext>
            </a:extLst>
          </p:cNvPr>
          <p:cNvPicPr>
            <a:picLocks noChangeAspect="1"/>
          </p:cNvPicPr>
          <p:nvPr/>
        </p:nvPicPr>
        <p:blipFill>
          <a:blip r:embed="rId14"/>
          <a:stretch>
            <a:fillRect/>
          </a:stretch>
        </p:blipFill>
        <p:spPr>
          <a:xfrm>
            <a:off x="350860" y="5350204"/>
            <a:ext cx="7208815" cy="5083710"/>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16E57-B4F5-68FC-A433-1497F6DA2FB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ACDFE0C-F188-FBC2-8AA5-03E18FB457A8}"/>
              </a:ext>
            </a:extLst>
          </p:cNvPr>
          <p:cNvPicPr>
            <a:picLocks noChangeAspect="1"/>
          </p:cNvPicPr>
          <p:nvPr/>
        </p:nvPicPr>
        <p:blipFill>
          <a:blip r:embed="rId2"/>
          <a:stretch>
            <a:fillRect/>
          </a:stretch>
        </p:blipFill>
        <p:spPr>
          <a:xfrm>
            <a:off x="13188644" y="7870"/>
            <a:ext cx="1782501" cy="561372"/>
          </a:xfrm>
          <a:prstGeom prst="rect">
            <a:avLst/>
          </a:prstGeom>
        </p:spPr>
      </p:pic>
      <p:sp>
        <p:nvSpPr>
          <p:cNvPr id="9" name="Google Shape;92;p3">
            <a:extLst>
              <a:ext uri="{FF2B5EF4-FFF2-40B4-BE49-F238E27FC236}">
                <a16:creationId xmlns:a16="http://schemas.microsoft.com/office/drawing/2014/main" id="{B5AA79DD-ABEB-ADEF-4D17-B546465D5C05}"/>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altLang="en-US" sz="2800" b="1" dirty="0">
                <a:solidFill>
                  <a:srgbClr val="ED7D31"/>
                </a:solidFill>
                <a:latin typeface="+mj-ea"/>
                <a:ea typeface="+mj-ea"/>
              </a:rPr>
              <a:t>４</a:t>
            </a:r>
            <a:r>
              <a:rPr lang="en-US" altLang="ja-JP" sz="2800" b="1" dirty="0">
                <a:solidFill>
                  <a:srgbClr val="ED7D31"/>
                </a:solidFill>
                <a:latin typeface="+mj-ea"/>
                <a:ea typeface="+mj-ea"/>
              </a:rPr>
              <a:t>. </a:t>
            </a:r>
            <a:r>
              <a:rPr lang="ja-JP" altLang="en-US" sz="2800" b="1" dirty="0">
                <a:solidFill>
                  <a:srgbClr val="ED7D31"/>
                </a:solidFill>
                <a:latin typeface="+mj-ea"/>
                <a:ea typeface="+mj-ea"/>
              </a:rPr>
              <a:t>工夫点</a:t>
            </a:r>
            <a:endParaRPr sz="2800" b="1" dirty="0">
              <a:solidFill>
                <a:srgbClr val="ED7D31"/>
              </a:solidFill>
              <a:latin typeface="+mj-ea"/>
              <a:ea typeface="+mj-ea"/>
            </a:endParaRPr>
          </a:p>
        </p:txBody>
      </p:sp>
      <p:sp>
        <p:nvSpPr>
          <p:cNvPr id="10" name="Google Shape;110;p3">
            <a:extLst>
              <a:ext uri="{FF2B5EF4-FFF2-40B4-BE49-F238E27FC236}">
                <a16:creationId xmlns:a16="http://schemas.microsoft.com/office/drawing/2014/main" id="{02F0CD1A-C4BE-28D8-791D-81084EC0EA12}"/>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p:cxnSp>
        <p:nvCxnSpPr>
          <p:cNvPr id="11" name="Google Shape;127;p4">
            <a:extLst>
              <a:ext uri="{FF2B5EF4-FFF2-40B4-BE49-F238E27FC236}">
                <a16:creationId xmlns:a16="http://schemas.microsoft.com/office/drawing/2014/main" id="{3DAD07E4-5026-7B8D-9704-2691FB5B8FD6}"/>
              </a:ext>
            </a:extLst>
          </p:cNvPr>
          <p:cNvCxnSpPr/>
          <p:nvPr/>
        </p:nvCxnSpPr>
        <p:spPr>
          <a:xfrm>
            <a:off x="0" y="539516"/>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 name="テキスト ボックス 1">
            <a:extLst>
              <a:ext uri="{FF2B5EF4-FFF2-40B4-BE49-F238E27FC236}">
                <a16:creationId xmlns:a16="http://schemas.microsoft.com/office/drawing/2014/main" id="{954ED616-D304-92C3-0CE4-7A6A1D99A0EE}"/>
              </a:ext>
            </a:extLst>
          </p:cNvPr>
          <p:cNvSpPr txBox="1"/>
          <p:nvPr/>
        </p:nvSpPr>
        <p:spPr>
          <a:xfrm>
            <a:off x="718915" y="773430"/>
            <a:ext cx="1569660" cy="369332"/>
          </a:xfrm>
          <a:prstGeom prst="rect">
            <a:avLst/>
          </a:prstGeom>
          <a:noFill/>
        </p:spPr>
        <p:txBody>
          <a:bodyPr wrap="none" rtlCol="0">
            <a:spAutoFit/>
          </a:bodyPr>
          <a:lstStyle/>
          <a:p>
            <a:r>
              <a:rPr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直面した課題</a:t>
            </a:r>
            <a:endPar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C9BE551-D9DA-1120-4AD0-1E7F2CEA7B67}"/>
              </a:ext>
            </a:extLst>
          </p:cNvPr>
          <p:cNvSpPr txBox="1"/>
          <p:nvPr/>
        </p:nvSpPr>
        <p:spPr>
          <a:xfrm>
            <a:off x="718915" y="1418560"/>
            <a:ext cx="6192688"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ダブルループの攻略中、ロボットがラインを見失って暴走してしまうことがあった。</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そのまま走行を続けるとコースアウトになり、競技の完走が不可能になる。</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2C023118-8F66-3894-20B7-98799DD5C8C8}"/>
              </a:ext>
            </a:extLst>
          </p:cNvPr>
          <p:cNvSpPr txBox="1"/>
          <p:nvPr/>
        </p:nvSpPr>
        <p:spPr>
          <a:xfrm>
            <a:off x="718915" y="2894687"/>
            <a:ext cx="877163" cy="369332"/>
          </a:xfrm>
          <a:prstGeom prst="rect">
            <a:avLst/>
          </a:prstGeom>
          <a:noFill/>
        </p:spPr>
        <p:txBody>
          <a:bodyPr wrap="none" rtlCol="0">
            <a:spAutoFit/>
          </a:bodyPr>
          <a:lstStyle/>
          <a:p>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解決策</a:t>
            </a:r>
          </a:p>
        </p:txBody>
      </p:sp>
      <p:sp>
        <p:nvSpPr>
          <p:cNvPr id="6" name="テキスト ボックス 5">
            <a:extLst>
              <a:ext uri="{FF2B5EF4-FFF2-40B4-BE49-F238E27FC236}">
                <a16:creationId xmlns:a16="http://schemas.microsoft.com/office/drawing/2014/main" id="{42CCE61F-39B7-9D38-CF3F-2A34203F517C}"/>
              </a:ext>
            </a:extLst>
          </p:cNvPr>
          <p:cNvSpPr txBox="1"/>
          <p:nvPr/>
        </p:nvSpPr>
        <p:spPr>
          <a:xfrm>
            <a:off x="718915" y="3539817"/>
            <a:ext cx="6192688" cy="1754326"/>
          </a:xfrm>
          <a:prstGeom prst="rect">
            <a:avLst/>
          </a:prstGeom>
          <a:noFill/>
        </p:spPr>
        <p:txBody>
          <a:bodyPr wrap="square" rtlCol="0">
            <a:spAutoFit/>
          </a:bodyPr>
          <a:lstStyle/>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ラインを見失っても、ライン上に復帰する仕組みを導入し、ダブルループの攻略率を高めた。</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具体的には、走行中の動作を記録し、ラインを見失った際は直線の動作を巻き戻しする「巻き戻し走行」を実装した。「巻き戻し走行」によってライン復帰したのちに、もともとの動作を再開する。</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DE197286-3E2C-A6E0-C069-D6EBE4B7B05B}"/>
              </a:ext>
            </a:extLst>
          </p:cNvPr>
          <p:cNvSpPr txBox="1"/>
          <p:nvPr/>
        </p:nvSpPr>
        <p:spPr>
          <a:xfrm>
            <a:off x="718915" y="5569941"/>
            <a:ext cx="877163" cy="369332"/>
          </a:xfrm>
          <a:prstGeom prst="rect">
            <a:avLst/>
          </a:prstGeom>
          <a:noFill/>
        </p:spPr>
        <p:txBody>
          <a:bodyPr wrap="none" rtlCol="0">
            <a:spAutoFit/>
          </a:bodyPr>
          <a:lstStyle/>
          <a:p>
            <a:r>
              <a:rPr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仕組み</a:t>
            </a:r>
            <a:endParaRPr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9" name="テキスト ボックス 118">
            <a:extLst>
              <a:ext uri="{FF2B5EF4-FFF2-40B4-BE49-F238E27FC236}">
                <a16:creationId xmlns:a16="http://schemas.microsoft.com/office/drawing/2014/main" id="{355C136A-C39A-34A4-63EE-9D1D658B7E51}"/>
              </a:ext>
            </a:extLst>
          </p:cNvPr>
          <p:cNvSpPr txBox="1"/>
          <p:nvPr/>
        </p:nvSpPr>
        <p:spPr>
          <a:xfrm>
            <a:off x="718915" y="6215071"/>
            <a:ext cx="6192688" cy="1477328"/>
          </a:xfrm>
          <a:prstGeom prst="rect">
            <a:avLst/>
          </a:prstGeom>
          <a:noFill/>
        </p:spPr>
        <p:txBody>
          <a:bodyPr wrap="square" rtlCol="0">
            <a:spAutoFit/>
          </a:bodyPr>
          <a:lstStyle/>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アクションという単位でロボットの実践単位を実装している当モデルの特徴を活かしている。</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アクションは次に実行すべき後続アクションのポインタを保持しており、ポインタの差し替えによって実行中の動作を切り替えることができる。</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0" name="テキスト ボックス 119">
            <a:extLst>
              <a:ext uri="{FF2B5EF4-FFF2-40B4-BE49-F238E27FC236}">
                <a16:creationId xmlns:a16="http://schemas.microsoft.com/office/drawing/2014/main" id="{B317E30D-5833-AE8B-DD68-BCDE37FE9469}"/>
              </a:ext>
            </a:extLst>
          </p:cNvPr>
          <p:cNvSpPr txBox="1"/>
          <p:nvPr/>
        </p:nvSpPr>
        <p:spPr>
          <a:xfrm>
            <a:off x="718915" y="7968197"/>
            <a:ext cx="646331" cy="369332"/>
          </a:xfrm>
          <a:prstGeom prst="rect">
            <a:avLst/>
          </a:prstGeom>
          <a:noFill/>
        </p:spPr>
        <p:txBody>
          <a:bodyPr wrap="none" rtlCol="0">
            <a:spAutoFit/>
          </a:bodyPr>
          <a:lstStyle/>
          <a:p>
            <a:r>
              <a:rPr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効果</a:t>
            </a:r>
            <a:endParaRPr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1" name="テキスト ボックス 120">
            <a:extLst>
              <a:ext uri="{FF2B5EF4-FFF2-40B4-BE49-F238E27FC236}">
                <a16:creationId xmlns:a16="http://schemas.microsoft.com/office/drawing/2014/main" id="{E6225417-A375-4EF4-8F18-281B49444F29}"/>
              </a:ext>
            </a:extLst>
          </p:cNvPr>
          <p:cNvSpPr txBox="1"/>
          <p:nvPr/>
        </p:nvSpPr>
        <p:spPr>
          <a:xfrm>
            <a:off x="718915" y="8613325"/>
            <a:ext cx="6192688" cy="1477328"/>
          </a:xfrm>
          <a:prstGeom prst="rect">
            <a:avLst/>
          </a:prstGeom>
          <a:noFill/>
        </p:spPr>
        <p:txBody>
          <a:bodyPr wrap="square" rtlCol="0">
            <a:spAutoFit/>
          </a:bodyPr>
          <a:lstStyle/>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ラインを見失った後でも暴走状態に陥ることなく、自律的にダブルループの続きを再開できるようになった。</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これによりダブルループの攻略率が高まった。従来までダブルループ完走率は</a:t>
            </a:r>
            <a:r>
              <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67%</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であったが、この仕組みを導入後</a:t>
            </a:r>
            <a:r>
              <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90%</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完走できるようになった。</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45" name="正方形/長方形 244">
            <a:extLst>
              <a:ext uri="{FF2B5EF4-FFF2-40B4-BE49-F238E27FC236}">
                <a16:creationId xmlns:a16="http://schemas.microsoft.com/office/drawing/2014/main" id="{B9C9C494-1275-D14C-3896-D6646E012C73}"/>
              </a:ext>
            </a:extLst>
          </p:cNvPr>
          <p:cNvSpPr/>
          <p:nvPr/>
        </p:nvSpPr>
        <p:spPr>
          <a:xfrm>
            <a:off x="7343651" y="3168120"/>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a:t>
            </a:r>
            <a:r>
              <a:rPr lang="ja-JP" altLang="en-US" sz="1200" dirty="0">
                <a:solidFill>
                  <a:schemeClr val="bg1"/>
                </a:solidFill>
                <a:latin typeface="メイリオ" panose="020B0604030504040204" pitchFamily="50" charset="-128"/>
                <a:ea typeface="メイリオ" panose="020B0604030504040204" pitchFamily="50" charset="-128"/>
              </a:rPr>
              <a:t>旋回</a:t>
            </a:r>
            <a:r>
              <a:rPr kumimoji="1" lang="ja-JP" altLang="en-US" sz="1200" dirty="0">
                <a:solidFill>
                  <a:schemeClr val="bg1"/>
                </a:solidFill>
                <a:latin typeface="メイリオ" panose="020B0604030504040204" pitchFamily="50" charset="-128"/>
                <a:ea typeface="メイリオ" panose="020B0604030504040204" pitchFamily="50" charset="-128"/>
              </a:rPr>
              <a:t>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アクション</a:t>
            </a:r>
          </a:p>
        </p:txBody>
      </p:sp>
      <p:sp>
        <p:nvSpPr>
          <p:cNvPr id="246" name="正方形/長方形 245">
            <a:extLst>
              <a:ext uri="{FF2B5EF4-FFF2-40B4-BE49-F238E27FC236}">
                <a16:creationId xmlns:a16="http://schemas.microsoft.com/office/drawing/2014/main" id="{F2EB7F0F-0235-A53C-B096-377F79035A14}"/>
              </a:ext>
            </a:extLst>
          </p:cNvPr>
          <p:cNvSpPr/>
          <p:nvPr/>
        </p:nvSpPr>
        <p:spPr>
          <a:xfrm>
            <a:off x="7343651" y="5256499"/>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メイリオ" panose="020B0604030504040204" pitchFamily="50" charset="-128"/>
                <a:ea typeface="メイリオ" panose="020B0604030504040204" pitchFamily="50" charset="-128"/>
              </a:rPr>
              <a:t>黒</a:t>
            </a:r>
            <a:r>
              <a:rPr kumimoji="1" lang="ja-JP" altLang="en-US" sz="1200" dirty="0">
                <a:solidFill>
                  <a:schemeClr val="bg1"/>
                </a:solidFill>
                <a:latin typeface="メイリオ" panose="020B0604030504040204" pitchFamily="50" charset="-128"/>
                <a:ea typeface="メイリオ" panose="020B0604030504040204" pitchFamily="50" charset="-128"/>
              </a:rPr>
              <a:t>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青</a:t>
            </a:r>
            <a:r>
              <a:rPr kumimoji="1" lang="ja-JP" altLang="en-US" sz="1200" dirty="0">
                <a:solidFill>
                  <a:schemeClr val="bg1"/>
                </a:solidFill>
                <a:latin typeface="メイリオ" panose="020B0604030504040204" pitchFamily="50" charset="-128"/>
                <a:ea typeface="メイリオ" panose="020B0604030504040204" pitchFamily="50" charset="-128"/>
              </a:rPr>
              <a:t>い線上を</a:t>
            </a:r>
            <a:r>
              <a:rPr lang="ja-JP" altLang="en-US" sz="1200" dirty="0">
                <a:solidFill>
                  <a:schemeClr val="bg1"/>
                </a:solidFill>
                <a:latin typeface="メイリオ" panose="020B0604030504040204" pitchFamily="50" charset="-128"/>
                <a:ea typeface="メイリオ" panose="020B0604030504040204" pitchFamily="50" charset="-128"/>
              </a:rPr>
              <a:t>旋回</a:t>
            </a:r>
            <a:r>
              <a:rPr kumimoji="1" lang="ja-JP" altLang="en-US" sz="1200" dirty="0">
                <a:solidFill>
                  <a:schemeClr val="bg1"/>
                </a:solidFill>
                <a:latin typeface="メイリオ" panose="020B0604030504040204" pitchFamily="50" charset="-128"/>
                <a:ea typeface="メイリオ" panose="020B0604030504040204" pitchFamily="50" charset="-128"/>
              </a:rPr>
              <a:t>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247" name="正方形/長方形 246">
            <a:extLst>
              <a:ext uri="{FF2B5EF4-FFF2-40B4-BE49-F238E27FC236}">
                <a16:creationId xmlns:a16="http://schemas.microsoft.com/office/drawing/2014/main" id="{EA34EA51-1BA9-FCF0-6002-981B92A44020}"/>
              </a:ext>
            </a:extLst>
          </p:cNvPr>
          <p:cNvSpPr/>
          <p:nvPr/>
        </p:nvSpPr>
        <p:spPr>
          <a:xfrm>
            <a:off x="7343651" y="7559389"/>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296" name="正方形/長方形 295">
            <a:extLst>
              <a:ext uri="{FF2B5EF4-FFF2-40B4-BE49-F238E27FC236}">
                <a16:creationId xmlns:a16="http://schemas.microsoft.com/office/drawing/2014/main" id="{3552C88B-CFD1-D26D-D1A3-57AAD18F90C7}"/>
              </a:ext>
            </a:extLst>
          </p:cNvPr>
          <p:cNvSpPr/>
          <p:nvPr/>
        </p:nvSpPr>
        <p:spPr>
          <a:xfrm>
            <a:off x="9567700" y="3168120"/>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アクション</a:t>
            </a:r>
          </a:p>
        </p:txBody>
      </p:sp>
      <p:sp>
        <p:nvSpPr>
          <p:cNvPr id="297" name="正方形/長方形 296">
            <a:extLst>
              <a:ext uri="{FF2B5EF4-FFF2-40B4-BE49-F238E27FC236}">
                <a16:creationId xmlns:a16="http://schemas.microsoft.com/office/drawing/2014/main" id="{4F0CF21E-2302-A5FB-76F4-6A89F22B0AE9}"/>
              </a:ext>
            </a:extLst>
          </p:cNvPr>
          <p:cNvSpPr/>
          <p:nvPr/>
        </p:nvSpPr>
        <p:spPr>
          <a:xfrm>
            <a:off x="9547211" y="6407944"/>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メイリオ" panose="020B0604030504040204" pitchFamily="50" charset="-128"/>
                <a:ea typeface="メイリオ" panose="020B0604030504040204" pitchFamily="50" charset="-128"/>
              </a:rPr>
              <a:t>黒</a:t>
            </a:r>
            <a:r>
              <a:rPr kumimoji="1" lang="ja-JP" altLang="en-US" sz="1200" dirty="0">
                <a:solidFill>
                  <a:schemeClr val="bg1"/>
                </a:solidFill>
                <a:latin typeface="メイリオ" panose="020B0604030504040204" pitchFamily="50" charset="-128"/>
                <a:ea typeface="メイリオ" panose="020B0604030504040204" pitchFamily="50" charset="-128"/>
              </a:rPr>
              <a:t>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青</a:t>
            </a:r>
            <a:r>
              <a:rPr kumimoji="1" lang="ja-JP" altLang="en-US" sz="1200" dirty="0">
                <a:solidFill>
                  <a:schemeClr val="bg1"/>
                </a:solidFill>
                <a:latin typeface="メイリオ" panose="020B0604030504040204" pitchFamily="50" charset="-128"/>
                <a:ea typeface="メイリオ" panose="020B0604030504040204" pitchFamily="50" charset="-128"/>
              </a:rPr>
              <a:t>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298" name="正方形/長方形 297">
            <a:extLst>
              <a:ext uri="{FF2B5EF4-FFF2-40B4-BE49-F238E27FC236}">
                <a16:creationId xmlns:a16="http://schemas.microsoft.com/office/drawing/2014/main" id="{067CB659-D9CB-3F77-A4AF-787D2E0AFA81}"/>
              </a:ext>
            </a:extLst>
          </p:cNvPr>
          <p:cNvSpPr/>
          <p:nvPr/>
        </p:nvSpPr>
        <p:spPr>
          <a:xfrm>
            <a:off x="9547211" y="7559389"/>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299" name="正方形/長方形 298">
            <a:extLst>
              <a:ext uri="{FF2B5EF4-FFF2-40B4-BE49-F238E27FC236}">
                <a16:creationId xmlns:a16="http://schemas.microsoft.com/office/drawing/2014/main" id="{37634889-04E4-20D4-FA26-FA9861036A57}"/>
              </a:ext>
            </a:extLst>
          </p:cNvPr>
          <p:cNvSpPr/>
          <p:nvPr/>
        </p:nvSpPr>
        <p:spPr>
          <a:xfrm>
            <a:off x="11749377" y="4212310"/>
            <a:ext cx="1872000" cy="720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メイリオ" panose="020B0604030504040204" pitchFamily="50" charset="-128"/>
                <a:ea typeface="メイリオ" panose="020B0604030504040204" pitchFamily="50" charset="-128"/>
              </a:rPr>
              <a:t>巻き戻し走行</a:t>
            </a:r>
            <a:endParaRPr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アクション</a:t>
            </a:r>
          </a:p>
        </p:txBody>
      </p:sp>
      <p:sp>
        <p:nvSpPr>
          <p:cNvPr id="302" name="爆発: 8 pt 301">
            <a:extLst>
              <a:ext uri="{FF2B5EF4-FFF2-40B4-BE49-F238E27FC236}">
                <a16:creationId xmlns:a16="http://schemas.microsoft.com/office/drawing/2014/main" id="{40F3DD13-50E7-EEA6-B3F5-7AD0AF34351B}"/>
              </a:ext>
            </a:extLst>
          </p:cNvPr>
          <p:cNvSpPr/>
          <p:nvPr/>
        </p:nvSpPr>
        <p:spPr>
          <a:xfrm>
            <a:off x="10945480" y="2492337"/>
            <a:ext cx="914400" cy="914400"/>
          </a:xfrm>
          <a:prstGeom prst="irregularSeal1">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3" name="テキスト ボックス 302">
            <a:extLst>
              <a:ext uri="{FF2B5EF4-FFF2-40B4-BE49-F238E27FC236}">
                <a16:creationId xmlns:a16="http://schemas.microsoft.com/office/drawing/2014/main" id="{0F9296A7-A8D0-4D10-5735-DBB018C92D26}"/>
              </a:ext>
            </a:extLst>
          </p:cNvPr>
          <p:cNvSpPr txBox="1"/>
          <p:nvPr/>
        </p:nvSpPr>
        <p:spPr>
          <a:xfrm>
            <a:off x="11756991" y="2488943"/>
            <a:ext cx="1723550" cy="276999"/>
          </a:xfrm>
          <a:prstGeom prst="rect">
            <a:avLst/>
          </a:prstGeom>
          <a:noFill/>
        </p:spPr>
        <p:txBody>
          <a:bodyPr wrap="none" rtlCol="0">
            <a:spAutoFit/>
          </a:bodyPr>
          <a:lstStyle/>
          <a:p>
            <a:pPr algn="ctr"/>
            <a:r>
              <a:rPr kumimoji="1" lang="ja-JP" altLang="en-US" sz="1200" b="1" dirty="0">
                <a:solidFill>
                  <a:schemeClr val="accent2">
                    <a:lumMod val="75000"/>
                  </a:schemeClr>
                </a:solidFill>
                <a:latin typeface="メイリオ" panose="020B0604030504040204" pitchFamily="50" charset="-128"/>
                <a:ea typeface="メイリオ" panose="020B0604030504040204" pitchFamily="50" charset="-128"/>
              </a:rPr>
              <a:t>黒い線を見失った！！</a:t>
            </a:r>
          </a:p>
        </p:txBody>
      </p:sp>
      <p:sp>
        <p:nvSpPr>
          <p:cNvPr id="304" name="右大かっこ 303">
            <a:extLst>
              <a:ext uri="{FF2B5EF4-FFF2-40B4-BE49-F238E27FC236}">
                <a16:creationId xmlns:a16="http://schemas.microsoft.com/office/drawing/2014/main" id="{A0117672-3447-C4AB-DEB1-01A8EB5AD387}"/>
              </a:ext>
            </a:extLst>
          </p:cNvPr>
          <p:cNvSpPr/>
          <p:nvPr/>
        </p:nvSpPr>
        <p:spPr>
          <a:xfrm>
            <a:off x="13942815" y="4217921"/>
            <a:ext cx="169380" cy="1758578"/>
          </a:xfrm>
          <a:prstGeom prst="rightBracket">
            <a:avLst>
              <a:gd name="adj" fmla="val 64908"/>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grpSp>
        <p:nvGrpSpPr>
          <p:cNvPr id="305" name="グループ化 304">
            <a:extLst>
              <a:ext uri="{FF2B5EF4-FFF2-40B4-BE49-F238E27FC236}">
                <a16:creationId xmlns:a16="http://schemas.microsoft.com/office/drawing/2014/main" id="{19C13F47-F7E2-5677-F95B-52939D1BD3D6}"/>
              </a:ext>
            </a:extLst>
          </p:cNvPr>
          <p:cNvGrpSpPr/>
          <p:nvPr/>
        </p:nvGrpSpPr>
        <p:grpSpPr>
          <a:xfrm>
            <a:off x="11663923" y="6528557"/>
            <a:ext cx="3302695" cy="720000"/>
            <a:chOff x="10058399" y="5241351"/>
            <a:chExt cx="3302695" cy="720000"/>
          </a:xfrm>
        </p:grpSpPr>
        <p:sp>
          <p:nvSpPr>
            <p:cNvPr id="306" name="テキスト ボックス 305">
              <a:extLst>
                <a:ext uri="{FF2B5EF4-FFF2-40B4-BE49-F238E27FC236}">
                  <a16:creationId xmlns:a16="http://schemas.microsoft.com/office/drawing/2014/main" id="{66E09C90-D04C-4907-04D6-F8491E03F73C}"/>
                </a:ext>
              </a:extLst>
            </p:cNvPr>
            <p:cNvSpPr txBox="1"/>
            <p:nvPr/>
          </p:nvSpPr>
          <p:spPr>
            <a:xfrm>
              <a:off x="10098662" y="5370518"/>
              <a:ext cx="3262432" cy="461665"/>
            </a:xfrm>
            <a:prstGeom prst="rect">
              <a:avLst/>
            </a:prstGeom>
            <a:noFill/>
          </p:spPr>
          <p:txBody>
            <a:bodyPr wrap="none" rtlCol="0">
              <a:spAutoFit/>
            </a:bodyPr>
            <a:lstStyle/>
            <a:p>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次のポインタに</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もともと予定していた次回アクションを設定</a:t>
              </a:r>
              <a:endPar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307" name="吹き出し: 角を丸めた四角形 306">
              <a:extLst>
                <a:ext uri="{FF2B5EF4-FFF2-40B4-BE49-F238E27FC236}">
                  <a16:creationId xmlns:a16="http://schemas.microsoft.com/office/drawing/2014/main" id="{7FD7F60A-BA5B-880D-DBEF-833E67A1A4AC}"/>
                </a:ext>
              </a:extLst>
            </p:cNvPr>
            <p:cNvSpPr/>
            <p:nvPr/>
          </p:nvSpPr>
          <p:spPr>
            <a:xfrm>
              <a:off x="10058399" y="5241351"/>
              <a:ext cx="3302695" cy="720000"/>
            </a:xfrm>
            <a:prstGeom prst="wedgeRoundRectCallout">
              <a:avLst>
                <a:gd name="adj1" fmla="val -48531"/>
                <a:gd name="adj2" fmla="val -109132"/>
                <a:gd name="adj3" fmla="val 16667"/>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lumOff val="15000"/>
                  </a:schemeClr>
                </a:solidFill>
              </a:endParaRPr>
            </a:p>
          </p:txBody>
        </p:sp>
      </p:grpSp>
      <p:grpSp>
        <p:nvGrpSpPr>
          <p:cNvPr id="308" name="グループ化 307">
            <a:extLst>
              <a:ext uri="{FF2B5EF4-FFF2-40B4-BE49-F238E27FC236}">
                <a16:creationId xmlns:a16="http://schemas.microsoft.com/office/drawing/2014/main" id="{14C58B53-2BEA-C3DB-BF4D-A3F94D007576}"/>
              </a:ext>
            </a:extLst>
          </p:cNvPr>
          <p:cNvGrpSpPr/>
          <p:nvPr/>
        </p:nvGrpSpPr>
        <p:grpSpPr>
          <a:xfrm>
            <a:off x="12095971" y="2982539"/>
            <a:ext cx="2800767" cy="720000"/>
            <a:chOff x="11901016" y="1842139"/>
            <a:chExt cx="2800767" cy="720000"/>
          </a:xfrm>
        </p:grpSpPr>
        <p:sp>
          <p:nvSpPr>
            <p:cNvPr id="309" name="テキスト ボックス 308">
              <a:extLst>
                <a:ext uri="{FF2B5EF4-FFF2-40B4-BE49-F238E27FC236}">
                  <a16:creationId xmlns:a16="http://schemas.microsoft.com/office/drawing/2014/main" id="{A218A71B-22CE-8A81-B264-0D09120CF5D4}"/>
                </a:ext>
              </a:extLst>
            </p:cNvPr>
            <p:cNvSpPr txBox="1"/>
            <p:nvPr/>
          </p:nvSpPr>
          <p:spPr>
            <a:xfrm>
              <a:off x="11901016" y="1971307"/>
              <a:ext cx="2800767" cy="461665"/>
            </a:xfrm>
            <a:prstGeom prst="rect">
              <a:avLst/>
            </a:prstGeom>
            <a:noFill/>
          </p:spPr>
          <p:txBody>
            <a:bodyPr wrap="none" rtlCol="0">
              <a:spAutoFit/>
            </a:bodyPr>
            <a:lstStyle/>
            <a:p>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新しくインスタンス化した</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アクション</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走路復帰アクション群の生成</a:t>
              </a:r>
              <a:r>
                <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310" name="吹き出し: 角を丸めた四角形 309">
              <a:extLst>
                <a:ext uri="{FF2B5EF4-FFF2-40B4-BE49-F238E27FC236}">
                  <a16:creationId xmlns:a16="http://schemas.microsoft.com/office/drawing/2014/main" id="{8D674294-08E3-69A4-D094-FBA6B38D34D0}"/>
                </a:ext>
              </a:extLst>
            </p:cNvPr>
            <p:cNvSpPr/>
            <p:nvPr/>
          </p:nvSpPr>
          <p:spPr>
            <a:xfrm>
              <a:off x="11901016" y="1842139"/>
              <a:ext cx="2800767" cy="720000"/>
            </a:xfrm>
            <a:prstGeom prst="wedgeRoundRectCallout">
              <a:avLst>
                <a:gd name="adj1" fmla="val 21175"/>
                <a:gd name="adj2" fmla="val 89814"/>
                <a:gd name="adj3" fmla="val 16667"/>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lumOff val="15000"/>
                  </a:schemeClr>
                </a:solidFill>
              </a:endParaRPr>
            </a:p>
          </p:txBody>
        </p:sp>
      </p:grpSp>
      <p:sp>
        <p:nvSpPr>
          <p:cNvPr id="311" name="正方形/長方形 310">
            <a:extLst>
              <a:ext uri="{FF2B5EF4-FFF2-40B4-BE49-F238E27FC236}">
                <a16:creationId xmlns:a16="http://schemas.microsoft.com/office/drawing/2014/main" id="{D6BBE029-07B0-CD26-F905-B37DA30645EA}"/>
              </a:ext>
            </a:extLst>
          </p:cNvPr>
          <p:cNvSpPr/>
          <p:nvPr/>
        </p:nvSpPr>
        <p:spPr>
          <a:xfrm>
            <a:off x="11749377" y="5256500"/>
            <a:ext cx="1872000" cy="720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アクション</a:t>
            </a:r>
          </a:p>
        </p:txBody>
      </p:sp>
      <p:cxnSp>
        <p:nvCxnSpPr>
          <p:cNvPr id="314" name="直線矢印コネクタ 313">
            <a:extLst>
              <a:ext uri="{FF2B5EF4-FFF2-40B4-BE49-F238E27FC236}">
                <a16:creationId xmlns:a16="http://schemas.microsoft.com/office/drawing/2014/main" id="{D80AA56D-710F-77B7-6AA3-2279C4819A0E}"/>
              </a:ext>
            </a:extLst>
          </p:cNvPr>
          <p:cNvCxnSpPr>
            <a:cxnSpLocks/>
            <a:endCxn id="245" idx="0"/>
          </p:cNvCxnSpPr>
          <p:nvPr/>
        </p:nvCxnSpPr>
        <p:spPr>
          <a:xfrm>
            <a:off x="8279651" y="2343027"/>
            <a:ext cx="0" cy="8250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6" name="直線矢印コネクタ 315">
            <a:extLst>
              <a:ext uri="{FF2B5EF4-FFF2-40B4-BE49-F238E27FC236}">
                <a16:creationId xmlns:a16="http://schemas.microsoft.com/office/drawing/2014/main" id="{AD7D53AD-605D-DD76-E982-96DC74A66C99}"/>
              </a:ext>
            </a:extLst>
          </p:cNvPr>
          <p:cNvCxnSpPr>
            <a:cxnSpLocks/>
            <a:stCxn id="245" idx="2"/>
            <a:endCxn id="246" idx="0"/>
          </p:cNvCxnSpPr>
          <p:nvPr/>
        </p:nvCxnSpPr>
        <p:spPr>
          <a:xfrm>
            <a:off x="8279651" y="3888120"/>
            <a:ext cx="0" cy="13683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9" name="直線矢印コネクタ 318">
            <a:extLst>
              <a:ext uri="{FF2B5EF4-FFF2-40B4-BE49-F238E27FC236}">
                <a16:creationId xmlns:a16="http://schemas.microsoft.com/office/drawing/2014/main" id="{D7CEFCBF-1139-99E6-9680-80AE5AB53A7B}"/>
              </a:ext>
            </a:extLst>
          </p:cNvPr>
          <p:cNvCxnSpPr>
            <a:cxnSpLocks/>
            <a:stCxn id="246" idx="2"/>
            <a:endCxn id="247" idx="0"/>
          </p:cNvCxnSpPr>
          <p:nvPr/>
        </p:nvCxnSpPr>
        <p:spPr>
          <a:xfrm>
            <a:off x="8279651" y="5976499"/>
            <a:ext cx="0" cy="15828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3" name="直線矢印コネクタ 322">
            <a:extLst>
              <a:ext uri="{FF2B5EF4-FFF2-40B4-BE49-F238E27FC236}">
                <a16:creationId xmlns:a16="http://schemas.microsoft.com/office/drawing/2014/main" id="{42A8FD87-8FC2-B7C5-CB07-05951377E6C9}"/>
              </a:ext>
            </a:extLst>
          </p:cNvPr>
          <p:cNvCxnSpPr>
            <a:cxnSpLocks/>
            <a:stCxn id="247" idx="2"/>
          </p:cNvCxnSpPr>
          <p:nvPr/>
        </p:nvCxnSpPr>
        <p:spPr>
          <a:xfrm>
            <a:off x="8279651" y="8279389"/>
            <a:ext cx="0" cy="8250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5" name="直線矢印コネクタ 324">
            <a:extLst>
              <a:ext uri="{FF2B5EF4-FFF2-40B4-BE49-F238E27FC236}">
                <a16:creationId xmlns:a16="http://schemas.microsoft.com/office/drawing/2014/main" id="{DBC33175-4E25-1BE8-98E7-F948F9D640E1}"/>
              </a:ext>
            </a:extLst>
          </p:cNvPr>
          <p:cNvCxnSpPr>
            <a:cxnSpLocks/>
            <a:endCxn id="296" idx="0"/>
          </p:cNvCxnSpPr>
          <p:nvPr/>
        </p:nvCxnSpPr>
        <p:spPr>
          <a:xfrm>
            <a:off x="10503700" y="2343027"/>
            <a:ext cx="0" cy="8250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7" name="直線矢印コネクタ 326">
            <a:extLst>
              <a:ext uri="{FF2B5EF4-FFF2-40B4-BE49-F238E27FC236}">
                <a16:creationId xmlns:a16="http://schemas.microsoft.com/office/drawing/2014/main" id="{47BB32DA-F4F0-0C1E-DFB7-D6F37114A8BE}"/>
              </a:ext>
            </a:extLst>
          </p:cNvPr>
          <p:cNvCxnSpPr>
            <a:cxnSpLocks/>
            <a:stCxn id="298" idx="2"/>
          </p:cNvCxnSpPr>
          <p:nvPr/>
        </p:nvCxnSpPr>
        <p:spPr>
          <a:xfrm>
            <a:off x="10483211" y="8279389"/>
            <a:ext cx="0" cy="8250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0" name="直線矢印コネクタ 329">
            <a:extLst>
              <a:ext uri="{FF2B5EF4-FFF2-40B4-BE49-F238E27FC236}">
                <a16:creationId xmlns:a16="http://schemas.microsoft.com/office/drawing/2014/main" id="{EA6685BE-1DE4-6977-B6BF-23455883D913}"/>
              </a:ext>
            </a:extLst>
          </p:cNvPr>
          <p:cNvCxnSpPr>
            <a:cxnSpLocks/>
            <a:stCxn id="297" idx="2"/>
            <a:endCxn id="298" idx="0"/>
          </p:cNvCxnSpPr>
          <p:nvPr/>
        </p:nvCxnSpPr>
        <p:spPr>
          <a:xfrm>
            <a:off x="10483211" y="7127944"/>
            <a:ext cx="0" cy="4314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4" name="直線矢印コネクタ 333">
            <a:extLst>
              <a:ext uri="{FF2B5EF4-FFF2-40B4-BE49-F238E27FC236}">
                <a16:creationId xmlns:a16="http://schemas.microsoft.com/office/drawing/2014/main" id="{A9F90BBA-F6E6-7DD4-84C0-F242F31E83A5}"/>
              </a:ext>
            </a:extLst>
          </p:cNvPr>
          <p:cNvCxnSpPr>
            <a:cxnSpLocks/>
            <a:endCxn id="297" idx="0"/>
          </p:cNvCxnSpPr>
          <p:nvPr/>
        </p:nvCxnSpPr>
        <p:spPr>
          <a:xfrm flipH="1">
            <a:off x="10483211" y="5937724"/>
            <a:ext cx="1288032" cy="47022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直線矢印コネクタ 337">
            <a:extLst>
              <a:ext uri="{FF2B5EF4-FFF2-40B4-BE49-F238E27FC236}">
                <a16:creationId xmlns:a16="http://schemas.microsoft.com/office/drawing/2014/main" id="{23C8FE8E-8223-38F1-26AF-BE060B0F8669}"/>
              </a:ext>
            </a:extLst>
          </p:cNvPr>
          <p:cNvCxnSpPr>
            <a:cxnSpLocks/>
            <a:stCxn id="296" idx="2"/>
          </p:cNvCxnSpPr>
          <p:nvPr/>
        </p:nvCxnSpPr>
        <p:spPr>
          <a:xfrm>
            <a:off x="10503700" y="3888120"/>
            <a:ext cx="1253291" cy="32419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直線矢印コネクタ 340">
            <a:extLst>
              <a:ext uri="{FF2B5EF4-FFF2-40B4-BE49-F238E27FC236}">
                <a16:creationId xmlns:a16="http://schemas.microsoft.com/office/drawing/2014/main" id="{0B926F03-7F18-39A8-E64A-DAF76878551C}"/>
              </a:ext>
            </a:extLst>
          </p:cNvPr>
          <p:cNvCxnSpPr>
            <a:cxnSpLocks/>
            <a:stCxn id="299" idx="2"/>
            <a:endCxn id="311" idx="0"/>
          </p:cNvCxnSpPr>
          <p:nvPr/>
        </p:nvCxnSpPr>
        <p:spPr>
          <a:xfrm>
            <a:off x="12685377" y="4932310"/>
            <a:ext cx="0" cy="32419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5" name="テキスト ボックス 344">
            <a:extLst>
              <a:ext uri="{FF2B5EF4-FFF2-40B4-BE49-F238E27FC236}">
                <a16:creationId xmlns:a16="http://schemas.microsoft.com/office/drawing/2014/main" id="{F975BA21-9059-C0F8-3213-86F1E1AF96D6}"/>
              </a:ext>
            </a:extLst>
          </p:cNvPr>
          <p:cNvSpPr txBox="1"/>
          <p:nvPr/>
        </p:nvSpPr>
        <p:spPr>
          <a:xfrm>
            <a:off x="7610239" y="1474172"/>
            <a:ext cx="1338828" cy="646331"/>
          </a:xfrm>
          <a:prstGeom prst="rect">
            <a:avLst/>
          </a:prstGeom>
          <a:noFill/>
        </p:spPr>
        <p:txBody>
          <a:bodyPr wrap="none" rtlCol="0">
            <a:spAutoFit/>
          </a:bodyPr>
          <a:lstStyle/>
          <a:p>
            <a:pPr algn="ct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理想的な</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実践の流れ</a:t>
            </a:r>
          </a:p>
        </p:txBody>
      </p:sp>
      <p:sp>
        <p:nvSpPr>
          <p:cNvPr id="346" name="テキスト ボックス 345">
            <a:extLst>
              <a:ext uri="{FF2B5EF4-FFF2-40B4-BE49-F238E27FC236}">
                <a16:creationId xmlns:a16="http://schemas.microsoft.com/office/drawing/2014/main" id="{4C914930-A764-D8AE-D861-BA8498912C9B}"/>
              </a:ext>
            </a:extLst>
          </p:cNvPr>
          <p:cNvSpPr txBox="1"/>
          <p:nvPr/>
        </p:nvSpPr>
        <p:spPr>
          <a:xfrm>
            <a:off x="9813800" y="1474172"/>
            <a:ext cx="1338828" cy="646331"/>
          </a:xfrm>
          <a:prstGeom prst="rect">
            <a:avLst/>
          </a:prstGeom>
          <a:noFill/>
        </p:spPr>
        <p:txBody>
          <a:bodyPr wrap="non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失敗時の</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実践の流れ</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437" name="テキスト ボックス 436">
            <a:extLst>
              <a:ext uri="{FF2B5EF4-FFF2-40B4-BE49-F238E27FC236}">
                <a16:creationId xmlns:a16="http://schemas.microsoft.com/office/drawing/2014/main" id="{6896FADA-53ED-869A-1204-ADC2EA981524}"/>
              </a:ext>
            </a:extLst>
          </p:cNvPr>
          <p:cNvSpPr txBox="1"/>
          <p:nvPr/>
        </p:nvSpPr>
        <p:spPr>
          <a:xfrm>
            <a:off x="8429406" y="9413633"/>
            <a:ext cx="5032148" cy="738664"/>
          </a:xfrm>
          <a:prstGeom prst="rect">
            <a:avLst/>
          </a:prstGeom>
          <a:noFill/>
        </p:spPr>
        <p:txBody>
          <a:bodyPr wrap="none" rtlCol="0">
            <a:spAutoFit/>
          </a:bodyPr>
          <a:lstStyle/>
          <a:p>
            <a:pPr algn="ctr"/>
            <a:r>
              <a:rPr kumimoji="1"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図</a:t>
            </a:r>
            <a:r>
              <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rPr>
              <a:t>4.1 </a:t>
            </a:r>
            <a:r>
              <a:rPr kumimoji="1"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実行中に次のアクションの並び替え</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ポインタのつなぎ替えと新しいアクションのインスタンス化</a:t>
            </a:r>
            <a:endParaRPr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でこれを実現する</a:t>
            </a:r>
          </a:p>
        </p:txBody>
      </p:sp>
    </p:spTree>
    <p:extLst>
      <p:ext uri="{BB962C8B-B14F-4D97-AF65-F5344CB8AC3E}">
        <p14:creationId xmlns:p14="http://schemas.microsoft.com/office/powerpoint/2010/main" val="341162838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42558</TotalTime>
  <Words>4180</Words>
  <Application>Microsoft Office PowerPoint</Application>
  <PresentationFormat>ユーザー設定</PresentationFormat>
  <Paragraphs>200</Paragraphs>
  <Slides>6</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6</vt:i4>
      </vt:variant>
    </vt:vector>
  </HeadingPairs>
  <TitlesOfParts>
    <vt:vector size="19" baseType="lpstr">
      <vt:lpstr>BIZ UDPゴシック</vt:lpstr>
      <vt:lpstr>ＭＳ Ｐゴシック</vt:lpstr>
      <vt:lpstr>UD デジタル 教科書体 NP</vt:lpstr>
      <vt:lpstr>メイリオ</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三好 悠斗</cp:lastModifiedBy>
  <cp:revision>468</cp:revision>
  <cp:lastPrinted>2018-04-01T05:10:42Z</cp:lastPrinted>
  <dcterms:created xsi:type="dcterms:W3CDTF">2002-02-28T07:41:56Z</dcterms:created>
  <dcterms:modified xsi:type="dcterms:W3CDTF">2025-08-25T03:49:34Z</dcterms:modified>
  <cp:contentStatus/>
</cp:coreProperties>
</file>