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p:scale>
          <a:sx n="50" d="100"/>
          <a:sy n="50" d="100"/>
        </p:scale>
        <p:origin x="1210" y="211"/>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8/9/2025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30.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7873249" y="651211"/>
            <a:ext cx="7158611" cy="991951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4" y="652983"/>
            <a:ext cx="7720755" cy="378330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バーチャル運転手とは、限りなくライン上を走行しながら与えられた目的地へ向かう模範的な運転手を指す。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その上でダブルループ侵入前から脱出後までのコースを汎化して捉えると、</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ja-JP" altLang="en-US" sz="1200" b="1" dirty="0">
                <a:latin typeface="UD デジタル 教科書体 NP" panose="02020400000000000000" pitchFamily="18" charset="-128"/>
                <a:ea typeface="UD デジタル 教科書体 NP" panose="02020400000000000000" pitchFamily="18" charset="-128"/>
              </a:rPr>
              <a:t>⇒</a:t>
            </a:r>
            <a:endParaRPr lang="en-US" altLang="ja-JP" sz="1200" b="1"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「分岐」の繰返し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つまり、バーチャル運転手に青ライン検知後の分岐方向を順を追って教えておくことで、分岐を誤らずに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以下にダブルループの侵入部を例に走行イメージを示す。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の個所では黒色のラインをトレースして走行する。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その際走行体が左右どちらのラインエッジを走行しているかは問わない。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の個所では青色のラインをトレースして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走行する。この時、最初に目指す方向が右であることをバーチャル運転</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は可能な限り右を目指して走行する。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ただし、ライン上を走行する特性により、結果として</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ように、より右にあるライン上をトレースしながら走行する。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152494" y="4436292"/>
            <a:ext cx="9749815" cy="6134434"/>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基本戦略の実現に向けた要件とリスクの分析結果を図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にミスユースケース図を用いて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「バーチャル運転手」と「走行システム」の</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つのシステムに整理した。</a:t>
            </a:r>
            <a:endParaRPr lang="en-US" altLang="ja-JP" sz="178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また、競技者</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アクター</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からみた入り口となるユースケース「バーチャル運転手に目的地までの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運転を依頼する」の概要を表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にユースケース記述として記載した。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8" name="図 7">
            <a:extLst>
              <a:ext uri="{FF2B5EF4-FFF2-40B4-BE49-F238E27FC236}">
                <a16:creationId xmlns:a16="http://schemas.microsoft.com/office/drawing/2014/main" id="{AF7C4DBA-4570-F1B2-2DE4-F63578803E23}"/>
              </a:ext>
            </a:extLst>
          </p:cNvPr>
          <p:cNvPicPr>
            <a:picLocks noChangeAspect="1"/>
          </p:cNvPicPr>
          <p:nvPr/>
        </p:nvPicPr>
        <p:blipFill>
          <a:blip r:embed="rId9"/>
          <a:stretch>
            <a:fillRect/>
          </a:stretch>
        </p:blipFill>
        <p:spPr>
          <a:xfrm>
            <a:off x="5588739" y="1817514"/>
            <a:ext cx="2186960" cy="2427927"/>
          </a:xfrm>
          <a:prstGeom prst="rect">
            <a:avLst/>
          </a:prstGeom>
        </p:spPr>
      </p:pic>
      <p:sp>
        <p:nvSpPr>
          <p:cNvPr id="13" name="テキスト ボックス 12">
            <a:extLst>
              <a:ext uri="{FF2B5EF4-FFF2-40B4-BE49-F238E27FC236}">
                <a16:creationId xmlns:a16="http://schemas.microsoft.com/office/drawing/2014/main" id="{81731CA3-517B-2FBA-E335-F9B8ED9FF651}"/>
              </a:ext>
            </a:extLst>
          </p:cNvPr>
          <p:cNvSpPr txBox="1"/>
          <p:nvPr/>
        </p:nvSpPr>
        <p:spPr>
          <a:xfrm>
            <a:off x="6065665" y="4152318"/>
            <a:ext cx="156713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走行</a:t>
            </a:r>
            <a:r>
              <a:rPr kumimoji="1" lang="ja-JP" altLang="en-US" sz="1200" dirty="0">
                <a:latin typeface="BIZ UDPゴシック" panose="020B0400000000000000" pitchFamily="50" charset="-128"/>
                <a:ea typeface="BIZ UDPゴシック" panose="020B0400000000000000" pitchFamily="50" charset="-128"/>
              </a:rPr>
              <a:t>イメージ</a:t>
            </a:r>
          </a:p>
        </p:txBody>
      </p:sp>
      <p:sp>
        <p:nvSpPr>
          <p:cNvPr id="26" name="テキスト ボックス 25">
            <a:extLst>
              <a:ext uri="{FF2B5EF4-FFF2-40B4-BE49-F238E27FC236}">
                <a16:creationId xmlns:a16="http://schemas.microsoft.com/office/drawing/2014/main" id="{8C10B89A-D9F0-F9E9-20DF-8F330F475056}"/>
              </a:ext>
            </a:extLst>
          </p:cNvPr>
          <p:cNvSpPr txBox="1"/>
          <p:nvPr/>
        </p:nvSpPr>
        <p:spPr>
          <a:xfrm>
            <a:off x="2548588" y="10306093"/>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1.2 </a:t>
            </a:r>
            <a:r>
              <a:rPr kumimoji="1" lang="ja-JP" altLang="en-US" sz="1250" dirty="0">
                <a:latin typeface="BIZ UDPゴシック" panose="020B0400000000000000" pitchFamily="50" charset="-128"/>
                <a:ea typeface="BIZ UDPゴシック" panose="020B0400000000000000" pitchFamily="50" charset="-128"/>
              </a:rPr>
              <a:t>ミス</a:t>
            </a:r>
            <a:r>
              <a:rPr lang="ja-JP" altLang="en-US" sz="1250" dirty="0">
                <a:latin typeface="BIZ UDPゴシック" panose="020B0400000000000000" pitchFamily="50" charset="-128"/>
                <a:ea typeface="BIZ UDPゴシック" panose="020B0400000000000000" pitchFamily="50" charset="-128"/>
              </a:rPr>
              <a:t>ユースケース図</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C0E58AFB-68DC-E5F4-68F9-2F8D71A6348A}"/>
              </a:ext>
            </a:extLst>
          </p:cNvPr>
          <p:cNvSpPr txBox="1"/>
          <p:nvPr/>
        </p:nvSpPr>
        <p:spPr>
          <a:xfrm>
            <a:off x="7472550" y="10306094"/>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ユースケース記述</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2" name="図 11">
            <a:extLst>
              <a:ext uri="{FF2B5EF4-FFF2-40B4-BE49-F238E27FC236}">
                <a16:creationId xmlns:a16="http://schemas.microsoft.com/office/drawing/2014/main" id="{94918EC5-28EF-5E3A-7C2A-2548814766FE}"/>
              </a:ext>
            </a:extLst>
          </p:cNvPr>
          <p:cNvPicPr>
            <a:picLocks noChangeAspect="1"/>
          </p:cNvPicPr>
          <p:nvPr/>
        </p:nvPicPr>
        <p:blipFill>
          <a:blip r:embed="rId10"/>
          <a:stretch>
            <a:fillRect/>
          </a:stretch>
        </p:blipFill>
        <p:spPr>
          <a:xfrm>
            <a:off x="336529" y="5417913"/>
            <a:ext cx="6647082" cy="4964503"/>
          </a:xfrm>
          <a:prstGeom prst="rect">
            <a:avLst/>
          </a:prstGeom>
        </p:spPr>
      </p:pic>
      <p:pic>
        <p:nvPicPr>
          <p:cNvPr id="17" name="図 16">
            <a:extLst>
              <a:ext uri="{FF2B5EF4-FFF2-40B4-BE49-F238E27FC236}">
                <a16:creationId xmlns:a16="http://schemas.microsoft.com/office/drawing/2014/main" id="{5D36F515-5C14-A3C8-32AE-026E1A7459B4}"/>
              </a:ext>
            </a:extLst>
          </p:cNvPr>
          <p:cNvPicPr>
            <a:picLocks noChangeAspect="1"/>
          </p:cNvPicPr>
          <p:nvPr/>
        </p:nvPicPr>
        <p:blipFill>
          <a:blip r:embed="rId11"/>
          <a:stretch>
            <a:fillRect/>
          </a:stretch>
        </p:blipFill>
        <p:spPr>
          <a:xfrm>
            <a:off x="7032914" y="4468585"/>
            <a:ext cx="2869756" cy="5926856"/>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344903"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590515" y="652981"/>
            <a:ext cx="1036195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34176</TotalTime>
  <Words>704</Words>
  <Application>Microsoft Office PowerPoint</Application>
  <PresentationFormat>ユーザー設定</PresentationFormat>
  <Paragraphs>88</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295</cp:revision>
  <cp:lastPrinted>2018-04-01T05:10:42Z</cp:lastPrinted>
  <dcterms:created xsi:type="dcterms:W3CDTF">2002-02-28T07:41:56Z</dcterms:created>
  <dcterms:modified xsi:type="dcterms:W3CDTF">2025-08-09T02:31:22Z</dcterms:modified>
  <cp:contentStatus/>
</cp:coreProperties>
</file>