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varScale="1">
        <p:scale>
          <a:sx n="80" d="100"/>
          <a:sy n="80" d="100"/>
        </p:scale>
        <p:origin x="732" y="12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7/20/2025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30.pn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90.png"/><Relationship Id="rId4" Type="http://schemas.openxmlformats.org/officeDocument/2006/relationships/customXml" Target="../ink/ink3.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a:t>
            </a:r>
            <a:r>
              <a:rPr lang="en-US" altLang="ja-JP" dirty="0">
                <a:latin typeface="UD デジタル 教科書体 NP" panose="02020400000000000000" pitchFamily="18" charset="-128"/>
                <a:ea typeface="UD デジタル 教科書体 NP" panose="02020400000000000000" pitchFamily="18" charset="-128"/>
              </a:rPr>
              <a:t>(WG)</a:t>
            </a:r>
            <a:r>
              <a:rPr lang="ja-JP" altLang="en-US" dirty="0">
                <a:latin typeface="UD デジタル 教科書体 NP" panose="02020400000000000000" pitchFamily="18" charset="-128"/>
                <a:ea typeface="UD デジタル 教科書体 NP" panose="02020400000000000000" pitchFamily="18" charset="-128"/>
              </a:rPr>
              <a:t>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・来年度に残せる設計資産、製造資産の作成</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a:extLst>
              <a:ext uri="{FF2B5EF4-FFF2-40B4-BE49-F238E27FC236}">
                <a16:creationId xmlns:a16="http://schemas.microsoft.com/office/drawing/2014/main" id="{DE2E9564-63A5-3E2C-0337-A65B83D9D0BF}"/>
              </a:ext>
            </a:extLst>
          </p:cNvPr>
          <p:cNvPicPr>
            <a:picLocks noChangeAspect="1"/>
          </p:cNvPicPr>
          <p:nvPr/>
        </p:nvPicPr>
        <p:blipFill>
          <a:blip r:embed="rId2"/>
          <a:stretch>
            <a:fillRect/>
          </a:stretch>
        </p:blipFill>
        <p:spPr>
          <a:xfrm>
            <a:off x="297104" y="6740630"/>
            <a:ext cx="5257227" cy="3670995"/>
          </a:xfrm>
          <a:prstGeom prst="rect">
            <a:avLst/>
          </a:prstGeom>
        </p:spPr>
      </p:pic>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5" y="652981"/>
            <a:ext cx="5559188" cy="99495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目標</a:t>
            </a:r>
            <a:r>
              <a:rPr lang="en-US" altLang="ja-JP" sz="1400" dirty="0">
                <a:latin typeface="UD デジタル 教科書体 NP" panose="02020400000000000000" pitchFamily="18" charset="-128"/>
                <a:ea typeface="UD デジタル 教科書体 NP" panose="02020400000000000000" pitchFamily="18" charset="-128"/>
              </a:rPr>
              <a:t>】</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ダブルループにて、ライン交差部で分岐を一度も誤らずにクリア</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することを目標とする。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戦略</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latin typeface="UD デジタル 教科書体 NP" panose="02020400000000000000" pitchFamily="18" charset="-128"/>
                <a:ea typeface="UD デジタル 教科書体 NP" panose="02020400000000000000" pitchFamily="18" charset="-128"/>
              </a:rPr>
              <a:t>ライン交差部にて分岐を誤らないために、交差の前後</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⑧⑪⑭</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ではライントレースに頼らない走行方法を取る。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また、コースに合わせた走行方法の切り替えを行うために、ダブルループ周辺のコースを区間に分割することとした。</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表</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参照</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進入部</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③</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後に旋回角度を一定に保ったまま走行することで真円に沿った旋回走行を行う。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旋回時は円の内側を走行するように調整を行い、</a:t>
            </a:r>
            <a:r>
              <a:rPr lang="en-US" altLang="ja-JP" sz="1400" dirty="0" err="1">
                <a:latin typeface="UD デジタル 教科書体 NP" panose="02020400000000000000" pitchFamily="18" charset="-128"/>
                <a:ea typeface="UD デジタル 教科書体 NP" panose="02020400000000000000" pitchFamily="18" charset="-128"/>
              </a:rPr>
              <a:t>XXcm</a:t>
            </a:r>
            <a:r>
              <a:rPr lang="ja-JP" altLang="en-US" sz="1400" dirty="0">
                <a:latin typeface="UD デジタル 教科書体 NP" panose="02020400000000000000" pitchFamily="18" charset="-128"/>
                <a:ea typeface="UD デジタル 教科書体 NP" panose="02020400000000000000" pitchFamily="18" charset="-128"/>
              </a:rPr>
              <a:t>走行後に復帰先のラインを検知するまで</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直進走行</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⑤</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検知後はラインに復帰し、</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⑥</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を行い</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走行位置を立て直す。</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ループ内交差部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脱出部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⑭</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では、青色ライン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の検知を契機として、</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a:t>
            </a:r>
            <a:endPar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⑦⑩⑬</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後に直進走行を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直進走行後は対象以外のライン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と混同しないために一定以上の</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距離を走行後に黒色検知を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契機として</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endParaRPr lang="en-US" altLang="ja-JP" sz="1400" dirty="0">
              <a:solidFill>
                <a:srgbClr val="00B050"/>
              </a:solidFill>
              <a:latin typeface="UD デジタル 教科書体 NP" panose="02020400000000000000" pitchFamily="18" charset="-128"/>
              <a:ea typeface="UD デジタル 教科書体 NP" panose="02020400000000000000" pitchFamily="18" charset="-128"/>
            </a:endParaRPr>
          </a:p>
          <a:p>
            <a:pPr marL="0" indent="0"/>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⑨⑫⑮</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に移行する。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3"/>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5759475" y="653655"/>
            <a:ext cx="9192991" cy="535581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p>
          <a:p>
            <a:pPr marL="0" indent="0"/>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で立案した基本戦略の実現に向けて要件とリスクを分析し、結果を図</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に表した。</a:t>
            </a:r>
            <a:br>
              <a:rPr lang="en-US" altLang="ja-JP" sz="1400" dirty="0">
                <a:latin typeface="UD デジタル 教科書体 NP" panose="02020400000000000000" pitchFamily="18" charset="-128"/>
                <a:ea typeface="UD デジタル 教科書体 NP" panose="02020400000000000000" pitchFamily="18" charset="-128"/>
              </a:rPr>
            </a:br>
            <a:r>
              <a:rPr lang="ja-JP" altLang="en-US" sz="1400" dirty="0">
                <a:latin typeface="UD デジタル 教科書体 NP" panose="02020400000000000000" pitchFamily="18" charset="-128"/>
                <a:ea typeface="UD デジタル 教科書体 NP" panose="02020400000000000000" pitchFamily="18" charset="-128"/>
              </a:rPr>
              <a:t>また、ユースケース「</a:t>
            </a:r>
            <a:r>
              <a:rPr lang="en-US" altLang="ja-JP" sz="1400" dirty="0">
                <a:latin typeface="UD デジタル 教科書体 NP" panose="02020400000000000000" pitchFamily="18" charset="-128"/>
                <a:ea typeface="UD デジタル 教科書体 NP" panose="02020400000000000000" pitchFamily="18" charset="-128"/>
              </a:rPr>
              <a:t>[UC_001]</a:t>
            </a:r>
            <a:r>
              <a:rPr lang="ja-JP" altLang="en-US" sz="1400" dirty="0">
                <a:latin typeface="UD デジタル 教科書体 NP" panose="02020400000000000000" pitchFamily="18" charset="-128"/>
                <a:ea typeface="UD デジタル 教科書体 NP" panose="02020400000000000000" pitchFamily="18" charset="-128"/>
              </a:rPr>
              <a:t>：ダブルループを攻略する」の概要を表</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5758311" y="6044156"/>
            <a:ext cx="9192991" cy="455833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ダブルループへの侵入から脱出までの機能の流れを図</a:t>
            </a:r>
            <a:r>
              <a:rPr lang="en-US" altLang="ja-JP" sz="1400" dirty="0">
                <a:latin typeface="UD デジタル 教科書体 NP" panose="02020400000000000000" pitchFamily="18" charset="-128"/>
                <a:ea typeface="UD デジタル 教科書体 NP" panose="02020400000000000000" pitchFamily="18" charset="-128"/>
              </a:rPr>
              <a:t>1.3</a:t>
            </a: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基本戦略にてコース全体を区間へと分割したため、ここでもコースを区間の連続として表現している。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0" name="テキスト ボックス 19">
            <a:extLst>
              <a:ext uri="{FF2B5EF4-FFF2-40B4-BE49-F238E27FC236}">
                <a16:creationId xmlns:a16="http://schemas.microsoft.com/office/drawing/2014/main" id="{2F77D5C8-B057-838A-9E45-BFB05072C8CE}"/>
              </a:ext>
            </a:extLst>
          </p:cNvPr>
          <p:cNvSpPr txBox="1"/>
          <p:nvPr/>
        </p:nvSpPr>
        <p:spPr>
          <a:xfrm>
            <a:off x="297104" y="10371705"/>
            <a:ext cx="248497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区間の走行方法と終了条件</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23" name="テキスト ボックス 22">
            <a:extLst>
              <a:ext uri="{FF2B5EF4-FFF2-40B4-BE49-F238E27FC236}">
                <a16:creationId xmlns:a16="http://schemas.microsoft.com/office/drawing/2014/main" id="{6787A9BF-6ED3-7E78-6AA8-ADD7B7FB422A}"/>
              </a:ext>
            </a:extLst>
          </p:cNvPr>
          <p:cNvSpPr txBox="1"/>
          <p:nvPr/>
        </p:nvSpPr>
        <p:spPr>
          <a:xfrm>
            <a:off x="3001912" y="6570042"/>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コースの区間分割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8" name="テキスト ボックス 7">
            <a:extLst>
              <a:ext uri="{FF2B5EF4-FFF2-40B4-BE49-F238E27FC236}">
                <a16:creationId xmlns:a16="http://schemas.microsoft.com/office/drawing/2014/main" id="{E1395CC4-3EA2-95A8-5019-C40CB17B8D0E}"/>
              </a:ext>
            </a:extLst>
          </p:cNvPr>
          <p:cNvSpPr txBox="1"/>
          <p:nvPr/>
        </p:nvSpPr>
        <p:spPr>
          <a:xfrm>
            <a:off x="6047507" y="5713195"/>
            <a:ext cx="2023311"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ミスユースケース図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A24195CF-5CE8-B83F-0679-4B1B0FA312B4}"/>
              </a:ext>
            </a:extLst>
          </p:cNvPr>
          <p:cNvSpPr txBox="1"/>
          <p:nvPr/>
        </p:nvSpPr>
        <p:spPr>
          <a:xfrm>
            <a:off x="11743414" y="5752747"/>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ユースケース記述</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7" name="テキスト ボックス 16">
            <a:extLst>
              <a:ext uri="{FF2B5EF4-FFF2-40B4-BE49-F238E27FC236}">
                <a16:creationId xmlns:a16="http://schemas.microsoft.com/office/drawing/2014/main" id="{A3589508-1FD1-D377-93E3-B116B60297A3}"/>
              </a:ext>
            </a:extLst>
          </p:cNvPr>
          <p:cNvSpPr txBox="1"/>
          <p:nvPr/>
        </p:nvSpPr>
        <p:spPr>
          <a:xfrm>
            <a:off x="5790242" y="10350036"/>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 </a:t>
            </a:r>
            <a:r>
              <a:rPr lang="ja-JP" altLang="en-US" sz="1200" dirty="0">
                <a:latin typeface="UD デジタル 教科書体 NP" panose="02020400000000000000" pitchFamily="18" charset="-128"/>
                <a:ea typeface="UD デジタル 教科書体 NP" panose="02020400000000000000" pitchFamily="18" charset="-128"/>
              </a:rPr>
              <a:t>アクティビティ図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5D241FCE-4094-F164-467D-0C5192705939}"/>
              </a:ext>
            </a:extLst>
          </p:cNvPr>
          <p:cNvPicPr>
            <a:picLocks noChangeAspect="1"/>
          </p:cNvPicPr>
          <p:nvPr/>
        </p:nvPicPr>
        <p:blipFill>
          <a:blip r:embed="rId9"/>
          <a:stretch>
            <a:fillRect/>
          </a:stretch>
        </p:blipFill>
        <p:spPr>
          <a:xfrm>
            <a:off x="2826082" y="3706344"/>
            <a:ext cx="2833379" cy="2894558"/>
          </a:xfrm>
          <a:prstGeom prst="rect">
            <a:avLst/>
          </a:prstGeom>
        </p:spPr>
      </p:pic>
      <p:pic>
        <p:nvPicPr>
          <p:cNvPr id="48" name="図 47">
            <a:extLst>
              <a:ext uri="{FF2B5EF4-FFF2-40B4-BE49-F238E27FC236}">
                <a16:creationId xmlns:a16="http://schemas.microsoft.com/office/drawing/2014/main" id="{63C7415B-ED1A-E8A8-ED23-FDD8B1EE67BB}"/>
              </a:ext>
            </a:extLst>
          </p:cNvPr>
          <p:cNvPicPr>
            <a:picLocks noChangeAspect="1"/>
          </p:cNvPicPr>
          <p:nvPr/>
        </p:nvPicPr>
        <p:blipFill>
          <a:blip r:embed="rId10"/>
          <a:stretch>
            <a:fillRect/>
          </a:stretch>
        </p:blipFill>
        <p:spPr>
          <a:xfrm>
            <a:off x="4301300" y="3696546"/>
            <a:ext cx="1386167" cy="693083"/>
          </a:xfrm>
          <a:prstGeom prst="rect">
            <a:avLst/>
          </a:prstGeom>
        </p:spPr>
      </p:pic>
      <p:pic>
        <p:nvPicPr>
          <p:cNvPr id="5" name="図 4">
            <a:extLst>
              <a:ext uri="{FF2B5EF4-FFF2-40B4-BE49-F238E27FC236}">
                <a16:creationId xmlns:a16="http://schemas.microsoft.com/office/drawing/2014/main" id="{473AF6BE-EC30-3130-B0A8-CA7598E9F8B6}"/>
              </a:ext>
            </a:extLst>
          </p:cNvPr>
          <p:cNvPicPr>
            <a:picLocks noChangeAspect="1"/>
          </p:cNvPicPr>
          <p:nvPr/>
        </p:nvPicPr>
        <p:blipFill>
          <a:blip r:embed="rId11"/>
          <a:stretch>
            <a:fillRect/>
          </a:stretch>
        </p:blipFill>
        <p:spPr>
          <a:xfrm>
            <a:off x="5855847" y="1397677"/>
            <a:ext cx="5887567" cy="4379846"/>
          </a:xfrm>
          <a:prstGeom prst="rect">
            <a:avLst/>
          </a:prstGeom>
        </p:spPr>
      </p:pic>
      <p:pic>
        <p:nvPicPr>
          <p:cNvPr id="9" name="図 8">
            <a:extLst>
              <a:ext uri="{FF2B5EF4-FFF2-40B4-BE49-F238E27FC236}">
                <a16:creationId xmlns:a16="http://schemas.microsoft.com/office/drawing/2014/main" id="{46974EB5-917D-1853-0FE8-151426A9C03A}"/>
              </a:ext>
            </a:extLst>
          </p:cNvPr>
          <p:cNvPicPr>
            <a:picLocks noChangeAspect="1"/>
          </p:cNvPicPr>
          <p:nvPr/>
        </p:nvPicPr>
        <p:blipFill>
          <a:blip r:embed="rId12"/>
          <a:stretch>
            <a:fillRect/>
          </a:stretch>
        </p:blipFill>
        <p:spPr>
          <a:xfrm>
            <a:off x="11780811" y="1356199"/>
            <a:ext cx="3074028" cy="4383641"/>
          </a:xfrm>
          <a:prstGeom prst="rect">
            <a:avLst/>
          </a:prstGeom>
        </p:spPr>
      </p:pic>
      <p:pic>
        <p:nvPicPr>
          <p:cNvPr id="4" name="図 3">
            <a:extLst>
              <a:ext uri="{FF2B5EF4-FFF2-40B4-BE49-F238E27FC236}">
                <a16:creationId xmlns:a16="http://schemas.microsoft.com/office/drawing/2014/main" id="{3A20AA3D-94C6-C5B8-7397-C88C400A261B}"/>
              </a:ext>
            </a:extLst>
          </p:cNvPr>
          <p:cNvPicPr>
            <a:picLocks noChangeAspect="1"/>
          </p:cNvPicPr>
          <p:nvPr/>
        </p:nvPicPr>
        <p:blipFill>
          <a:blip r:embed="rId13"/>
          <a:stretch>
            <a:fillRect/>
          </a:stretch>
        </p:blipFill>
        <p:spPr>
          <a:xfrm>
            <a:off x="5790242" y="6788172"/>
            <a:ext cx="9112263" cy="359664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1189F7C-2D9A-4B75-AB6C-4CF820462714}"/>
              </a:ext>
            </a:extLst>
          </p:cNvPr>
          <p:cNvPicPr>
            <a:picLocks noChangeAspect="1"/>
          </p:cNvPicPr>
          <p:nvPr/>
        </p:nvPicPr>
        <p:blipFill>
          <a:blip r:embed="rId2"/>
          <a:stretch>
            <a:fillRect/>
          </a:stretch>
        </p:blipFill>
        <p:spPr>
          <a:xfrm>
            <a:off x="337767" y="8009530"/>
            <a:ext cx="3974362" cy="2354783"/>
          </a:xfrm>
          <a:prstGeom prst="rect">
            <a:avLst/>
          </a:prstGeom>
        </p:spPr>
      </p:pic>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機能の実現に向けて、初めに走行体制御における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データの流れに着目し図</a:t>
            </a:r>
            <a:r>
              <a:rPr lang="en-US" altLang="ja-JP" sz="1400" dirty="0">
                <a:latin typeface="UD デジタル 教科書体 NP" panose="02020400000000000000" pitchFamily="18" charset="-128"/>
                <a:ea typeface="UD デジタル 教科書体 NP" panose="02020400000000000000" pitchFamily="18" charset="-128"/>
              </a:rPr>
              <a:t>2.1</a:t>
            </a:r>
            <a:r>
              <a:rPr lang="ja-JP" altLang="en-US" sz="1400" dirty="0">
                <a:latin typeface="UD デジタル 教科書体 NP" panose="02020400000000000000" pitchFamily="18" charset="-128"/>
                <a:ea typeface="UD デジタル 教科書体 NP" panose="02020400000000000000" pitchFamily="18" charset="-128"/>
              </a:rPr>
              <a:t>に整理した。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上記のデータの流れを基に導出したパッケージを</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図２</a:t>
            </a:r>
            <a:r>
              <a:rPr lang="en-US" altLang="ja-JP" sz="1400" dirty="0">
                <a:latin typeface="UD デジタル 教科書体 NP" panose="02020400000000000000" pitchFamily="18" charset="-128"/>
                <a:ea typeface="UD デジタル 教科書体 NP" panose="02020400000000000000" pitchFamily="18" charset="-128"/>
              </a:rPr>
              <a:t>.2</a:t>
            </a:r>
            <a:r>
              <a:rPr lang="ja-JP" altLang="en-US" sz="1400" dirty="0">
                <a:latin typeface="UD デジタル 教科書体 NP" panose="02020400000000000000" pitchFamily="18" charset="-128"/>
                <a:ea typeface="UD デジタル 教科書体 NP" panose="02020400000000000000" pitchFamily="18" charset="-128"/>
              </a:rPr>
              <a:t>に、パッケージの役割を表</a:t>
            </a:r>
            <a:r>
              <a:rPr lang="en-US" altLang="ja-JP" sz="1400" dirty="0">
                <a:latin typeface="UD デジタル 教科書体 NP" panose="02020400000000000000" pitchFamily="18" charset="-128"/>
                <a:ea typeface="UD デジタル 教科書体 NP" panose="02020400000000000000" pitchFamily="18" charset="-128"/>
              </a:rPr>
              <a:t>2.1</a:t>
            </a:r>
            <a:r>
              <a:rPr lang="ja-JP" altLang="en-US" sz="1400" dirty="0">
                <a:latin typeface="UD デジタル 教科書体 NP" panose="02020400000000000000" pitchFamily="18" charset="-128"/>
                <a:ea typeface="UD デジタル 教科書体 NP" panose="02020400000000000000" pitchFamily="18" charset="-128"/>
              </a:rPr>
              <a:t>に表した。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その際、入力と出力の実行周期に差が生じることを</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考慮し、駆動パッケージと知覚パッケージの間に</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記憶領域パッケージを配置した。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3"/>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590515" y="652981"/>
            <a:ext cx="1036195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sp>
        <p:nvSpPr>
          <p:cNvPr id="53" name="テキスト ボックス 52">
            <a:extLst>
              <a:ext uri="{FF2B5EF4-FFF2-40B4-BE49-F238E27FC236}">
                <a16:creationId xmlns:a16="http://schemas.microsoft.com/office/drawing/2014/main" id="{34748941-67F3-91CB-0D9F-334182FE5966}"/>
              </a:ext>
            </a:extLst>
          </p:cNvPr>
          <p:cNvSpPr txBox="1"/>
          <p:nvPr/>
        </p:nvSpPr>
        <p:spPr>
          <a:xfrm>
            <a:off x="430883" y="7732531"/>
            <a:ext cx="1614545"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２</a:t>
            </a:r>
            <a:r>
              <a:rPr lang="en-US" altLang="ja-JP" sz="1200" dirty="0">
                <a:latin typeface="UD デジタル 教科書体 NP" panose="02020400000000000000" pitchFamily="18" charset="-128"/>
                <a:ea typeface="UD デジタル 教科書体 NP" panose="02020400000000000000" pitchFamily="18" charset="-128"/>
              </a:rPr>
              <a:t> </a:t>
            </a:r>
            <a:r>
              <a:rPr lang="ja-JP" altLang="en-US" sz="1200" dirty="0">
                <a:latin typeface="UD デジタル 教科書体 NP" panose="02020400000000000000" pitchFamily="18" charset="-128"/>
                <a:ea typeface="UD デジタル 教科書体 NP" panose="02020400000000000000" pitchFamily="18" charset="-128"/>
              </a:rPr>
              <a:t>パッケージ図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64" name="テキスト ボックス 63">
            <a:extLst>
              <a:ext uri="{FF2B5EF4-FFF2-40B4-BE49-F238E27FC236}">
                <a16:creationId xmlns:a16="http://schemas.microsoft.com/office/drawing/2014/main" id="{BC8C5130-F07A-5027-A756-05DFD63490B5}"/>
              </a:ext>
            </a:extLst>
          </p:cNvPr>
          <p:cNvSpPr txBox="1"/>
          <p:nvPr/>
        </p:nvSpPr>
        <p:spPr>
          <a:xfrm>
            <a:off x="664972" y="3398915"/>
            <a:ext cx="156164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データの流れ</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19" name="図 18">
            <a:extLst>
              <a:ext uri="{FF2B5EF4-FFF2-40B4-BE49-F238E27FC236}">
                <a16:creationId xmlns:a16="http://schemas.microsoft.com/office/drawing/2014/main" id="{E85501B5-AAB6-DD4C-5B36-8A8065F3F1CE}"/>
              </a:ext>
            </a:extLst>
          </p:cNvPr>
          <p:cNvPicPr>
            <a:picLocks noChangeAspect="1"/>
          </p:cNvPicPr>
          <p:nvPr/>
        </p:nvPicPr>
        <p:blipFill>
          <a:blip r:embed="rId8"/>
          <a:stretch>
            <a:fillRect/>
          </a:stretch>
        </p:blipFill>
        <p:spPr>
          <a:xfrm>
            <a:off x="664972" y="1395085"/>
            <a:ext cx="3150781" cy="2043750"/>
          </a:xfrm>
          <a:prstGeom prst="rect">
            <a:avLst/>
          </a:prstGeom>
        </p:spPr>
      </p:pic>
      <p:sp>
        <p:nvSpPr>
          <p:cNvPr id="20" name="テキスト ボックス 19">
            <a:extLst>
              <a:ext uri="{FF2B5EF4-FFF2-40B4-BE49-F238E27FC236}">
                <a16:creationId xmlns:a16="http://schemas.microsoft.com/office/drawing/2014/main" id="{55FF38BC-3120-EC73-EBE3-6BD235050E98}"/>
              </a:ext>
            </a:extLst>
          </p:cNvPr>
          <p:cNvSpPr txBox="1"/>
          <p:nvPr/>
        </p:nvSpPr>
        <p:spPr>
          <a:xfrm>
            <a:off x="436866" y="10364313"/>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パッケージの役割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3" name="図 2">
            <a:extLst>
              <a:ext uri="{FF2B5EF4-FFF2-40B4-BE49-F238E27FC236}">
                <a16:creationId xmlns:a16="http://schemas.microsoft.com/office/drawing/2014/main" id="{36905B2E-734E-C534-8BB5-1DB43267E30E}"/>
              </a:ext>
            </a:extLst>
          </p:cNvPr>
          <p:cNvPicPr>
            <a:picLocks noChangeAspect="1"/>
          </p:cNvPicPr>
          <p:nvPr/>
        </p:nvPicPr>
        <p:blipFill>
          <a:blip r:embed="rId9"/>
          <a:stretch>
            <a:fillRect/>
          </a:stretch>
        </p:blipFill>
        <p:spPr>
          <a:xfrm>
            <a:off x="459531" y="4843572"/>
            <a:ext cx="3693516" cy="2864788"/>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32264</TotalTime>
  <Words>808</Words>
  <Application>Microsoft Office PowerPoint</Application>
  <PresentationFormat>ユーザー設定</PresentationFormat>
  <Paragraphs>104</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妹葉 智紀</cp:lastModifiedBy>
  <cp:revision>268</cp:revision>
  <cp:lastPrinted>2018-04-01T05:10:42Z</cp:lastPrinted>
  <dcterms:created xsi:type="dcterms:W3CDTF">2002-02-28T07:41:56Z</dcterms:created>
  <dcterms:modified xsi:type="dcterms:W3CDTF">2025-07-20T06:18:19Z</dcterms:modified>
  <cp:contentStatus/>
</cp:coreProperties>
</file>