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9"/>
  </p:notesMasterIdLst>
  <p:handoutMasterIdLst>
    <p:handoutMasterId r:id="rId10"/>
  </p:handoutMasterIdLst>
  <p:sldIdLst>
    <p:sldId id="273" r:id="rId4"/>
    <p:sldId id="259" r:id="rId5"/>
    <p:sldId id="260" r:id="rId6"/>
    <p:sldId id="274" r:id="rId7"/>
    <p:sldId id="262" r:id="rId8"/>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60"/>
            <p14:sldId id="274"/>
            <p14:sldId id="262"/>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D7D31"/>
    <a:srgbClr val="F19D64"/>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717EFC-BC44-4818-8847-44800897FC59}" v="26" dt="2025-05-25T03:42:30.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93" autoAdjust="0"/>
    <p:restoredTop sz="94660"/>
  </p:normalViewPr>
  <p:slideViewPr>
    <p:cSldViewPr showGuides="1">
      <p:cViewPr>
        <p:scale>
          <a:sx n="66" d="100"/>
          <a:sy n="66" d="100"/>
        </p:scale>
        <p:origin x="936" y="-254"/>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oyuki TAKAHASHI" userId="3ce8b389b0d85fa1" providerId="LiveId" clId="{FC717EFC-BC44-4818-8847-44800897FC59}"/>
    <pc:docChg chg="undo custSel mod addSld delSld modSld modMainMaster modSection">
      <pc:chgData name="Hiroyuki TAKAHASHI" userId="3ce8b389b0d85fa1" providerId="LiveId" clId="{FC717EFC-BC44-4818-8847-44800897FC59}" dt="2025-05-25T03:42:30.313" v="225"/>
      <pc:docMkLst>
        <pc:docMk/>
      </pc:docMkLst>
      <pc:sldChg chg="addSp delSp modSp">
        <pc:chgData name="Hiroyuki TAKAHASHI" userId="3ce8b389b0d85fa1" providerId="LiveId" clId="{FC717EFC-BC44-4818-8847-44800897FC59}" dt="2025-05-25T03:35:57.288" v="223"/>
        <pc:sldMkLst>
          <pc:docMk/>
          <pc:sldMk cId="482023647" sldId="259"/>
        </pc:sldMkLst>
        <pc:spChg chg="add mod">
          <ac:chgData name="Hiroyuki TAKAHASHI" userId="3ce8b389b0d85fa1" providerId="LiveId" clId="{FC717EFC-BC44-4818-8847-44800897FC59}" dt="2025-05-25T03:35:57.288" v="223"/>
          <ac:spMkLst>
            <pc:docMk/>
            <pc:sldMk cId="482023647" sldId="259"/>
            <ac:spMk id="2" creationId="{8F223B6B-DAF2-CC5A-60D9-4F31499746AE}"/>
          </ac:spMkLst>
        </pc:spChg>
        <pc:spChg chg="del">
          <ac:chgData name="Hiroyuki TAKAHASHI" userId="3ce8b389b0d85fa1" providerId="LiveId" clId="{FC717EFC-BC44-4818-8847-44800897FC59}" dt="2025-05-25T03:35:56.848" v="222" actId="478"/>
          <ac:spMkLst>
            <pc:docMk/>
            <pc:sldMk cId="482023647" sldId="259"/>
            <ac:spMk id="3" creationId="{DE5F0CE7-A9E5-B4E2-EAD4-CBA2EEED102C}"/>
          </ac:spMkLst>
        </pc:spChg>
        <pc:picChg chg="add mod">
          <ac:chgData name="Hiroyuki TAKAHASHI" userId="3ce8b389b0d85fa1" providerId="LiveId" clId="{FC717EFC-BC44-4818-8847-44800897FC59}" dt="2025-05-25T03:35:57.288" v="223"/>
          <ac:picMkLst>
            <pc:docMk/>
            <pc:sldMk cId="482023647" sldId="259"/>
            <ac:picMk id="4" creationId="{BA1CC61A-3ED4-ED02-A4C9-40DF2DFCAACB}"/>
          </ac:picMkLst>
        </pc:picChg>
        <pc:picChg chg="del">
          <ac:chgData name="Hiroyuki TAKAHASHI" userId="3ce8b389b0d85fa1" providerId="LiveId" clId="{FC717EFC-BC44-4818-8847-44800897FC59}" dt="2025-05-25T03:35:56.848" v="222" actId="478"/>
          <ac:picMkLst>
            <pc:docMk/>
            <pc:sldMk cId="482023647" sldId="259"/>
            <ac:picMk id="11" creationId="{22B440C5-539D-543B-63CB-CB52FD2065A5}"/>
          </ac:picMkLst>
        </pc:picChg>
      </pc:sldChg>
      <pc:sldChg chg="addSp delSp modSp mod chgLayout">
        <pc:chgData name="Hiroyuki TAKAHASHI" userId="3ce8b389b0d85fa1" providerId="LiveId" clId="{FC717EFC-BC44-4818-8847-44800897FC59}" dt="2025-05-25T03:42:30.313" v="225"/>
        <pc:sldMkLst>
          <pc:docMk/>
          <pc:sldMk cId="3622171370" sldId="273"/>
        </pc:sldMkLst>
        <pc:spChg chg="add mod">
          <ac:chgData name="Hiroyuki TAKAHASHI" userId="3ce8b389b0d85fa1" providerId="LiveId" clId="{FC717EFC-BC44-4818-8847-44800897FC59}" dt="2025-05-25T03:42:30.313" v="225"/>
          <ac:spMkLst>
            <pc:docMk/>
            <pc:sldMk cId="3622171370" sldId="273"/>
            <ac:spMk id="2" creationId="{D77D73AE-8206-ACEB-BE25-6CC7A3D49E1F}"/>
          </ac:spMkLst>
        </pc:spChg>
        <pc:spChg chg="mod">
          <ac:chgData name="Hiroyuki TAKAHASHI" userId="3ce8b389b0d85fa1" providerId="LiveId" clId="{FC717EFC-BC44-4818-8847-44800897FC59}" dt="2025-05-24T07:59:50.598" v="197" actId="20577"/>
          <ac:spMkLst>
            <pc:docMk/>
            <pc:sldMk cId="3622171370" sldId="273"/>
            <ac:spMk id="11" creationId="{C7C3A3A3-6D5A-0646-AE0F-522F967F0580}"/>
          </ac:spMkLst>
        </pc:spChg>
        <pc:spChg chg="del mod">
          <ac:chgData name="Hiroyuki TAKAHASHI" userId="3ce8b389b0d85fa1" providerId="LiveId" clId="{FC717EFC-BC44-4818-8847-44800897FC59}" dt="2025-05-25T03:42:29.907" v="224" actId="478"/>
          <ac:spMkLst>
            <pc:docMk/>
            <pc:sldMk cId="3622171370" sldId="273"/>
            <ac:spMk id="12" creationId="{2BC07E42-ADD8-A04B-AE21-95725ED1ED63}"/>
          </ac:spMkLst>
        </pc:spChg>
        <pc:spChg chg="mod">
          <ac:chgData name="Hiroyuki TAKAHASHI" userId="3ce8b389b0d85fa1" providerId="LiveId" clId="{FC717EFC-BC44-4818-8847-44800897FC59}" dt="2025-05-24T07:59:53.066" v="199" actId="20577"/>
          <ac:spMkLst>
            <pc:docMk/>
            <pc:sldMk cId="3622171370" sldId="273"/>
            <ac:spMk id="13" creationId="{EDD528FF-C9D8-9E49-B9A8-048B06E9BD8E}"/>
          </ac:spMkLst>
        </pc:spChg>
      </pc:sldChg>
      <pc:sldChg chg="new del">
        <pc:chgData name="Hiroyuki TAKAHASHI" userId="3ce8b389b0d85fa1" providerId="LiveId" clId="{FC717EFC-BC44-4818-8847-44800897FC59}" dt="2025-05-24T07:53:08.203" v="3" actId="680"/>
        <pc:sldMkLst>
          <pc:docMk/>
          <pc:sldMk cId="2377998138" sldId="274"/>
        </pc:sldMkLst>
      </pc:sldChg>
      <pc:sldChg chg="new del">
        <pc:chgData name="Hiroyuki TAKAHASHI" userId="3ce8b389b0d85fa1" providerId="LiveId" clId="{FC717EFC-BC44-4818-8847-44800897FC59}" dt="2025-05-24T07:56:00.858" v="7" actId="47"/>
        <pc:sldMkLst>
          <pc:docMk/>
          <pc:sldMk cId="2795295002" sldId="274"/>
        </pc:sldMkLst>
      </pc:sldChg>
      <pc:sldMasterChg chg="modSldLayout">
        <pc:chgData name="Hiroyuki TAKAHASHI" userId="3ce8b389b0d85fa1" providerId="LiveId" clId="{FC717EFC-BC44-4818-8847-44800897FC59}" dt="2025-05-24T08:02:26.594" v="221"/>
        <pc:sldMasterMkLst>
          <pc:docMk/>
          <pc:sldMasterMk cId="1426505887" sldId="2147483665"/>
        </pc:sldMasterMkLst>
        <pc:sldLayoutChg chg="addSp delSp modSp mod setBg">
          <pc:chgData name="Hiroyuki TAKAHASHI" userId="3ce8b389b0d85fa1" providerId="LiveId" clId="{FC717EFC-BC44-4818-8847-44800897FC59}" dt="2025-05-24T08:02:26.594" v="221"/>
          <pc:sldLayoutMkLst>
            <pc:docMk/>
            <pc:sldMasterMk cId="1426505887" sldId="2147483665"/>
            <pc:sldLayoutMk cId="1294985298" sldId="2147483666"/>
          </pc:sldLayoutMkLst>
          <pc:spChg chg="add del mod">
            <ac:chgData name="Hiroyuki TAKAHASHI" userId="3ce8b389b0d85fa1" providerId="LiveId" clId="{FC717EFC-BC44-4818-8847-44800897FC59}" dt="2025-05-24T08:01:20.954" v="205" actId="478"/>
            <ac:spMkLst>
              <pc:docMk/>
              <pc:sldMasterMk cId="1426505887" sldId="2147483665"/>
              <pc:sldLayoutMk cId="1294985298" sldId="2147483666"/>
              <ac:spMk id="2" creationId="{1C9E4B8E-B3B8-18DE-7EC8-7A49CA14CADE}"/>
            </ac:spMkLst>
          </pc:spChg>
          <pc:spChg chg="add del">
            <ac:chgData name="Hiroyuki TAKAHASHI" userId="3ce8b389b0d85fa1" providerId="LiveId" clId="{FC717EFC-BC44-4818-8847-44800897FC59}" dt="2025-05-24T08:01:26.375" v="207" actId="478"/>
            <ac:spMkLst>
              <pc:docMk/>
              <pc:sldMasterMk cId="1426505887" sldId="2147483665"/>
              <pc:sldLayoutMk cId="1294985298" sldId="2147483666"/>
              <ac:spMk id="3" creationId="{C08B7173-7000-0D50-7DC9-25893707526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14.518"/>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55.078"/>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6"/>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7"/>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9T14:19:04.254"/>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9T14:19:04.255"/>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8/23/2025</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7.png"/><Relationship Id="rId3" Type="http://schemas.openxmlformats.org/officeDocument/2006/relationships/customXml" Target="../ink/ink1.xml"/><Relationship Id="rId7" Type="http://schemas.openxmlformats.org/officeDocument/2006/relationships/image" Target="../media/image30.png"/><Relationship Id="rId12"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6.xml"/><Relationship Id="rId11" Type="http://schemas.openxmlformats.org/officeDocument/2006/relationships/image" Target="../media/image5.png"/><Relationship Id="rId10" Type="http://schemas.openxmlformats.org/officeDocument/2006/relationships/image" Target="../media/image4.png"/><Relationship Id="rId9" Type="http://schemas.openxmlformats.org/officeDocument/2006/relationships/image" Target="../media/image3.png"/><Relationship Id="rId1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ustomXml" Target="../ink/ink3.xml"/><Relationship Id="rId7" Type="http://schemas.openxmlformats.org/officeDocument/2006/relationships/customXml" Target="../ink/ink4.xml"/><Relationship Id="rId2" Type="http://schemas.openxmlformats.org/officeDocument/2006/relationships/image" Target="../media/image2.emf"/><Relationship Id="rId1" Type="http://schemas.openxmlformats.org/officeDocument/2006/relationships/slideLayout" Target="../slideLayouts/slideLayout6.xml"/><Relationship Id="rId6" Type="http://schemas.openxmlformats.org/officeDocument/2006/relationships/image" Target="../media/image90.png"/><Relationship Id="rId10" Type="http://schemas.openxmlformats.org/officeDocument/2006/relationships/image" Target="../media/image11.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customXml" Target="../ink/ink5.xml"/><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2.emf"/><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customXml" Target="../ink/ink6.xml"/><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 Id="rId1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991723" y="37428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ja-JP" altLang="en-US" sz="2400" dirty="0">
                <a:latin typeface="ＭＳ Ｐゴシック" panose="020B0600070205080204" pitchFamily="34" charset="-128"/>
              </a:rPr>
              <a:t>中四国</a:t>
            </a:r>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dirty="0">
                <a:solidFill>
                  <a:srgbClr val="FF0000"/>
                </a:solidFill>
                <a:latin typeface="UD デジタル 教科書体 NP" panose="02020400000000000000" pitchFamily="18" charset="-128"/>
                <a:ea typeface="UD デジタル 教科書体 NP" panose="02020400000000000000" pitchFamily="18" charset="-128"/>
              </a:rPr>
              <a:t>モデルの構成</a:t>
            </a:r>
            <a:endParaRPr lang="en-US" altLang="ja-JP" sz="2168" dirty="0">
              <a:solidFill>
                <a:srgbClr val="FF0000"/>
              </a:solidFill>
              <a:latin typeface="UD デジタル 教科書体 NP" panose="02020400000000000000" pitchFamily="18" charset="-128"/>
              <a:ea typeface="UD デジタル 教科書体 NP" panose="02020400000000000000" pitchFamily="18" charset="-128"/>
            </a:endParaRPr>
          </a:p>
          <a:p>
            <a:pPr marL="381853" indent="-381853" defTabSz="1018276" eaLnBrk="1" hangingPunct="1">
              <a:lnSpc>
                <a:spcPct val="80000"/>
              </a:lnSpc>
              <a:spcBef>
                <a:spcPts val="668"/>
              </a:spcBef>
              <a:buFont typeface="+mj-lt"/>
              <a:buAutoNum type="arabicPeriod"/>
            </a:pPr>
            <a:r>
              <a:rPr lang="ja-JP" altLang="en-US" sz="1782" dirty="0">
                <a:solidFill>
                  <a:prstClr val="black"/>
                </a:solidFill>
                <a:latin typeface="UD デジタル 教科書体 NP" panose="02020400000000000000" pitchFamily="18" charset="-128"/>
                <a:ea typeface="UD デジタル 教科書体 NP" panose="02020400000000000000" pitchFamily="18" charset="-128"/>
              </a:rPr>
              <a:t>要求分析</a:t>
            </a:r>
            <a:endParaRPr lang="en-US" altLang="ja-JP" sz="1782" dirty="0">
              <a:solidFill>
                <a:prstClr val="black"/>
              </a:solidFill>
              <a:latin typeface="UD デジタル 教科書体 NP" panose="02020400000000000000" pitchFamily="18" charset="-128"/>
              <a:ea typeface="UD デジタル 教科書体 NP" panose="02020400000000000000" pitchFamily="18"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UD デジタル 教科書体 NP" panose="02020400000000000000" pitchFamily="18" charset="-128"/>
                <a:ea typeface="UD デジタル 教科書体 NP" panose="02020400000000000000" pitchFamily="18" charset="-128"/>
              </a:rPr>
              <a:t>基本戦略</a:t>
            </a:r>
          </a:p>
          <a:p>
            <a:pPr marL="219212" indent="-219212" eaLnBrk="1" hangingPunct="1">
              <a:lnSpc>
                <a:spcPct val="80000"/>
              </a:lnSpc>
              <a:spcBef>
                <a:spcPts val="668"/>
              </a:spcBef>
              <a:buFont typeface="Arial" panose="020B0604020202020204" pitchFamily="34" charset="0"/>
              <a:buChar char="•"/>
            </a:pPr>
            <a:r>
              <a:rPr lang="ja-JP" altLang="en-US" sz="1782" dirty="0">
                <a:latin typeface="UD デジタル 教科書体 NP" panose="02020400000000000000" pitchFamily="18" charset="-128"/>
                <a:ea typeface="UD デジタル 教科書体 NP" panose="02020400000000000000" pitchFamily="18" charset="-128"/>
              </a:rPr>
              <a:t>要件分析とリスク分析</a:t>
            </a:r>
          </a:p>
          <a:p>
            <a:pPr marL="219212" indent="-219212" eaLnBrk="1" hangingPunct="1">
              <a:lnSpc>
                <a:spcPct val="80000"/>
              </a:lnSpc>
              <a:spcBef>
                <a:spcPts val="668"/>
              </a:spcBef>
              <a:buFont typeface="Arial" panose="020B0604020202020204" pitchFamily="34" charset="0"/>
              <a:buChar char="•"/>
            </a:pPr>
            <a:r>
              <a:rPr lang="ja-JP" altLang="en-US" sz="1782" dirty="0">
                <a:latin typeface="UD デジタル 教科書体 NP" panose="02020400000000000000" pitchFamily="18" charset="-128"/>
                <a:ea typeface="UD デジタル 教科書体 NP" panose="02020400000000000000" pitchFamily="18" charset="-128"/>
              </a:rPr>
              <a:t>機能の流れ</a:t>
            </a:r>
          </a:p>
          <a:p>
            <a:pPr marL="381853" indent="-381853" defTabSz="1018276" eaLnBrk="1" hangingPunct="1">
              <a:lnSpc>
                <a:spcPct val="80000"/>
              </a:lnSpc>
              <a:spcBef>
                <a:spcPts val="668"/>
              </a:spcBef>
              <a:buFont typeface="+mj-lt"/>
              <a:buAutoNum type="arabicPeriod" startAt="2"/>
            </a:pPr>
            <a:r>
              <a:rPr lang="ja-JP" altLang="en-US" sz="1782" dirty="0">
                <a:solidFill>
                  <a:prstClr val="black"/>
                </a:solidFill>
                <a:latin typeface="UD デジタル 教科書体 NP" panose="02020400000000000000" pitchFamily="18" charset="-128"/>
                <a:ea typeface="UD デジタル 教科書体 NP" panose="02020400000000000000" pitchFamily="18" charset="-128"/>
              </a:rPr>
              <a:t>分析モデル</a:t>
            </a:r>
            <a:endParaRPr lang="en-US" altLang="ja-JP" sz="1782" dirty="0">
              <a:solidFill>
                <a:prstClr val="black"/>
              </a:solidFill>
              <a:latin typeface="UD デジタル 教科書体 NP" panose="02020400000000000000" pitchFamily="18" charset="-128"/>
              <a:ea typeface="UD デジタル 教科書体 NP" panose="02020400000000000000" pitchFamily="18" charset="-128"/>
            </a:endParaRPr>
          </a:p>
          <a:p>
            <a:pPr marL="219212" indent="-219212" eaLnBrk="1" hangingPunct="1">
              <a:lnSpc>
                <a:spcPct val="80000"/>
              </a:lnSpc>
              <a:spcBef>
                <a:spcPts val="668"/>
              </a:spcBef>
              <a:buFont typeface="Arial" panose="020B0604020202020204" pitchFamily="34" charset="0"/>
              <a:buChar char="•"/>
            </a:pPr>
            <a:r>
              <a:rPr lang="ja-JP" altLang="en-US" sz="1782">
                <a:latin typeface="UD デジタル 教科書体 NP" panose="02020400000000000000" pitchFamily="18" charset="-128"/>
                <a:ea typeface="UD デジタル 教科書体 NP" panose="02020400000000000000" pitchFamily="18" charset="-128"/>
              </a:rPr>
              <a:t>パッケージ構造</a:t>
            </a:r>
            <a:endParaRPr lang="ja-JP" altLang="en-US" sz="1782" dirty="0">
              <a:latin typeface="UD デジタル 教科書体 NP" panose="02020400000000000000" pitchFamily="18" charset="-128"/>
              <a:ea typeface="UD デジタル 教科書体 NP" panose="02020400000000000000" pitchFamily="18"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UD デジタル 教科書体 NP" panose="02020400000000000000" pitchFamily="18" charset="-128"/>
                <a:ea typeface="UD デジタル 教科書体 NP" panose="02020400000000000000" pitchFamily="18" charset="-128"/>
              </a:rPr>
              <a:t>ダミーテキストダミーテキスト</a:t>
            </a:r>
            <a:endParaRPr lang="en-US" altLang="ja-JP" sz="1782" dirty="0">
              <a:latin typeface="UD デジタル 教科書体 NP" panose="02020400000000000000" pitchFamily="18" charset="-128"/>
              <a:ea typeface="UD デジタル 教科書体 NP" panose="02020400000000000000" pitchFamily="18"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UD デジタル 教科書体 NP" panose="02020400000000000000" pitchFamily="18" charset="-128"/>
                <a:ea typeface="UD デジタル 教科書体 NP" panose="02020400000000000000" pitchFamily="18" charset="-128"/>
              </a:rPr>
              <a:t>（文字サイズは</a:t>
            </a:r>
            <a:r>
              <a:rPr lang="en-US" altLang="ja-JP" sz="1782" dirty="0">
                <a:latin typeface="UD デジタル 教科書体 NP" panose="02020400000000000000" pitchFamily="18" charset="-128"/>
                <a:ea typeface="UD デジタル 教科書体 NP" panose="02020400000000000000" pitchFamily="18" charset="-128"/>
              </a:rPr>
              <a:t>16</a:t>
            </a:r>
            <a:r>
              <a:rPr lang="ja-JP" altLang="en-US" sz="1782" dirty="0">
                <a:latin typeface="UD デジタル 教科書体 NP" panose="02020400000000000000" pitchFamily="18" charset="-128"/>
                <a:ea typeface="UD デジタル 教科書体 NP" panose="02020400000000000000" pitchFamily="18" charset="-128"/>
              </a:rPr>
              <a:t>ポイント以上）</a:t>
            </a:r>
          </a:p>
          <a:p>
            <a:pPr marL="219212" indent="-219212" eaLnBrk="1" hangingPunct="1">
              <a:lnSpc>
                <a:spcPct val="80000"/>
              </a:lnSpc>
              <a:spcBef>
                <a:spcPts val="668"/>
              </a:spcBef>
              <a:buFont typeface="Arial" panose="020B0604020202020204" pitchFamily="34" charset="0"/>
              <a:buChar char="•"/>
            </a:pPr>
            <a:endParaRPr lang="ja-JP" altLang="en-US" sz="1782" dirty="0">
              <a:latin typeface="UD デジタル 教科書体 NP" panose="02020400000000000000" pitchFamily="18" charset="-128"/>
              <a:ea typeface="UD デジタル 教科書体 NP" panose="02020400000000000000" pitchFamily="18" charset="-128"/>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dirty="0">
                <a:solidFill>
                  <a:srgbClr val="FF0000"/>
                </a:solidFill>
                <a:latin typeface="UD デジタル 教科書体 NP" panose="02020400000000000000" pitchFamily="18" charset="-128"/>
                <a:ea typeface="UD デジタル 教科書体 NP" panose="02020400000000000000" pitchFamily="18" charset="-128"/>
              </a:rPr>
              <a:t>チーム紹介、目標、意気込み</a:t>
            </a:r>
            <a:endParaRPr lang="ja-JP" altLang="en-US" sz="1782" dirty="0">
              <a:solidFill>
                <a:srgbClr val="FF0000"/>
              </a:solidFill>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チーム紹介</a:t>
            </a:r>
            <a:r>
              <a:rPr lang="en-US" altLang="ja-JP" dirty="0">
                <a:latin typeface="UD デジタル 教科書体 NP" panose="02020400000000000000" pitchFamily="18" charset="-128"/>
                <a:ea typeface="UD デジタル 教科書体 NP" panose="02020400000000000000" pitchFamily="18" charset="-128"/>
              </a:rPr>
              <a:t>】</a:t>
            </a:r>
            <a:br>
              <a:rPr lang="en-US" altLang="ja-JP" dirty="0">
                <a:latin typeface="UD デジタル 教科書体 NP" panose="02020400000000000000" pitchFamily="18" charset="-128"/>
                <a:ea typeface="UD デジタル 教科書体 NP" panose="02020400000000000000" pitchFamily="18" charset="-128"/>
              </a:rPr>
            </a:br>
            <a:r>
              <a:rPr lang="ja-JP" altLang="en-US" dirty="0">
                <a:latin typeface="UD デジタル 教科書体 NP" panose="02020400000000000000" pitchFamily="18" charset="-128"/>
                <a:ea typeface="UD デジタル 教科書体 NP" panose="02020400000000000000" pitchFamily="18" charset="-128"/>
              </a:rPr>
              <a:t>私たち「てなろぼ★ぷらいまりぃ」は、株式会社システナ大阪支社ロボット制御ワーキンググループの松山事業所所属メンバーで構成されたチームです。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昨年度、同名チームが大阪から参加していましたが、松山からの参加は今大会が初めてとなります。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目標</a:t>
            </a:r>
            <a:r>
              <a:rPr lang="en-US" altLang="ja-JP" dirty="0">
                <a:latin typeface="UD デジタル 教科書体 NP" panose="02020400000000000000" pitchFamily="18" charset="-128"/>
                <a:ea typeface="UD デジタル 教科書体 NP" panose="02020400000000000000" pitchFamily="18" charset="-128"/>
              </a:rPr>
              <a:t>】</a:t>
            </a:r>
          </a:p>
          <a:p>
            <a:pPr marL="0" indent="0"/>
            <a:r>
              <a:rPr lang="ja-JP" altLang="en-US" dirty="0">
                <a:latin typeface="UD デジタル 教科書体 NP" panose="02020400000000000000" pitchFamily="18" charset="-128"/>
                <a:ea typeface="UD デジタル 教科書体 NP" panose="02020400000000000000" pitchFamily="18" charset="-128"/>
              </a:rPr>
              <a:t>・</a:t>
            </a:r>
            <a:r>
              <a:rPr lang="en-US" altLang="ja-JP" dirty="0">
                <a:latin typeface="UD デジタル 教科書体 NP" panose="02020400000000000000" pitchFamily="18" charset="-128"/>
                <a:ea typeface="UD デジタル 教科書体 NP" panose="02020400000000000000" pitchFamily="18" charset="-128"/>
              </a:rPr>
              <a:t>15</a:t>
            </a:r>
            <a:r>
              <a:rPr lang="ja-JP" altLang="en-US" dirty="0">
                <a:latin typeface="UD デジタル 教科書体 NP" panose="02020400000000000000" pitchFamily="18" charset="-128"/>
                <a:ea typeface="UD デジタル 教科書体 NP" panose="02020400000000000000" pitchFamily="18" charset="-128"/>
              </a:rPr>
              <a:t>秒で</a:t>
            </a:r>
            <a:r>
              <a:rPr lang="en-US" altLang="ja-JP" dirty="0">
                <a:latin typeface="UD デジタル 教科書体 NP" panose="02020400000000000000" pitchFamily="18" charset="-128"/>
                <a:ea typeface="UD デジタル 教科書体 NP" panose="02020400000000000000" pitchFamily="18" charset="-128"/>
              </a:rPr>
              <a:t>LAP</a:t>
            </a:r>
            <a:r>
              <a:rPr lang="ja-JP" altLang="en-US" dirty="0">
                <a:latin typeface="UD デジタル 教科書体 NP" panose="02020400000000000000" pitchFamily="18" charset="-128"/>
                <a:ea typeface="UD デジタル 教科書体 NP" panose="02020400000000000000" pitchFamily="18" charset="-128"/>
              </a:rPr>
              <a:t>までを走行する</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・ダブルループですべてのゲートを通過する</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意気込み</a:t>
            </a:r>
            <a:r>
              <a:rPr lang="en-US" altLang="ja-JP" dirty="0">
                <a:latin typeface="UD デジタル 教科書体 NP" panose="02020400000000000000" pitchFamily="18" charset="-128"/>
                <a:ea typeface="UD デジタル 教科書体 NP" panose="02020400000000000000" pitchFamily="18" charset="-128"/>
              </a:rPr>
              <a:t>】</a:t>
            </a:r>
          </a:p>
          <a:p>
            <a:pPr marL="0" indent="0"/>
            <a:r>
              <a:rPr lang="ja-JP" altLang="en-US" dirty="0">
                <a:latin typeface="UD デジタル 教科書体 NP" panose="02020400000000000000" pitchFamily="18" charset="-128"/>
                <a:ea typeface="UD デジタル 教科書体 NP" panose="02020400000000000000" pitchFamily="18" charset="-128"/>
              </a:rPr>
              <a:t>・</a:t>
            </a: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6054252"/>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168" dirty="0">
                <a:solidFill>
                  <a:srgbClr val="FF0000"/>
                </a:solidFill>
                <a:latin typeface="UD デジタル 教科書体 NP" panose="02020400000000000000" pitchFamily="18" charset="-128"/>
                <a:ea typeface="UD デジタル 教科書体 NP" panose="02020400000000000000" pitchFamily="18" charset="-128"/>
              </a:rPr>
              <a:t>モデルの概要</a:t>
            </a:r>
          </a:p>
          <a:p>
            <a:pPr marL="0" indent="0" eaLnBrk="1" hangingPunct="1">
              <a:lnSpc>
                <a:spcPct val="80000"/>
              </a:lnSpc>
              <a:spcBef>
                <a:spcPts val="668"/>
              </a:spcBef>
            </a:pPr>
            <a:r>
              <a:rPr lang="ja-JP" altLang="en-US" dirty="0">
                <a:latin typeface="UD デジタル 教科書体 NP" panose="02020400000000000000" pitchFamily="18" charset="-128"/>
                <a:ea typeface="UD デジタル 教科書体 NP" panose="02020400000000000000" pitchFamily="18" charset="-128"/>
              </a:rPr>
              <a:t>選択課題：ダブルループ</a:t>
            </a: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r>
              <a:rPr lang="ja-JP" altLang="en-US" dirty="0">
                <a:latin typeface="UD デジタル 教科書体 NP" panose="02020400000000000000" pitchFamily="18" charset="-128"/>
                <a:ea typeface="UD デジタル 教科書体 NP" panose="02020400000000000000" pitchFamily="18" charset="-128"/>
              </a:rPr>
              <a:t>課題の攻略に向けて</a:t>
            </a:r>
            <a:r>
              <a:rPr lang="ja-JP" altLang="en-US" sz="1782" dirty="0">
                <a:latin typeface="UD デジタル 教科書体 NP" panose="02020400000000000000" pitchFamily="18" charset="-128"/>
                <a:ea typeface="UD デジタル 教科書体 NP" panose="02020400000000000000" pitchFamily="18" charset="-128"/>
              </a:rPr>
              <a:t>大きく</a:t>
            </a:r>
            <a:r>
              <a:rPr lang="en-US" altLang="ja-JP" sz="1782" dirty="0">
                <a:latin typeface="UD デジタル 教科書体 NP" panose="02020400000000000000" pitchFamily="18" charset="-128"/>
                <a:ea typeface="UD デジタル 教科書体 NP" panose="02020400000000000000" pitchFamily="18" charset="-128"/>
              </a:rPr>
              <a:t>2</a:t>
            </a:r>
            <a:r>
              <a:rPr lang="ja-JP" altLang="en-US" sz="1782" dirty="0">
                <a:latin typeface="UD デジタル 教科書体 NP" panose="02020400000000000000" pitchFamily="18" charset="-128"/>
                <a:ea typeface="UD デジタル 教科書体 NP" panose="02020400000000000000" pitchFamily="18" charset="-128"/>
              </a:rPr>
              <a:t>つのコンセプトを持つこととした。</a:t>
            </a:r>
            <a:endParaRPr lang="en-US" altLang="ja-JP" sz="1782"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r>
              <a:rPr lang="en-US" altLang="ja-JP" dirty="0">
                <a:latin typeface="UD デジタル 教科書体 NP" panose="02020400000000000000" pitchFamily="18" charset="-128"/>
                <a:ea typeface="UD デジタル 教科書体 NP" panose="02020400000000000000" pitchFamily="18" charset="-128"/>
              </a:rPr>
              <a:t>1</a:t>
            </a:r>
            <a:r>
              <a:rPr lang="ja-JP" altLang="en-US" dirty="0">
                <a:latin typeface="UD デジタル 教科書体 NP" panose="02020400000000000000" pitchFamily="18" charset="-128"/>
                <a:ea typeface="UD デジタル 教科書体 NP" panose="02020400000000000000" pitchFamily="18" charset="-128"/>
              </a:rPr>
              <a:t>つ目はシステム全体を</a:t>
            </a:r>
            <a:r>
              <a:rPr lang="en-US" altLang="ja-JP" dirty="0">
                <a:latin typeface="UD デジタル 教科書体 NP" panose="02020400000000000000" pitchFamily="18" charset="-128"/>
                <a:ea typeface="UD デジタル 教科書体 NP" panose="02020400000000000000" pitchFamily="18" charset="-128"/>
              </a:rPr>
              <a:t>2</a:t>
            </a:r>
            <a:r>
              <a:rPr lang="ja-JP" altLang="en-US" dirty="0">
                <a:latin typeface="UD デジタル 教科書体 NP" panose="02020400000000000000" pitchFamily="18" charset="-128"/>
                <a:ea typeface="UD デジタル 教科書体 NP" panose="02020400000000000000" pitchFamily="18" charset="-128"/>
              </a:rPr>
              <a:t>つのシステムに分割すること。</a:t>
            </a: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r>
              <a:rPr lang="ja-JP" altLang="en-US" dirty="0">
                <a:latin typeface="UD デジタル 教科書体 NP" panose="02020400000000000000" pitchFamily="18" charset="-128"/>
                <a:ea typeface="UD デジタル 教科書体 NP" panose="02020400000000000000" pitchFamily="18" charset="-128"/>
              </a:rPr>
              <a:t>競技者からみて走行体へのインターフェースとなる「バーチャル運転手」と、走行の実態となる「走行システム」の</a:t>
            </a:r>
            <a:r>
              <a:rPr lang="en-US" altLang="ja-JP" dirty="0">
                <a:latin typeface="UD デジタル 教科書体 NP" panose="02020400000000000000" pitchFamily="18" charset="-128"/>
                <a:ea typeface="UD デジタル 教科書体 NP" panose="02020400000000000000" pitchFamily="18" charset="-128"/>
              </a:rPr>
              <a:t>2</a:t>
            </a:r>
            <a:r>
              <a:rPr lang="ja-JP" altLang="en-US" dirty="0">
                <a:latin typeface="UD デジタル 教科書体 NP" panose="02020400000000000000" pitchFamily="18" charset="-128"/>
                <a:ea typeface="UD デジタル 教科書体 NP" panose="02020400000000000000" pitchFamily="18" charset="-128"/>
              </a:rPr>
              <a:t>つに分割し、それぞれの責務を明確に分離することで、明瞭な設計と可用性の高い構造を目指した。</a:t>
            </a: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r>
              <a:rPr lang="en-US" altLang="ja-JP" dirty="0">
                <a:latin typeface="UD デジタル 教科書体 NP" panose="02020400000000000000" pitchFamily="18" charset="-128"/>
                <a:ea typeface="UD デジタル 教科書体 NP" panose="02020400000000000000" pitchFamily="18" charset="-128"/>
              </a:rPr>
              <a:t>2</a:t>
            </a:r>
            <a:r>
              <a:rPr lang="ja-JP" altLang="en-US" dirty="0">
                <a:latin typeface="UD デジタル 教科書体 NP" panose="02020400000000000000" pitchFamily="18" charset="-128"/>
                <a:ea typeface="UD デジタル 教科書体 NP" panose="02020400000000000000" pitchFamily="18" charset="-128"/>
              </a:rPr>
              <a:t>つ目はコースの攻略において、実行単位をアクションという単位に分割すること。</a:t>
            </a: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r>
              <a:rPr lang="ja-JP" altLang="en-US" dirty="0">
                <a:latin typeface="UD デジタル 教科書体 NP" panose="02020400000000000000" pitchFamily="18" charset="-128"/>
                <a:ea typeface="UD デジタル 教科書体 NP" panose="02020400000000000000" pitchFamily="18" charset="-128"/>
              </a:rPr>
              <a:t>アクションはバーチャル運転手の</a:t>
            </a:r>
            <a:r>
              <a:rPr lang="en-US" altLang="ja-JP" dirty="0">
                <a:latin typeface="UD デジタル 教科書体 NP" panose="02020400000000000000" pitchFamily="18" charset="-128"/>
                <a:ea typeface="UD デジタル 教科書体 NP" panose="02020400000000000000" pitchFamily="18" charset="-128"/>
              </a:rPr>
              <a:t>1</a:t>
            </a:r>
            <a:r>
              <a:rPr lang="ja-JP" altLang="en-US" dirty="0">
                <a:latin typeface="UD デジタル 教科書体 NP" panose="02020400000000000000" pitchFamily="18" charset="-128"/>
                <a:ea typeface="UD デジタル 教科書体 NP" panose="02020400000000000000" pitchFamily="18" charset="-128"/>
              </a:rPr>
              <a:t>機能の実行を表し、課題の攻略に必要な機能の順次実行をアクションの連なりとして管理するようにした。</a:t>
            </a: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r>
              <a:rPr lang="ja-JP" altLang="en-US" dirty="0">
                <a:latin typeface="UD デジタル 教科書体 NP" panose="02020400000000000000" pitchFamily="18" charset="-128"/>
                <a:ea typeface="UD デジタル 教科書体 NP" panose="02020400000000000000" pitchFamily="18" charset="-128"/>
              </a:rPr>
              <a:t>これにより、次に実行すべきアクションが変わった場合にも、次のアクションを容易に差し替えることができるようになっている。</a:t>
            </a: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endParaRPr lang="en-US" altLang="ja-JP" dirty="0">
              <a:latin typeface="UD デジタル 教科書体 NP" panose="02020400000000000000" pitchFamily="18" charset="-128"/>
              <a:ea typeface="UD デジタル 教科書体 NP" panose="02020400000000000000" pitchFamily="18" charset="-128"/>
            </a:endParaRPr>
          </a:p>
          <a:p>
            <a:pPr marL="0" indent="0" eaLnBrk="1" hangingPunct="1">
              <a:lnSpc>
                <a:spcPct val="80000"/>
              </a:lnSpc>
              <a:spcBef>
                <a:spcPts val="668"/>
              </a:spcBef>
            </a:pPr>
            <a:endParaRPr lang="en-US" altLang="ja-JP" dirty="0">
              <a:latin typeface="UD デジタル 教科書体 NP" panose="02020400000000000000" pitchFamily="18" charset="-128"/>
              <a:ea typeface="UD デジタル 教科書体 NP" panose="02020400000000000000" pitchFamily="18" charset="-128"/>
            </a:endParaRPr>
          </a:p>
        </p:txBody>
      </p:sp>
      <p:sp>
        <p:nvSpPr>
          <p:cNvPr id="20" name="Rectangle 17">
            <a:extLst>
              <a:ext uri="{FF2B5EF4-FFF2-40B4-BE49-F238E27FC236}">
                <a16:creationId xmlns:a16="http://schemas.microsoft.com/office/drawing/2014/main" id="{C1472DD0-14C8-01CA-4AAE-6BECD5AF0D4D}"/>
              </a:ext>
            </a:extLst>
          </p:cNvPr>
          <p:cNvSpPr>
            <a:spLocks noChangeArrowheads="1"/>
          </p:cNvSpPr>
          <p:nvPr/>
        </p:nvSpPr>
        <p:spPr bwMode="auto">
          <a:xfrm>
            <a:off x="7475852" y="132647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ja-JP" altLang="en-US" sz="2400" dirty="0">
                <a:latin typeface="ＭＳ Ｐゴシック" panose="020B0600070205080204" pitchFamily="50" charset="-128"/>
                <a:ea typeface="ＭＳ Ｐゴシック" panose="020B0600070205080204" pitchFamily="50" charset="-128"/>
              </a:rPr>
              <a:t>株式会社システナ 大阪支社 ロボット制御</a:t>
            </a:r>
            <a:r>
              <a:rPr lang="en-US" altLang="ja-JP" sz="2400" dirty="0">
                <a:latin typeface="ＭＳ Ｐゴシック" panose="020B0600070205080204" pitchFamily="50" charset="-128"/>
                <a:ea typeface="ＭＳ Ｐゴシック" panose="020B0600070205080204" pitchFamily="50" charset="-128"/>
              </a:rPr>
              <a:t>WG</a:t>
            </a:r>
            <a:endParaRPr lang="ja-JP" altLang="en-US" sz="2400" dirty="0">
              <a:latin typeface="ＭＳ Ｐゴシック" panose="020B0600070205080204" pitchFamily="50" charset="-128"/>
              <a:ea typeface="ＭＳ Ｐゴシック" panose="020B0600070205080204" pitchFamily="50" charset="-128"/>
            </a:endParaRPr>
          </a:p>
        </p:txBody>
      </p:sp>
      <p:sp>
        <p:nvSpPr>
          <p:cNvPr id="21" name="Rectangle 17">
            <a:extLst>
              <a:ext uri="{FF2B5EF4-FFF2-40B4-BE49-F238E27FC236}">
                <a16:creationId xmlns:a16="http://schemas.microsoft.com/office/drawing/2014/main" id="{F6161D09-00FF-31B1-120D-6EDB038DCF65}"/>
              </a:ext>
            </a:extLst>
          </p:cNvPr>
          <p:cNvSpPr>
            <a:spLocks noChangeArrowheads="1"/>
          </p:cNvSpPr>
          <p:nvPr/>
        </p:nvSpPr>
        <p:spPr bwMode="auto">
          <a:xfrm>
            <a:off x="7487667" y="850377"/>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zh-TW" altLang="en-US" sz="2400" dirty="0">
                <a:latin typeface="ＭＳ Ｐゴシック" panose="020B0600070205080204" pitchFamily="50" charset="-128"/>
                <a:ea typeface="ＭＳ Ｐゴシック" panose="020B0600070205080204" pitchFamily="50" charset="-128"/>
              </a:rPr>
              <a:t>愛媛県松山市</a:t>
            </a:r>
            <a:endParaRPr lang="ja-JP" altLang="en-US" sz="2400" dirty="0">
              <a:latin typeface="ＭＳ Ｐゴシック" panose="020B0600070205080204" pitchFamily="50" charset="-128"/>
              <a:ea typeface="ＭＳ Ｐゴシック" panose="020B0600070205080204" pitchFamily="50" charset="-128"/>
            </a:endParaRPr>
          </a:p>
        </p:txBody>
      </p:sp>
      <p:sp>
        <p:nvSpPr>
          <p:cNvPr id="22" name="Rectangle 17">
            <a:extLst>
              <a:ext uri="{FF2B5EF4-FFF2-40B4-BE49-F238E27FC236}">
                <a16:creationId xmlns:a16="http://schemas.microsoft.com/office/drawing/2014/main" id="{46801F28-0D57-20B0-9666-44E8A6E30319}"/>
              </a:ext>
            </a:extLst>
          </p:cNvPr>
          <p:cNvSpPr>
            <a:spLocks noChangeArrowheads="1"/>
          </p:cNvSpPr>
          <p:nvPr/>
        </p:nvSpPr>
        <p:spPr bwMode="auto">
          <a:xfrm>
            <a:off x="619298" y="1326472"/>
            <a:ext cx="117973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22</a:t>
            </a:r>
            <a:endParaRPr lang="ja-JP" altLang="en-US" sz="2400" dirty="0">
              <a:latin typeface="ＭＳ Ｐゴシック" panose="020B0600070205080204" pitchFamily="34" charset="-128"/>
            </a:endParaRPr>
          </a:p>
        </p:txBody>
      </p:sp>
      <p:sp>
        <p:nvSpPr>
          <p:cNvPr id="23" name="Rectangle 17">
            <a:extLst>
              <a:ext uri="{FF2B5EF4-FFF2-40B4-BE49-F238E27FC236}">
                <a16:creationId xmlns:a16="http://schemas.microsoft.com/office/drawing/2014/main" id="{943C4037-4556-7D81-BB8F-160251C9268A}"/>
              </a:ext>
            </a:extLst>
          </p:cNvPr>
          <p:cNvSpPr>
            <a:spLocks noChangeArrowheads="1"/>
          </p:cNvSpPr>
          <p:nvPr/>
        </p:nvSpPr>
        <p:spPr bwMode="auto">
          <a:xfrm>
            <a:off x="2879155" y="1326472"/>
            <a:ext cx="1296144"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ja-JP" altLang="en-US" sz="2400" dirty="0">
                <a:latin typeface="ＭＳ Ｐゴシック" panose="020B0600070205080204" pitchFamily="34" charset="-128"/>
              </a:rPr>
              <a:t>てなろぼ★ぷらいまりぃ</a:t>
            </a: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
            <a:extLst>
              <a:ext uri="{FF2B5EF4-FFF2-40B4-BE49-F238E27FC236}">
                <a16:creationId xmlns:a16="http://schemas.microsoft.com/office/drawing/2014/main" id="{0C219822-20FD-8814-4292-C78B861EFB1A}"/>
              </a:ext>
            </a:extLst>
          </p:cNvPr>
          <p:cNvSpPr>
            <a:spLocks noChangeArrowheads="1"/>
          </p:cNvSpPr>
          <p:nvPr/>
        </p:nvSpPr>
        <p:spPr bwMode="auto">
          <a:xfrm>
            <a:off x="8170747" y="600411"/>
            <a:ext cx="6896672" cy="10050544"/>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1-3.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機能の流れ</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先述の通りバーチャル運転手は競技者から</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引き渡されたマップ情報を基に走行する。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表</a:t>
            </a:r>
            <a:r>
              <a:rPr lang="en-US" altLang="ja-JP" sz="1200" dirty="0">
                <a:latin typeface="UD デジタル 教科書体 NP" panose="02020400000000000000" pitchFamily="18" charset="-128"/>
                <a:ea typeface="UD デジタル 教科書体 NP" panose="02020400000000000000" pitchFamily="18" charset="-128"/>
              </a:rPr>
              <a:t>1.2</a:t>
            </a:r>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1.3</a:t>
            </a:r>
            <a:r>
              <a:rPr lang="ja-JP" altLang="en-US" sz="1200" dirty="0">
                <a:latin typeface="UD デジタル 教科書体 NP" panose="02020400000000000000" pitchFamily="18" charset="-128"/>
                <a:ea typeface="UD デジタル 教科書体 NP" panose="02020400000000000000" pitchFamily="18" charset="-128"/>
              </a:rPr>
              <a:t>にダブルループ攻略における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マップ情報を示した。。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また、マップ情報を利用したダブルループ</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攻略の流れを図</a:t>
            </a:r>
            <a:r>
              <a:rPr lang="en-US" altLang="ja-JP" sz="1200" dirty="0">
                <a:latin typeface="UD デジタル 教科書体 NP" panose="02020400000000000000" pitchFamily="18" charset="-128"/>
                <a:ea typeface="UD デジタル 教科書体 NP" panose="02020400000000000000" pitchFamily="18" charset="-128"/>
              </a:rPr>
              <a:t>1.4</a:t>
            </a:r>
            <a:r>
              <a:rPr lang="ja-JP" altLang="en-US" sz="1200" dirty="0">
                <a:latin typeface="UD デジタル 教科書体 NP" panose="02020400000000000000" pitchFamily="18" charset="-128"/>
                <a:ea typeface="UD デジタル 教科書体 NP" panose="02020400000000000000" pitchFamily="18" charset="-128"/>
              </a:rPr>
              <a:t>に示した。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マップ情報の引き渡しには設定ファイルを</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利用し、バーチャル運転手は処理開始時に</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設定ファイルを読みこむこととする。</a:t>
            </a:r>
            <a:endParaRPr lang="en-US" altLang="ja-JP" sz="1200" dirty="0">
              <a:latin typeface="UD デジタル 教科書体 NP" panose="02020400000000000000" pitchFamily="18" charset="-128"/>
              <a:ea typeface="UD デジタル 教科書体 NP" panose="02020400000000000000" pitchFamily="18" charset="-128"/>
            </a:endParaRPr>
          </a:p>
        </p:txBody>
      </p:sp>
      <p:sp>
        <p:nvSpPr>
          <p:cNvPr id="10" name="Rectangle 3">
            <a:extLst>
              <a:ext uri="{FF2B5EF4-FFF2-40B4-BE49-F238E27FC236}">
                <a16:creationId xmlns:a16="http://schemas.microsoft.com/office/drawing/2014/main" id="{88738640-807A-7E29-9AE4-292BE60FFC3D}"/>
              </a:ext>
            </a:extLst>
          </p:cNvPr>
          <p:cNvSpPr>
            <a:spLocks noChangeArrowheads="1"/>
          </p:cNvSpPr>
          <p:nvPr/>
        </p:nvSpPr>
        <p:spPr bwMode="auto">
          <a:xfrm>
            <a:off x="51931" y="602183"/>
            <a:ext cx="8118817" cy="3396419"/>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基本戦略</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基本的な考え方として、我々競技者はバーチャル運転手に走行体の運転を依頼するイメージを持つこととした。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バーチャル運転手とは、限りなくライン上を走行しながら与えられた目的を達成する模範的な運転手を指す。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その上で目的を</a:t>
            </a:r>
            <a:r>
              <a:rPr lang="ja-JP" altLang="en-US" sz="1200" b="1" dirty="0">
                <a:latin typeface="UD デジタル 教科書体 NP" panose="02020400000000000000" pitchFamily="18" charset="-128"/>
                <a:ea typeface="UD デジタル 教科書体 NP" panose="02020400000000000000" pitchFamily="18" charset="-128"/>
              </a:rPr>
              <a:t>「ダブルループの攻略」</a:t>
            </a:r>
            <a:r>
              <a:rPr lang="ja-JP" altLang="en-US" sz="1200" dirty="0">
                <a:latin typeface="UD デジタル 教科書体 NP" panose="02020400000000000000" pitchFamily="18" charset="-128"/>
                <a:ea typeface="UD デジタル 教科書体 NP" panose="02020400000000000000" pitchFamily="18" charset="-128"/>
              </a:rPr>
              <a:t>と置き、ダブルループ侵入前から脱出後までのコースを汎化して捉えると、</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b="1" dirty="0">
                <a:latin typeface="UD デジタル 教科書体 NP" panose="02020400000000000000" pitchFamily="18" charset="-128"/>
                <a:ea typeface="UD デジタル 教科書体 NP" panose="02020400000000000000" pitchFamily="18" charset="-128"/>
              </a:rPr>
              <a:t>「黒ライン」⇒</a:t>
            </a:r>
            <a:r>
              <a:rPr lang="ja-JP" altLang="en-US" sz="1200" b="1" dirty="0">
                <a:solidFill>
                  <a:schemeClr val="accent1"/>
                </a:solidFill>
                <a:latin typeface="UD デジタル 教科書体 NP" panose="02020400000000000000" pitchFamily="18" charset="-128"/>
                <a:ea typeface="UD デジタル 教科書体 NP" panose="02020400000000000000" pitchFamily="18" charset="-128"/>
              </a:rPr>
              <a:t>「分岐合図</a:t>
            </a:r>
            <a:r>
              <a:rPr lang="en-US" altLang="ja-JP" sz="1200" b="1"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b="1" dirty="0">
                <a:solidFill>
                  <a:schemeClr val="accent1"/>
                </a:solidFill>
                <a:latin typeface="UD デジタル 教科書体 NP" panose="02020400000000000000" pitchFamily="18" charset="-128"/>
                <a:ea typeface="UD デジタル 教科書体 NP" panose="02020400000000000000" pitchFamily="18" charset="-128"/>
              </a:rPr>
              <a:t>青ライン</a:t>
            </a:r>
            <a:r>
              <a:rPr lang="en-US" altLang="ja-JP" sz="1200" b="1"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b="1"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b="1" dirty="0">
                <a:latin typeface="UD デジタル 教科書体 NP" panose="02020400000000000000" pitchFamily="18" charset="-128"/>
                <a:ea typeface="UD デジタル 教科書体 NP" panose="02020400000000000000" pitchFamily="18" charset="-128"/>
              </a:rPr>
              <a:t>⇒「分岐</a:t>
            </a:r>
            <a:r>
              <a:rPr lang="en-US" altLang="ja-JP" sz="1200" b="1" dirty="0">
                <a:latin typeface="UD デジタル 教科書体 NP" panose="02020400000000000000" pitchFamily="18" charset="-128"/>
                <a:ea typeface="UD デジタル 教科書体 NP" panose="02020400000000000000" pitchFamily="18" charset="-128"/>
              </a:rPr>
              <a:t>(</a:t>
            </a:r>
            <a:r>
              <a:rPr lang="ja-JP" altLang="en-US" sz="1200" b="1" dirty="0">
                <a:latin typeface="UD デジタル 教科書体 NP" panose="02020400000000000000" pitchFamily="18" charset="-128"/>
                <a:ea typeface="UD デジタル 教科書体 NP" panose="02020400000000000000" pitchFamily="18" charset="-128"/>
              </a:rPr>
              <a:t>黒ライン</a:t>
            </a:r>
            <a:r>
              <a:rPr lang="en-US" altLang="ja-JP" sz="1200" b="1" dirty="0">
                <a:latin typeface="UD デジタル 教科書体 NP" panose="02020400000000000000" pitchFamily="18" charset="-128"/>
                <a:ea typeface="UD デジタル 教科書体 NP" panose="02020400000000000000" pitchFamily="18" charset="-128"/>
              </a:rPr>
              <a:t>)</a:t>
            </a:r>
            <a:r>
              <a:rPr lang="ja-JP" altLang="en-US" sz="1200" b="1" dirty="0">
                <a:latin typeface="UD デジタル 教科書体 NP" panose="02020400000000000000" pitchFamily="18" charset="-128"/>
                <a:ea typeface="UD デジタル 教科書体 NP" panose="02020400000000000000" pitchFamily="18" charset="-128"/>
              </a:rPr>
              <a:t>」の繰返し</a:t>
            </a:r>
            <a:r>
              <a:rPr lang="ja-JP" altLang="en-US" sz="1200" dirty="0">
                <a:latin typeface="UD デジタル 教科書体 NP" panose="02020400000000000000" pitchFamily="18" charset="-128"/>
                <a:ea typeface="UD デジタル 教科書体 NP" panose="02020400000000000000" pitchFamily="18" charset="-128"/>
              </a:rPr>
              <a:t>であることが分かる。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そのため、バーチャル運転手に分岐合図検知後の分岐方向を順を追って教えておくことで、</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与えられた分岐のとおりにダブルループを走行することが期待できる。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ダブルループの侵入部を例に走行イメージを示す。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1.1</a:t>
            </a:r>
            <a:r>
              <a:rPr lang="ja-JP" altLang="en-US" sz="1200" dirty="0">
                <a:latin typeface="UD デジタル 教科書体 NP" panose="02020400000000000000" pitchFamily="18" charset="-128"/>
                <a:ea typeface="UD デジタル 教科書体 NP" panose="02020400000000000000" pitchFamily="18" charset="-128"/>
              </a:rPr>
              <a:t>の</a:t>
            </a:r>
            <a:r>
              <a:rPr lang="ja-JP" altLang="en-US" sz="1200" dirty="0">
                <a:solidFill>
                  <a:srgbClr val="FF0000"/>
                </a:solidFill>
                <a:latin typeface="UD デジタル 教科書体 NP" panose="02020400000000000000" pitchFamily="18" charset="-128"/>
                <a:ea typeface="UD デジタル 教科書体 NP" panose="02020400000000000000" pitchFamily="18" charset="-128"/>
              </a:rPr>
              <a:t>赤矢印</a:t>
            </a:r>
            <a:r>
              <a:rPr lang="en-US" altLang="ja-JP" sz="12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200" dirty="0">
                <a:solidFill>
                  <a:srgbClr val="FF0000"/>
                </a:solidFill>
                <a:latin typeface="UD デジタル 教科書体 NP" panose="02020400000000000000" pitchFamily="18" charset="-128"/>
                <a:ea typeface="UD デジタル 教科書体 NP" panose="02020400000000000000" pitchFamily="18" charset="-128"/>
              </a:rPr>
              <a:t>①</a:t>
            </a:r>
            <a:r>
              <a:rPr lang="en-US" altLang="ja-JP" sz="12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の個所では黒ラインをトレースして走行する。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後ほど進路の決定を行うため、この時点では走行体が左右どちらのラインエッジを</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走行しているかは問わない。</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青ラインを検知後、</a:t>
            </a:r>
            <a:r>
              <a:rPr lang="ja-JP" altLang="en-US" sz="1200" dirty="0">
                <a:solidFill>
                  <a:schemeClr val="accent1"/>
                </a:solidFill>
                <a:latin typeface="UD デジタル 教科書体 NP" panose="02020400000000000000" pitchFamily="18" charset="-128"/>
                <a:ea typeface="UD デジタル 教科書体 NP" panose="02020400000000000000" pitchFamily="18" charset="-128"/>
              </a:rPr>
              <a:t>青矢印</a:t>
            </a:r>
            <a:r>
              <a:rPr lang="en-US" altLang="ja-JP" sz="1200"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dirty="0">
                <a:solidFill>
                  <a:schemeClr val="accent1"/>
                </a:solidFill>
                <a:latin typeface="UD デジタル 教科書体 NP" panose="02020400000000000000" pitchFamily="18" charset="-128"/>
                <a:ea typeface="UD デジタル 教科書体 NP" panose="02020400000000000000" pitchFamily="18" charset="-128"/>
              </a:rPr>
              <a:t>②</a:t>
            </a:r>
            <a:r>
              <a:rPr lang="en-US" altLang="ja-JP" sz="1200"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の個所では青ラインをトレースして走行する。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この時、最初に目指す方向が右であることをバーチャル運転手は知っている。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そのため、黒ライン検知後の</a:t>
            </a: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黄色矢印</a:t>
            </a:r>
            <a:r>
              <a:rPr lang="en-US" altLang="ja-JP"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a:t>
            </a: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③</a:t>
            </a:r>
            <a:r>
              <a:rPr lang="en-US" altLang="ja-JP"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の個所ではバーチャル運転手は右を目指</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して走行する。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その時、際限なく右に向かう訳ではなく、ライン上を走行する特性によって、</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黄色矢印</a:t>
            </a:r>
            <a:r>
              <a:rPr lang="ja-JP" altLang="en-US" sz="1200" dirty="0">
                <a:latin typeface="UD デジタル 教科書体 NP" panose="02020400000000000000" pitchFamily="18" charset="-128"/>
                <a:ea typeface="UD デジタル 教科書体 NP" panose="02020400000000000000" pitchFamily="18" charset="-128"/>
              </a:rPr>
              <a:t>の示すように、より右にあるラインに沿って走行することとなる。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以降もバーチャル運転手は分岐時の進行方向を知っており、上記の動作を繰り返すこととする。</a:t>
            </a:r>
            <a:endParaRPr lang="en-US" altLang="ja-JP" sz="1200" dirty="0">
              <a:latin typeface="UD デジタル 教科書体 NP" panose="02020400000000000000" pitchFamily="18" charset="-128"/>
              <a:ea typeface="UD デジタル 教科書体 NP" panose="02020400000000000000" pitchFamily="18" charset="-128"/>
            </a:endParaRPr>
          </a:p>
        </p:txBody>
      </p:sp>
      <p:pic>
        <p:nvPicPr>
          <p:cNvPr id="6" name="図 5">
            <a:extLst>
              <a:ext uri="{FF2B5EF4-FFF2-40B4-BE49-F238E27FC236}">
                <a16:creationId xmlns:a16="http://schemas.microsoft.com/office/drawing/2014/main" id="{06ED64A9-B13C-E295-15FF-22D743B4A9A0}"/>
              </a:ext>
            </a:extLst>
          </p:cNvPr>
          <p:cNvPicPr>
            <a:picLocks noChangeAspect="1"/>
          </p:cNvPicPr>
          <p:nvPr/>
        </p:nvPicPr>
        <p:blipFill>
          <a:blip r:embed="rId2"/>
          <a:stretch>
            <a:fillRect/>
          </a:stretch>
        </p:blipFill>
        <p:spPr>
          <a:xfrm>
            <a:off x="13072338" y="0"/>
            <a:ext cx="1782501" cy="561372"/>
          </a:xfrm>
          <a:prstGeom prst="rect">
            <a:avLst/>
          </a:prstGeom>
        </p:spPr>
      </p:pic>
      <p:sp>
        <p:nvSpPr>
          <p:cNvPr id="15" name="Google Shape;92;p3">
            <a:extLst>
              <a:ext uri="{FF2B5EF4-FFF2-40B4-BE49-F238E27FC236}">
                <a16:creationId xmlns:a16="http://schemas.microsoft.com/office/drawing/2014/main" id="{0CB19D41-B315-D2F3-0574-4C5741DA70FA}"/>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ja-JP" sz="2800" b="1" dirty="0">
                <a:solidFill>
                  <a:srgbClr val="ED7D31"/>
                </a:solidFill>
                <a:latin typeface="+mj-ea"/>
                <a:ea typeface="+mj-ea"/>
              </a:rPr>
              <a:t>1. 機能モデル</a:t>
            </a:r>
            <a:endParaRPr sz="2800" b="1" dirty="0">
              <a:solidFill>
                <a:srgbClr val="ED7D31"/>
              </a:solidFill>
              <a:latin typeface="+mj-ea"/>
              <a:ea typeface="+mj-ea"/>
            </a:endParaRPr>
          </a:p>
        </p:txBody>
      </p:sp>
      <p:sp>
        <p:nvSpPr>
          <p:cNvPr id="16" name="Google Shape;110;p3">
            <a:extLst>
              <a:ext uri="{FF2B5EF4-FFF2-40B4-BE49-F238E27FC236}">
                <a16:creationId xmlns:a16="http://schemas.microsoft.com/office/drawing/2014/main" id="{E5849CF8-96C8-50A6-C787-45FE2ABF0F1A}"/>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18" name="インク 17">
                <a:extLst>
                  <a:ext uri="{FF2B5EF4-FFF2-40B4-BE49-F238E27FC236}">
                    <a16:creationId xmlns:a16="http://schemas.microsoft.com/office/drawing/2014/main" id="{DFC48485-B09A-7828-3758-61EEDCDB8E21}"/>
                  </a:ext>
                </a:extLst>
              </p14:cNvPr>
              <p14:cNvContentPartPr/>
              <p14:nvPr/>
            </p14:nvContentPartPr>
            <p14:xfrm>
              <a:off x="8296793" y="121087"/>
              <a:ext cx="360" cy="360"/>
            </p14:xfrm>
          </p:contentPart>
        </mc:Choice>
        <mc:Fallback xmlns="">
          <p:pic>
            <p:nvPicPr>
              <p:cNvPr id="18" name="インク 17">
                <a:extLst>
                  <a:ext uri="{FF2B5EF4-FFF2-40B4-BE49-F238E27FC236}">
                    <a16:creationId xmlns:a16="http://schemas.microsoft.com/office/drawing/2014/main" id="{DFC48485-B09A-7828-3758-61EEDCDB8E21}"/>
                  </a:ext>
                </a:extLst>
              </p:cNvPr>
              <p:cNvPicPr/>
              <p:nvPr/>
            </p:nvPicPr>
            <p:blipFill>
              <a:blip r:embed="rId7"/>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インク 20">
                <a:extLst>
                  <a:ext uri="{FF2B5EF4-FFF2-40B4-BE49-F238E27FC236}">
                    <a16:creationId xmlns:a16="http://schemas.microsoft.com/office/drawing/2014/main" id="{0FD97F9E-4E3B-3F7F-80A4-8BF47475E612}"/>
                  </a:ext>
                </a:extLst>
              </p14:cNvPr>
              <p14:cNvContentPartPr/>
              <p14:nvPr/>
            </p14:nvContentPartPr>
            <p14:xfrm>
              <a:off x="8982593" y="1667287"/>
              <a:ext cx="360" cy="360"/>
            </p14:xfrm>
          </p:contentPart>
        </mc:Choice>
        <mc:Fallback xmlns="">
          <p:pic>
            <p:nvPicPr>
              <p:cNvPr id="21" name="インク 20">
                <a:extLst>
                  <a:ext uri="{FF2B5EF4-FFF2-40B4-BE49-F238E27FC236}">
                    <a16:creationId xmlns:a16="http://schemas.microsoft.com/office/drawing/2014/main" id="{0FD97F9E-4E3B-3F7F-80A4-8BF47475E612}"/>
                  </a:ext>
                </a:extLst>
              </p:cNvPr>
              <p:cNvPicPr/>
              <p:nvPr/>
            </p:nvPicPr>
            <p:blipFill>
              <a:blip r:embed="rId7"/>
              <a:stretch>
                <a:fillRect/>
              </a:stretch>
            </p:blipFill>
            <p:spPr>
              <a:xfrm>
                <a:off x="8976473" y="1661167"/>
                <a:ext cx="12600" cy="12600"/>
              </a:xfrm>
              <a:prstGeom prst="rect">
                <a:avLst/>
              </a:prstGeom>
            </p:spPr>
          </p:pic>
        </mc:Fallback>
      </mc:AlternateContent>
      <p:cxnSp>
        <p:nvCxnSpPr>
          <p:cNvPr id="22" name="Google Shape;127;p4">
            <a:extLst>
              <a:ext uri="{FF2B5EF4-FFF2-40B4-BE49-F238E27FC236}">
                <a16:creationId xmlns:a16="http://schemas.microsoft.com/office/drawing/2014/main" id="{908872A4-3C72-3AB5-A4C2-771945FAE992}"/>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24" name="Rectangle 3">
            <a:extLst>
              <a:ext uri="{FF2B5EF4-FFF2-40B4-BE49-F238E27FC236}">
                <a16:creationId xmlns:a16="http://schemas.microsoft.com/office/drawing/2014/main" id="{C9D5E40D-479F-E22F-E7A6-7CC87CE8BDFD}"/>
              </a:ext>
            </a:extLst>
          </p:cNvPr>
          <p:cNvSpPr>
            <a:spLocks noChangeArrowheads="1"/>
          </p:cNvSpPr>
          <p:nvPr/>
        </p:nvSpPr>
        <p:spPr bwMode="auto">
          <a:xfrm>
            <a:off x="48679" y="3998602"/>
            <a:ext cx="11055730" cy="6652353"/>
          </a:xfrm>
          <a:prstGeom prst="rect">
            <a:avLst/>
          </a:prstGeom>
          <a:solidFill>
            <a:schemeClr val="bg1"/>
          </a:solidFill>
          <a:ln w="9525">
            <a:solidFill>
              <a:srgbClr val="ED7D31"/>
            </a:solidFill>
            <a:miter lim="800000"/>
            <a:headEnd/>
            <a:tailEnd/>
          </a:ln>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1-2.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要件分析とリスク分析</a:t>
            </a:r>
            <a:endParaRPr lang="en-US" altLang="ja-JP" sz="18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基本戦略の実現に向けてサブジェクトを</a:t>
            </a:r>
            <a:r>
              <a:rPr lang="en-US" altLang="ja-JP" sz="1200" dirty="0">
                <a:latin typeface="UD デジタル 教科書体 NP" panose="02020400000000000000" pitchFamily="18" charset="-128"/>
                <a:ea typeface="UD デジタル 教科書体 NP" panose="02020400000000000000" pitchFamily="18" charset="-128"/>
              </a:rPr>
              <a:t>2</a:t>
            </a:r>
            <a:r>
              <a:rPr lang="ja-JP" altLang="en-US" sz="1200" dirty="0">
                <a:latin typeface="UD デジタル 教科書体 NP" panose="02020400000000000000" pitchFamily="18" charset="-128"/>
                <a:ea typeface="UD デジタル 教科書体 NP" panose="02020400000000000000" pitchFamily="18" charset="-128"/>
              </a:rPr>
              <a:t>つ設けることとした。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en-US" altLang="ja-JP" sz="1200" dirty="0">
                <a:latin typeface="UD デジタル 教科書体 NP" panose="02020400000000000000" pitchFamily="18" charset="-128"/>
                <a:ea typeface="UD デジタル 教科書体 NP" panose="02020400000000000000" pitchFamily="18" charset="-128"/>
              </a:rPr>
              <a:t>1</a:t>
            </a:r>
            <a:r>
              <a:rPr lang="ja-JP" altLang="en-US" sz="1200" dirty="0">
                <a:latin typeface="UD デジタル 教科書体 NP" panose="02020400000000000000" pitchFamily="18" charset="-128"/>
                <a:ea typeface="UD デジタル 教科書体 NP" panose="02020400000000000000" pitchFamily="18" charset="-128"/>
              </a:rPr>
              <a:t>つは先述した競技者から受けた依頼の通りに走行体を走行させる「バーチャル運転手」、もう</a:t>
            </a:r>
            <a:r>
              <a:rPr lang="en-US" altLang="ja-JP" sz="1200" dirty="0">
                <a:latin typeface="UD デジタル 教科書体 NP" panose="02020400000000000000" pitchFamily="18" charset="-128"/>
                <a:ea typeface="UD デジタル 教科書体 NP" panose="02020400000000000000" pitchFamily="18" charset="-128"/>
              </a:rPr>
              <a:t>1</a:t>
            </a:r>
            <a:r>
              <a:rPr lang="ja-JP" altLang="en-US" sz="1200" dirty="0">
                <a:latin typeface="UD デジタル 教科書体 NP" panose="02020400000000000000" pitchFamily="18" charset="-128"/>
                <a:ea typeface="UD デジタル 教科書体 NP" panose="02020400000000000000" pitchFamily="18" charset="-128"/>
              </a:rPr>
              <a:t>つは走行体</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自体の走行機能を提供する「走行システム」とする。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またシステムの</a:t>
            </a:r>
            <a:r>
              <a:rPr lang="en-US" altLang="ja-JP" sz="1200" dirty="0">
                <a:latin typeface="UD デジタル 教科書体 NP" panose="02020400000000000000" pitchFamily="18" charset="-128"/>
                <a:ea typeface="UD デジタル 教科書体 NP" panose="02020400000000000000" pitchFamily="18" charset="-128"/>
              </a:rPr>
              <a:t>ID</a:t>
            </a:r>
            <a:r>
              <a:rPr lang="ja-JP" altLang="en-US" sz="1200" dirty="0">
                <a:latin typeface="UD デジタル 教科書体 NP" panose="02020400000000000000" pitchFamily="18" charset="-128"/>
                <a:ea typeface="UD デジタル 教科書体 NP" panose="02020400000000000000" pitchFamily="18" charset="-128"/>
              </a:rPr>
              <a:t>として「バーチャル運転手」に対し「</a:t>
            </a:r>
            <a:r>
              <a:rPr lang="en-US" altLang="ja-JP" sz="1200" dirty="0">
                <a:latin typeface="UD デジタル 教科書体 NP" panose="02020400000000000000" pitchFamily="18" charset="-128"/>
                <a:ea typeface="UD デジタル 教科書体 NP" panose="02020400000000000000" pitchFamily="18" charset="-128"/>
              </a:rPr>
              <a:t>VD</a:t>
            </a:r>
            <a:r>
              <a:rPr lang="ja-JP" altLang="en-US" sz="1200" dirty="0">
                <a:latin typeface="UD デジタル 教科書体 NP" panose="02020400000000000000" pitchFamily="18" charset="-128"/>
                <a:ea typeface="UD デジタル 教科書体 NP" panose="02020400000000000000" pitchFamily="18" charset="-128"/>
              </a:rPr>
              <a:t>」、「走行システム」に対し「</a:t>
            </a:r>
            <a:r>
              <a:rPr lang="en-US" altLang="ja-JP" sz="1200" dirty="0">
                <a:latin typeface="UD デジタル 教科書体 NP" panose="02020400000000000000" pitchFamily="18" charset="-128"/>
                <a:ea typeface="UD デジタル 教科書体 NP" panose="02020400000000000000" pitchFamily="18" charset="-128"/>
              </a:rPr>
              <a:t>DS</a:t>
            </a:r>
            <a:r>
              <a:rPr lang="ja-JP" altLang="en-US" sz="1200" dirty="0">
                <a:latin typeface="UD デジタル 教科書体 NP" panose="02020400000000000000" pitchFamily="18" charset="-128"/>
                <a:ea typeface="UD デジタル 教科書体 NP" panose="02020400000000000000" pitchFamily="18" charset="-128"/>
              </a:rPr>
              <a:t>」を定義する。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ダブルループ攻略における各システムのユースケース分析を図</a:t>
            </a:r>
            <a:r>
              <a:rPr lang="en-US" altLang="ja-JP" sz="1200" dirty="0">
                <a:latin typeface="UD デジタル 教科書体 NP" panose="02020400000000000000" pitchFamily="18" charset="-128"/>
                <a:ea typeface="UD デジタル 教科書体 NP" panose="02020400000000000000" pitchFamily="18" charset="-128"/>
              </a:rPr>
              <a:t>1.2</a:t>
            </a:r>
            <a:r>
              <a:rPr lang="ja-JP" altLang="en-US" sz="1200" dirty="0">
                <a:latin typeface="UD デジタル 教科書体 NP" panose="02020400000000000000" pitchFamily="18" charset="-128"/>
                <a:ea typeface="UD デジタル 教科書体 NP" panose="02020400000000000000" pitchFamily="18" charset="-128"/>
              </a:rPr>
              <a:t>に、競技者から見たシステムの入り口となる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ユースケース「バーチャル運転手」の「ダブルループを攻略する」の表</a:t>
            </a:r>
            <a:r>
              <a:rPr lang="en-US" altLang="ja-JP" sz="1200" dirty="0">
                <a:latin typeface="UD デジタル 教科書体 NP" panose="02020400000000000000" pitchFamily="18" charset="-128"/>
                <a:ea typeface="UD デジタル 教科書体 NP" panose="02020400000000000000" pitchFamily="18" charset="-128"/>
              </a:rPr>
              <a:t>1.1</a:t>
            </a:r>
            <a:r>
              <a:rPr lang="ja-JP" altLang="en-US" sz="1200" dirty="0">
                <a:latin typeface="UD デジタル 教科書体 NP" panose="02020400000000000000" pitchFamily="18" charset="-128"/>
                <a:ea typeface="UD デジタル 教科書体 NP" panose="02020400000000000000" pitchFamily="18" charset="-128"/>
              </a:rPr>
              <a:t>に示す。</a:t>
            </a:r>
            <a:endParaRPr lang="en-US" altLang="ja-JP" sz="1200" dirty="0">
              <a:latin typeface="UD デジタル 教科書体 NP" panose="02020400000000000000" pitchFamily="18" charset="-128"/>
              <a:ea typeface="UD デジタル 教科書体 NP" panose="02020400000000000000" pitchFamily="18" charset="-128"/>
            </a:endParaRPr>
          </a:p>
        </p:txBody>
      </p:sp>
      <p:sp>
        <p:nvSpPr>
          <p:cNvPr id="13" name="テキスト ボックス 12">
            <a:extLst>
              <a:ext uri="{FF2B5EF4-FFF2-40B4-BE49-F238E27FC236}">
                <a16:creationId xmlns:a16="http://schemas.microsoft.com/office/drawing/2014/main" id="{81731CA3-517B-2FBA-E335-F9B8ED9FF651}"/>
              </a:ext>
            </a:extLst>
          </p:cNvPr>
          <p:cNvSpPr txBox="1"/>
          <p:nvPr/>
        </p:nvSpPr>
        <p:spPr>
          <a:xfrm>
            <a:off x="6494388" y="3575112"/>
            <a:ext cx="1567138" cy="284693"/>
          </a:xfrm>
          <a:prstGeom prst="rect">
            <a:avLst/>
          </a:prstGeom>
          <a:noFill/>
        </p:spPr>
        <p:txBody>
          <a:bodyPr wrap="square" rtlCol="0">
            <a:spAutoFit/>
          </a:bodyPr>
          <a:lstStyle/>
          <a:p>
            <a:r>
              <a:rPr kumimoji="1" lang="ja-JP" altLang="en-US" sz="1200" dirty="0">
                <a:latin typeface="BIZ UDPゴシック" panose="020B0400000000000000" pitchFamily="50" charset="-128"/>
                <a:ea typeface="BIZ UDPゴシック" panose="020B0400000000000000" pitchFamily="50" charset="-128"/>
              </a:rPr>
              <a:t>図</a:t>
            </a:r>
            <a:r>
              <a:rPr kumimoji="1" lang="en-US" altLang="ja-JP" sz="1200" dirty="0">
                <a:latin typeface="BIZ UDPゴシック" panose="020B0400000000000000" pitchFamily="50" charset="-128"/>
                <a:ea typeface="BIZ UDPゴシック" panose="020B0400000000000000" pitchFamily="50" charset="-128"/>
              </a:rPr>
              <a:t>1.1 </a:t>
            </a:r>
            <a:r>
              <a:rPr kumimoji="1" lang="ja-JP" altLang="en-US" sz="1200" dirty="0">
                <a:latin typeface="BIZ UDPゴシック" panose="020B0400000000000000" pitchFamily="50" charset="-128"/>
                <a:ea typeface="BIZ UDPゴシック" panose="020B0400000000000000" pitchFamily="50" charset="-128"/>
              </a:rPr>
              <a:t>走行イメージ</a:t>
            </a:r>
          </a:p>
        </p:txBody>
      </p:sp>
      <p:sp>
        <p:nvSpPr>
          <p:cNvPr id="38" name="テキスト ボックス 37">
            <a:extLst>
              <a:ext uri="{FF2B5EF4-FFF2-40B4-BE49-F238E27FC236}">
                <a16:creationId xmlns:a16="http://schemas.microsoft.com/office/drawing/2014/main" id="{CEA6922C-B158-5BCB-3136-8CE64D9DD0DB}"/>
              </a:ext>
            </a:extLst>
          </p:cNvPr>
          <p:cNvSpPr txBox="1"/>
          <p:nvPr/>
        </p:nvSpPr>
        <p:spPr>
          <a:xfrm>
            <a:off x="11281703" y="10344938"/>
            <a:ext cx="3766804" cy="284693"/>
          </a:xfrm>
          <a:prstGeom prst="rect">
            <a:avLst/>
          </a:prstGeom>
          <a:noFill/>
        </p:spPr>
        <p:txBody>
          <a:bodyPr wrap="square" rtlCol="0">
            <a:spAutoFit/>
          </a:bodyPr>
          <a:lstStyle/>
          <a:p>
            <a:r>
              <a:rPr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1.4</a:t>
            </a:r>
            <a:r>
              <a:rPr lang="en-US" altLang="ja-JP" sz="1250" dirty="0">
                <a:latin typeface="BIZ UDPゴシック" panose="020B0400000000000000" pitchFamily="50" charset="-128"/>
                <a:ea typeface="BIZ UDPゴシック" panose="020B0400000000000000" pitchFamily="50" charset="-128"/>
              </a:rPr>
              <a:t> </a:t>
            </a:r>
            <a:r>
              <a:rPr lang="ja-JP" altLang="en-US" sz="1250" dirty="0">
                <a:latin typeface="BIZ UDPゴシック" panose="020B0400000000000000" pitchFamily="50" charset="-128"/>
                <a:ea typeface="BIZ UDPゴシック" panose="020B0400000000000000" pitchFamily="50" charset="-128"/>
              </a:rPr>
              <a:t>ダブルループ攻略の流れ</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アクティビティ図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43" name="図 42">
            <a:extLst>
              <a:ext uri="{FF2B5EF4-FFF2-40B4-BE49-F238E27FC236}">
                <a16:creationId xmlns:a16="http://schemas.microsoft.com/office/drawing/2014/main" id="{36AD90E0-84F5-7312-6E5A-A0B82E18F1FA}"/>
              </a:ext>
            </a:extLst>
          </p:cNvPr>
          <p:cNvPicPr>
            <a:picLocks noChangeAspect="1"/>
          </p:cNvPicPr>
          <p:nvPr/>
        </p:nvPicPr>
        <p:blipFill>
          <a:blip r:embed="rId9"/>
          <a:stretch>
            <a:fillRect/>
          </a:stretch>
        </p:blipFill>
        <p:spPr>
          <a:xfrm>
            <a:off x="6119424" y="1855418"/>
            <a:ext cx="1958754" cy="1726226"/>
          </a:xfrm>
          <a:prstGeom prst="rect">
            <a:avLst/>
          </a:prstGeom>
        </p:spPr>
      </p:pic>
      <p:sp>
        <p:nvSpPr>
          <p:cNvPr id="4" name="テキスト ボックス 3">
            <a:extLst>
              <a:ext uri="{FF2B5EF4-FFF2-40B4-BE49-F238E27FC236}">
                <a16:creationId xmlns:a16="http://schemas.microsoft.com/office/drawing/2014/main" id="{B2CED557-90FC-4AAA-E417-5F33110243FF}"/>
              </a:ext>
            </a:extLst>
          </p:cNvPr>
          <p:cNvSpPr txBox="1"/>
          <p:nvPr/>
        </p:nvSpPr>
        <p:spPr>
          <a:xfrm>
            <a:off x="2273717" y="10363796"/>
            <a:ext cx="3329790" cy="276999"/>
          </a:xfrm>
          <a:prstGeom prst="rect">
            <a:avLst/>
          </a:prstGeom>
          <a:noFill/>
        </p:spPr>
        <p:txBody>
          <a:bodyPr wrap="square" rtlCol="0">
            <a:spAutoFit/>
          </a:bodyPr>
          <a:lstStyle/>
          <a:p>
            <a:r>
              <a:rPr kumimoji="1" lang="ja-JP" altLang="en-US" sz="1200" dirty="0">
                <a:latin typeface="BIZ UDPゴシック" panose="020B0400000000000000" pitchFamily="50" charset="-128"/>
                <a:ea typeface="BIZ UDPゴシック" panose="020B0400000000000000" pitchFamily="50" charset="-128"/>
              </a:rPr>
              <a:t>図</a:t>
            </a:r>
            <a:r>
              <a:rPr kumimoji="1" lang="en-US" altLang="ja-JP" sz="1200" dirty="0">
                <a:latin typeface="BIZ UDPゴシック" panose="020B0400000000000000" pitchFamily="50" charset="-128"/>
                <a:ea typeface="BIZ UDPゴシック" panose="020B0400000000000000" pitchFamily="50" charset="-128"/>
              </a:rPr>
              <a:t>1.2 </a:t>
            </a:r>
            <a:r>
              <a:rPr lang="ja-JP" altLang="en-US" sz="1200" dirty="0">
                <a:latin typeface="BIZ UDPゴシック" panose="020B0400000000000000" pitchFamily="50" charset="-128"/>
                <a:ea typeface="BIZ UDPゴシック" panose="020B0400000000000000" pitchFamily="50" charset="-128"/>
              </a:rPr>
              <a:t>ダブルループ攻略</a:t>
            </a:r>
            <a:r>
              <a:rPr lang="en-US" altLang="ja-JP" sz="1200" dirty="0">
                <a:latin typeface="BIZ UDPゴシック" panose="020B0400000000000000" pitchFamily="50" charset="-128"/>
                <a:ea typeface="BIZ UDPゴシック" panose="020B0400000000000000" pitchFamily="50" charset="-128"/>
              </a:rPr>
              <a:t>(</a:t>
            </a:r>
            <a:r>
              <a:rPr lang="ja-JP" altLang="en-US" sz="1200" dirty="0">
                <a:latin typeface="BIZ UDPゴシック" panose="020B0400000000000000" pitchFamily="50" charset="-128"/>
                <a:ea typeface="BIZ UDPゴシック" panose="020B0400000000000000" pitchFamily="50" charset="-128"/>
              </a:rPr>
              <a:t>ミスユースケース図</a:t>
            </a:r>
            <a:r>
              <a:rPr lang="en-US" altLang="ja-JP" sz="120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967E377B-E9F9-069E-0A68-5F0626603D6D}"/>
              </a:ext>
            </a:extLst>
          </p:cNvPr>
          <p:cNvSpPr txBox="1"/>
          <p:nvPr/>
        </p:nvSpPr>
        <p:spPr>
          <a:xfrm>
            <a:off x="7775699" y="4049762"/>
            <a:ext cx="3329790" cy="461665"/>
          </a:xfrm>
          <a:prstGeom prst="rect">
            <a:avLst/>
          </a:prstGeom>
          <a:noFill/>
        </p:spPr>
        <p:txBody>
          <a:bodyPr wrap="square" rtlCol="0">
            <a:spAutoFit/>
          </a:bodyPr>
          <a:lstStyle/>
          <a:p>
            <a:pPr algn="ctr"/>
            <a:r>
              <a:rPr lang="ja-JP" altLang="en-US" sz="1200" dirty="0">
                <a:latin typeface="BIZ UDPゴシック" panose="020B0400000000000000" pitchFamily="50" charset="-128"/>
                <a:ea typeface="BIZ UDPゴシック" panose="020B0400000000000000" pitchFamily="50" charset="-128"/>
              </a:rPr>
              <a:t>表</a:t>
            </a:r>
            <a:r>
              <a:rPr kumimoji="1" lang="en-US" altLang="ja-JP" sz="1200" dirty="0">
                <a:latin typeface="BIZ UDPゴシック" panose="020B0400000000000000" pitchFamily="50" charset="-128"/>
                <a:ea typeface="BIZ UDPゴシック" panose="020B0400000000000000" pitchFamily="50" charset="-128"/>
              </a:rPr>
              <a:t>1.</a:t>
            </a:r>
            <a:r>
              <a:rPr lang="en-US" altLang="ja-JP" sz="1200" dirty="0">
                <a:latin typeface="BIZ UDPゴシック" panose="020B0400000000000000" pitchFamily="50" charset="-128"/>
                <a:ea typeface="BIZ UDPゴシック" panose="020B0400000000000000" pitchFamily="50" charset="-128"/>
              </a:rPr>
              <a:t>1</a:t>
            </a:r>
            <a:r>
              <a:rPr kumimoji="1" lang="en-US" altLang="ja-JP" sz="1200" dirty="0">
                <a:latin typeface="BIZ UDPゴシック" panose="020B0400000000000000" pitchFamily="50" charset="-128"/>
                <a:ea typeface="BIZ UDPゴシック" panose="020B0400000000000000" pitchFamily="50" charset="-128"/>
              </a:rPr>
              <a:t> [UC_VD_001</a:t>
            </a:r>
            <a:r>
              <a:rPr lang="en-US" altLang="ja-JP" sz="1200" dirty="0">
                <a:latin typeface="BIZ UDPゴシック" panose="020B0400000000000000" pitchFamily="50" charset="-128"/>
                <a:ea typeface="BIZ UDPゴシック" panose="020B0400000000000000" pitchFamily="50" charset="-128"/>
              </a:rPr>
              <a:t>]</a:t>
            </a:r>
            <a:r>
              <a:rPr lang="ja-JP" altLang="en-US" sz="1200" dirty="0">
                <a:latin typeface="BIZ UDPゴシック" panose="020B0400000000000000" pitchFamily="50" charset="-128"/>
                <a:ea typeface="BIZ UDPゴシック" panose="020B0400000000000000" pitchFamily="50" charset="-128"/>
              </a:rPr>
              <a:t>ダブルループを攻略する</a:t>
            </a:r>
            <a:endParaRPr lang="en-US" altLang="ja-JP" sz="1200" dirty="0">
              <a:latin typeface="BIZ UDPゴシック" panose="020B0400000000000000" pitchFamily="50" charset="-128"/>
              <a:ea typeface="BIZ UDPゴシック" panose="020B0400000000000000" pitchFamily="50" charset="-128"/>
            </a:endParaRPr>
          </a:p>
          <a:p>
            <a:pPr algn="ctr"/>
            <a:r>
              <a:rPr kumimoji="1" lang="en-US" altLang="ja-JP" sz="1200" dirty="0">
                <a:latin typeface="BIZ UDPゴシック" panose="020B0400000000000000" pitchFamily="50" charset="-128"/>
                <a:ea typeface="BIZ UDPゴシック" panose="020B0400000000000000" pitchFamily="50" charset="-128"/>
              </a:rPr>
              <a:t>(</a:t>
            </a:r>
            <a:r>
              <a:rPr kumimoji="1" lang="ja-JP" altLang="en-US" sz="1200" dirty="0">
                <a:latin typeface="BIZ UDPゴシック" panose="020B0400000000000000" pitchFamily="50" charset="-128"/>
                <a:ea typeface="BIZ UDPゴシック" panose="020B0400000000000000" pitchFamily="50" charset="-128"/>
              </a:rPr>
              <a:t>ユースケース記述</a:t>
            </a:r>
            <a:r>
              <a:rPr kumimoji="1" lang="en-US" altLang="ja-JP" sz="120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14" name="図 13">
            <a:extLst>
              <a:ext uri="{FF2B5EF4-FFF2-40B4-BE49-F238E27FC236}">
                <a16:creationId xmlns:a16="http://schemas.microsoft.com/office/drawing/2014/main" id="{13D1BFA0-2530-CB44-0271-42D33AEBEAA2}"/>
              </a:ext>
            </a:extLst>
          </p:cNvPr>
          <p:cNvPicPr>
            <a:picLocks noChangeAspect="1"/>
          </p:cNvPicPr>
          <p:nvPr/>
        </p:nvPicPr>
        <p:blipFill>
          <a:blip r:embed="rId10"/>
          <a:stretch>
            <a:fillRect/>
          </a:stretch>
        </p:blipFill>
        <p:spPr>
          <a:xfrm>
            <a:off x="8514879" y="2745718"/>
            <a:ext cx="2429172" cy="1225729"/>
          </a:xfrm>
          <a:prstGeom prst="rect">
            <a:avLst/>
          </a:prstGeom>
        </p:spPr>
      </p:pic>
      <p:pic>
        <p:nvPicPr>
          <p:cNvPr id="19" name="図 18">
            <a:extLst>
              <a:ext uri="{FF2B5EF4-FFF2-40B4-BE49-F238E27FC236}">
                <a16:creationId xmlns:a16="http://schemas.microsoft.com/office/drawing/2014/main" id="{8D0A7F59-A295-98CD-394C-CF32C09B7310}"/>
              </a:ext>
            </a:extLst>
          </p:cNvPr>
          <p:cNvPicPr>
            <a:picLocks noChangeAspect="1"/>
          </p:cNvPicPr>
          <p:nvPr/>
        </p:nvPicPr>
        <p:blipFill>
          <a:blip r:embed="rId11"/>
          <a:stretch>
            <a:fillRect/>
          </a:stretch>
        </p:blipFill>
        <p:spPr>
          <a:xfrm>
            <a:off x="11222258" y="665746"/>
            <a:ext cx="3714444" cy="3113235"/>
          </a:xfrm>
          <a:prstGeom prst="rect">
            <a:avLst/>
          </a:prstGeom>
        </p:spPr>
      </p:pic>
      <p:sp>
        <p:nvSpPr>
          <p:cNvPr id="20" name="テキスト ボックス 19">
            <a:extLst>
              <a:ext uri="{FF2B5EF4-FFF2-40B4-BE49-F238E27FC236}">
                <a16:creationId xmlns:a16="http://schemas.microsoft.com/office/drawing/2014/main" id="{F6B000CE-6E3F-22FC-7839-CBEE0826B8AA}"/>
              </a:ext>
            </a:extLst>
          </p:cNvPr>
          <p:cNvSpPr txBox="1"/>
          <p:nvPr/>
        </p:nvSpPr>
        <p:spPr>
          <a:xfrm>
            <a:off x="8046309" y="2523973"/>
            <a:ext cx="3329790" cy="276999"/>
          </a:xfrm>
          <a:prstGeom prst="rect">
            <a:avLst/>
          </a:prstGeom>
          <a:noFill/>
        </p:spPr>
        <p:txBody>
          <a:bodyPr wrap="square" rtlCol="0">
            <a:spAutoFit/>
          </a:bodyPr>
          <a:lstStyle/>
          <a:p>
            <a:pPr algn="ctr"/>
            <a:r>
              <a:rPr lang="ja-JP" altLang="en-US" sz="1200" dirty="0">
                <a:latin typeface="BIZ UDPゴシック" panose="020B0400000000000000" pitchFamily="50" charset="-128"/>
                <a:ea typeface="BIZ UDPゴシック" panose="020B0400000000000000" pitchFamily="50" charset="-128"/>
              </a:rPr>
              <a:t>表</a:t>
            </a:r>
            <a:r>
              <a:rPr kumimoji="1" lang="en-US" altLang="ja-JP" sz="1200" dirty="0">
                <a:latin typeface="BIZ UDPゴシック" panose="020B0400000000000000" pitchFamily="50" charset="-128"/>
                <a:ea typeface="BIZ UDPゴシック" panose="020B0400000000000000" pitchFamily="50" charset="-128"/>
              </a:rPr>
              <a:t>1.2 </a:t>
            </a:r>
            <a:r>
              <a:rPr lang="ja-JP" altLang="en-US" sz="1200" dirty="0">
                <a:latin typeface="BIZ UDPゴシック" panose="020B0400000000000000" pitchFamily="50" charset="-128"/>
                <a:ea typeface="BIZ UDPゴシック" panose="020B0400000000000000" pitchFamily="50" charset="-128"/>
              </a:rPr>
              <a:t>マップ情報</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23" name="テキスト ボックス 22">
            <a:extLst>
              <a:ext uri="{FF2B5EF4-FFF2-40B4-BE49-F238E27FC236}">
                <a16:creationId xmlns:a16="http://schemas.microsoft.com/office/drawing/2014/main" id="{9CDC1353-9A1E-5A50-6F1F-871C81B46E15}"/>
              </a:ext>
            </a:extLst>
          </p:cNvPr>
          <p:cNvSpPr txBox="1"/>
          <p:nvPr/>
        </p:nvSpPr>
        <p:spPr>
          <a:xfrm>
            <a:off x="11606912" y="3686491"/>
            <a:ext cx="3329790"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図</a:t>
            </a:r>
            <a:r>
              <a:rPr kumimoji="1" lang="en-US" altLang="ja-JP" sz="1200" dirty="0">
                <a:latin typeface="BIZ UDPゴシック" panose="020B0400000000000000" pitchFamily="50" charset="-128"/>
                <a:ea typeface="BIZ UDPゴシック" panose="020B0400000000000000" pitchFamily="50" charset="-128"/>
              </a:rPr>
              <a:t>1.3 </a:t>
            </a:r>
            <a:r>
              <a:rPr lang="ja-JP" altLang="en-US" sz="1200" dirty="0">
                <a:latin typeface="BIZ UDPゴシック" panose="020B0400000000000000" pitchFamily="50" charset="-128"/>
                <a:ea typeface="BIZ UDPゴシック" panose="020B0400000000000000" pitchFamily="50" charset="-128"/>
              </a:rPr>
              <a:t>マップ情報</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3" name="図 2">
            <a:extLst>
              <a:ext uri="{FF2B5EF4-FFF2-40B4-BE49-F238E27FC236}">
                <a16:creationId xmlns:a16="http://schemas.microsoft.com/office/drawing/2014/main" id="{58B5AEBA-4708-E887-C34E-8B4209CFCCA7}"/>
              </a:ext>
            </a:extLst>
          </p:cNvPr>
          <p:cNvPicPr>
            <a:picLocks noChangeAspect="1"/>
          </p:cNvPicPr>
          <p:nvPr/>
        </p:nvPicPr>
        <p:blipFill>
          <a:blip r:embed="rId12"/>
          <a:stretch>
            <a:fillRect/>
          </a:stretch>
        </p:blipFill>
        <p:spPr>
          <a:xfrm>
            <a:off x="7832351" y="4482454"/>
            <a:ext cx="3218501" cy="6111633"/>
          </a:xfrm>
          <a:prstGeom prst="rect">
            <a:avLst/>
          </a:prstGeom>
        </p:spPr>
      </p:pic>
      <p:pic>
        <p:nvPicPr>
          <p:cNvPr id="27" name="図 26">
            <a:extLst>
              <a:ext uri="{FF2B5EF4-FFF2-40B4-BE49-F238E27FC236}">
                <a16:creationId xmlns:a16="http://schemas.microsoft.com/office/drawing/2014/main" id="{A77AF8F3-3365-6CE3-D19E-194DEE8327A8}"/>
              </a:ext>
            </a:extLst>
          </p:cNvPr>
          <p:cNvPicPr>
            <a:picLocks noChangeAspect="1"/>
          </p:cNvPicPr>
          <p:nvPr/>
        </p:nvPicPr>
        <p:blipFill>
          <a:blip r:embed="rId13"/>
          <a:stretch>
            <a:fillRect/>
          </a:stretch>
        </p:blipFill>
        <p:spPr>
          <a:xfrm>
            <a:off x="142851" y="5385860"/>
            <a:ext cx="7604765" cy="5030524"/>
          </a:xfrm>
          <a:prstGeom prst="rect">
            <a:avLst/>
          </a:prstGeom>
        </p:spPr>
      </p:pic>
      <p:pic>
        <p:nvPicPr>
          <p:cNvPr id="5" name="図 4">
            <a:extLst>
              <a:ext uri="{FF2B5EF4-FFF2-40B4-BE49-F238E27FC236}">
                <a16:creationId xmlns:a16="http://schemas.microsoft.com/office/drawing/2014/main" id="{DCED772C-7A95-95EB-748E-E4FDD4D67EBB}"/>
              </a:ext>
            </a:extLst>
          </p:cNvPr>
          <p:cNvPicPr>
            <a:picLocks noChangeAspect="1"/>
          </p:cNvPicPr>
          <p:nvPr/>
        </p:nvPicPr>
        <p:blipFill>
          <a:blip r:embed="rId14"/>
          <a:stretch>
            <a:fillRect/>
          </a:stretch>
        </p:blipFill>
        <p:spPr>
          <a:xfrm>
            <a:off x="11161061" y="3945530"/>
            <a:ext cx="3906576" cy="6429062"/>
          </a:xfrm>
          <a:prstGeom prst="rect">
            <a:avLst/>
          </a:prstGeom>
        </p:spPr>
      </p:pic>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C7006764-A0AE-A472-C274-3413A0E9EA04}"/>
              </a:ext>
            </a:extLst>
          </p:cNvPr>
          <p:cNvSpPr>
            <a:spLocks noChangeArrowheads="1"/>
          </p:cNvSpPr>
          <p:nvPr/>
        </p:nvSpPr>
        <p:spPr bwMode="auto">
          <a:xfrm>
            <a:off x="152498" y="652982"/>
            <a:ext cx="14854838" cy="490894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2-1.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パッケージ構造</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機能モデルで使用したユースケースから役割の整理を行い、パッケージ構成に落とし込んだ。</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バーチャル運転手は、目的地までの走行プランを組み立てる「意思決定」、走行方式に沿った走行を提供する「走行」、分岐時に進路を決定する「進路決定」の</a:t>
            </a:r>
            <a:r>
              <a:rPr lang="en-US" altLang="ja-JP" sz="1200" dirty="0">
                <a:latin typeface="UD デジタル 教科書体 NP" panose="02020400000000000000" pitchFamily="18" charset="-128"/>
                <a:ea typeface="UD デジタル 教科書体 NP" panose="02020400000000000000" pitchFamily="18" charset="-128"/>
              </a:rPr>
              <a:t>3</a:t>
            </a:r>
            <a:r>
              <a:rPr lang="ja-JP" altLang="en-US" sz="1200" dirty="0">
                <a:latin typeface="UD デジタル 教科書体 NP" panose="02020400000000000000" pitchFamily="18" charset="-128"/>
                <a:ea typeface="UD デジタル 教科書体 NP" panose="02020400000000000000" pitchFamily="18" charset="-128"/>
              </a:rPr>
              <a:t>つのパッケージに分割することとした。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走行システムは、モータへの出力系のインタフェースとなる「駆動」、センサからの入力系のインターフェースとなる「知覚」、センサやモーターをそのものを扱う「デバイス」の</a:t>
            </a:r>
            <a:r>
              <a:rPr lang="en-US" altLang="ja-JP" sz="1200" dirty="0">
                <a:latin typeface="UD デジタル 教科書体 NP" panose="02020400000000000000" pitchFamily="18" charset="-128"/>
                <a:ea typeface="UD デジタル 教科書体 NP" panose="02020400000000000000" pitchFamily="18" charset="-128"/>
              </a:rPr>
              <a:t>3</a:t>
            </a:r>
            <a:r>
              <a:rPr lang="ja-JP" altLang="en-US" sz="1200" dirty="0">
                <a:latin typeface="UD デジタル 教科書体 NP" panose="02020400000000000000" pitchFamily="18" charset="-128"/>
                <a:ea typeface="UD デジタル 教科書体 NP" panose="02020400000000000000" pitchFamily="18" charset="-128"/>
              </a:rPr>
              <a:t>つのパッケージに分割した。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パッケージの役割と各ユースケースとの対応を表</a:t>
            </a:r>
            <a:r>
              <a:rPr lang="en-US" altLang="ja-JP" sz="1200" dirty="0">
                <a:latin typeface="UD デジタル 教科書体 NP" panose="02020400000000000000" pitchFamily="18" charset="-128"/>
                <a:ea typeface="UD デジタル 教科書体 NP" panose="02020400000000000000" pitchFamily="18" charset="-128"/>
              </a:rPr>
              <a:t>2.1</a:t>
            </a:r>
            <a:r>
              <a:rPr lang="ja-JP" altLang="en-US" sz="1200" dirty="0">
                <a:latin typeface="UD デジタル 教科書体 NP" panose="02020400000000000000" pitchFamily="18" charset="-128"/>
                <a:ea typeface="UD デジタル 教科書体 NP" panose="02020400000000000000" pitchFamily="18" charset="-128"/>
              </a:rPr>
              <a:t>に、パッケージ構成を図</a:t>
            </a:r>
            <a:r>
              <a:rPr lang="en-US" altLang="ja-JP" sz="1200" dirty="0">
                <a:latin typeface="UD デジタル 教科書体 NP" panose="02020400000000000000" pitchFamily="18" charset="-128"/>
                <a:ea typeface="UD デジタル 教科書体 NP" panose="02020400000000000000" pitchFamily="18" charset="-128"/>
              </a:rPr>
              <a:t>2.1</a:t>
            </a:r>
            <a:r>
              <a:rPr lang="ja-JP" altLang="en-US" sz="1200" dirty="0">
                <a:latin typeface="UD デジタル 教科書体 NP" panose="02020400000000000000" pitchFamily="18" charset="-128"/>
                <a:ea typeface="UD デジタル 教科書体 NP" panose="02020400000000000000" pitchFamily="18" charset="-128"/>
              </a:rPr>
              <a:t>に示した。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p:txBody>
      </p:sp>
      <p:pic>
        <p:nvPicPr>
          <p:cNvPr id="30" name="図 29">
            <a:extLst>
              <a:ext uri="{FF2B5EF4-FFF2-40B4-BE49-F238E27FC236}">
                <a16:creationId xmlns:a16="http://schemas.microsoft.com/office/drawing/2014/main" id="{A694C179-8367-8B8F-8280-710CCADD735F}"/>
              </a:ext>
            </a:extLst>
          </p:cNvPr>
          <p:cNvPicPr>
            <a:picLocks noChangeAspect="1"/>
          </p:cNvPicPr>
          <p:nvPr/>
        </p:nvPicPr>
        <p:blipFill>
          <a:blip r:embed="rId2"/>
          <a:stretch>
            <a:fillRect/>
          </a:stretch>
        </p:blipFill>
        <p:spPr>
          <a:xfrm>
            <a:off x="13072338" y="0"/>
            <a:ext cx="1782501" cy="561372"/>
          </a:xfrm>
          <a:prstGeom prst="rect">
            <a:avLst/>
          </a:prstGeom>
        </p:spPr>
      </p:pic>
      <p:sp>
        <p:nvSpPr>
          <p:cNvPr id="32" name="Google Shape;92;p3">
            <a:extLst>
              <a:ext uri="{FF2B5EF4-FFF2-40B4-BE49-F238E27FC236}">
                <a16:creationId xmlns:a16="http://schemas.microsoft.com/office/drawing/2014/main" id="{A2B30738-3509-02C3-49A8-97C0B53C896B}"/>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en-US" altLang="ja-JP" sz="2800" b="1" dirty="0">
                <a:solidFill>
                  <a:srgbClr val="ED7D31"/>
                </a:solidFill>
                <a:latin typeface="+mj-ea"/>
                <a:ea typeface="+mj-ea"/>
              </a:rPr>
              <a:t>2</a:t>
            </a:r>
            <a:r>
              <a:rPr lang="ja-JP" sz="2800" b="1" dirty="0">
                <a:solidFill>
                  <a:srgbClr val="ED7D31"/>
                </a:solidFill>
                <a:latin typeface="+mj-ea"/>
                <a:ea typeface="+mj-ea"/>
              </a:rPr>
              <a:t>. </a:t>
            </a:r>
            <a:r>
              <a:rPr lang="ja-JP" altLang="en-US" sz="2800" b="1" dirty="0">
                <a:solidFill>
                  <a:srgbClr val="ED7D31"/>
                </a:solidFill>
                <a:latin typeface="+mj-ea"/>
                <a:ea typeface="+mj-ea"/>
              </a:rPr>
              <a:t>構造</a:t>
            </a:r>
            <a:r>
              <a:rPr lang="ja-JP" sz="2800" b="1" dirty="0">
                <a:solidFill>
                  <a:srgbClr val="ED7D31"/>
                </a:solidFill>
                <a:latin typeface="+mj-ea"/>
                <a:ea typeface="+mj-ea"/>
              </a:rPr>
              <a:t>モデル</a:t>
            </a:r>
            <a:endParaRPr sz="2800" b="1" dirty="0">
              <a:solidFill>
                <a:srgbClr val="ED7D31"/>
              </a:solidFill>
              <a:latin typeface="+mj-ea"/>
              <a:ea typeface="+mj-ea"/>
            </a:endParaRPr>
          </a:p>
        </p:txBody>
      </p:sp>
      <p:sp>
        <p:nvSpPr>
          <p:cNvPr id="33" name="Google Shape;110;p3">
            <a:extLst>
              <a:ext uri="{FF2B5EF4-FFF2-40B4-BE49-F238E27FC236}">
                <a16:creationId xmlns:a16="http://schemas.microsoft.com/office/drawing/2014/main" id="{7452E432-6912-3352-2E02-527B4589D933}"/>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34" name="インク 33">
                <a:extLst>
                  <a:ext uri="{FF2B5EF4-FFF2-40B4-BE49-F238E27FC236}">
                    <a16:creationId xmlns:a16="http://schemas.microsoft.com/office/drawing/2014/main" id="{321A5132-5EE6-EA98-CEE4-BA5E11FBE6F5}"/>
                  </a:ext>
                </a:extLst>
              </p14:cNvPr>
              <p14:cNvContentPartPr/>
              <p14:nvPr/>
            </p14:nvContentPartPr>
            <p14:xfrm>
              <a:off x="8296793" y="121087"/>
              <a:ext cx="360" cy="360"/>
            </p14:xfrm>
          </p:contentPart>
        </mc:Choice>
        <mc:Fallback xmlns="">
          <p:pic>
            <p:nvPicPr>
              <p:cNvPr id="34" name="インク 33">
                <a:extLst>
                  <a:ext uri="{FF2B5EF4-FFF2-40B4-BE49-F238E27FC236}">
                    <a16:creationId xmlns:a16="http://schemas.microsoft.com/office/drawing/2014/main" id="{321A5132-5EE6-EA98-CEE4-BA5E11FBE6F5}"/>
                  </a:ext>
                </a:extLst>
              </p:cNvPr>
              <p:cNvPicPr/>
              <p:nvPr/>
            </p:nvPicPr>
            <p:blipFill>
              <a:blip r:embed="rId6"/>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 name="インク 34">
                <a:extLst>
                  <a:ext uri="{FF2B5EF4-FFF2-40B4-BE49-F238E27FC236}">
                    <a16:creationId xmlns:a16="http://schemas.microsoft.com/office/drawing/2014/main" id="{553F4E8F-67A5-23F5-DDAF-47A374F2AD1B}"/>
                  </a:ext>
                </a:extLst>
              </p14:cNvPr>
              <p14:cNvContentPartPr/>
              <p14:nvPr/>
            </p14:nvContentPartPr>
            <p14:xfrm>
              <a:off x="8982593" y="1667287"/>
              <a:ext cx="360" cy="360"/>
            </p14:xfrm>
          </p:contentPart>
        </mc:Choice>
        <mc:Fallback xmlns="">
          <p:pic>
            <p:nvPicPr>
              <p:cNvPr id="35" name="インク 34">
                <a:extLst>
                  <a:ext uri="{FF2B5EF4-FFF2-40B4-BE49-F238E27FC236}">
                    <a16:creationId xmlns:a16="http://schemas.microsoft.com/office/drawing/2014/main" id="{553F4E8F-67A5-23F5-DDAF-47A374F2AD1B}"/>
                  </a:ext>
                </a:extLst>
              </p:cNvPr>
              <p:cNvPicPr/>
              <p:nvPr/>
            </p:nvPicPr>
            <p:blipFill>
              <a:blip r:embed="rId6"/>
              <a:stretch>
                <a:fillRect/>
              </a:stretch>
            </p:blipFill>
            <p:spPr>
              <a:xfrm>
                <a:off x="8976473" y="1661167"/>
                <a:ext cx="12600" cy="12600"/>
              </a:xfrm>
              <a:prstGeom prst="rect">
                <a:avLst/>
              </a:prstGeom>
            </p:spPr>
          </p:pic>
        </mc:Fallback>
      </mc:AlternateContent>
      <p:cxnSp>
        <p:nvCxnSpPr>
          <p:cNvPr id="36" name="Google Shape;127;p4">
            <a:extLst>
              <a:ext uri="{FF2B5EF4-FFF2-40B4-BE49-F238E27FC236}">
                <a16:creationId xmlns:a16="http://schemas.microsoft.com/office/drawing/2014/main" id="{D0DA74E2-FF4B-0D84-3F4B-30EA187E5108}"/>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21" name="テキスト ボックス 20">
            <a:extLst>
              <a:ext uri="{FF2B5EF4-FFF2-40B4-BE49-F238E27FC236}">
                <a16:creationId xmlns:a16="http://schemas.microsoft.com/office/drawing/2014/main" id="{90BAE9BB-7C52-5576-6160-6DA706F41897}"/>
              </a:ext>
            </a:extLst>
          </p:cNvPr>
          <p:cNvSpPr txBox="1"/>
          <p:nvPr/>
        </p:nvSpPr>
        <p:spPr>
          <a:xfrm>
            <a:off x="228187" y="5203582"/>
            <a:ext cx="2978520"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2.1 </a:t>
            </a:r>
            <a:r>
              <a:rPr lang="ja-JP" altLang="en-US" sz="1250" dirty="0">
                <a:latin typeface="BIZ UDPゴシック" panose="020B0400000000000000" pitchFamily="50" charset="-128"/>
                <a:ea typeface="BIZ UDPゴシック" panose="020B0400000000000000" pitchFamily="50" charset="-128"/>
              </a:rPr>
              <a:t>パッケージ構成</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パッケージ図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22" name="テキスト ボックス 21">
            <a:extLst>
              <a:ext uri="{FF2B5EF4-FFF2-40B4-BE49-F238E27FC236}">
                <a16:creationId xmlns:a16="http://schemas.microsoft.com/office/drawing/2014/main" id="{773B18CC-DD12-82B8-2724-DB680407DD46}"/>
              </a:ext>
            </a:extLst>
          </p:cNvPr>
          <p:cNvSpPr txBox="1"/>
          <p:nvPr/>
        </p:nvSpPr>
        <p:spPr>
          <a:xfrm>
            <a:off x="7304497" y="1533780"/>
            <a:ext cx="1984592" cy="284693"/>
          </a:xfrm>
          <a:prstGeom prst="rect">
            <a:avLst/>
          </a:prstGeom>
          <a:noFill/>
        </p:spPr>
        <p:txBody>
          <a:bodyPr wrap="square" rtlCol="0">
            <a:spAutoFit/>
          </a:bodyPr>
          <a:lstStyle/>
          <a:p>
            <a:r>
              <a:rPr lang="ja-JP" altLang="en-US" sz="1250" dirty="0">
                <a:latin typeface="BIZ UDPゴシック" panose="020B0400000000000000" pitchFamily="50" charset="-128"/>
                <a:ea typeface="BIZ UDPゴシック" panose="020B0400000000000000" pitchFamily="50" charset="-128"/>
              </a:rPr>
              <a:t>表</a:t>
            </a:r>
            <a:r>
              <a:rPr kumimoji="1" lang="en-US" altLang="ja-JP" sz="1250" dirty="0">
                <a:latin typeface="BIZ UDPゴシック" panose="020B0400000000000000" pitchFamily="50" charset="-128"/>
                <a:ea typeface="BIZ UDPゴシック" panose="020B0400000000000000" pitchFamily="50" charset="-128"/>
              </a:rPr>
              <a:t>2.1 </a:t>
            </a:r>
            <a:r>
              <a:rPr kumimoji="1" lang="ja-JP" altLang="en-US" sz="1250" dirty="0">
                <a:latin typeface="BIZ UDPゴシック" panose="020B0400000000000000" pitchFamily="50" charset="-128"/>
                <a:ea typeface="BIZ UDPゴシック" panose="020B0400000000000000" pitchFamily="50" charset="-128"/>
              </a:rPr>
              <a:t>パッケージの役割</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6" name="図 5">
            <a:extLst>
              <a:ext uri="{FF2B5EF4-FFF2-40B4-BE49-F238E27FC236}">
                <a16:creationId xmlns:a16="http://schemas.microsoft.com/office/drawing/2014/main" id="{90C9E322-3BD5-9820-2AE7-895A78653742}"/>
              </a:ext>
            </a:extLst>
          </p:cNvPr>
          <p:cNvPicPr>
            <a:picLocks noChangeAspect="1"/>
          </p:cNvPicPr>
          <p:nvPr/>
        </p:nvPicPr>
        <p:blipFill>
          <a:blip r:embed="rId8"/>
          <a:stretch>
            <a:fillRect/>
          </a:stretch>
        </p:blipFill>
        <p:spPr>
          <a:xfrm>
            <a:off x="228187" y="1771969"/>
            <a:ext cx="2765470" cy="3462325"/>
          </a:xfrm>
          <a:prstGeom prst="rect">
            <a:avLst/>
          </a:prstGeom>
        </p:spPr>
      </p:pic>
      <p:sp>
        <p:nvSpPr>
          <p:cNvPr id="9" name="フリーフォーム: 図形 8">
            <a:extLst>
              <a:ext uri="{FF2B5EF4-FFF2-40B4-BE49-F238E27FC236}">
                <a16:creationId xmlns:a16="http://schemas.microsoft.com/office/drawing/2014/main" id="{8CDD56AC-3425-8E4C-79C1-33D4D8B512A0}"/>
              </a:ext>
            </a:extLst>
          </p:cNvPr>
          <p:cNvSpPr>
            <a:spLocks noChangeArrowheads="1"/>
          </p:cNvSpPr>
          <p:nvPr/>
        </p:nvSpPr>
        <p:spPr bwMode="auto">
          <a:xfrm>
            <a:off x="152497" y="3890000"/>
            <a:ext cx="14854838" cy="6692169"/>
          </a:xfrm>
          <a:custGeom>
            <a:avLst/>
            <a:gdLst>
              <a:gd name="connsiteX0" fmla="*/ 2908010 w 14854838"/>
              <a:gd name="connsiteY0" fmla="*/ 0 h 6793548"/>
              <a:gd name="connsiteX1" fmla="*/ 14854838 w 14854838"/>
              <a:gd name="connsiteY1" fmla="*/ 0 h 6793548"/>
              <a:gd name="connsiteX2" fmla="*/ 14854838 w 14854838"/>
              <a:gd name="connsiteY2" fmla="*/ 1679333 h 6793548"/>
              <a:gd name="connsiteX3" fmla="*/ 14854838 w 14854838"/>
              <a:gd name="connsiteY3" fmla="*/ 6793548 h 6793548"/>
              <a:gd name="connsiteX4" fmla="*/ 2908010 w 14854838"/>
              <a:gd name="connsiteY4" fmla="*/ 6793548 h 6793548"/>
              <a:gd name="connsiteX5" fmla="*/ 0 w 14854838"/>
              <a:gd name="connsiteY5" fmla="*/ 6793548 h 6793548"/>
              <a:gd name="connsiteX6" fmla="*/ 0 w 14854838"/>
              <a:gd name="connsiteY6" fmla="*/ 1679333 h 6793548"/>
              <a:gd name="connsiteX7" fmla="*/ 2908010 w 14854838"/>
              <a:gd name="connsiteY7" fmla="*/ 1679333 h 6793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54838" h="6793548">
                <a:moveTo>
                  <a:pt x="2908010" y="0"/>
                </a:moveTo>
                <a:lnTo>
                  <a:pt x="14854838" y="0"/>
                </a:lnTo>
                <a:lnTo>
                  <a:pt x="14854838" y="1679333"/>
                </a:lnTo>
                <a:lnTo>
                  <a:pt x="14854838" y="6793548"/>
                </a:lnTo>
                <a:lnTo>
                  <a:pt x="2908010" y="6793548"/>
                </a:lnTo>
                <a:lnTo>
                  <a:pt x="0" y="6793548"/>
                </a:lnTo>
                <a:lnTo>
                  <a:pt x="0" y="1679333"/>
                </a:lnTo>
                <a:lnTo>
                  <a:pt x="2908010" y="1679333"/>
                </a:lnTo>
                <a:close/>
              </a:path>
            </a:pathLst>
          </a:custGeom>
          <a:solidFill>
            <a:srgbClr val="FFFFFF"/>
          </a:solidFill>
          <a:ln w="9525">
            <a:solidFill>
              <a:schemeClr val="accent2"/>
            </a:solidFill>
            <a:miter lim="800000"/>
            <a:headEnd/>
            <a:tailEnd/>
          </a:ln>
        </p:spPr>
        <p:txBody>
          <a:bodyPr wrap="square" lIns="120687" tIns="60343" rIns="120687" bIns="60343">
            <a:noAutofit/>
          </a:bodyPr>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en-US" altLang="ja-JP" sz="1780" dirty="0">
                <a:solidFill>
                  <a:srgbClr val="FF0000"/>
                </a:solidFill>
                <a:latin typeface="UD デジタル 教科書体 NP" panose="02020400000000000000" pitchFamily="18" charset="-128"/>
                <a:ea typeface="UD デジタル 教科書体 NP" panose="02020400000000000000" pitchFamily="18" charset="-128"/>
              </a:rPr>
              <a:t>2-2. </a:t>
            </a:r>
            <a:r>
              <a:rPr lang="ja-JP" altLang="en-US" sz="1780" dirty="0">
                <a:solidFill>
                  <a:srgbClr val="FF0000"/>
                </a:solidFill>
                <a:latin typeface="UD デジタル 教科書体 NP" panose="02020400000000000000" pitchFamily="18" charset="-128"/>
                <a:ea typeface="UD デジタル 教科書体 NP" panose="02020400000000000000" pitchFamily="18" charset="-128"/>
              </a:rPr>
              <a:t>クラス構造</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各パッケージにクラスを配置し、図</a:t>
            </a:r>
            <a:r>
              <a:rPr lang="en-US" altLang="ja-JP" sz="1200" dirty="0">
                <a:latin typeface="UD デジタル 教科書体 NP" panose="02020400000000000000" pitchFamily="18" charset="-128"/>
                <a:ea typeface="UD デジタル 教科書体 NP" panose="02020400000000000000" pitchFamily="18" charset="-128"/>
              </a:rPr>
              <a:t>2.2</a:t>
            </a:r>
            <a:r>
              <a:rPr lang="ja-JP" altLang="en-US" sz="1200" dirty="0">
                <a:latin typeface="UD デジタル 教科書体 NP" panose="02020400000000000000" pitchFamily="18" charset="-128"/>
                <a:ea typeface="UD デジタル 教科書体 NP" panose="02020400000000000000" pitchFamily="18" charset="-128"/>
              </a:rPr>
              <a:t>に</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クラス構造を示した。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その際、動作の単位をアクションという単位に</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分割して捉えることとした。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en-US" altLang="ja-JP" sz="1200" dirty="0">
                <a:latin typeface="UD デジタル 教科書体 NP" panose="02020400000000000000" pitchFamily="18" charset="-128"/>
                <a:ea typeface="UD デジタル 教科書体 NP" panose="02020400000000000000" pitchFamily="18" charset="-128"/>
              </a:rPr>
              <a:t>1</a:t>
            </a:r>
            <a:r>
              <a:rPr lang="ja-JP" altLang="en-US" sz="1200" dirty="0">
                <a:latin typeface="UD デジタル 教科書体 NP" panose="02020400000000000000" pitchFamily="18" charset="-128"/>
                <a:ea typeface="UD デジタル 教科書体 NP" panose="02020400000000000000" pitchFamily="18" charset="-128"/>
              </a:rPr>
              <a:t>つのアクションはバーチャル運転手が提供す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る</a:t>
            </a:r>
            <a:r>
              <a:rPr lang="en-US" altLang="ja-JP" sz="1200" dirty="0">
                <a:latin typeface="UD デジタル 教科書体 NP" panose="02020400000000000000" pitchFamily="18" charset="-128"/>
                <a:ea typeface="UD デジタル 教科書体 NP" panose="02020400000000000000" pitchFamily="18" charset="-128"/>
              </a:rPr>
              <a:t>1</a:t>
            </a:r>
            <a:r>
              <a:rPr lang="ja-JP" altLang="en-US" sz="1200" dirty="0">
                <a:latin typeface="UD デジタル 教科書体 NP" panose="02020400000000000000" pitchFamily="18" charset="-128"/>
                <a:ea typeface="UD デジタル 教科書体 NP" panose="02020400000000000000" pitchFamily="18" charset="-128"/>
              </a:rPr>
              <a:t>つの機能</a:t>
            </a:r>
            <a:r>
              <a:rPr lang="en-US" altLang="ja-JP" sz="1200" dirty="0">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ダブルループ攻略においては、</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マップ記憶、進路決定、走行のいずれか</a:t>
            </a:r>
            <a:r>
              <a:rPr lang="en-US" altLang="ja-JP" sz="1200" dirty="0">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に紐</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づく。</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アクションクラスには次に実行すべき後続アク</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ションを持たせ、アクションの連なりによって</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攻略に必要な機能の実行を管理する構造をとる。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それにより代替フローへの切り替え時などは、</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後続アクションを差し替えることで容易に次の</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アクションを変更することができる。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例えば、走行アクションにてライントレースを</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実行している場合、通常であれば後続アクショ</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ンには進路決定アクションが設定されている。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ただし、ライントレースがラインの逸脱によっ</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て終了した場合には、走行アクション内で後続</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アクションの差し替えを行い、走行アクション</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によって巻き戻し走行が実行されるように変更</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可能となる。</a:t>
            </a:r>
            <a:endParaRPr lang="en-US" altLang="ja-JP" sz="1200" dirty="0">
              <a:latin typeface="UD デジタル 教科書体 NP" panose="02020400000000000000" pitchFamily="18" charset="-128"/>
              <a:ea typeface="UD デジタル 教科書体 NP" panose="02020400000000000000" pitchFamily="18" charset="-128"/>
            </a:endParaRPr>
          </a:p>
        </p:txBody>
      </p:sp>
      <p:sp>
        <p:nvSpPr>
          <p:cNvPr id="11" name="テキスト ボックス 10">
            <a:extLst>
              <a:ext uri="{FF2B5EF4-FFF2-40B4-BE49-F238E27FC236}">
                <a16:creationId xmlns:a16="http://schemas.microsoft.com/office/drawing/2014/main" id="{0B7DFC25-DA29-AF16-A43B-4ABEA3454752}"/>
              </a:ext>
            </a:extLst>
          </p:cNvPr>
          <p:cNvSpPr txBox="1"/>
          <p:nvPr/>
        </p:nvSpPr>
        <p:spPr>
          <a:xfrm>
            <a:off x="8351763" y="10317797"/>
            <a:ext cx="2304256"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2.2 </a:t>
            </a:r>
            <a:r>
              <a:rPr kumimoji="1" lang="ja-JP" altLang="en-US" sz="1250" dirty="0">
                <a:latin typeface="BIZ UDPゴシック" panose="020B0400000000000000" pitchFamily="50" charset="-128"/>
                <a:ea typeface="BIZ UDPゴシック" panose="020B0400000000000000" pitchFamily="50" charset="-128"/>
              </a:rPr>
              <a:t>クラス構造</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クラス図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18" name="図 17">
            <a:extLst>
              <a:ext uri="{FF2B5EF4-FFF2-40B4-BE49-F238E27FC236}">
                <a16:creationId xmlns:a16="http://schemas.microsoft.com/office/drawing/2014/main" id="{B6ADEB2C-D034-1027-B38C-316E54EEDBBD}"/>
              </a:ext>
            </a:extLst>
          </p:cNvPr>
          <p:cNvPicPr>
            <a:picLocks noChangeAspect="1"/>
          </p:cNvPicPr>
          <p:nvPr/>
        </p:nvPicPr>
        <p:blipFill>
          <a:blip r:embed="rId9"/>
          <a:stretch>
            <a:fillRect/>
          </a:stretch>
        </p:blipFill>
        <p:spPr>
          <a:xfrm>
            <a:off x="3117686" y="1814156"/>
            <a:ext cx="11841227" cy="2019582"/>
          </a:xfrm>
          <a:prstGeom prst="rect">
            <a:avLst/>
          </a:prstGeom>
        </p:spPr>
      </p:pic>
      <p:pic>
        <p:nvPicPr>
          <p:cNvPr id="12" name="図 11">
            <a:extLst>
              <a:ext uri="{FF2B5EF4-FFF2-40B4-BE49-F238E27FC236}">
                <a16:creationId xmlns:a16="http://schemas.microsoft.com/office/drawing/2014/main" id="{335155A7-62F5-036B-16E6-53937D275200}"/>
              </a:ext>
            </a:extLst>
          </p:cNvPr>
          <p:cNvPicPr>
            <a:picLocks noChangeAspect="1"/>
          </p:cNvPicPr>
          <p:nvPr/>
        </p:nvPicPr>
        <p:blipFill>
          <a:blip r:embed="rId10"/>
          <a:stretch>
            <a:fillRect/>
          </a:stretch>
        </p:blipFill>
        <p:spPr>
          <a:xfrm>
            <a:off x="3527227" y="3929758"/>
            <a:ext cx="11392364" cy="6456707"/>
          </a:xfrm>
          <a:prstGeom prst="rect">
            <a:avLst/>
          </a:prstGeom>
        </p:spPr>
      </p:pic>
    </p:spTree>
    <p:extLst>
      <p:ext uri="{BB962C8B-B14F-4D97-AF65-F5344CB8AC3E}">
        <p14:creationId xmlns:p14="http://schemas.microsoft.com/office/powerpoint/2010/main" val="36090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610D7-E4BE-8A1D-732D-8DD8D99F9AF8}"/>
            </a:ext>
          </a:extLst>
        </p:cNvPr>
        <p:cNvGrpSpPr/>
        <p:nvPr/>
      </p:nvGrpSpPr>
      <p:grpSpPr>
        <a:xfrm>
          <a:off x="0" y="0"/>
          <a:ext cx="0" cy="0"/>
          <a:chOff x="0" y="0"/>
          <a:chExt cx="0" cy="0"/>
        </a:xfrm>
      </p:grpSpPr>
      <p:sp>
        <p:nvSpPr>
          <p:cNvPr id="23" name="Rectangle 3">
            <a:extLst>
              <a:ext uri="{FF2B5EF4-FFF2-40B4-BE49-F238E27FC236}">
                <a16:creationId xmlns:a16="http://schemas.microsoft.com/office/drawing/2014/main" id="{036665F3-0A37-90F6-47F7-EBF21F60A91C}"/>
              </a:ext>
            </a:extLst>
          </p:cNvPr>
          <p:cNvSpPr>
            <a:spLocks noChangeArrowheads="1"/>
          </p:cNvSpPr>
          <p:nvPr/>
        </p:nvSpPr>
        <p:spPr bwMode="auto">
          <a:xfrm>
            <a:off x="152498" y="649234"/>
            <a:ext cx="4670513" cy="339980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3-1.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状態遷移</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ダブルループにおける状態遷移について図</a:t>
            </a:r>
            <a:r>
              <a:rPr lang="en-US" altLang="ja-JP" sz="1200" dirty="0">
                <a:latin typeface="UD デジタル 教科書体 NP" panose="02020400000000000000" pitchFamily="18" charset="-128"/>
                <a:ea typeface="UD デジタル 教科書体 NP" panose="02020400000000000000" pitchFamily="18" charset="-128"/>
              </a:rPr>
              <a:t>3.1</a:t>
            </a:r>
            <a:r>
              <a:rPr lang="ja-JP" altLang="en-US" sz="1200" dirty="0">
                <a:latin typeface="UD デジタル 教科書体 NP" panose="02020400000000000000" pitchFamily="18" charset="-128"/>
                <a:ea typeface="UD デジタル 教科書体 NP" panose="02020400000000000000" pitchFamily="18" charset="-128"/>
              </a:rPr>
              <a:t>に示した。</a:t>
            </a:r>
            <a:endParaRPr lang="en-US" altLang="ja-JP" sz="1200" dirty="0">
              <a:latin typeface="UD デジタル 教科書体 NP" panose="02020400000000000000" pitchFamily="18" charset="-128"/>
              <a:ea typeface="UD デジタル 教科書体 NP" panose="02020400000000000000" pitchFamily="18" charset="-128"/>
            </a:endParaRPr>
          </a:p>
        </p:txBody>
      </p:sp>
      <p:pic>
        <p:nvPicPr>
          <p:cNvPr id="24" name="図 23">
            <a:extLst>
              <a:ext uri="{FF2B5EF4-FFF2-40B4-BE49-F238E27FC236}">
                <a16:creationId xmlns:a16="http://schemas.microsoft.com/office/drawing/2014/main" id="{7A335D35-D900-AF6D-68AA-9EC6DFFE1D54}"/>
              </a:ext>
            </a:extLst>
          </p:cNvPr>
          <p:cNvPicPr>
            <a:picLocks noChangeAspect="1"/>
          </p:cNvPicPr>
          <p:nvPr/>
        </p:nvPicPr>
        <p:blipFill>
          <a:blip r:embed="rId2"/>
          <a:stretch>
            <a:fillRect/>
          </a:stretch>
        </p:blipFill>
        <p:spPr>
          <a:xfrm>
            <a:off x="13072338" y="0"/>
            <a:ext cx="1782501" cy="561372"/>
          </a:xfrm>
          <a:prstGeom prst="rect">
            <a:avLst/>
          </a:prstGeom>
        </p:spPr>
      </p:pic>
      <p:sp>
        <p:nvSpPr>
          <p:cNvPr id="25" name="Google Shape;92;p3">
            <a:extLst>
              <a:ext uri="{FF2B5EF4-FFF2-40B4-BE49-F238E27FC236}">
                <a16:creationId xmlns:a16="http://schemas.microsoft.com/office/drawing/2014/main" id="{1CF113CB-622E-490E-71EC-1801124C9FD5}"/>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en-US" altLang="ja-JP" sz="2800" b="1" dirty="0">
                <a:solidFill>
                  <a:srgbClr val="ED7D31"/>
                </a:solidFill>
                <a:latin typeface="+mj-ea"/>
                <a:ea typeface="+mj-ea"/>
              </a:rPr>
              <a:t>3</a:t>
            </a:r>
            <a:r>
              <a:rPr lang="ja-JP" sz="2800" b="1" dirty="0">
                <a:solidFill>
                  <a:srgbClr val="ED7D31"/>
                </a:solidFill>
                <a:latin typeface="+mj-ea"/>
                <a:ea typeface="+mj-ea"/>
              </a:rPr>
              <a:t>. </a:t>
            </a:r>
            <a:r>
              <a:rPr lang="ja-JP" altLang="en-US" sz="2800" b="1" dirty="0">
                <a:solidFill>
                  <a:srgbClr val="ED7D31"/>
                </a:solidFill>
                <a:latin typeface="+mj-ea"/>
                <a:ea typeface="+mj-ea"/>
              </a:rPr>
              <a:t>振舞い</a:t>
            </a:r>
            <a:r>
              <a:rPr lang="ja-JP" sz="2800" b="1" dirty="0">
                <a:solidFill>
                  <a:srgbClr val="ED7D31"/>
                </a:solidFill>
                <a:latin typeface="+mj-ea"/>
                <a:ea typeface="+mj-ea"/>
              </a:rPr>
              <a:t>モデル</a:t>
            </a:r>
            <a:endParaRPr sz="2800" b="1" dirty="0">
              <a:solidFill>
                <a:srgbClr val="ED7D31"/>
              </a:solidFill>
              <a:latin typeface="+mj-ea"/>
              <a:ea typeface="+mj-ea"/>
            </a:endParaRPr>
          </a:p>
        </p:txBody>
      </p:sp>
      <p:sp>
        <p:nvSpPr>
          <p:cNvPr id="26" name="Google Shape;110;p3">
            <a:extLst>
              <a:ext uri="{FF2B5EF4-FFF2-40B4-BE49-F238E27FC236}">
                <a16:creationId xmlns:a16="http://schemas.microsoft.com/office/drawing/2014/main" id="{04AC1331-23B7-79FF-97BA-7D0E19FFC16F}"/>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27" name="インク 26">
                <a:extLst>
                  <a:ext uri="{FF2B5EF4-FFF2-40B4-BE49-F238E27FC236}">
                    <a16:creationId xmlns:a16="http://schemas.microsoft.com/office/drawing/2014/main" id="{D20EB1F9-BBDD-AE8B-0451-E7B84F7AC3C6}"/>
                  </a:ext>
                </a:extLst>
              </p14:cNvPr>
              <p14:cNvContentPartPr/>
              <p14:nvPr/>
            </p14:nvContentPartPr>
            <p14:xfrm>
              <a:off x="8296793" y="121087"/>
              <a:ext cx="360" cy="360"/>
            </p14:xfrm>
          </p:contentPart>
        </mc:Choice>
        <mc:Fallback xmlns="">
          <p:pic>
            <p:nvPicPr>
              <p:cNvPr id="27" name="インク 26">
                <a:extLst>
                  <a:ext uri="{FF2B5EF4-FFF2-40B4-BE49-F238E27FC236}">
                    <a16:creationId xmlns:a16="http://schemas.microsoft.com/office/drawing/2014/main" id="{5762D8AD-3039-3AD3-28CD-DD56AAF8AFA3}"/>
                  </a:ext>
                </a:extLst>
              </p:cNvPr>
              <p:cNvPicPr/>
              <p:nvPr/>
            </p:nvPicPr>
            <p:blipFill>
              <a:blip r:embed="rId4"/>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8" name="インク 27">
                <a:extLst>
                  <a:ext uri="{FF2B5EF4-FFF2-40B4-BE49-F238E27FC236}">
                    <a16:creationId xmlns:a16="http://schemas.microsoft.com/office/drawing/2014/main" id="{A4FB9666-067A-C07E-D367-442744073DCE}"/>
                  </a:ext>
                </a:extLst>
              </p14:cNvPr>
              <p14:cNvContentPartPr/>
              <p14:nvPr/>
            </p14:nvContentPartPr>
            <p14:xfrm>
              <a:off x="8982593" y="1667287"/>
              <a:ext cx="360" cy="360"/>
            </p14:xfrm>
          </p:contentPart>
        </mc:Choice>
        <mc:Fallback xmlns="">
          <p:pic>
            <p:nvPicPr>
              <p:cNvPr id="28" name="インク 27">
                <a:extLst>
                  <a:ext uri="{FF2B5EF4-FFF2-40B4-BE49-F238E27FC236}">
                    <a16:creationId xmlns:a16="http://schemas.microsoft.com/office/drawing/2014/main" id="{5B4CDCBF-B256-6E93-11BC-242A794A1739}"/>
                  </a:ext>
                </a:extLst>
              </p:cNvPr>
              <p:cNvPicPr/>
              <p:nvPr/>
            </p:nvPicPr>
            <p:blipFill>
              <a:blip r:embed="rId4"/>
              <a:stretch>
                <a:fillRect/>
              </a:stretch>
            </p:blipFill>
            <p:spPr>
              <a:xfrm>
                <a:off x="8976473" y="1661167"/>
                <a:ext cx="12600" cy="12600"/>
              </a:xfrm>
              <a:prstGeom prst="rect">
                <a:avLst/>
              </a:prstGeom>
            </p:spPr>
          </p:pic>
        </mc:Fallback>
      </mc:AlternateContent>
      <p:cxnSp>
        <p:nvCxnSpPr>
          <p:cNvPr id="29" name="Google Shape;127;p4">
            <a:extLst>
              <a:ext uri="{FF2B5EF4-FFF2-40B4-BE49-F238E27FC236}">
                <a16:creationId xmlns:a16="http://schemas.microsoft.com/office/drawing/2014/main" id="{B5A02AC8-3D31-E537-4002-78F20C713B0F}"/>
              </a:ext>
            </a:extLst>
          </p:cNvPr>
          <p:cNvCxnSpPr/>
          <p:nvPr/>
        </p:nvCxnSpPr>
        <p:spPr>
          <a:xfrm>
            <a:off x="0" y="539516"/>
            <a:ext cx="15116399" cy="0"/>
          </a:xfrm>
          <a:prstGeom prst="straightConnector1">
            <a:avLst/>
          </a:prstGeom>
          <a:noFill/>
          <a:ln w="19050" cap="flat" cmpd="sng">
            <a:solidFill>
              <a:schemeClr val="accent2"/>
            </a:solidFill>
            <a:prstDash val="solid"/>
            <a:miter lim="800000"/>
            <a:headEnd type="none" w="sm" len="sm"/>
            <a:tailEnd type="none" w="sm" len="sm"/>
          </a:ln>
        </p:spPr>
      </p:cxnSp>
      <p:pic>
        <p:nvPicPr>
          <p:cNvPr id="32" name="図 31">
            <a:extLst>
              <a:ext uri="{FF2B5EF4-FFF2-40B4-BE49-F238E27FC236}">
                <a16:creationId xmlns:a16="http://schemas.microsoft.com/office/drawing/2014/main" id="{21763069-83CB-B71A-BA0E-B689A6A47A46}"/>
              </a:ext>
            </a:extLst>
          </p:cNvPr>
          <p:cNvPicPr>
            <a:picLocks noChangeAspect="1"/>
          </p:cNvPicPr>
          <p:nvPr/>
        </p:nvPicPr>
        <p:blipFill>
          <a:blip r:embed="rId6"/>
          <a:stretch>
            <a:fillRect/>
          </a:stretch>
        </p:blipFill>
        <p:spPr>
          <a:xfrm>
            <a:off x="196022" y="1142511"/>
            <a:ext cx="4575661" cy="2586061"/>
          </a:xfrm>
          <a:prstGeom prst="rect">
            <a:avLst/>
          </a:prstGeom>
        </p:spPr>
      </p:pic>
      <p:sp>
        <p:nvSpPr>
          <p:cNvPr id="33" name="テキスト ボックス 32">
            <a:extLst>
              <a:ext uri="{FF2B5EF4-FFF2-40B4-BE49-F238E27FC236}">
                <a16:creationId xmlns:a16="http://schemas.microsoft.com/office/drawing/2014/main" id="{93B8DB3B-6163-E66F-537E-C6784670855A}"/>
              </a:ext>
            </a:extLst>
          </p:cNvPr>
          <p:cNvSpPr txBox="1"/>
          <p:nvPr/>
        </p:nvSpPr>
        <p:spPr>
          <a:xfrm>
            <a:off x="550856" y="3699692"/>
            <a:ext cx="4292490"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3.1 </a:t>
            </a:r>
            <a:r>
              <a:rPr lang="ja-JP" altLang="en-US" sz="1250" dirty="0">
                <a:latin typeface="BIZ UDPゴシック" panose="020B0400000000000000" pitchFamily="50" charset="-128"/>
                <a:ea typeface="BIZ UDPゴシック" panose="020B0400000000000000" pitchFamily="50" charset="-128"/>
              </a:rPr>
              <a:t>ダブルループにおける状態遷移</a:t>
            </a:r>
            <a:r>
              <a:rPr kumimoji="1"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状態マシン図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2" name="フリーフォーム: 図形 1">
            <a:extLst>
              <a:ext uri="{FF2B5EF4-FFF2-40B4-BE49-F238E27FC236}">
                <a16:creationId xmlns:a16="http://schemas.microsoft.com/office/drawing/2014/main" id="{9DC4E891-B563-4AD8-734F-DE3DA34EEA45}"/>
              </a:ext>
            </a:extLst>
          </p:cNvPr>
          <p:cNvSpPr>
            <a:spLocks noChangeArrowheads="1"/>
          </p:cNvSpPr>
          <p:nvPr/>
        </p:nvSpPr>
        <p:spPr bwMode="auto">
          <a:xfrm>
            <a:off x="148596" y="649235"/>
            <a:ext cx="14816097" cy="9953254"/>
          </a:xfrm>
          <a:custGeom>
            <a:avLst/>
            <a:gdLst>
              <a:gd name="connsiteX0" fmla="*/ 4666612 w 14816097"/>
              <a:gd name="connsiteY0" fmla="*/ 0 h 9953254"/>
              <a:gd name="connsiteX1" fmla="*/ 14816097 w 14816097"/>
              <a:gd name="connsiteY1" fmla="*/ 0 h 9953254"/>
              <a:gd name="connsiteX2" fmla="*/ 14816097 w 14816097"/>
              <a:gd name="connsiteY2" fmla="*/ 9953253 h 9953254"/>
              <a:gd name="connsiteX3" fmla="*/ 14816096 w 14816097"/>
              <a:gd name="connsiteY3" fmla="*/ 9953253 h 9953254"/>
              <a:gd name="connsiteX4" fmla="*/ 14816096 w 14816097"/>
              <a:gd name="connsiteY4" fmla="*/ 9953254 h 9953254"/>
              <a:gd name="connsiteX5" fmla="*/ 0 w 14816097"/>
              <a:gd name="connsiteY5" fmla="*/ 9953254 h 9953254"/>
              <a:gd name="connsiteX6" fmla="*/ 0 w 14816097"/>
              <a:gd name="connsiteY6" fmla="*/ 3399805 h 9953254"/>
              <a:gd name="connsiteX7" fmla="*/ 4666612 w 14816097"/>
              <a:gd name="connsiteY7" fmla="*/ 3399805 h 995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16097" h="9953254">
                <a:moveTo>
                  <a:pt x="4666612" y="0"/>
                </a:moveTo>
                <a:lnTo>
                  <a:pt x="14816097" y="0"/>
                </a:lnTo>
                <a:lnTo>
                  <a:pt x="14816097" y="9953253"/>
                </a:lnTo>
                <a:lnTo>
                  <a:pt x="14816096" y="9953253"/>
                </a:lnTo>
                <a:lnTo>
                  <a:pt x="14816096" y="9953254"/>
                </a:lnTo>
                <a:lnTo>
                  <a:pt x="0" y="9953254"/>
                </a:lnTo>
                <a:lnTo>
                  <a:pt x="0" y="3399805"/>
                </a:lnTo>
                <a:lnTo>
                  <a:pt x="4666612" y="3399805"/>
                </a:lnTo>
                <a:close/>
              </a:path>
            </a:pathLst>
          </a:cu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square" lIns="120687" tIns="60343" rIns="120687" bIns="60343">
            <a:noAutofit/>
          </a:bodyPr>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00" dirty="0">
                <a:solidFill>
                  <a:srgbClr val="FF0000"/>
                </a:solidFill>
                <a:latin typeface="UD デジタル 教科書体 NP" panose="02020400000000000000" pitchFamily="18" charset="-128"/>
                <a:ea typeface="UD デジタル 教科書体 NP" panose="02020400000000000000" pitchFamily="18" charset="-128"/>
              </a:rPr>
              <a:t>　　　　　　　　　　　　　　　　　　</a:t>
            </a:r>
            <a:r>
              <a:rPr lang="en-US" altLang="ja-JP" sz="2000" dirty="0">
                <a:solidFill>
                  <a:srgbClr val="FF0000"/>
                </a:solidFill>
                <a:latin typeface="UD デジタル 教科書体 NP" panose="02020400000000000000" pitchFamily="18" charset="-128"/>
                <a:ea typeface="UD デジタル 教科書体 NP" panose="02020400000000000000" pitchFamily="18" charset="-128"/>
              </a:rPr>
              <a:t>3-2. </a:t>
            </a:r>
            <a:r>
              <a:rPr lang="ja-JP" altLang="en-US" sz="2000" dirty="0">
                <a:solidFill>
                  <a:srgbClr val="FF0000"/>
                </a:solidFill>
                <a:latin typeface="UD デジタル 教科書体 NP" panose="02020400000000000000" pitchFamily="18" charset="-128"/>
                <a:ea typeface="UD デジタル 教科書体 NP" panose="02020400000000000000" pitchFamily="18" charset="-128"/>
              </a:rPr>
              <a:t>振舞い</a:t>
            </a: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　　　　　　　　　　　　　　　　　　　　　　　　　　</a:t>
            </a:r>
            <a:r>
              <a:rPr lang="ja-JP" altLang="en-US" sz="1200" dirty="0">
                <a:latin typeface="UD デジタル 教科書体 NP" panose="02020400000000000000" pitchFamily="18" charset="-128"/>
                <a:ea typeface="UD デジタル 教科書体 NP" panose="02020400000000000000" pitchFamily="18" charset="-128"/>
              </a:rPr>
              <a:t>ダブルループにおける各クラスの振</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　　　　　　　　　　　　　　　　　　　　　　　　　　　　　　舞いについて、図</a:t>
            </a:r>
            <a:r>
              <a:rPr lang="en-US" altLang="ja-JP" sz="1200" dirty="0">
                <a:latin typeface="UD デジタル 教科書体 NP" panose="02020400000000000000" pitchFamily="18" charset="-128"/>
                <a:ea typeface="UD デジタル 教科書体 NP" panose="02020400000000000000" pitchFamily="18" charset="-128"/>
              </a:rPr>
              <a:t>3.2</a:t>
            </a:r>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3.10</a:t>
            </a:r>
            <a:r>
              <a:rPr lang="ja-JP" altLang="en-US" sz="1200" dirty="0">
                <a:latin typeface="UD デジタル 教科書体 NP" panose="02020400000000000000" pitchFamily="18" charset="-128"/>
                <a:ea typeface="UD デジタル 教科書体 NP" panose="02020400000000000000" pitchFamily="18" charset="-128"/>
              </a:rPr>
              <a:t>に示</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　　　　　　　　　　　　　　　　　　　　　　　　　　　　　　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　　　　　　　　　　　　　　　　　　　　　　　　　　　　　　その際、バーチャル運転手の振舞い</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　　　　　　　　　　　　　　　　　　　　　　　　　　　　　　を図</a:t>
            </a:r>
            <a:r>
              <a:rPr lang="en-US" altLang="ja-JP" sz="1200" dirty="0">
                <a:latin typeface="UD デジタル 教科書体 NP" panose="02020400000000000000" pitchFamily="18" charset="-128"/>
                <a:ea typeface="UD デジタル 教科書体 NP" panose="02020400000000000000" pitchFamily="18" charset="-128"/>
              </a:rPr>
              <a:t>3.2</a:t>
            </a:r>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3.6</a:t>
            </a:r>
            <a:r>
              <a:rPr lang="ja-JP" altLang="en-US" sz="1200" dirty="0">
                <a:latin typeface="UD デジタル 教科書体 NP" panose="02020400000000000000" pitchFamily="18" charset="-128"/>
                <a:ea typeface="UD デジタル 教科書体 NP" panose="02020400000000000000" pitchFamily="18" charset="-128"/>
              </a:rPr>
              <a:t>に、走行システムの</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　　　　　　　　　　　　　　　　　　　　　　　　　　　　　　振舞いを図</a:t>
            </a:r>
            <a:r>
              <a:rPr lang="en-US" altLang="ja-JP" sz="1200" dirty="0">
                <a:latin typeface="UD デジタル 教科書体 NP" panose="02020400000000000000" pitchFamily="18" charset="-128"/>
                <a:ea typeface="UD デジタル 教科書体 NP" panose="02020400000000000000" pitchFamily="18" charset="-128"/>
              </a:rPr>
              <a:t>3.7</a:t>
            </a:r>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3.10</a:t>
            </a:r>
            <a:r>
              <a:rPr lang="ja-JP" altLang="en-US" sz="1200" dirty="0">
                <a:latin typeface="UD デジタル 教科書体 NP" panose="02020400000000000000" pitchFamily="18" charset="-128"/>
                <a:ea typeface="UD デジタル 教科書体 NP" panose="02020400000000000000" pitchFamily="18" charset="-128"/>
              </a:rPr>
              <a:t>に分割して</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　　　　　　　　　　　　　　　　　　　　　　　　　　　　　　整理した。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　　　　　　　　　　　　　　　　　　　　　　　　　　　　　　また、各図には</a:t>
            </a:r>
            <a:r>
              <a:rPr lang="en-US" altLang="ja-JP" sz="1200" dirty="0">
                <a:latin typeface="UD デジタル 教科書体 NP" panose="02020400000000000000" pitchFamily="18" charset="-128"/>
                <a:ea typeface="UD デジタル 教科書体 NP" panose="02020400000000000000" pitchFamily="18" charset="-128"/>
              </a:rPr>
              <a:t>ID</a:t>
            </a:r>
            <a:r>
              <a:rPr lang="ja-JP" altLang="en-US" sz="1200" dirty="0">
                <a:latin typeface="UD デジタル 教科書体 NP" panose="02020400000000000000" pitchFamily="18" charset="-128"/>
                <a:ea typeface="UD デジタル 教科書体 NP" panose="02020400000000000000" pitchFamily="18" charset="-128"/>
              </a:rPr>
              <a:t>を採番しており、</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　　　　　　　　　　　　　　　　　　　　　　　　　　　　　　参照を表現する際は</a:t>
            </a:r>
            <a:r>
              <a:rPr lang="en-US" altLang="ja-JP" sz="1200" dirty="0">
                <a:latin typeface="UD デジタル 教科書体 NP" panose="02020400000000000000" pitchFamily="18" charset="-128"/>
                <a:ea typeface="UD デジタル 教科書体 NP" panose="02020400000000000000" pitchFamily="18" charset="-128"/>
              </a:rPr>
              <a:t>ID</a:t>
            </a:r>
            <a:r>
              <a:rPr lang="ja-JP" altLang="en-US" sz="1200" dirty="0">
                <a:latin typeface="UD デジタル 教科書体 NP" panose="02020400000000000000" pitchFamily="18" charset="-128"/>
                <a:ea typeface="UD デジタル 教科書体 NP" panose="02020400000000000000" pitchFamily="18" charset="-128"/>
              </a:rPr>
              <a:t>を利用すること</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　　　　　　　　　　　　　　　　　　　　　　　　　　　　　　とする。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　　　　　　　　　　　　　　　　　　　　　　　　　　　　　　</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200" dirty="0">
              <a:latin typeface="UD デジタル 教科書体 NP" panose="02020400000000000000" pitchFamily="18" charset="-128"/>
              <a:ea typeface="UD デジタル 教科書体 NP" panose="02020400000000000000" pitchFamily="18" charset="-128"/>
            </a:endParaRPr>
          </a:p>
        </p:txBody>
      </p:sp>
      <p:pic>
        <p:nvPicPr>
          <p:cNvPr id="44" name="図 43">
            <a:extLst>
              <a:ext uri="{FF2B5EF4-FFF2-40B4-BE49-F238E27FC236}">
                <a16:creationId xmlns:a16="http://schemas.microsoft.com/office/drawing/2014/main" id="{D4310BC7-F045-163A-ACA3-3EF504D92540}"/>
              </a:ext>
            </a:extLst>
          </p:cNvPr>
          <p:cNvPicPr>
            <a:picLocks noChangeAspect="1"/>
          </p:cNvPicPr>
          <p:nvPr/>
        </p:nvPicPr>
        <p:blipFill>
          <a:blip r:embed="rId7"/>
          <a:stretch>
            <a:fillRect/>
          </a:stretch>
        </p:blipFill>
        <p:spPr>
          <a:xfrm>
            <a:off x="7487667" y="678225"/>
            <a:ext cx="2716211" cy="3607577"/>
          </a:xfrm>
          <a:prstGeom prst="rect">
            <a:avLst/>
          </a:prstGeom>
        </p:spPr>
      </p:pic>
      <p:pic>
        <p:nvPicPr>
          <p:cNvPr id="48" name="図 47">
            <a:extLst>
              <a:ext uri="{FF2B5EF4-FFF2-40B4-BE49-F238E27FC236}">
                <a16:creationId xmlns:a16="http://schemas.microsoft.com/office/drawing/2014/main" id="{63DA94B2-0F5C-8FED-272C-D43E82BB21EC}"/>
              </a:ext>
            </a:extLst>
          </p:cNvPr>
          <p:cNvPicPr>
            <a:picLocks noChangeAspect="1"/>
          </p:cNvPicPr>
          <p:nvPr/>
        </p:nvPicPr>
        <p:blipFill>
          <a:blip r:embed="rId8"/>
          <a:stretch>
            <a:fillRect/>
          </a:stretch>
        </p:blipFill>
        <p:spPr>
          <a:xfrm>
            <a:off x="10305471" y="665386"/>
            <a:ext cx="4599020" cy="1803538"/>
          </a:xfrm>
          <a:prstGeom prst="rect">
            <a:avLst/>
          </a:prstGeom>
        </p:spPr>
      </p:pic>
      <p:pic>
        <p:nvPicPr>
          <p:cNvPr id="62" name="図 61">
            <a:extLst>
              <a:ext uri="{FF2B5EF4-FFF2-40B4-BE49-F238E27FC236}">
                <a16:creationId xmlns:a16="http://schemas.microsoft.com/office/drawing/2014/main" id="{92061A3D-E79D-4362-4F21-3B5F8D7623A6}"/>
              </a:ext>
            </a:extLst>
          </p:cNvPr>
          <p:cNvPicPr>
            <a:picLocks noChangeAspect="1"/>
          </p:cNvPicPr>
          <p:nvPr/>
        </p:nvPicPr>
        <p:blipFill>
          <a:blip r:embed="rId9"/>
          <a:stretch>
            <a:fillRect/>
          </a:stretch>
        </p:blipFill>
        <p:spPr>
          <a:xfrm>
            <a:off x="10305470" y="2697312"/>
            <a:ext cx="4602163" cy="1496466"/>
          </a:xfrm>
          <a:prstGeom prst="rect">
            <a:avLst/>
          </a:prstGeom>
        </p:spPr>
      </p:pic>
      <p:sp>
        <p:nvSpPr>
          <p:cNvPr id="64" name="テキスト ボックス 63">
            <a:extLst>
              <a:ext uri="{FF2B5EF4-FFF2-40B4-BE49-F238E27FC236}">
                <a16:creationId xmlns:a16="http://schemas.microsoft.com/office/drawing/2014/main" id="{82FFDF18-C914-57AC-140E-35FC6F9800F6}"/>
              </a:ext>
            </a:extLst>
          </p:cNvPr>
          <p:cNvSpPr txBox="1"/>
          <p:nvPr/>
        </p:nvSpPr>
        <p:spPr>
          <a:xfrm>
            <a:off x="7343651" y="4197117"/>
            <a:ext cx="3015274"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3.2</a:t>
            </a:r>
            <a:r>
              <a:rPr lang="ja-JP" altLang="en-US" sz="1250" dirty="0">
                <a:latin typeface="BIZ UDPゴシック" panose="020B0400000000000000" pitchFamily="50" charset="-128"/>
                <a:ea typeface="BIZ UDPゴシック" panose="020B0400000000000000" pitchFamily="50" charset="-128"/>
              </a:rPr>
              <a:t> ダブルループ攻略</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67" name="テキスト ボックス 66">
            <a:extLst>
              <a:ext uri="{FF2B5EF4-FFF2-40B4-BE49-F238E27FC236}">
                <a16:creationId xmlns:a16="http://schemas.microsoft.com/office/drawing/2014/main" id="{0B29F00F-CF7E-40B4-AAAC-F0BAED7C1500}"/>
              </a:ext>
            </a:extLst>
          </p:cNvPr>
          <p:cNvSpPr txBox="1"/>
          <p:nvPr/>
        </p:nvSpPr>
        <p:spPr>
          <a:xfrm>
            <a:off x="10881849" y="4152884"/>
            <a:ext cx="3753046"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3.4</a:t>
            </a:r>
            <a:r>
              <a:rPr lang="ja-JP" altLang="en-US" sz="1250" dirty="0">
                <a:latin typeface="BIZ UDPゴシック" panose="020B0400000000000000" pitchFamily="50" charset="-128"/>
                <a:ea typeface="BIZ UDPゴシック" panose="020B0400000000000000" pitchFamily="50" charset="-128"/>
              </a:rPr>
              <a:t> 進路決定アクションの振舞い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68" name="テキスト ボックス 67">
            <a:extLst>
              <a:ext uri="{FF2B5EF4-FFF2-40B4-BE49-F238E27FC236}">
                <a16:creationId xmlns:a16="http://schemas.microsoft.com/office/drawing/2014/main" id="{90B64CA5-F437-55AE-EE56-FFD9FD2A6B69}"/>
              </a:ext>
            </a:extLst>
          </p:cNvPr>
          <p:cNvSpPr txBox="1"/>
          <p:nvPr/>
        </p:nvSpPr>
        <p:spPr>
          <a:xfrm>
            <a:off x="10798559" y="2393578"/>
            <a:ext cx="3919625"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3.3</a:t>
            </a:r>
            <a:r>
              <a:rPr lang="ja-JP" altLang="en-US" sz="1250" dirty="0">
                <a:latin typeface="BIZ UDPゴシック" panose="020B0400000000000000" pitchFamily="50" charset="-128"/>
                <a:ea typeface="BIZ UDPゴシック" panose="020B0400000000000000" pitchFamily="50" charset="-128"/>
              </a:rPr>
              <a:t> マップ記憶アクションの振舞い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70" name="図 69">
            <a:extLst>
              <a:ext uri="{FF2B5EF4-FFF2-40B4-BE49-F238E27FC236}">
                <a16:creationId xmlns:a16="http://schemas.microsoft.com/office/drawing/2014/main" id="{DDE1E2C3-CB89-C741-8480-E6DE54462477}"/>
              </a:ext>
            </a:extLst>
          </p:cNvPr>
          <p:cNvPicPr>
            <a:picLocks noChangeAspect="1"/>
          </p:cNvPicPr>
          <p:nvPr/>
        </p:nvPicPr>
        <p:blipFill>
          <a:blip r:embed="rId10"/>
          <a:stretch>
            <a:fillRect/>
          </a:stretch>
        </p:blipFill>
        <p:spPr>
          <a:xfrm>
            <a:off x="324721" y="4120476"/>
            <a:ext cx="5290738" cy="6265990"/>
          </a:xfrm>
          <a:prstGeom prst="rect">
            <a:avLst/>
          </a:prstGeom>
        </p:spPr>
      </p:pic>
      <p:pic>
        <p:nvPicPr>
          <p:cNvPr id="72" name="図 71">
            <a:extLst>
              <a:ext uri="{FF2B5EF4-FFF2-40B4-BE49-F238E27FC236}">
                <a16:creationId xmlns:a16="http://schemas.microsoft.com/office/drawing/2014/main" id="{75809EFC-F831-4266-7803-AD8DD2868651}"/>
              </a:ext>
            </a:extLst>
          </p:cNvPr>
          <p:cNvPicPr>
            <a:picLocks noChangeAspect="1"/>
          </p:cNvPicPr>
          <p:nvPr/>
        </p:nvPicPr>
        <p:blipFill>
          <a:blip r:embed="rId11"/>
          <a:stretch>
            <a:fillRect/>
          </a:stretch>
        </p:blipFill>
        <p:spPr>
          <a:xfrm>
            <a:off x="5647418" y="4440916"/>
            <a:ext cx="5080609" cy="3778083"/>
          </a:xfrm>
          <a:prstGeom prst="rect">
            <a:avLst/>
          </a:prstGeom>
        </p:spPr>
      </p:pic>
      <p:pic>
        <p:nvPicPr>
          <p:cNvPr id="74" name="図 73">
            <a:extLst>
              <a:ext uri="{FF2B5EF4-FFF2-40B4-BE49-F238E27FC236}">
                <a16:creationId xmlns:a16="http://schemas.microsoft.com/office/drawing/2014/main" id="{909CDABD-9479-83B5-6740-0FA8EE06E324}"/>
              </a:ext>
            </a:extLst>
          </p:cNvPr>
          <p:cNvPicPr>
            <a:picLocks noChangeAspect="1"/>
          </p:cNvPicPr>
          <p:nvPr/>
        </p:nvPicPr>
        <p:blipFill>
          <a:blip r:embed="rId12"/>
          <a:stretch>
            <a:fillRect/>
          </a:stretch>
        </p:blipFill>
        <p:spPr>
          <a:xfrm>
            <a:off x="5705767" y="8370242"/>
            <a:ext cx="9054708" cy="1972607"/>
          </a:xfrm>
          <a:prstGeom prst="rect">
            <a:avLst/>
          </a:prstGeom>
        </p:spPr>
      </p:pic>
      <p:pic>
        <p:nvPicPr>
          <p:cNvPr id="76" name="図 75">
            <a:extLst>
              <a:ext uri="{FF2B5EF4-FFF2-40B4-BE49-F238E27FC236}">
                <a16:creationId xmlns:a16="http://schemas.microsoft.com/office/drawing/2014/main" id="{BF9C91CD-26B9-3095-A87B-D69E17C1415E}"/>
              </a:ext>
            </a:extLst>
          </p:cNvPr>
          <p:cNvPicPr>
            <a:picLocks noChangeAspect="1"/>
          </p:cNvPicPr>
          <p:nvPr/>
        </p:nvPicPr>
        <p:blipFill>
          <a:blip r:embed="rId13"/>
          <a:stretch>
            <a:fillRect/>
          </a:stretch>
        </p:blipFill>
        <p:spPr>
          <a:xfrm>
            <a:off x="10728027" y="4481811"/>
            <a:ext cx="4134424" cy="1070742"/>
          </a:xfrm>
          <a:prstGeom prst="rect">
            <a:avLst/>
          </a:prstGeom>
        </p:spPr>
      </p:pic>
      <p:pic>
        <p:nvPicPr>
          <p:cNvPr id="78" name="図 77">
            <a:extLst>
              <a:ext uri="{FF2B5EF4-FFF2-40B4-BE49-F238E27FC236}">
                <a16:creationId xmlns:a16="http://schemas.microsoft.com/office/drawing/2014/main" id="{0CB4DF8F-BD17-C4BD-13DA-D0256FBA5DCD}"/>
              </a:ext>
            </a:extLst>
          </p:cNvPr>
          <p:cNvPicPr>
            <a:picLocks noChangeAspect="1"/>
          </p:cNvPicPr>
          <p:nvPr/>
        </p:nvPicPr>
        <p:blipFill>
          <a:blip r:embed="rId14"/>
          <a:stretch>
            <a:fillRect/>
          </a:stretch>
        </p:blipFill>
        <p:spPr>
          <a:xfrm>
            <a:off x="10728027" y="5752246"/>
            <a:ext cx="4128911" cy="1098574"/>
          </a:xfrm>
          <a:prstGeom prst="rect">
            <a:avLst/>
          </a:prstGeom>
        </p:spPr>
      </p:pic>
      <p:pic>
        <p:nvPicPr>
          <p:cNvPr id="80" name="図 79">
            <a:extLst>
              <a:ext uri="{FF2B5EF4-FFF2-40B4-BE49-F238E27FC236}">
                <a16:creationId xmlns:a16="http://schemas.microsoft.com/office/drawing/2014/main" id="{FA16B7D6-6953-9BCC-531B-2917837341B3}"/>
              </a:ext>
            </a:extLst>
          </p:cNvPr>
          <p:cNvPicPr>
            <a:picLocks noChangeAspect="1"/>
          </p:cNvPicPr>
          <p:nvPr/>
        </p:nvPicPr>
        <p:blipFill>
          <a:blip r:embed="rId15"/>
          <a:stretch>
            <a:fillRect/>
          </a:stretch>
        </p:blipFill>
        <p:spPr>
          <a:xfrm>
            <a:off x="10800035" y="7011466"/>
            <a:ext cx="4076143" cy="1194207"/>
          </a:xfrm>
          <a:prstGeom prst="rect">
            <a:avLst/>
          </a:prstGeom>
        </p:spPr>
      </p:pic>
      <p:sp>
        <p:nvSpPr>
          <p:cNvPr id="81" name="テキスト ボックス 80">
            <a:extLst>
              <a:ext uri="{FF2B5EF4-FFF2-40B4-BE49-F238E27FC236}">
                <a16:creationId xmlns:a16="http://schemas.microsoft.com/office/drawing/2014/main" id="{7BE8760F-FB7E-7BA7-DEA9-CD50850D5696}"/>
              </a:ext>
            </a:extLst>
          </p:cNvPr>
          <p:cNvSpPr txBox="1"/>
          <p:nvPr/>
        </p:nvSpPr>
        <p:spPr>
          <a:xfrm>
            <a:off x="546415" y="10317797"/>
            <a:ext cx="5112568"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3.5 </a:t>
            </a:r>
            <a:r>
              <a:rPr lang="ja-JP" altLang="en-US" sz="1250" dirty="0">
                <a:latin typeface="BIZ UDPゴシック" panose="020B0400000000000000" pitchFamily="50" charset="-128"/>
                <a:ea typeface="BIZ UDPゴシック" panose="020B0400000000000000" pitchFamily="50" charset="-128"/>
              </a:rPr>
              <a:t>走行アクションの振舞い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ライントレース走行</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60858375-8326-DA54-D979-97679464EE11}"/>
              </a:ext>
            </a:extLst>
          </p:cNvPr>
          <p:cNvSpPr txBox="1"/>
          <p:nvPr/>
        </p:nvSpPr>
        <p:spPr>
          <a:xfrm>
            <a:off x="6054481" y="8145611"/>
            <a:ext cx="4583122"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3.6 </a:t>
            </a:r>
            <a:r>
              <a:rPr lang="ja-JP" altLang="en-US" sz="1250" dirty="0">
                <a:latin typeface="BIZ UDPゴシック" panose="020B0400000000000000" pitchFamily="50" charset="-128"/>
                <a:ea typeface="BIZ UDPゴシック" panose="020B0400000000000000" pitchFamily="50" charset="-128"/>
              </a:rPr>
              <a:t>走行アクションの振舞い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巻き戻し走行</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4" name="テキスト ボックス 3">
            <a:extLst>
              <a:ext uri="{FF2B5EF4-FFF2-40B4-BE49-F238E27FC236}">
                <a16:creationId xmlns:a16="http://schemas.microsoft.com/office/drawing/2014/main" id="{1280A86F-16E9-3C40-15E2-2BBC1758FFFC}"/>
              </a:ext>
            </a:extLst>
          </p:cNvPr>
          <p:cNvSpPr txBox="1"/>
          <p:nvPr/>
        </p:nvSpPr>
        <p:spPr>
          <a:xfrm>
            <a:off x="11539102" y="5471038"/>
            <a:ext cx="2907797"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3.7 </a:t>
            </a:r>
            <a:r>
              <a:rPr lang="ja-JP" altLang="en-US" sz="1250" dirty="0">
                <a:latin typeface="BIZ UDPゴシック" panose="020B0400000000000000" pitchFamily="50" charset="-128"/>
                <a:ea typeface="BIZ UDPゴシック" panose="020B0400000000000000" pitchFamily="50" charset="-128"/>
              </a:rPr>
              <a:t>駆動の振舞い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24794C4B-F760-51E2-4FA3-3B2E329BEC46}"/>
              </a:ext>
            </a:extLst>
          </p:cNvPr>
          <p:cNvSpPr txBox="1"/>
          <p:nvPr/>
        </p:nvSpPr>
        <p:spPr>
          <a:xfrm>
            <a:off x="10834743" y="6777395"/>
            <a:ext cx="4487147"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3.8 </a:t>
            </a:r>
            <a:r>
              <a:rPr kumimoji="1" lang="ja-JP" altLang="en-US" sz="1250" dirty="0">
                <a:latin typeface="BIZ UDPゴシック" panose="020B0400000000000000" pitchFamily="50" charset="-128"/>
                <a:ea typeface="BIZ UDPゴシック" panose="020B0400000000000000" pitchFamily="50" charset="-128"/>
              </a:rPr>
              <a:t>知覚の振舞い</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ライン色変化検知</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シーケンス図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3F24D065-A7CE-999B-123D-EFCB3C897B07}"/>
              </a:ext>
            </a:extLst>
          </p:cNvPr>
          <p:cNvSpPr txBox="1"/>
          <p:nvPr/>
        </p:nvSpPr>
        <p:spPr>
          <a:xfrm>
            <a:off x="10963784" y="8151189"/>
            <a:ext cx="4199836"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3.9 </a:t>
            </a:r>
            <a:r>
              <a:rPr kumimoji="1" lang="ja-JP" altLang="en-US" sz="1250" dirty="0">
                <a:latin typeface="BIZ UDPゴシック" panose="020B0400000000000000" pitchFamily="50" charset="-128"/>
                <a:ea typeface="BIZ UDPゴシック" panose="020B0400000000000000" pitchFamily="50" charset="-128"/>
              </a:rPr>
              <a:t>知覚の振舞い</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ラインズレ計測</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シーケンス図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76519F4A-F324-076C-975F-C3AC18B30A31}"/>
              </a:ext>
            </a:extLst>
          </p:cNvPr>
          <p:cNvSpPr txBox="1"/>
          <p:nvPr/>
        </p:nvSpPr>
        <p:spPr>
          <a:xfrm>
            <a:off x="8558725" y="10264001"/>
            <a:ext cx="3888432"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3.10 </a:t>
            </a:r>
            <a:r>
              <a:rPr lang="ja-JP" altLang="en-US" sz="1250" dirty="0">
                <a:latin typeface="BIZ UDPゴシック" panose="020B0400000000000000" pitchFamily="50" charset="-128"/>
                <a:ea typeface="BIZ UDPゴシック" panose="020B0400000000000000" pitchFamily="50" charset="-128"/>
              </a:rPr>
              <a:t>知覚の振舞い</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カーブ検知</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シーケンス図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431978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C9B4A-2DC2-489D-8E52-893A4ED8479E}"/>
              </a:ext>
            </a:extLst>
          </p:cNvPr>
          <p:cNvSpPr>
            <a:spLocks noGrp="1"/>
          </p:cNvSpPr>
          <p:nvPr>
            <p:ph type="title"/>
          </p:nvPr>
        </p:nvSpPr>
        <p:spPr/>
        <p:txBody>
          <a:bodyPr/>
          <a:lstStyle/>
          <a:p>
            <a:r>
              <a:rPr lang="ja-JP" altLang="en-US" dirty="0"/>
              <a:t>工夫点（最終頁とする）</a:t>
            </a:r>
            <a:endParaRPr kumimoji="1" lang="ja-JP" altLang="en-US" dirty="0"/>
          </a:p>
        </p:txBody>
      </p:sp>
      <p:sp>
        <p:nvSpPr>
          <p:cNvPr id="3" name="コンテンツ プレースホルダー 2">
            <a:extLst>
              <a:ext uri="{FF2B5EF4-FFF2-40B4-BE49-F238E27FC236}">
                <a16:creationId xmlns:a16="http://schemas.microsoft.com/office/drawing/2014/main" id="{D4651C66-4CA5-44C5-9C2F-0F0EC6F6B6FA}"/>
              </a:ext>
            </a:extLst>
          </p:cNvPr>
          <p:cNvSpPr>
            <a:spLocks noGrp="1"/>
          </p:cNvSpPr>
          <p:nvPr>
            <p:ph idx="1"/>
          </p:nvPr>
        </p:nvSpPr>
        <p:spPr/>
        <p:txBody>
          <a:bodyPr/>
          <a:lstStyle/>
          <a:p>
            <a:r>
              <a:rPr kumimoji="1" lang="ja-JP" altLang="en-US" dirty="0"/>
              <a:t>ここに選択した機能を実現するための工夫点を書く</a:t>
            </a:r>
            <a:endParaRPr kumimoji="1" lang="en-US" altLang="ja-JP" dirty="0"/>
          </a:p>
          <a:p>
            <a:r>
              <a:rPr lang="ja-JP" altLang="en-US" dirty="0"/>
              <a:t>課題（問題）、対策、効果が分かる形で書く</a:t>
            </a:r>
            <a:r>
              <a:rPr lang="en-US" altLang="ja-JP" dirty="0"/>
              <a:t>…</a:t>
            </a:r>
            <a:r>
              <a:rPr lang="ja-JP" altLang="en-US" dirty="0"/>
              <a:t>などなど</a:t>
            </a:r>
            <a:endParaRPr lang="en-US" altLang="ja-JP" dirty="0"/>
          </a:p>
          <a:p>
            <a:endParaRPr kumimoji="1" lang="en-US" altLang="ja-JP" dirty="0"/>
          </a:p>
          <a:p>
            <a:r>
              <a:rPr lang="ja-JP" altLang="en-US" dirty="0"/>
              <a:t>工夫点を記載する場合でも、最大ページ数は変わらない。</a:t>
            </a:r>
            <a:endParaRPr lang="en-US" altLang="ja-JP" dirty="0"/>
          </a:p>
        </p:txBody>
      </p:sp>
      <p:pic>
        <p:nvPicPr>
          <p:cNvPr id="4" name="図 3">
            <a:extLst>
              <a:ext uri="{FF2B5EF4-FFF2-40B4-BE49-F238E27FC236}">
                <a16:creationId xmlns:a16="http://schemas.microsoft.com/office/drawing/2014/main" id="{0D6C1621-635F-D93E-0B7D-9404324AC636}"/>
              </a:ext>
            </a:extLst>
          </p:cNvPr>
          <p:cNvPicPr>
            <a:picLocks noChangeAspect="1"/>
          </p:cNvPicPr>
          <p:nvPr/>
        </p:nvPicPr>
        <p:blipFill>
          <a:blip r:embed="rId2"/>
          <a:stretch>
            <a:fillRect/>
          </a:stretch>
        </p:blipFill>
        <p:spPr>
          <a:xfrm>
            <a:off x="13188644" y="7870"/>
            <a:ext cx="1782501" cy="561372"/>
          </a:xfrm>
          <a:prstGeom prst="rect">
            <a:avLst/>
          </a:prstGeom>
        </p:spPr>
      </p:pic>
    </p:spTree>
    <p:extLst>
      <p:ext uri="{BB962C8B-B14F-4D97-AF65-F5344CB8AC3E}">
        <p14:creationId xmlns:p14="http://schemas.microsoft.com/office/powerpoint/2010/main" val="323871669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40817</TotalTime>
  <Words>1528</Words>
  <Application>Microsoft Office PowerPoint</Application>
  <PresentationFormat>ユーザー設定</PresentationFormat>
  <Paragraphs>146</Paragraphs>
  <Slides>5</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5</vt:i4>
      </vt:variant>
    </vt:vector>
  </HeadingPairs>
  <TitlesOfParts>
    <vt:vector size="17" baseType="lpstr">
      <vt:lpstr>BIZ UDPゴシック</vt:lpstr>
      <vt:lpstr>ＭＳ Ｐゴシック</vt:lpstr>
      <vt:lpstr>UD デジタル 教科書体 NP</vt:lpstr>
      <vt:lpstr>游ゴシック</vt:lpstr>
      <vt:lpstr>游ゴシック Light</vt:lpstr>
      <vt:lpstr>Arial</vt:lpstr>
      <vt:lpstr>Calibri</vt:lpstr>
      <vt:lpstr>Calibri Light</vt:lpstr>
      <vt:lpstr>Times New Roman</vt:lpstr>
      <vt:lpstr>アブストラクトページ用（プライマリークラス）</vt:lpstr>
      <vt:lpstr>デザインの設定</vt:lpstr>
      <vt:lpstr>1_デザインの設定</vt:lpstr>
      <vt:lpstr>PowerPoint プレゼンテーション</vt:lpstr>
      <vt:lpstr>PowerPoint プレゼンテーション</vt:lpstr>
      <vt:lpstr>PowerPoint プレゼンテーション</vt:lpstr>
      <vt:lpstr>PowerPoint プレゼンテーション</vt:lpstr>
      <vt:lpstr>工夫点（最終頁とする）</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モデルテンプレート</dc:title>
  <dc:creator>ETロボコン実行委員会</dc:creator>
  <cp:lastModifiedBy>智紀 妹葉</cp:lastModifiedBy>
  <cp:revision>425</cp:revision>
  <cp:lastPrinted>2018-04-01T05:10:42Z</cp:lastPrinted>
  <dcterms:created xsi:type="dcterms:W3CDTF">2002-02-28T07:41:56Z</dcterms:created>
  <dcterms:modified xsi:type="dcterms:W3CDTF">2025-08-23T01:21:49Z</dcterms:modified>
  <cp:contentStatus/>
</cp:coreProperties>
</file>