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varScale="1">
        <p:scale>
          <a:sx n="55" d="100"/>
          <a:sy n="55" d="100"/>
        </p:scale>
        <p:origin x="974" y="4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8/14/2025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1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9560781" y="651211"/>
            <a:ext cx="5471078" cy="991951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競技者からバーチャル運転手への運転依頼時、同時に地図情報を引き渡す。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地図情報とは「目的地」に至るまでの「分岐合図」と「進行方向」の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リストで構成される。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ダブルループのコースにおい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ては、「分岐合図」はすべて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「青ライン検知」となる。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と図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4" y="652984"/>
            <a:ext cx="9408286" cy="322618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バーチャル運転手とは、限りなくライン上を走行しながら与えられた目的地へ向かう模範的な運転手を指す。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その上でダブルループ侵入前から脱出後までのコースを汎化して捉えると、</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ja-JP" altLang="en-US" sz="1200" b="1" dirty="0">
                <a:latin typeface="UD デジタル 教科書体 NP" panose="02020400000000000000" pitchFamily="18" charset="-128"/>
                <a:ea typeface="UD デジタル 教科書体 NP" panose="02020400000000000000" pitchFamily="18" charset="-128"/>
              </a:rPr>
              <a:t>⇒「分岐」の繰返し</a:t>
            </a:r>
            <a:r>
              <a:rPr lang="ja-JP" altLang="en-US" sz="1200" dirty="0">
                <a:latin typeface="UD デジタル 教科書体 NP" panose="02020400000000000000" pitchFamily="18" charset="-128"/>
                <a:ea typeface="UD デジタル 教科書体 NP" panose="02020400000000000000" pitchFamily="18" charset="-128"/>
              </a:rPr>
              <a:t>である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そのため、バーチャル運転手に青ライン検知後の分岐方向を順を追って教えておくことで、与えられた分岐のとおりダブルループを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以下にダブルループの侵入部を例に走行イメージを示す。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の個所では黒色のラインをトレースして走行する。その際走行体が左右どちらの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ラインエッジを走行しているかは問わない。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の個所では青色のラインをトレースして走行する。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ただし、ライン上を走行する特性により、結果として</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の示すように、より右にあるライン上を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トレースしながら走行する。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152494" y="3879166"/>
            <a:ext cx="9984841" cy="6691559"/>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基本戦略の実現に向けた要件とリスクの分析結果を図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にミスユースケース図を用いて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「バーチャル運転手」と「走行システム」の</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つのシステムに整理した。</a:t>
            </a:r>
            <a:endParaRPr lang="en-US" altLang="ja-JP" sz="178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また、競技者</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アクター</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からみた入り口となるユースケース「バーチャル運転手に目的地までの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運転を依頼する」の概要を表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にユースケース記述として記載した。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7873249" y="3549045"/>
            <a:ext cx="156713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走行</a:t>
            </a:r>
            <a:r>
              <a:rPr kumimoji="1" lang="ja-JP" altLang="en-US" sz="1200" dirty="0">
                <a:latin typeface="BIZ UDPゴシック" panose="020B0400000000000000" pitchFamily="50" charset="-128"/>
                <a:ea typeface="BIZ UDPゴシック" panose="020B0400000000000000" pitchFamily="50" charset="-128"/>
              </a:rPr>
              <a:t>イメージ</a:t>
            </a:r>
          </a:p>
        </p:txBody>
      </p:sp>
      <p:sp>
        <p:nvSpPr>
          <p:cNvPr id="26" name="テキスト ボックス 25">
            <a:extLst>
              <a:ext uri="{FF2B5EF4-FFF2-40B4-BE49-F238E27FC236}">
                <a16:creationId xmlns:a16="http://schemas.microsoft.com/office/drawing/2014/main" id="{8C10B89A-D9F0-F9E9-20DF-8F330F475056}"/>
              </a:ext>
            </a:extLst>
          </p:cNvPr>
          <p:cNvSpPr txBox="1"/>
          <p:nvPr/>
        </p:nvSpPr>
        <p:spPr>
          <a:xfrm>
            <a:off x="2548588" y="10306093"/>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1.2 </a:t>
            </a:r>
            <a:r>
              <a:rPr kumimoji="1" lang="ja-JP" altLang="en-US" sz="1250" dirty="0">
                <a:latin typeface="BIZ UDPゴシック" panose="020B0400000000000000" pitchFamily="50" charset="-128"/>
                <a:ea typeface="BIZ UDPゴシック" panose="020B0400000000000000" pitchFamily="50" charset="-128"/>
              </a:rPr>
              <a:t>ミス</a:t>
            </a:r>
            <a:r>
              <a:rPr lang="ja-JP" altLang="en-US" sz="1250" dirty="0">
                <a:latin typeface="BIZ UDPゴシック" panose="020B0400000000000000" pitchFamily="50" charset="-128"/>
                <a:ea typeface="BIZ UDPゴシック" panose="020B0400000000000000" pitchFamily="50" charset="-128"/>
              </a:rPr>
              <a:t>ユースケース図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C0E58AFB-68DC-E5F4-68F9-2F8D71A6348A}"/>
              </a:ext>
            </a:extLst>
          </p:cNvPr>
          <p:cNvSpPr txBox="1"/>
          <p:nvPr/>
        </p:nvSpPr>
        <p:spPr>
          <a:xfrm>
            <a:off x="7472550" y="10306094"/>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ユースケース記述</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0BD8208-AE95-B076-782F-062A4EE23DFE}"/>
              </a:ext>
            </a:extLst>
          </p:cNvPr>
          <p:cNvPicPr>
            <a:picLocks noChangeAspect="1"/>
          </p:cNvPicPr>
          <p:nvPr/>
        </p:nvPicPr>
        <p:blipFill>
          <a:blip r:embed="rId9"/>
          <a:stretch>
            <a:fillRect/>
          </a:stretch>
        </p:blipFill>
        <p:spPr>
          <a:xfrm>
            <a:off x="7134930" y="3898505"/>
            <a:ext cx="2974019" cy="6387528"/>
          </a:xfrm>
          <a:prstGeom prst="rect">
            <a:avLst/>
          </a:prstGeom>
        </p:spPr>
      </p:pic>
      <p:sp>
        <p:nvSpPr>
          <p:cNvPr id="2" name="テキスト ボックス 1">
            <a:extLst>
              <a:ext uri="{FF2B5EF4-FFF2-40B4-BE49-F238E27FC236}">
                <a16:creationId xmlns:a16="http://schemas.microsoft.com/office/drawing/2014/main" id="{A8FA6A99-C93F-547E-0012-3D76AD0FCF04}"/>
              </a:ext>
            </a:extLst>
          </p:cNvPr>
          <p:cNvSpPr txBox="1"/>
          <p:nvPr/>
        </p:nvSpPr>
        <p:spPr>
          <a:xfrm>
            <a:off x="10424356" y="3898504"/>
            <a:ext cx="144016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1.2</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F7B01B03-53CD-A496-4E43-FB716BD97E2A}"/>
              </a:ext>
            </a:extLst>
          </p:cNvPr>
          <p:cNvSpPr txBox="1"/>
          <p:nvPr/>
        </p:nvSpPr>
        <p:spPr>
          <a:xfrm>
            <a:off x="13098351" y="3949323"/>
            <a:ext cx="1440160"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1.3</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7" name="図 16">
            <a:extLst>
              <a:ext uri="{FF2B5EF4-FFF2-40B4-BE49-F238E27FC236}">
                <a16:creationId xmlns:a16="http://schemas.microsoft.com/office/drawing/2014/main" id="{60E5B568-9964-A4D6-FACE-BEBF602648C8}"/>
              </a:ext>
            </a:extLst>
          </p:cNvPr>
          <p:cNvPicPr>
            <a:picLocks noChangeAspect="1"/>
          </p:cNvPicPr>
          <p:nvPr/>
        </p:nvPicPr>
        <p:blipFill>
          <a:blip r:embed="rId10"/>
          <a:stretch>
            <a:fillRect/>
          </a:stretch>
        </p:blipFill>
        <p:spPr>
          <a:xfrm>
            <a:off x="10079955" y="2575625"/>
            <a:ext cx="1843502" cy="1303541"/>
          </a:xfrm>
          <a:prstGeom prst="rect">
            <a:avLst/>
          </a:prstGeom>
        </p:spPr>
      </p:pic>
      <p:sp>
        <p:nvSpPr>
          <p:cNvPr id="38" name="テキスト ボックス 37">
            <a:extLst>
              <a:ext uri="{FF2B5EF4-FFF2-40B4-BE49-F238E27FC236}">
                <a16:creationId xmlns:a16="http://schemas.microsoft.com/office/drawing/2014/main" id="{CEA6922C-B158-5BCB-3136-8CE64D9DD0DB}"/>
              </a:ext>
            </a:extLst>
          </p:cNvPr>
          <p:cNvSpPr txBox="1"/>
          <p:nvPr/>
        </p:nvSpPr>
        <p:spPr>
          <a:xfrm>
            <a:off x="11732922" y="10230466"/>
            <a:ext cx="208823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アクティビティ図</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11"/>
          <a:stretch>
            <a:fillRect/>
          </a:stretch>
        </p:blipFill>
        <p:spPr>
          <a:xfrm>
            <a:off x="7545845" y="1891488"/>
            <a:ext cx="1958754" cy="1726226"/>
          </a:xfrm>
          <a:prstGeom prst="rect">
            <a:avLst/>
          </a:prstGeom>
        </p:spPr>
      </p:pic>
      <p:pic>
        <p:nvPicPr>
          <p:cNvPr id="45" name="図 44">
            <a:extLst>
              <a:ext uri="{FF2B5EF4-FFF2-40B4-BE49-F238E27FC236}">
                <a16:creationId xmlns:a16="http://schemas.microsoft.com/office/drawing/2014/main" id="{EFE39441-B42A-5934-41C7-690E69570CFD}"/>
              </a:ext>
            </a:extLst>
          </p:cNvPr>
          <p:cNvPicPr>
            <a:picLocks noChangeAspect="1"/>
          </p:cNvPicPr>
          <p:nvPr/>
        </p:nvPicPr>
        <p:blipFill>
          <a:blip r:embed="rId12"/>
          <a:stretch>
            <a:fillRect/>
          </a:stretch>
        </p:blipFill>
        <p:spPr>
          <a:xfrm>
            <a:off x="12024171" y="1313841"/>
            <a:ext cx="3000634" cy="2584663"/>
          </a:xfrm>
          <a:prstGeom prst="rect">
            <a:avLst/>
          </a:prstGeom>
        </p:spPr>
      </p:pic>
      <p:pic>
        <p:nvPicPr>
          <p:cNvPr id="47" name="図 46">
            <a:extLst>
              <a:ext uri="{FF2B5EF4-FFF2-40B4-BE49-F238E27FC236}">
                <a16:creationId xmlns:a16="http://schemas.microsoft.com/office/drawing/2014/main" id="{398EE5D9-1D87-9A75-6D05-D91F5D41AFB2}"/>
              </a:ext>
            </a:extLst>
          </p:cNvPr>
          <p:cNvPicPr>
            <a:picLocks noChangeAspect="1"/>
          </p:cNvPicPr>
          <p:nvPr/>
        </p:nvPicPr>
        <p:blipFill>
          <a:blip r:embed="rId13"/>
          <a:stretch>
            <a:fillRect/>
          </a:stretch>
        </p:blipFill>
        <p:spPr>
          <a:xfrm>
            <a:off x="10186688" y="4273037"/>
            <a:ext cx="4795046" cy="5957429"/>
          </a:xfrm>
          <a:prstGeom prst="rect">
            <a:avLst/>
          </a:prstGeom>
        </p:spPr>
      </p:pic>
      <p:pic>
        <p:nvPicPr>
          <p:cNvPr id="7" name="図 6">
            <a:extLst>
              <a:ext uri="{FF2B5EF4-FFF2-40B4-BE49-F238E27FC236}">
                <a16:creationId xmlns:a16="http://schemas.microsoft.com/office/drawing/2014/main" id="{20FAFC1E-847F-B77D-F7A3-25F88E630E07}"/>
              </a:ext>
            </a:extLst>
          </p:cNvPr>
          <p:cNvPicPr>
            <a:picLocks noChangeAspect="1"/>
          </p:cNvPicPr>
          <p:nvPr/>
        </p:nvPicPr>
        <p:blipFill>
          <a:blip r:embed="rId14"/>
          <a:stretch>
            <a:fillRect/>
          </a:stretch>
        </p:blipFill>
        <p:spPr>
          <a:xfrm>
            <a:off x="214859" y="4913858"/>
            <a:ext cx="6926444" cy="539151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6280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バーチャル運転手は、目的地までの走行プランを決定する「意思決定」、走行を制御する「走行」、分岐時の進路を決定する「進路決定」の</a:t>
            </a:r>
            <a:r>
              <a:rPr lang="en-US" altLang="ja-JP" sz="1400" dirty="0">
                <a:latin typeface="UD デジタル 教科書体 NP" panose="02020400000000000000" pitchFamily="18" charset="-128"/>
                <a:ea typeface="UD デジタル 教科書体 NP" panose="02020400000000000000" pitchFamily="18" charset="-128"/>
              </a:rPr>
              <a:t>3</a:t>
            </a:r>
            <a:r>
              <a:rPr lang="ja-JP" altLang="en-US" sz="14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走行システムは、モータへの出力系のインタフェースとなる「駆動」、センサからの入力系のインターフェースとなる「知覚」、センサやモータをそのものを扱う「デバイス」の</a:t>
            </a:r>
            <a:r>
              <a:rPr lang="en-US" altLang="ja-JP" sz="1400" dirty="0">
                <a:latin typeface="UD デジタル 教科書体 NP" panose="02020400000000000000" pitchFamily="18" charset="-128"/>
                <a:ea typeface="UD デジタル 教科書体 NP" panose="02020400000000000000" pitchFamily="18" charset="-128"/>
              </a:rPr>
              <a:t>3</a:t>
            </a:r>
            <a:r>
              <a:rPr lang="ja-JP" altLang="en-US" sz="1400" dirty="0">
                <a:latin typeface="UD デジタル 教科書体 NP" panose="02020400000000000000" pitchFamily="18" charset="-128"/>
                <a:ea typeface="UD デジタル 教科書体 NP" panose="02020400000000000000" pitchFamily="18" charset="-128"/>
              </a:rPr>
              <a:t>つ</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のパッケージに分割した。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パッケージ図を図</a:t>
            </a:r>
            <a:r>
              <a:rPr lang="en-US" altLang="ja-JP" sz="1400" dirty="0">
                <a:latin typeface="UD デジタル 教科書体 NP" panose="02020400000000000000" pitchFamily="18" charset="-128"/>
                <a:ea typeface="UD デジタル 教科書体 NP" panose="02020400000000000000" pitchFamily="18" charset="-128"/>
              </a:rPr>
              <a:t>2.1</a:t>
            </a:r>
            <a:r>
              <a:rPr lang="ja-JP" altLang="en-US" sz="1400" dirty="0">
                <a:latin typeface="UD デジタル 教科書体 NP" panose="02020400000000000000" pitchFamily="18" charset="-128"/>
                <a:ea typeface="UD デジタル 教科書体 NP" panose="02020400000000000000" pitchFamily="18" charset="-128"/>
              </a:rPr>
              <a:t>に、パッケージの役割とユースケースとの対応を表</a:t>
            </a:r>
            <a:r>
              <a:rPr lang="en-US" altLang="ja-JP" sz="1400" dirty="0">
                <a:latin typeface="UD デジタル 教科書体 NP" panose="02020400000000000000" pitchFamily="18" charset="-128"/>
                <a:ea typeface="UD デジタル 教科書体 NP" panose="02020400000000000000" pitchFamily="18" charset="-128"/>
              </a:rPr>
              <a:t>2.1</a:t>
            </a: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8" name="フリーフォーム: 図形 7">
            <a:extLst>
              <a:ext uri="{FF2B5EF4-FFF2-40B4-BE49-F238E27FC236}">
                <a16:creationId xmlns:a16="http://schemas.microsoft.com/office/drawing/2014/main" id="{25E134C8-7F8D-8770-8784-B8B59CDB2A1D}"/>
              </a:ext>
            </a:extLst>
          </p:cNvPr>
          <p:cNvSpPr>
            <a:spLocks noChangeArrowheads="1"/>
          </p:cNvSpPr>
          <p:nvPr/>
        </p:nvSpPr>
        <p:spPr bwMode="auto">
          <a:xfrm>
            <a:off x="152498" y="4394177"/>
            <a:ext cx="14854838" cy="6176549"/>
          </a:xfrm>
          <a:custGeom>
            <a:avLst/>
            <a:gdLst>
              <a:gd name="connsiteX0" fmla="*/ 3169768 w 14854838"/>
              <a:gd name="connsiteY0" fmla="*/ 0 h 6097571"/>
              <a:gd name="connsiteX1" fmla="*/ 14854838 w 14854838"/>
              <a:gd name="connsiteY1" fmla="*/ 0 h 6097571"/>
              <a:gd name="connsiteX2" fmla="*/ 14854838 w 14854838"/>
              <a:gd name="connsiteY2" fmla="*/ 1134766 h 6097571"/>
              <a:gd name="connsiteX3" fmla="*/ 14854838 w 14854838"/>
              <a:gd name="connsiteY3" fmla="*/ 6097571 h 6097571"/>
              <a:gd name="connsiteX4" fmla="*/ 3169768 w 14854838"/>
              <a:gd name="connsiteY4" fmla="*/ 6097571 h 6097571"/>
              <a:gd name="connsiteX5" fmla="*/ 0 w 14854838"/>
              <a:gd name="connsiteY5" fmla="*/ 6097571 h 6097571"/>
              <a:gd name="connsiteX6" fmla="*/ 0 w 14854838"/>
              <a:gd name="connsiteY6" fmla="*/ 1134766 h 6097571"/>
              <a:gd name="connsiteX7" fmla="*/ 3169768 w 14854838"/>
              <a:gd name="connsiteY7" fmla="*/ 1134766 h 609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097571">
                <a:moveTo>
                  <a:pt x="3169768" y="0"/>
                </a:moveTo>
                <a:lnTo>
                  <a:pt x="14854838" y="0"/>
                </a:lnTo>
                <a:lnTo>
                  <a:pt x="14854838" y="1134766"/>
                </a:lnTo>
                <a:lnTo>
                  <a:pt x="14854838" y="6097571"/>
                </a:lnTo>
                <a:lnTo>
                  <a:pt x="3169768" y="6097571"/>
                </a:lnTo>
                <a:lnTo>
                  <a:pt x="0" y="6097571"/>
                </a:lnTo>
                <a:lnTo>
                  <a:pt x="0" y="1134766"/>
                </a:lnTo>
                <a:lnTo>
                  <a:pt x="3169768" y="1134766"/>
                </a:lnTo>
                <a:close/>
              </a:path>
            </a:pathLst>
          </a:custGeom>
          <a:solidFill>
            <a:schemeClr val="bg1"/>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pic>
        <p:nvPicPr>
          <p:cNvPr id="14" name="図 13">
            <a:extLst>
              <a:ext uri="{FF2B5EF4-FFF2-40B4-BE49-F238E27FC236}">
                <a16:creationId xmlns:a16="http://schemas.microsoft.com/office/drawing/2014/main" id="{D6936F4C-264A-1BA3-FB6A-27A9ECF8AE3D}"/>
              </a:ext>
            </a:extLst>
          </p:cNvPr>
          <p:cNvPicPr>
            <a:picLocks noChangeAspect="1"/>
          </p:cNvPicPr>
          <p:nvPr/>
        </p:nvPicPr>
        <p:blipFill>
          <a:blip r:embed="rId8"/>
          <a:stretch>
            <a:fillRect/>
          </a:stretch>
        </p:blipFill>
        <p:spPr>
          <a:xfrm>
            <a:off x="4554213" y="1943877"/>
            <a:ext cx="10300626" cy="2177893"/>
          </a:xfrm>
          <a:prstGeom prst="rect">
            <a:avLst/>
          </a:prstGeom>
        </p:spPr>
      </p:pic>
      <p:sp>
        <p:nvSpPr>
          <p:cNvPr id="21" name="テキスト ボックス 20">
            <a:extLst>
              <a:ext uri="{FF2B5EF4-FFF2-40B4-BE49-F238E27FC236}">
                <a16:creationId xmlns:a16="http://schemas.microsoft.com/office/drawing/2014/main" id="{90BAE9BB-7C52-5576-6160-6DA706F41897}"/>
              </a:ext>
            </a:extLst>
          </p:cNvPr>
          <p:cNvSpPr txBox="1"/>
          <p:nvPr/>
        </p:nvSpPr>
        <p:spPr>
          <a:xfrm>
            <a:off x="750854" y="5331095"/>
            <a:ext cx="18363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8568214" y="4121694"/>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27" name="図 26">
            <a:extLst>
              <a:ext uri="{FF2B5EF4-FFF2-40B4-BE49-F238E27FC236}">
                <a16:creationId xmlns:a16="http://schemas.microsoft.com/office/drawing/2014/main" id="{4A0D8A13-F4C7-C835-6429-671E37E7773A}"/>
              </a:ext>
            </a:extLst>
          </p:cNvPr>
          <p:cNvPicPr>
            <a:picLocks noChangeAspect="1"/>
          </p:cNvPicPr>
          <p:nvPr/>
        </p:nvPicPr>
        <p:blipFill>
          <a:blip r:embed="rId9"/>
          <a:stretch>
            <a:fillRect/>
          </a:stretch>
        </p:blipFill>
        <p:spPr>
          <a:xfrm>
            <a:off x="374825" y="1977969"/>
            <a:ext cx="2833747" cy="3378203"/>
          </a:xfrm>
          <a:prstGeom prst="rect">
            <a:avLst/>
          </a:prstGeom>
        </p:spPr>
      </p:pic>
      <p:pic>
        <p:nvPicPr>
          <p:cNvPr id="5" name="図 4">
            <a:extLst>
              <a:ext uri="{FF2B5EF4-FFF2-40B4-BE49-F238E27FC236}">
                <a16:creationId xmlns:a16="http://schemas.microsoft.com/office/drawing/2014/main" id="{52A7363D-A0BF-292E-0DD5-040CD7C6ACBB}"/>
              </a:ext>
            </a:extLst>
          </p:cNvPr>
          <p:cNvPicPr>
            <a:picLocks noChangeAspect="1"/>
          </p:cNvPicPr>
          <p:nvPr/>
        </p:nvPicPr>
        <p:blipFill>
          <a:blip r:embed="rId10"/>
          <a:stretch>
            <a:fillRect/>
          </a:stretch>
        </p:blipFill>
        <p:spPr>
          <a:xfrm>
            <a:off x="3533209" y="4426716"/>
            <a:ext cx="11433643" cy="5962483"/>
          </a:xfrm>
          <a:prstGeom prst="rect">
            <a:avLst/>
          </a:prstGeom>
        </p:spPr>
      </p:pic>
      <p:sp>
        <p:nvSpPr>
          <p:cNvPr id="11" name="テキスト ボックス 10">
            <a:extLst>
              <a:ext uri="{FF2B5EF4-FFF2-40B4-BE49-F238E27FC236}">
                <a16:creationId xmlns:a16="http://schemas.microsoft.com/office/drawing/2014/main" id="{0B7DFC25-DA29-AF16-A43B-4ABEA3454752}"/>
              </a:ext>
            </a:extLst>
          </p:cNvPr>
          <p:cNvSpPr txBox="1"/>
          <p:nvPr/>
        </p:nvSpPr>
        <p:spPr>
          <a:xfrm>
            <a:off x="8855819" y="10317797"/>
            <a:ext cx="198459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クラス図</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dirty="0"/>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35420</TotalTime>
  <Words>940</Words>
  <Application>Microsoft Office PowerPoint</Application>
  <PresentationFormat>ユーザー設定</PresentationFormat>
  <Paragraphs>101</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323</cp:revision>
  <cp:lastPrinted>2018-04-01T05:10:42Z</cp:lastPrinted>
  <dcterms:created xsi:type="dcterms:W3CDTF">2002-02-28T07:41:56Z</dcterms:created>
  <dcterms:modified xsi:type="dcterms:W3CDTF">2025-08-14T09:49:23Z</dcterms:modified>
  <cp:contentStatus/>
</cp:coreProperties>
</file>