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74" r:id="rId7"/>
    <p:sldId id="276"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74"/>
            <p14:sldId id="276"/>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howGuides="1">
      <p:cViewPr varScale="1">
        <p:scale>
          <a:sx n="71" d="100"/>
          <a:sy n="71" d="100"/>
        </p:scale>
        <p:origin x="1728" y="9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8/24/2025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customXml" Target="../ink/ink6.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要求分析</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基本戦略</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要件分析とリスク分析</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機能の流れ</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分析モデル</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UD デジタル 教科書体 NP" panose="02020400000000000000" pitchFamily="18" charset="-128"/>
                <a:ea typeface="UD デジタル 教科書体 NP" panose="02020400000000000000" pitchFamily="18" charset="-128"/>
              </a:rPr>
              <a:t>パッケージ構造</a:t>
            </a:r>
            <a:endParaRPr lang="ja-JP" altLang="en-US"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ダミーテキストダミーテキスト</a:t>
            </a:r>
            <a:endParaRPr lang="en-US" altLang="ja-JP"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（文字サイズは</a:t>
            </a:r>
            <a:r>
              <a:rPr lang="en-US" altLang="ja-JP" sz="1782" dirty="0">
                <a:latin typeface="UD デジタル 教科書体 NP" panose="02020400000000000000" pitchFamily="18" charset="-128"/>
                <a:ea typeface="UD デジタル 教科書体 NP" panose="02020400000000000000" pitchFamily="18" charset="-128"/>
              </a:rPr>
              <a:t>16</a:t>
            </a:r>
            <a:r>
              <a:rPr lang="ja-JP" altLang="en-US" sz="1782" dirty="0">
                <a:latin typeface="UD デジタル 教科書体 NP" panose="02020400000000000000" pitchFamily="18" charset="-128"/>
                <a:ea typeface="UD デジタル 教科書体 NP" panose="02020400000000000000" pitchFamily="18"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選択課題：ダブルループ</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課題の攻略に向けて</a:t>
            </a:r>
            <a:r>
              <a:rPr lang="ja-JP" altLang="en-US" sz="1782" dirty="0">
                <a:latin typeface="UD デジタル 教科書体 NP" panose="02020400000000000000" pitchFamily="18" charset="-128"/>
                <a:ea typeface="UD デジタル 教科書体 NP" panose="02020400000000000000" pitchFamily="18" charset="-128"/>
              </a:rPr>
              <a:t>大きく</a:t>
            </a:r>
            <a:r>
              <a:rPr lang="en-US" altLang="ja-JP" sz="1782" dirty="0">
                <a:latin typeface="UD デジタル 教科書体 NP" panose="02020400000000000000" pitchFamily="18" charset="-128"/>
                <a:ea typeface="UD デジタル 教科書体 NP" panose="02020400000000000000" pitchFamily="18" charset="-128"/>
              </a:rPr>
              <a:t>2</a:t>
            </a:r>
            <a:r>
              <a:rPr lang="ja-JP" altLang="en-US" sz="1782" dirty="0">
                <a:latin typeface="UD デジタル 教科書体 NP" panose="02020400000000000000" pitchFamily="18" charset="-128"/>
                <a:ea typeface="UD デジタル 教科書体 NP" panose="02020400000000000000" pitchFamily="18" charset="-128"/>
              </a:rPr>
              <a:t>つのコンセプトを持つこととした。</a:t>
            </a:r>
            <a:endParaRPr lang="en-US" altLang="ja-JP" sz="1782"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つ目はシステム全体を</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つのシステムに分割すること。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競技者からみて走行体へのインターフェースとなる「バーチャル運転手」と、走行の実態となる「走行システム」の</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つに分割し、それぞれの責務を明確に分離することで、明瞭な設計と可用性の高い構造を目指した。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つ目はコースの攻略において、実行単位をアクションという単位に分割すること。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アクションはバーチャル運転手の</a:t>
            </a: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機能の実行を表し、課題の攻略に必要な機能の順次実行をアクションの連なりとして管理するようにした。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これにより、次に実行すべきアクションが変わった場合にも、次のアクションを容易に差し替えることができるようになっている。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基本戦略の実現に向けてサブジェクトを</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つ設けることとした。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」を定義する。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832351" y="4482454"/>
            <a:ext cx="3218501" cy="6111633"/>
          </a:xfrm>
          <a:prstGeom prst="rect">
            <a:avLst/>
          </a:prstGeom>
        </p:spPr>
      </p:pic>
      <p:pic>
        <p:nvPicPr>
          <p:cNvPr id="27" name="図 26">
            <a:extLst>
              <a:ext uri="{FF2B5EF4-FFF2-40B4-BE49-F238E27FC236}">
                <a16:creationId xmlns:a16="http://schemas.microsoft.com/office/drawing/2014/main" id="{A77AF8F3-3365-6CE3-D19E-194DEE8327A8}"/>
              </a:ext>
            </a:extLst>
          </p:cNvPr>
          <p:cNvPicPr>
            <a:picLocks noChangeAspect="1"/>
          </p:cNvPicPr>
          <p:nvPr/>
        </p:nvPicPr>
        <p:blipFill>
          <a:blip r:embed="rId13"/>
          <a:stretch>
            <a:fillRect/>
          </a:stretch>
        </p:blipFill>
        <p:spPr>
          <a:xfrm>
            <a:off x="142851" y="5385860"/>
            <a:ext cx="7604765" cy="5030524"/>
          </a:xfrm>
          <a:prstGeom prst="rect">
            <a:avLst/>
          </a:prstGeom>
        </p:spPr>
      </p:pic>
      <p:pic>
        <p:nvPicPr>
          <p:cNvPr id="5" name="図 4">
            <a:extLst>
              <a:ext uri="{FF2B5EF4-FFF2-40B4-BE49-F238E27FC236}">
                <a16:creationId xmlns:a16="http://schemas.microsoft.com/office/drawing/2014/main" id="{DCED772C-7A95-95EB-748E-E4FDD4D67EBB}"/>
              </a:ext>
            </a:extLst>
          </p:cNvPr>
          <p:cNvPicPr>
            <a:picLocks noChangeAspect="1"/>
          </p:cNvPicPr>
          <p:nvPr/>
        </p:nvPicPr>
        <p:blipFill>
          <a:blip r:embed="rId14"/>
          <a:stretch>
            <a:fillRect/>
          </a:stretch>
        </p:blipFill>
        <p:spPr>
          <a:xfrm>
            <a:off x="11161061" y="3945530"/>
            <a:ext cx="3906576" cy="6429062"/>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パッケージ構成</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90C9E322-3BD5-9820-2AE7-895A78653742}"/>
              </a:ext>
            </a:extLst>
          </p:cNvPr>
          <p:cNvPicPr>
            <a:picLocks noChangeAspect="1"/>
          </p:cNvPicPr>
          <p:nvPr/>
        </p:nvPicPr>
        <p:blipFill>
          <a:blip r:embed="rId8"/>
          <a:stretch>
            <a:fillRect/>
          </a:stretch>
        </p:blipFill>
        <p:spPr>
          <a:xfrm>
            <a:off x="228187" y="1771969"/>
            <a:ext cx="2765470" cy="3462325"/>
          </a:xfrm>
          <a:prstGeom prst="rect">
            <a:avLst/>
          </a:prstGeom>
        </p:spPr>
      </p:pic>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8" name="図 17">
            <a:extLst>
              <a:ext uri="{FF2B5EF4-FFF2-40B4-BE49-F238E27FC236}">
                <a16:creationId xmlns:a16="http://schemas.microsoft.com/office/drawing/2014/main" id="{B6ADEB2C-D034-1027-B38C-316E54EEDBBD}"/>
              </a:ext>
            </a:extLst>
          </p:cNvPr>
          <p:cNvPicPr>
            <a:picLocks noChangeAspect="1"/>
          </p:cNvPicPr>
          <p:nvPr/>
        </p:nvPicPr>
        <p:blipFill>
          <a:blip r:embed="rId9"/>
          <a:stretch>
            <a:fillRect/>
          </a:stretch>
        </p:blipFill>
        <p:spPr>
          <a:xfrm>
            <a:off x="3117686" y="1814156"/>
            <a:ext cx="11841227" cy="2019582"/>
          </a:xfrm>
          <a:prstGeom prst="rect">
            <a:avLst/>
          </a:prstGeom>
        </p:spPr>
      </p:pic>
      <p:pic>
        <p:nvPicPr>
          <p:cNvPr id="12" name="図 11">
            <a:extLst>
              <a:ext uri="{FF2B5EF4-FFF2-40B4-BE49-F238E27FC236}">
                <a16:creationId xmlns:a16="http://schemas.microsoft.com/office/drawing/2014/main" id="{335155A7-62F5-036B-16E6-53937D275200}"/>
              </a:ext>
            </a:extLst>
          </p:cNvPr>
          <p:cNvPicPr>
            <a:picLocks noChangeAspect="1"/>
          </p:cNvPicPr>
          <p:nvPr/>
        </p:nvPicPr>
        <p:blipFill>
          <a:blip r:embed="rId10"/>
          <a:stretch>
            <a:fillRect/>
          </a:stretch>
        </p:blipFill>
        <p:spPr>
          <a:xfrm>
            <a:off x="3527227" y="3929758"/>
            <a:ext cx="11392364" cy="645670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610D7-E4BE-8A1D-732D-8DD8D99F9AF8}"/>
            </a:ext>
          </a:extLst>
        </p:cNvPr>
        <p:cNvGrpSpPr/>
        <p:nvPr/>
      </p:nvGrpSpPr>
      <p:grpSpPr>
        <a:xfrm>
          <a:off x="0" y="0"/>
          <a:ext cx="0" cy="0"/>
          <a:chOff x="0" y="0"/>
          <a:chExt cx="0" cy="0"/>
        </a:xfrm>
      </p:grpSpPr>
      <p:sp>
        <p:nvSpPr>
          <p:cNvPr id="23" name="Rectangle 3">
            <a:extLst>
              <a:ext uri="{FF2B5EF4-FFF2-40B4-BE49-F238E27FC236}">
                <a16:creationId xmlns:a16="http://schemas.microsoft.com/office/drawing/2014/main" id="{036665F3-0A37-90F6-47F7-EBF21F60A91C}"/>
              </a:ext>
            </a:extLst>
          </p:cNvPr>
          <p:cNvSpPr>
            <a:spLocks noChangeArrowheads="1"/>
          </p:cNvSpPr>
          <p:nvPr/>
        </p:nvSpPr>
        <p:spPr bwMode="auto">
          <a:xfrm>
            <a:off x="152498" y="649234"/>
            <a:ext cx="4670513" cy="339980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ダブルループにおける状態遷移について図</a:t>
            </a:r>
            <a:r>
              <a:rPr lang="en-US" altLang="ja-JP" sz="1200" dirty="0">
                <a:latin typeface="UD デジタル 教科書体 NP" panose="02020400000000000000" pitchFamily="18" charset="-128"/>
                <a:ea typeface="UD デジタル 教科書体 NP" panose="02020400000000000000" pitchFamily="18" charset="-128"/>
              </a:rPr>
              <a:t>3.1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7A335D35-D900-AF6D-68AA-9EC6DFFE1D54}"/>
              </a:ext>
            </a:extLst>
          </p:cNvPr>
          <p:cNvPicPr>
            <a:picLocks noChangeAspect="1"/>
          </p:cNvPicPr>
          <p:nvPr/>
        </p:nvPicPr>
        <p:blipFill>
          <a:blip r:embed="rId2"/>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1CF113CB-622E-490E-71EC-1801124C9FD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04AC1331-23B7-79FF-97BA-7D0E19FFC16F}"/>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7" name="インク 26">
                <a:extLst>
                  <a:ext uri="{FF2B5EF4-FFF2-40B4-BE49-F238E27FC236}">
                    <a16:creationId xmlns:a16="http://schemas.microsoft.com/office/drawing/2014/main" id="{D20EB1F9-BBDD-AE8B-0451-E7B84F7AC3C6}"/>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インク 27">
                <a:extLst>
                  <a:ext uri="{FF2B5EF4-FFF2-40B4-BE49-F238E27FC236}">
                    <a16:creationId xmlns:a16="http://schemas.microsoft.com/office/drawing/2014/main" id="{A4FB9666-067A-C07E-D367-442744073DCE}"/>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4"/>
              <a:stretch>
                <a:fillRect/>
              </a:stretch>
            </p:blipFill>
            <p:spPr>
              <a:xfrm>
                <a:off x="8976473" y="1661167"/>
                <a:ext cx="12600" cy="12600"/>
              </a:xfrm>
              <a:prstGeom prst="rect">
                <a:avLst/>
              </a:prstGeom>
            </p:spPr>
          </p:pic>
        </mc:Fallback>
      </mc:AlternateContent>
      <p:cxnSp>
        <p:nvCxnSpPr>
          <p:cNvPr id="29" name="Google Shape;127;p4">
            <a:extLst>
              <a:ext uri="{FF2B5EF4-FFF2-40B4-BE49-F238E27FC236}">
                <a16:creationId xmlns:a16="http://schemas.microsoft.com/office/drawing/2014/main" id="{B5A02AC8-3D31-E537-4002-78F20C713B0F}"/>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pic>
        <p:nvPicPr>
          <p:cNvPr id="32" name="図 31">
            <a:extLst>
              <a:ext uri="{FF2B5EF4-FFF2-40B4-BE49-F238E27FC236}">
                <a16:creationId xmlns:a16="http://schemas.microsoft.com/office/drawing/2014/main" id="{21763069-83CB-B71A-BA0E-B689A6A47A46}"/>
              </a:ext>
            </a:extLst>
          </p:cNvPr>
          <p:cNvPicPr>
            <a:picLocks noChangeAspect="1"/>
          </p:cNvPicPr>
          <p:nvPr/>
        </p:nvPicPr>
        <p:blipFill>
          <a:blip r:embed="rId6"/>
          <a:stretch>
            <a:fillRect/>
          </a:stretch>
        </p:blipFill>
        <p:spPr>
          <a:xfrm>
            <a:off x="196022" y="1142511"/>
            <a:ext cx="4575661" cy="2586061"/>
          </a:xfrm>
          <a:prstGeom prst="rect">
            <a:avLst/>
          </a:prstGeom>
        </p:spPr>
      </p:pic>
      <p:sp>
        <p:nvSpPr>
          <p:cNvPr id="33" name="テキスト ボックス 32">
            <a:extLst>
              <a:ext uri="{FF2B5EF4-FFF2-40B4-BE49-F238E27FC236}">
                <a16:creationId xmlns:a16="http://schemas.microsoft.com/office/drawing/2014/main" id="{93B8DB3B-6163-E66F-537E-C6784670855A}"/>
              </a:ext>
            </a:extLst>
          </p:cNvPr>
          <p:cNvSpPr txBox="1"/>
          <p:nvPr/>
        </p:nvSpPr>
        <p:spPr>
          <a:xfrm>
            <a:off x="550856" y="3699692"/>
            <a:ext cx="429249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 </a:t>
            </a:r>
            <a:r>
              <a:rPr lang="ja-JP" altLang="en-US" sz="1250" dirty="0">
                <a:latin typeface="BIZ UDPゴシック" panose="020B0400000000000000" pitchFamily="50" charset="-128"/>
                <a:ea typeface="BIZ UDPゴシック" panose="020B0400000000000000" pitchFamily="50" charset="-128"/>
              </a:rPr>
              <a:t>ダブルループにおける状態遷移</a:t>
            </a:r>
            <a:r>
              <a:rPr kumimoji="1"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状態マシン図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 name="フリーフォーム: 図形 1">
            <a:extLst>
              <a:ext uri="{FF2B5EF4-FFF2-40B4-BE49-F238E27FC236}">
                <a16:creationId xmlns:a16="http://schemas.microsoft.com/office/drawing/2014/main" id="{9DC4E891-B563-4AD8-734F-DE3DA34EEA45}"/>
              </a:ext>
            </a:extLst>
          </p:cNvPr>
          <p:cNvSpPr>
            <a:spLocks noChangeArrowheads="1"/>
          </p:cNvSpPr>
          <p:nvPr/>
        </p:nvSpPr>
        <p:spPr bwMode="auto">
          <a:xfrm>
            <a:off x="148596" y="649235"/>
            <a:ext cx="14816097" cy="9953254"/>
          </a:xfrm>
          <a:custGeom>
            <a:avLst/>
            <a:gdLst>
              <a:gd name="connsiteX0" fmla="*/ 4666612 w 14816097"/>
              <a:gd name="connsiteY0" fmla="*/ 0 h 9953254"/>
              <a:gd name="connsiteX1" fmla="*/ 14816097 w 14816097"/>
              <a:gd name="connsiteY1" fmla="*/ 0 h 9953254"/>
              <a:gd name="connsiteX2" fmla="*/ 14816097 w 14816097"/>
              <a:gd name="connsiteY2" fmla="*/ 9953253 h 9953254"/>
              <a:gd name="connsiteX3" fmla="*/ 14816096 w 14816097"/>
              <a:gd name="connsiteY3" fmla="*/ 9953253 h 9953254"/>
              <a:gd name="connsiteX4" fmla="*/ 14816096 w 14816097"/>
              <a:gd name="connsiteY4" fmla="*/ 9953254 h 9953254"/>
              <a:gd name="connsiteX5" fmla="*/ 0 w 14816097"/>
              <a:gd name="connsiteY5" fmla="*/ 9953254 h 9953254"/>
              <a:gd name="connsiteX6" fmla="*/ 0 w 14816097"/>
              <a:gd name="connsiteY6" fmla="*/ 3399805 h 9953254"/>
              <a:gd name="connsiteX7" fmla="*/ 4666612 w 14816097"/>
              <a:gd name="connsiteY7" fmla="*/ 3399805 h 995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16097" h="9953254">
                <a:moveTo>
                  <a:pt x="4666612" y="0"/>
                </a:moveTo>
                <a:lnTo>
                  <a:pt x="14816097" y="0"/>
                </a:lnTo>
                <a:lnTo>
                  <a:pt x="14816097" y="9953253"/>
                </a:lnTo>
                <a:lnTo>
                  <a:pt x="14816096" y="9953253"/>
                </a:lnTo>
                <a:lnTo>
                  <a:pt x="14816096" y="9953254"/>
                </a:lnTo>
                <a:lnTo>
                  <a:pt x="0" y="9953254"/>
                </a:lnTo>
                <a:lnTo>
                  <a:pt x="0" y="3399805"/>
                </a:lnTo>
                <a:lnTo>
                  <a:pt x="4666612" y="3399805"/>
                </a:lnTo>
                <a:close/>
              </a:path>
            </a:pathLst>
          </a:cu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　　　　　　　　　　　　　　　　　　</a:t>
            </a:r>
            <a:r>
              <a:rPr lang="en-US" altLang="ja-JP" sz="200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　　　　　　　　　　　　　　　　　　　　　　　　　　</a:t>
            </a:r>
            <a:r>
              <a:rPr lang="ja-JP" altLang="en-US" sz="1200" dirty="0">
                <a:latin typeface="UD デジタル 教科書体 NP" panose="02020400000000000000" pitchFamily="18" charset="-128"/>
                <a:ea typeface="UD デジタル 教科書体 NP" panose="02020400000000000000" pitchFamily="18" charset="-128"/>
              </a:rPr>
              <a:t>ダブルループにおける各クラスの振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舞いについて、図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に示</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その際、バーチャル運転手の振舞い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を図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3.6</a:t>
            </a:r>
            <a:r>
              <a:rPr lang="ja-JP" altLang="en-US" sz="1200" dirty="0">
                <a:latin typeface="UD デジタル 教科書体 NP" panose="02020400000000000000" pitchFamily="18" charset="-128"/>
                <a:ea typeface="UD デジタル 教科書体 NP" panose="02020400000000000000" pitchFamily="18" charset="-128"/>
              </a:rPr>
              <a:t>に、走行システムの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振舞いを図</a:t>
            </a:r>
            <a:r>
              <a:rPr lang="en-US" altLang="ja-JP" sz="1200" dirty="0">
                <a:latin typeface="UD デジタル 教科書体 NP" panose="02020400000000000000" pitchFamily="18" charset="-128"/>
                <a:ea typeface="UD デジタル 教科書体 NP" panose="02020400000000000000" pitchFamily="18" charset="-128"/>
              </a:rPr>
              <a:t>3.7</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に分割して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整理した。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また、各図には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を採番しており、</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参照を表現する際は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を利用すること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D4310BC7-F045-163A-ACA3-3EF504D92540}"/>
              </a:ext>
            </a:extLst>
          </p:cNvPr>
          <p:cNvPicPr>
            <a:picLocks noChangeAspect="1"/>
          </p:cNvPicPr>
          <p:nvPr/>
        </p:nvPicPr>
        <p:blipFill>
          <a:blip r:embed="rId7"/>
          <a:stretch>
            <a:fillRect/>
          </a:stretch>
        </p:blipFill>
        <p:spPr>
          <a:xfrm>
            <a:off x="7487667" y="678225"/>
            <a:ext cx="2716211" cy="3607577"/>
          </a:xfrm>
          <a:prstGeom prst="rect">
            <a:avLst/>
          </a:prstGeom>
        </p:spPr>
      </p:pic>
      <p:pic>
        <p:nvPicPr>
          <p:cNvPr id="48" name="図 47">
            <a:extLst>
              <a:ext uri="{FF2B5EF4-FFF2-40B4-BE49-F238E27FC236}">
                <a16:creationId xmlns:a16="http://schemas.microsoft.com/office/drawing/2014/main" id="{63DA94B2-0F5C-8FED-272C-D43E82BB21EC}"/>
              </a:ext>
            </a:extLst>
          </p:cNvPr>
          <p:cNvPicPr>
            <a:picLocks noChangeAspect="1"/>
          </p:cNvPicPr>
          <p:nvPr/>
        </p:nvPicPr>
        <p:blipFill>
          <a:blip r:embed="rId8"/>
          <a:stretch>
            <a:fillRect/>
          </a:stretch>
        </p:blipFill>
        <p:spPr>
          <a:xfrm>
            <a:off x="10305471" y="665386"/>
            <a:ext cx="4599020" cy="1803538"/>
          </a:xfrm>
          <a:prstGeom prst="rect">
            <a:avLst/>
          </a:prstGeom>
        </p:spPr>
      </p:pic>
      <p:pic>
        <p:nvPicPr>
          <p:cNvPr id="62" name="図 61">
            <a:extLst>
              <a:ext uri="{FF2B5EF4-FFF2-40B4-BE49-F238E27FC236}">
                <a16:creationId xmlns:a16="http://schemas.microsoft.com/office/drawing/2014/main" id="{92061A3D-E79D-4362-4F21-3B5F8D7623A6}"/>
              </a:ext>
            </a:extLst>
          </p:cNvPr>
          <p:cNvPicPr>
            <a:picLocks noChangeAspect="1"/>
          </p:cNvPicPr>
          <p:nvPr/>
        </p:nvPicPr>
        <p:blipFill>
          <a:blip r:embed="rId9"/>
          <a:stretch>
            <a:fillRect/>
          </a:stretch>
        </p:blipFill>
        <p:spPr>
          <a:xfrm>
            <a:off x="10305470" y="2697312"/>
            <a:ext cx="4602163" cy="1496466"/>
          </a:xfrm>
          <a:prstGeom prst="rect">
            <a:avLst/>
          </a:prstGeom>
        </p:spPr>
      </p:pic>
      <p:sp>
        <p:nvSpPr>
          <p:cNvPr id="64" name="テキスト ボックス 63">
            <a:extLst>
              <a:ext uri="{FF2B5EF4-FFF2-40B4-BE49-F238E27FC236}">
                <a16:creationId xmlns:a16="http://schemas.microsoft.com/office/drawing/2014/main" id="{82FFDF18-C914-57AC-140E-35FC6F9800F6}"/>
              </a:ext>
            </a:extLst>
          </p:cNvPr>
          <p:cNvSpPr txBox="1"/>
          <p:nvPr/>
        </p:nvSpPr>
        <p:spPr>
          <a:xfrm>
            <a:off x="7343651" y="4197117"/>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0B29F00F-CF7E-40B4-AAAC-F0BAED7C1500}"/>
              </a:ext>
            </a:extLst>
          </p:cNvPr>
          <p:cNvSpPr txBox="1"/>
          <p:nvPr/>
        </p:nvSpPr>
        <p:spPr>
          <a:xfrm>
            <a:off x="10881849" y="4152884"/>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0B64CA5-F437-55AE-EE56-FFD9FD2A6B69}"/>
              </a:ext>
            </a:extLst>
          </p:cNvPr>
          <p:cNvSpPr txBox="1"/>
          <p:nvPr/>
        </p:nvSpPr>
        <p:spPr>
          <a:xfrm>
            <a:off x="10798559" y="2393578"/>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70" name="図 69">
            <a:extLst>
              <a:ext uri="{FF2B5EF4-FFF2-40B4-BE49-F238E27FC236}">
                <a16:creationId xmlns:a16="http://schemas.microsoft.com/office/drawing/2014/main" id="{DDE1E2C3-CB89-C741-8480-E6DE54462477}"/>
              </a:ext>
            </a:extLst>
          </p:cNvPr>
          <p:cNvPicPr>
            <a:picLocks noChangeAspect="1"/>
          </p:cNvPicPr>
          <p:nvPr/>
        </p:nvPicPr>
        <p:blipFill>
          <a:blip r:embed="rId10"/>
          <a:stretch>
            <a:fillRect/>
          </a:stretch>
        </p:blipFill>
        <p:spPr>
          <a:xfrm>
            <a:off x="324721" y="4120476"/>
            <a:ext cx="5290738" cy="6265990"/>
          </a:xfrm>
          <a:prstGeom prst="rect">
            <a:avLst/>
          </a:prstGeom>
        </p:spPr>
      </p:pic>
      <p:pic>
        <p:nvPicPr>
          <p:cNvPr id="72" name="図 71">
            <a:extLst>
              <a:ext uri="{FF2B5EF4-FFF2-40B4-BE49-F238E27FC236}">
                <a16:creationId xmlns:a16="http://schemas.microsoft.com/office/drawing/2014/main" id="{75809EFC-F831-4266-7803-AD8DD2868651}"/>
              </a:ext>
            </a:extLst>
          </p:cNvPr>
          <p:cNvPicPr>
            <a:picLocks noChangeAspect="1"/>
          </p:cNvPicPr>
          <p:nvPr/>
        </p:nvPicPr>
        <p:blipFill>
          <a:blip r:embed="rId11"/>
          <a:stretch>
            <a:fillRect/>
          </a:stretch>
        </p:blipFill>
        <p:spPr>
          <a:xfrm>
            <a:off x="5647418" y="4440916"/>
            <a:ext cx="5080609" cy="3778083"/>
          </a:xfrm>
          <a:prstGeom prst="rect">
            <a:avLst/>
          </a:prstGeom>
        </p:spPr>
      </p:pic>
      <p:pic>
        <p:nvPicPr>
          <p:cNvPr id="74" name="図 73">
            <a:extLst>
              <a:ext uri="{FF2B5EF4-FFF2-40B4-BE49-F238E27FC236}">
                <a16:creationId xmlns:a16="http://schemas.microsoft.com/office/drawing/2014/main" id="{909CDABD-9479-83B5-6740-0FA8EE06E324}"/>
              </a:ext>
            </a:extLst>
          </p:cNvPr>
          <p:cNvPicPr>
            <a:picLocks noChangeAspect="1"/>
          </p:cNvPicPr>
          <p:nvPr/>
        </p:nvPicPr>
        <p:blipFill>
          <a:blip r:embed="rId12"/>
          <a:stretch>
            <a:fillRect/>
          </a:stretch>
        </p:blipFill>
        <p:spPr>
          <a:xfrm>
            <a:off x="5705767" y="8370242"/>
            <a:ext cx="9054708" cy="1972607"/>
          </a:xfrm>
          <a:prstGeom prst="rect">
            <a:avLst/>
          </a:prstGeom>
        </p:spPr>
      </p:pic>
      <p:pic>
        <p:nvPicPr>
          <p:cNvPr id="76" name="図 75">
            <a:extLst>
              <a:ext uri="{FF2B5EF4-FFF2-40B4-BE49-F238E27FC236}">
                <a16:creationId xmlns:a16="http://schemas.microsoft.com/office/drawing/2014/main" id="{BF9C91CD-26B9-3095-A87B-D69E17C1415E}"/>
              </a:ext>
            </a:extLst>
          </p:cNvPr>
          <p:cNvPicPr>
            <a:picLocks noChangeAspect="1"/>
          </p:cNvPicPr>
          <p:nvPr/>
        </p:nvPicPr>
        <p:blipFill>
          <a:blip r:embed="rId13"/>
          <a:stretch>
            <a:fillRect/>
          </a:stretch>
        </p:blipFill>
        <p:spPr>
          <a:xfrm>
            <a:off x="10728027" y="4481811"/>
            <a:ext cx="4134424" cy="1070742"/>
          </a:xfrm>
          <a:prstGeom prst="rect">
            <a:avLst/>
          </a:prstGeom>
        </p:spPr>
      </p:pic>
      <p:pic>
        <p:nvPicPr>
          <p:cNvPr id="78" name="図 77">
            <a:extLst>
              <a:ext uri="{FF2B5EF4-FFF2-40B4-BE49-F238E27FC236}">
                <a16:creationId xmlns:a16="http://schemas.microsoft.com/office/drawing/2014/main" id="{0CB4DF8F-BD17-C4BD-13DA-D0256FBA5DCD}"/>
              </a:ext>
            </a:extLst>
          </p:cNvPr>
          <p:cNvPicPr>
            <a:picLocks noChangeAspect="1"/>
          </p:cNvPicPr>
          <p:nvPr/>
        </p:nvPicPr>
        <p:blipFill>
          <a:blip r:embed="rId14"/>
          <a:stretch>
            <a:fillRect/>
          </a:stretch>
        </p:blipFill>
        <p:spPr>
          <a:xfrm>
            <a:off x="10728027" y="5752246"/>
            <a:ext cx="4128911" cy="1098574"/>
          </a:xfrm>
          <a:prstGeom prst="rect">
            <a:avLst/>
          </a:prstGeom>
        </p:spPr>
      </p:pic>
      <p:pic>
        <p:nvPicPr>
          <p:cNvPr id="80" name="図 79">
            <a:extLst>
              <a:ext uri="{FF2B5EF4-FFF2-40B4-BE49-F238E27FC236}">
                <a16:creationId xmlns:a16="http://schemas.microsoft.com/office/drawing/2014/main" id="{FA16B7D6-6953-9BCC-531B-2917837341B3}"/>
              </a:ext>
            </a:extLst>
          </p:cNvPr>
          <p:cNvPicPr>
            <a:picLocks noChangeAspect="1"/>
          </p:cNvPicPr>
          <p:nvPr/>
        </p:nvPicPr>
        <p:blipFill>
          <a:blip r:embed="rId15"/>
          <a:stretch>
            <a:fillRect/>
          </a:stretch>
        </p:blipFill>
        <p:spPr>
          <a:xfrm>
            <a:off x="10800035" y="7011466"/>
            <a:ext cx="4076143" cy="1194207"/>
          </a:xfrm>
          <a:prstGeom prst="rect">
            <a:avLst/>
          </a:prstGeom>
        </p:spPr>
      </p:pic>
      <p:sp>
        <p:nvSpPr>
          <p:cNvPr id="81" name="テキスト ボックス 80">
            <a:extLst>
              <a:ext uri="{FF2B5EF4-FFF2-40B4-BE49-F238E27FC236}">
                <a16:creationId xmlns:a16="http://schemas.microsoft.com/office/drawing/2014/main" id="{7BE8760F-FB7E-7BA7-DEA9-CD50850D5696}"/>
              </a:ext>
            </a:extLst>
          </p:cNvPr>
          <p:cNvSpPr txBox="1"/>
          <p:nvPr/>
        </p:nvSpPr>
        <p:spPr>
          <a:xfrm>
            <a:off x="546415" y="10317797"/>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0858375-8326-DA54-D979-97679464EE11}"/>
              </a:ext>
            </a:extLst>
          </p:cNvPr>
          <p:cNvSpPr txBox="1"/>
          <p:nvPr/>
        </p:nvSpPr>
        <p:spPr>
          <a:xfrm>
            <a:off x="6054481" y="8145611"/>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1280A86F-16E9-3C40-15E2-2BBC1758FFFC}"/>
              </a:ext>
            </a:extLst>
          </p:cNvPr>
          <p:cNvSpPr txBox="1"/>
          <p:nvPr/>
        </p:nvSpPr>
        <p:spPr>
          <a:xfrm>
            <a:off x="11539102" y="5471038"/>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4794C4B-F760-51E2-4FA3-3B2E329BEC46}"/>
              </a:ext>
            </a:extLst>
          </p:cNvPr>
          <p:cNvSpPr txBox="1"/>
          <p:nvPr/>
        </p:nvSpPr>
        <p:spPr>
          <a:xfrm>
            <a:off x="10834743" y="6777395"/>
            <a:ext cx="448714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F24D065-A7CE-999B-123D-EFCB3C897B07}"/>
              </a:ext>
            </a:extLst>
          </p:cNvPr>
          <p:cNvSpPr txBox="1"/>
          <p:nvPr/>
        </p:nvSpPr>
        <p:spPr>
          <a:xfrm>
            <a:off x="10963784" y="8151189"/>
            <a:ext cx="419983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76519F4A-F324-076C-975F-C3AC18B30A31}"/>
              </a:ext>
            </a:extLst>
          </p:cNvPr>
          <p:cNvSpPr txBox="1"/>
          <p:nvPr/>
        </p:nvSpPr>
        <p:spPr>
          <a:xfrm>
            <a:off x="8558725" y="10264001"/>
            <a:ext cx="38884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3197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6E57-B4F5-68FC-A433-1497F6DA2FB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ACDFE0C-F188-FBC2-8AA5-03E18FB457A8}"/>
              </a:ext>
            </a:extLst>
          </p:cNvPr>
          <p:cNvPicPr>
            <a:picLocks noChangeAspect="1"/>
          </p:cNvPicPr>
          <p:nvPr/>
        </p:nvPicPr>
        <p:blipFill>
          <a:blip r:embed="rId2"/>
          <a:stretch>
            <a:fillRect/>
          </a:stretch>
        </p:blipFill>
        <p:spPr>
          <a:xfrm>
            <a:off x="13188644" y="7870"/>
            <a:ext cx="1782501" cy="561372"/>
          </a:xfrm>
          <a:prstGeom prst="rect">
            <a:avLst/>
          </a:prstGeom>
        </p:spPr>
      </p:pic>
      <p:sp>
        <p:nvSpPr>
          <p:cNvPr id="9" name="Google Shape;92;p3">
            <a:extLst>
              <a:ext uri="{FF2B5EF4-FFF2-40B4-BE49-F238E27FC236}">
                <a16:creationId xmlns:a16="http://schemas.microsoft.com/office/drawing/2014/main" id="{B5AA79DD-ABEB-ADEF-4D17-B546465D5C0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altLang="en-US" sz="2800" b="1" dirty="0">
                <a:solidFill>
                  <a:srgbClr val="ED7D31"/>
                </a:solidFill>
                <a:latin typeface="+mj-ea"/>
                <a:ea typeface="+mj-ea"/>
              </a:rPr>
              <a:t>４</a:t>
            </a:r>
            <a:r>
              <a:rPr lang="en-US" altLang="ja-JP" sz="2800" b="1" dirty="0">
                <a:solidFill>
                  <a:srgbClr val="ED7D31"/>
                </a:solidFill>
                <a:latin typeface="+mj-ea"/>
                <a:ea typeface="+mj-ea"/>
              </a:rPr>
              <a:t>. </a:t>
            </a:r>
            <a:r>
              <a:rPr lang="ja-JP" altLang="en-US" sz="2800" b="1" dirty="0">
                <a:solidFill>
                  <a:srgbClr val="ED7D31"/>
                </a:solidFill>
                <a:latin typeface="+mj-ea"/>
                <a:ea typeface="+mj-ea"/>
              </a:rPr>
              <a:t>工夫点</a:t>
            </a:r>
            <a:endParaRPr sz="2800"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F0CD1A-C4BE-28D8-791D-81084EC0EA12}"/>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p:cxnSp>
        <p:nvCxnSpPr>
          <p:cNvPr id="11" name="Google Shape;127;p4">
            <a:extLst>
              <a:ext uri="{FF2B5EF4-FFF2-40B4-BE49-F238E27FC236}">
                <a16:creationId xmlns:a16="http://schemas.microsoft.com/office/drawing/2014/main" id="{3DAD07E4-5026-7B8D-9704-2691FB5B8FD6}"/>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954ED616-D304-92C3-0CE4-7A6A1D99A0EE}"/>
              </a:ext>
            </a:extLst>
          </p:cNvPr>
          <p:cNvSpPr txBox="1"/>
          <p:nvPr/>
        </p:nvSpPr>
        <p:spPr>
          <a:xfrm>
            <a:off x="718915" y="773430"/>
            <a:ext cx="1569660"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直面した課題</a:t>
            </a:r>
            <a:endPar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C9BE551-D9DA-1120-4AD0-1E7F2CEA7B67}"/>
              </a:ext>
            </a:extLst>
          </p:cNvPr>
          <p:cNvSpPr txBox="1"/>
          <p:nvPr/>
        </p:nvSpPr>
        <p:spPr>
          <a:xfrm>
            <a:off x="718915" y="1418560"/>
            <a:ext cx="6192688"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ダブルループの攻略中、ロボットがラインを見失って暴走してしまうことがあった。</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そのまま走行を続けるとコースアウトになり、競技の完走が不可能になる。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C023118-8F66-3894-20B7-98799DD5C8C8}"/>
              </a:ext>
            </a:extLst>
          </p:cNvPr>
          <p:cNvSpPr txBox="1"/>
          <p:nvPr/>
        </p:nvSpPr>
        <p:spPr>
          <a:xfrm>
            <a:off x="718915" y="2894687"/>
            <a:ext cx="877163" cy="369332"/>
          </a:xfrm>
          <a:prstGeom prst="rect">
            <a:avLst/>
          </a:prstGeom>
          <a:noFill/>
        </p:spPr>
        <p:txBody>
          <a:bodyPr wrap="none" rtlCol="0">
            <a:spAutoFit/>
          </a:bodyPr>
          <a:lstStyle/>
          <a:p>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解決策</a:t>
            </a:r>
          </a:p>
        </p:txBody>
      </p:sp>
      <p:sp>
        <p:nvSpPr>
          <p:cNvPr id="6" name="テキスト ボックス 5">
            <a:extLst>
              <a:ext uri="{FF2B5EF4-FFF2-40B4-BE49-F238E27FC236}">
                <a16:creationId xmlns:a16="http://schemas.microsoft.com/office/drawing/2014/main" id="{42CCE61F-39B7-9D38-CF3F-2A34203F517C}"/>
              </a:ext>
            </a:extLst>
          </p:cNvPr>
          <p:cNvSpPr txBox="1"/>
          <p:nvPr/>
        </p:nvSpPr>
        <p:spPr>
          <a:xfrm>
            <a:off x="718915" y="3539817"/>
            <a:ext cx="6192688"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ラインを見失っても、ライン上に復帰する仕組みを導入し、ダブルループの攻略率を高めた。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具体的には、走行中の動作を記録し、ラインを見失った際は直線の動作を巻き戻しする「巻き戻し走行」を実装した。「巻き戻し走行」によってライン復帰したのちに、もともとの動作を再開する。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E197286-3E2C-A6E0-C069-D6EBE4B7B05B}"/>
              </a:ext>
            </a:extLst>
          </p:cNvPr>
          <p:cNvSpPr txBox="1"/>
          <p:nvPr/>
        </p:nvSpPr>
        <p:spPr>
          <a:xfrm>
            <a:off x="718915" y="5569941"/>
            <a:ext cx="877163"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仕組み</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9" name="テキスト ボックス 118">
            <a:extLst>
              <a:ext uri="{FF2B5EF4-FFF2-40B4-BE49-F238E27FC236}">
                <a16:creationId xmlns:a16="http://schemas.microsoft.com/office/drawing/2014/main" id="{355C136A-C39A-34A4-63EE-9D1D658B7E51}"/>
              </a:ext>
            </a:extLst>
          </p:cNvPr>
          <p:cNvSpPr txBox="1"/>
          <p:nvPr/>
        </p:nvSpPr>
        <p:spPr>
          <a:xfrm>
            <a:off x="718915" y="6215071"/>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アクションという単位でロボットの実践単位を実装している当モデルの特徴を活かしている。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アクションは次に実行すべき後続アクションのポインタを保持しており、ポインタの差し替えによって実行中の動作を切り替えることができる。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0" name="テキスト ボックス 119">
            <a:extLst>
              <a:ext uri="{FF2B5EF4-FFF2-40B4-BE49-F238E27FC236}">
                <a16:creationId xmlns:a16="http://schemas.microsoft.com/office/drawing/2014/main" id="{B317E30D-5833-AE8B-DD68-BCDE37FE9469}"/>
              </a:ext>
            </a:extLst>
          </p:cNvPr>
          <p:cNvSpPr txBox="1"/>
          <p:nvPr/>
        </p:nvSpPr>
        <p:spPr>
          <a:xfrm>
            <a:off x="718915" y="7968197"/>
            <a:ext cx="646331"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効果</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6225417-A375-4EF4-8F18-281B49444F29}"/>
              </a:ext>
            </a:extLst>
          </p:cNvPr>
          <p:cNvSpPr txBox="1"/>
          <p:nvPr/>
        </p:nvSpPr>
        <p:spPr>
          <a:xfrm>
            <a:off x="718915" y="8613325"/>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ラインを見失った後でも暴走状態に陥ることなく、自律的にダブルループの続きを再開できるようになった。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これによりダブルループの攻略率が高まった。従来までダブルループ完走率は</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67%</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であったが、この仕組みを導入後</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90%</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完走できるようになった。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5" name="正方形/長方形 244">
            <a:extLst>
              <a:ext uri="{FF2B5EF4-FFF2-40B4-BE49-F238E27FC236}">
                <a16:creationId xmlns:a16="http://schemas.microsoft.com/office/drawing/2014/main" id="{B9C9C494-1275-D14C-3896-D6646E012C73}"/>
              </a:ext>
            </a:extLst>
          </p:cNvPr>
          <p:cNvSpPr/>
          <p:nvPr/>
        </p:nvSpPr>
        <p:spPr>
          <a:xfrm>
            <a:off x="7343651"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46" name="正方形/長方形 245">
            <a:extLst>
              <a:ext uri="{FF2B5EF4-FFF2-40B4-BE49-F238E27FC236}">
                <a16:creationId xmlns:a16="http://schemas.microsoft.com/office/drawing/2014/main" id="{F2EB7F0F-0235-A53C-B096-377F79035A14}"/>
              </a:ext>
            </a:extLst>
          </p:cNvPr>
          <p:cNvSpPr/>
          <p:nvPr/>
        </p:nvSpPr>
        <p:spPr>
          <a:xfrm>
            <a:off x="7343651" y="525649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47" name="正方形/長方形 246">
            <a:extLst>
              <a:ext uri="{FF2B5EF4-FFF2-40B4-BE49-F238E27FC236}">
                <a16:creationId xmlns:a16="http://schemas.microsoft.com/office/drawing/2014/main" id="{EA34EA51-1BA9-FCF0-6002-981B92A44020}"/>
              </a:ext>
            </a:extLst>
          </p:cNvPr>
          <p:cNvSpPr/>
          <p:nvPr/>
        </p:nvSpPr>
        <p:spPr>
          <a:xfrm>
            <a:off x="734365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6" name="正方形/長方形 295">
            <a:extLst>
              <a:ext uri="{FF2B5EF4-FFF2-40B4-BE49-F238E27FC236}">
                <a16:creationId xmlns:a16="http://schemas.microsoft.com/office/drawing/2014/main" id="{3552C88B-CFD1-D26D-D1A3-57AAD18F90C7}"/>
              </a:ext>
            </a:extLst>
          </p:cNvPr>
          <p:cNvSpPr/>
          <p:nvPr/>
        </p:nvSpPr>
        <p:spPr>
          <a:xfrm>
            <a:off x="9567700"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97" name="正方形/長方形 296">
            <a:extLst>
              <a:ext uri="{FF2B5EF4-FFF2-40B4-BE49-F238E27FC236}">
                <a16:creationId xmlns:a16="http://schemas.microsoft.com/office/drawing/2014/main" id="{4F0CF21E-2302-A5FB-76F4-6A89F22B0AE9}"/>
              </a:ext>
            </a:extLst>
          </p:cNvPr>
          <p:cNvSpPr/>
          <p:nvPr/>
        </p:nvSpPr>
        <p:spPr>
          <a:xfrm>
            <a:off x="9547211" y="6407944"/>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8" name="正方形/長方形 297">
            <a:extLst>
              <a:ext uri="{FF2B5EF4-FFF2-40B4-BE49-F238E27FC236}">
                <a16:creationId xmlns:a16="http://schemas.microsoft.com/office/drawing/2014/main" id="{067CB659-D9CB-3F77-A4AF-787D2E0AFA81}"/>
              </a:ext>
            </a:extLst>
          </p:cNvPr>
          <p:cNvSpPr/>
          <p:nvPr/>
        </p:nvSpPr>
        <p:spPr>
          <a:xfrm>
            <a:off x="954721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9" name="正方形/長方形 298">
            <a:extLst>
              <a:ext uri="{FF2B5EF4-FFF2-40B4-BE49-F238E27FC236}">
                <a16:creationId xmlns:a16="http://schemas.microsoft.com/office/drawing/2014/main" id="{37634889-04E4-20D4-FA26-FA9861036A57}"/>
              </a:ext>
            </a:extLst>
          </p:cNvPr>
          <p:cNvSpPr/>
          <p:nvPr/>
        </p:nvSpPr>
        <p:spPr>
          <a:xfrm>
            <a:off x="11749377" y="421231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巻き戻し走行</a:t>
            </a:r>
            <a:endParaRPr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302" name="爆発: 8 pt 301">
            <a:extLst>
              <a:ext uri="{FF2B5EF4-FFF2-40B4-BE49-F238E27FC236}">
                <a16:creationId xmlns:a16="http://schemas.microsoft.com/office/drawing/2014/main" id="{40F3DD13-50E7-EEA6-B3F5-7AD0AF34351B}"/>
              </a:ext>
            </a:extLst>
          </p:cNvPr>
          <p:cNvSpPr/>
          <p:nvPr/>
        </p:nvSpPr>
        <p:spPr>
          <a:xfrm>
            <a:off x="10945480" y="2492337"/>
            <a:ext cx="914400" cy="914400"/>
          </a:xfrm>
          <a:prstGeom prst="irregularSeal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テキスト ボックス 302">
            <a:extLst>
              <a:ext uri="{FF2B5EF4-FFF2-40B4-BE49-F238E27FC236}">
                <a16:creationId xmlns:a16="http://schemas.microsoft.com/office/drawing/2014/main" id="{0F9296A7-A8D0-4D10-5735-DBB018C92D26}"/>
              </a:ext>
            </a:extLst>
          </p:cNvPr>
          <p:cNvSpPr txBox="1"/>
          <p:nvPr/>
        </p:nvSpPr>
        <p:spPr>
          <a:xfrm>
            <a:off x="11756991" y="2488943"/>
            <a:ext cx="1723550" cy="276999"/>
          </a:xfrm>
          <a:prstGeom prst="rect">
            <a:avLst/>
          </a:prstGeom>
          <a:noFill/>
        </p:spPr>
        <p:txBody>
          <a:bodyPr wrap="none" rtlCol="0">
            <a:spAutoFit/>
          </a:bodyPr>
          <a:lstStyle/>
          <a:p>
            <a:pPr algn="ctr"/>
            <a:r>
              <a:rPr kumimoji="1" lang="ja-JP" altLang="en-US" sz="1200" b="1" dirty="0">
                <a:solidFill>
                  <a:schemeClr val="accent2">
                    <a:lumMod val="75000"/>
                  </a:schemeClr>
                </a:solidFill>
                <a:latin typeface="メイリオ" panose="020B0604030504040204" pitchFamily="50" charset="-128"/>
                <a:ea typeface="メイリオ" panose="020B0604030504040204" pitchFamily="50" charset="-128"/>
              </a:rPr>
              <a:t>黒い線を見失った！！</a:t>
            </a:r>
          </a:p>
        </p:txBody>
      </p:sp>
      <p:sp>
        <p:nvSpPr>
          <p:cNvPr id="304" name="右大かっこ 303">
            <a:extLst>
              <a:ext uri="{FF2B5EF4-FFF2-40B4-BE49-F238E27FC236}">
                <a16:creationId xmlns:a16="http://schemas.microsoft.com/office/drawing/2014/main" id="{A0117672-3447-C4AB-DEB1-01A8EB5AD387}"/>
              </a:ext>
            </a:extLst>
          </p:cNvPr>
          <p:cNvSpPr/>
          <p:nvPr/>
        </p:nvSpPr>
        <p:spPr>
          <a:xfrm>
            <a:off x="13942815" y="4217921"/>
            <a:ext cx="169380" cy="1758578"/>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305" name="グループ化 304">
            <a:extLst>
              <a:ext uri="{FF2B5EF4-FFF2-40B4-BE49-F238E27FC236}">
                <a16:creationId xmlns:a16="http://schemas.microsoft.com/office/drawing/2014/main" id="{19C13F47-F7E2-5677-F95B-52939D1BD3D6}"/>
              </a:ext>
            </a:extLst>
          </p:cNvPr>
          <p:cNvGrpSpPr/>
          <p:nvPr/>
        </p:nvGrpSpPr>
        <p:grpSpPr>
          <a:xfrm>
            <a:off x="11663923" y="6528557"/>
            <a:ext cx="3302695" cy="720000"/>
            <a:chOff x="10058399" y="5241351"/>
            <a:chExt cx="3302695" cy="720000"/>
          </a:xfrm>
        </p:grpSpPr>
        <p:sp>
          <p:nvSpPr>
            <p:cNvPr id="306" name="テキスト ボックス 305">
              <a:extLst>
                <a:ext uri="{FF2B5EF4-FFF2-40B4-BE49-F238E27FC236}">
                  <a16:creationId xmlns:a16="http://schemas.microsoft.com/office/drawing/2014/main" id="{66E09C90-D04C-4907-04D6-F8491E03F73C}"/>
                </a:ext>
              </a:extLst>
            </p:cNvPr>
            <p:cNvSpPr txBox="1"/>
            <p:nvPr/>
          </p:nvSpPr>
          <p:spPr>
            <a:xfrm>
              <a:off x="10098662" y="5370518"/>
              <a:ext cx="3262432" cy="461665"/>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次のポインタに</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もともと予定していた次回アクションを設定</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07" name="吹き出し: 角を丸めた四角形 306">
              <a:extLst>
                <a:ext uri="{FF2B5EF4-FFF2-40B4-BE49-F238E27FC236}">
                  <a16:creationId xmlns:a16="http://schemas.microsoft.com/office/drawing/2014/main" id="{7FD7F60A-BA5B-880D-DBEF-833E67A1A4AC}"/>
                </a:ext>
              </a:extLst>
            </p:cNvPr>
            <p:cNvSpPr/>
            <p:nvPr/>
          </p:nvSpPr>
          <p:spPr>
            <a:xfrm>
              <a:off x="10058399" y="5241351"/>
              <a:ext cx="3302695" cy="720000"/>
            </a:xfrm>
            <a:prstGeom prst="wedgeRoundRectCallout">
              <a:avLst>
                <a:gd name="adj1" fmla="val -48531"/>
                <a:gd name="adj2" fmla="val -109132"/>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grpSp>
        <p:nvGrpSpPr>
          <p:cNvPr id="308" name="グループ化 307">
            <a:extLst>
              <a:ext uri="{FF2B5EF4-FFF2-40B4-BE49-F238E27FC236}">
                <a16:creationId xmlns:a16="http://schemas.microsoft.com/office/drawing/2014/main" id="{14C58B53-2BEA-C3DB-BF4D-A3F94D007576}"/>
              </a:ext>
            </a:extLst>
          </p:cNvPr>
          <p:cNvGrpSpPr/>
          <p:nvPr/>
        </p:nvGrpSpPr>
        <p:grpSpPr>
          <a:xfrm>
            <a:off x="12095971" y="2982539"/>
            <a:ext cx="2800767" cy="720000"/>
            <a:chOff x="11901016" y="1842139"/>
            <a:chExt cx="2800767" cy="720000"/>
          </a:xfrm>
        </p:grpSpPr>
        <p:sp>
          <p:nvSpPr>
            <p:cNvPr id="309" name="テキスト ボックス 308">
              <a:extLst>
                <a:ext uri="{FF2B5EF4-FFF2-40B4-BE49-F238E27FC236}">
                  <a16:creationId xmlns:a16="http://schemas.microsoft.com/office/drawing/2014/main" id="{A218A71B-22CE-8A81-B264-0D09120CF5D4}"/>
                </a:ext>
              </a:extLst>
            </p:cNvPr>
            <p:cNvSpPr txBox="1"/>
            <p:nvPr/>
          </p:nvSpPr>
          <p:spPr>
            <a:xfrm>
              <a:off x="11901016" y="1971307"/>
              <a:ext cx="2800767" cy="461665"/>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新しくインスタンス化した</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走路復帰アクション群の生成</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10" name="吹き出し: 角を丸めた四角形 309">
              <a:extLst>
                <a:ext uri="{FF2B5EF4-FFF2-40B4-BE49-F238E27FC236}">
                  <a16:creationId xmlns:a16="http://schemas.microsoft.com/office/drawing/2014/main" id="{8D674294-08E3-69A4-D094-FBA6B38D34D0}"/>
                </a:ext>
              </a:extLst>
            </p:cNvPr>
            <p:cNvSpPr/>
            <p:nvPr/>
          </p:nvSpPr>
          <p:spPr>
            <a:xfrm>
              <a:off x="11901016" y="1842139"/>
              <a:ext cx="2800767" cy="720000"/>
            </a:xfrm>
            <a:prstGeom prst="wedgeRoundRectCallout">
              <a:avLst>
                <a:gd name="adj1" fmla="val 21175"/>
                <a:gd name="adj2" fmla="val 8981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sp>
        <p:nvSpPr>
          <p:cNvPr id="311" name="正方形/長方形 310">
            <a:extLst>
              <a:ext uri="{FF2B5EF4-FFF2-40B4-BE49-F238E27FC236}">
                <a16:creationId xmlns:a16="http://schemas.microsoft.com/office/drawing/2014/main" id="{D6BBE029-07B0-CD26-F905-B37DA30645EA}"/>
              </a:ext>
            </a:extLst>
          </p:cNvPr>
          <p:cNvSpPr/>
          <p:nvPr/>
        </p:nvSpPr>
        <p:spPr>
          <a:xfrm>
            <a:off x="11749377" y="525650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cxnSp>
        <p:nvCxnSpPr>
          <p:cNvPr id="314" name="直線矢印コネクタ 313">
            <a:extLst>
              <a:ext uri="{FF2B5EF4-FFF2-40B4-BE49-F238E27FC236}">
                <a16:creationId xmlns:a16="http://schemas.microsoft.com/office/drawing/2014/main" id="{D80AA56D-710F-77B7-6AA3-2279C4819A0E}"/>
              </a:ext>
            </a:extLst>
          </p:cNvPr>
          <p:cNvCxnSpPr>
            <a:cxnSpLocks/>
            <a:endCxn id="245" idx="0"/>
          </p:cNvCxnSpPr>
          <p:nvPr/>
        </p:nvCxnSpPr>
        <p:spPr>
          <a:xfrm>
            <a:off x="8279651"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6" name="直線矢印コネクタ 315">
            <a:extLst>
              <a:ext uri="{FF2B5EF4-FFF2-40B4-BE49-F238E27FC236}">
                <a16:creationId xmlns:a16="http://schemas.microsoft.com/office/drawing/2014/main" id="{AD7D53AD-605D-DD76-E982-96DC74A66C99}"/>
              </a:ext>
            </a:extLst>
          </p:cNvPr>
          <p:cNvCxnSpPr>
            <a:cxnSpLocks/>
            <a:stCxn id="245" idx="2"/>
            <a:endCxn id="246" idx="0"/>
          </p:cNvCxnSpPr>
          <p:nvPr/>
        </p:nvCxnSpPr>
        <p:spPr>
          <a:xfrm>
            <a:off x="8279651" y="3888120"/>
            <a:ext cx="0" cy="13683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9" name="直線矢印コネクタ 318">
            <a:extLst>
              <a:ext uri="{FF2B5EF4-FFF2-40B4-BE49-F238E27FC236}">
                <a16:creationId xmlns:a16="http://schemas.microsoft.com/office/drawing/2014/main" id="{D7CEFCBF-1139-99E6-9680-80AE5AB53A7B}"/>
              </a:ext>
            </a:extLst>
          </p:cNvPr>
          <p:cNvCxnSpPr>
            <a:cxnSpLocks/>
            <a:stCxn id="246" idx="2"/>
            <a:endCxn id="247" idx="0"/>
          </p:cNvCxnSpPr>
          <p:nvPr/>
        </p:nvCxnSpPr>
        <p:spPr>
          <a:xfrm>
            <a:off x="8279651" y="5976499"/>
            <a:ext cx="0" cy="1582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42A8FD87-8FC2-B7C5-CB07-05951377E6C9}"/>
              </a:ext>
            </a:extLst>
          </p:cNvPr>
          <p:cNvCxnSpPr>
            <a:cxnSpLocks/>
            <a:stCxn id="247" idx="2"/>
          </p:cNvCxnSpPr>
          <p:nvPr/>
        </p:nvCxnSpPr>
        <p:spPr>
          <a:xfrm>
            <a:off x="827965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DBC33175-4E25-1BE8-98E7-F948F9D640E1}"/>
              </a:ext>
            </a:extLst>
          </p:cNvPr>
          <p:cNvCxnSpPr>
            <a:cxnSpLocks/>
            <a:endCxn id="296" idx="0"/>
          </p:cNvCxnSpPr>
          <p:nvPr/>
        </p:nvCxnSpPr>
        <p:spPr>
          <a:xfrm>
            <a:off x="10503700"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47BB32DA-F4F0-0C1E-DFB7-D6F37114A8BE}"/>
              </a:ext>
            </a:extLst>
          </p:cNvPr>
          <p:cNvCxnSpPr>
            <a:cxnSpLocks/>
            <a:stCxn id="298" idx="2"/>
          </p:cNvCxnSpPr>
          <p:nvPr/>
        </p:nvCxnSpPr>
        <p:spPr>
          <a:xfrm>
            <a:off x="1048321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EA6685BE-1DE4-6977-B6BF-23455883D913}"/>
              </a:ext>
            </a:extLst>
          </p:cNvPr>
          <p:cNvCxnSpPr>
            <a:cxnSpLocks/>
            <a:stCxn id="297" idx="2"/>
            <a:endCxn id="298" idx="0"/>
          </p:cNvCxnSpPr>
          <p:nvPr/>
        </p:nvCxnSpPr>
        <p:spPr>
          <a:xfrm>
            <a:off x="10483211" y="7127944"/>
            <a:ext cx="0" cy="4314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4" name="直線矢印コネクタ 333">
            <a:extLst>
              <a:ext uri="{FF2B5EF4-FFF2-40B4-BE49-F238E27FC236}">
                <a16:creationId xmlns:a16="http://schemas.microsoft.com/office/drawing/2014/main" id="{A9F90BBA-F6E6-7DD4-84C0-F242F31E83A5}"/>
              </a:ext>
            </a:extLst>
          </p:cNvPr>
          <p:cNvCxnSpPr>
            <a:cxnSpLocks/>
            <a:endCxn id="297" idx="0"/>
          </p:cNvCxnSpPr>
          <p:nvPr/>
        </p:nvCxnSpPr>
        <p:spPr>
          <a:xfrm flipH="1">
            <a:off x="10483211" y="5937724"/>
            <a:ext cx="1288032" cy="4702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337">
            <a:extLst>
              <a:ext uri="{FF2B5EF4-FFF2-40B4-BE49-F238E27FC236}">
                <a16:creationId xmlns:a16="http://schemas.microsoft.com/office/drawing/2014/main" id="{23C8FE8E-8223-38F1-26AF-BE060B0F8669}"/>
              </a:ext>
            </a:extLst>
          </p:cNvPr>
          <p:cNvCxnSpPr>
            <a:cxnSpLocks/>
            <a:stCxn id="296" idx="2"/>
          </p:cNvCxnSpPr>
          <p:nvPr/>
        </p:nvCxnSpPr>
        <p:spPr>
          <a:xfrm>
            <a:off x="10503700" y="3888120"/>
            <a:ext cx="1253291"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線矢印コネクタ 340">
            <a:extLst>
              <a:ext uri="{FF2B5EF4-FFF2-40B4-BE49-F238E27FC236}">
                <a16:creationId xmlns:a16="http://schemas.microsoft.com/office/drawing/2014/main" id="{0B926F03-7F18-39A8-E64A-DAF76878551C}"/>
              </a:ext>
            </a:extLst>
          </p:cNvPr>
          <p:cNvCxnSpPr>
            <a:cxnSpLocks/>
            <a:stCxn id="299" idx="2"/>
            <a:endCxn id="311" idx="0"/>
          </p:cNvCxnSpPr>
          <p:nvPr/>
        </p:nvCxnSpPr>
        <p:spPr>
          <a:xfrm>
            <a:off x="12685377" y="4932310"/>
            <a:ext cx="0"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5" name="テキスト ボックス 344">
            <a:extLst>
              <a:ext uri="{FF2B5EF4-FFF2-40B4-BE49-F238E27FC236}">
                <a16:creationId xmlns:a16="http://schemas.microsoft.com/office/drawing/2014/main" id="{F975BA21-9059-C0F8-3213-86F1E1AF96D6}"/>
              </a:ext>
            </a:extLst>
          </p:cNvPr>
          <p:cNvSpPr txBox="1"/>
          <p:nvPr/>
        </p:nvSpPr>
        <p:spPr>
          <a:xfrm>
            <a:off x="7610239" y="1474172"/>
            <a:ext cx="1338828" cy="646331"/>
          </a:xfrm>
          <a:prstGeom prst="rect">
            <a:avLst/>
          </a:prstGeom>
          <a:noFill/>
        </p:spPr>
        <p:txBody>
          <a:bodyPr wrap="none" rtlCol="0">
            <a:spAutoFit/>
          </a:bodyPr>
          <a:lstStyle/>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理想的な</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p>
        </p:txBody>
      </p:sp>
      <p:sp>
        <p:nvSpPr>
          <p:cNvPr id="346" name="テキスト ボックス 345">
            <a:extLst>
              <a:ext uri="{FF2B5EF4-FFF2-40B4-BE49-F238E27FC236}">
                <a16:creationId xmlns:a16="http://schemas.microsoft.com/office/drawing/2014/main" id="{4C914930-A764-D8AE-D861-BA8498912C9B}"/>
              </a:ext>
            </a:extLst>
          </p:cNvPr>
          <p:cNvSpPr txBox="1"/>
          <p:nvPr/>
        </p:nvSpPr>
        <p:spPr>
          <a:xfrm>
            <a:off x="9813800" y="1474172"/>
            <a:ext cx="1338828" cy="646331"/>
          </a:xfrm>
          <a:prstGeom prst="rect">
            <a:avLst/>
          </a:prstGeom>
          <a:noFill/>
        </p:spPr>
        <p:txBody>
          <a:bodyPr wrap="non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失敗時の</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37" name="テキスト ボックス 436">
            <a:extLst>
              <a:ext uri="{FF2B5EF4-FFF2-40B4-BE49-F238E27FC236}">
                <a16:creationId xmlns:a16="http://schemas.microsoft.com/office/drawing/2014/main" id="{6896FADA-53ED-869A-1204-ADC2EA981524}"/>
              </a:ext>
            </a:extLst>
          </p:cNvPr>
          <p:cNvSpPr txBox="1"/>
          <p:nvPr/>
        </p:nvSpPr>
        <p:spPr>
          <a:xfrm>
            <a:off x="8429406" y="9413633"/>
            <a:ext cx="5032148" cy="738664"/>
          </a:xfrm>
          <a:prstGeom prst="rect">
            <a:avLst/>
          </a:prstGeom>
          <a:noFill/>
        </p:spPr>
        <p:txBody>
          <a:bodyPr wrap="none" rtlCol="0">
            <a:spAutoFit/>
          </a:bodyPr>
          <a:lstStyle/>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rPr>
              <a:t>4.1 </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実行中に次のアクションの並び替え</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ポインタのつなぎ替えと新しいアクションのインスタンス化</a:t>
            </a:r>
            <a:endParaRPr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でこれを実現する</a:t>
            </a:r>
          </a:p>
        </p:txBody>
      </p:sp>
    </p:spTree>
    <p:extLst>
      <p:ext uri="{BB962C8B-B14F-4D97-AF65-F5344CB8AC3E}">
        <p14:creationId xmlns:p14="http://schemas.microsoft.com/office/powerpoint/2010/main" val="341162838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40946</TotalTime>
  <Words>3689</Words>
  <Application>Microsoft Office PowerPoint</Application>
  <PresentationFormat>ユーザー設定</PresentationFormat>
  <Paragraphs>190</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三好 悠斗</cp:lastModifiedBy>
  <cp:revision>448</cp:revision>
  <cp:lastPrinted>2018-04-01T05:10:42Z</cp:lastPrinted>
  <dcterms:created xsi:type="dcterms:W3CDTF">2002-02-28T07:41:56Z</dcterms:created>
  <dcterms:modified xsi:type="dcterms:W3CDTF">2025-08-24T09:50:19Z</dcterms:modified>
  <cp:contentStatus/>
</cp:coreProperties>
</file>