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1" r:id="rId3"/>
    <p:sldId id="257" r:id="rId4"/>
    <p:sldId id="267" r:id="rId5"/>
    <p:sldId id="266" r:id="rId6"/>
    <p:sldId id="260" r:id="rId7"/>
    <p:sldId id="270" r:id="rId8"/>
    <p:sldId id="265" r:id="rId9"/>
    <p:sldId id="280" r:id="rId10"/>
    <p:sldId id="268" r:id="rId11"/>
    <p:sldId id="269" r:id="rId12"/>
    <p:sldId id="271" r:id="rId13"/>
    <p:sldId id="275" r:id="rId14"/>
    <p:sldId id="276" r:id="rId15"/>
    <p:sldId id="278" r:id="rId16"/>
    <p:sldId id="277" r:id="rId17"/>
    <p:sldId id="273" r:id="rId18"/>
    <p:sldId id="272" r:id="rId19"/>
    <p:sldId id="274" r:id="rId20"/>
    <p:sldId id="279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E532-5F87-C942-94B2-B2EFF336B086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358D-A069-0A43-A550-A0532CD1B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0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358D-A069-0A43-A550-A0532CD1B6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6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358D-A069-0A43-A550-A0532CD1B6D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43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4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61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7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43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5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71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C1B6-8610-1247-A9A2-24266285FCF2}" type="datetimeFigureOut">
              <a:rPr kumimoji="1" lang="ja-JP" altLang="en-US" smtClean="0"/>
              <a:t>2018/10/8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9CCE-0D41-7044-95DA-80B5D914A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31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umuota/oculoenv" TargetMode="External"/><Relationship Id="rId2" Type="http://schemas.openxmlformats.org/officeDocument/2006/relationships/hyperlink" Target="https://github.com/susumuota/oculomo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0E65C-92E0-5044-8B09-F4573A7C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1944001"/>
            <a:ext cx="8375374" cy="2387600"/>
          </a:xfrm>
        </p:spPr>
        <p:txBody>
          <a:bodyPr>
            <a:normAutofit/>
          </a:bodyPr>
          <a:lstStyle/>
          <a:p>
            <a:r>
              <a:rPr lang="ja-JP" altLang="en-US" sz="4000"/>
              <a:t>全脳アーキテクチャ・</a:t>
            </a:r>
            <a:br>
              <a:rPr lang="en-US" altLang="ja-JP" sz="4000" dirty="0"/>
            </a:br>
            <a:r>
              <a:rPr lang="ja-JP" altLang="en-US" sz="4000"/>
              <a:t>ハッカソン</a:t>
            </a:r>
            <a:r>
              <a:rPr lang="en-US" altLang="ja-JP" sz="4000" dirty="0"/>
              <a:t> 2018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ja-JP" altLang="en-US" sz="4000"/>
              <a:t>成果発表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6F90F-ABAB-E748-BCBB-9D8AD14D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3676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ja-JP" sz="2400" dirty="0"/>
          </a:p>
          <a:p>
            <a:r>
              <a:rPr lang="ja-JP" altLang="en-US" sz="2400"/>
              <a:t>チーム</a:t>
            </a:r>
            <a:r>
              <a:rPr lang="en-US" altLang="ja-JP" sz="2400" dirty="0"/>
              <a:t> WIP</a:t>
            </a:r>
          </a:p>
          <a:p>
            <a:r>
              <a:rPr lang="ja-JP" altLang="en-US" sz="2400"/>
              <a:t>太田　晋</a:t>
            </a:r>
            <a:endParaRPr lang="en-US" altLang="ja-JP" sz="2400" dirty="0"/>
          </a:p>
          <a:p>
            <a:r>
              <a:rPr lang="en-US" altLang="ja-JP" dirty="0"/>
              <a:t>2018/10/08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65974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57AC9-DDEB-5D4E-976E-6AED79FF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2438"/>
            <a:ext cx="7886700" cy="1325563"/>
          </a:xfrm>
        </p:spPr>
        <p:txBody>
          <a:bodyPr/>
          <a:lstStyle/>
          <a:p>
            <a:r>
              <a:rPr kumimoji="1" lang="en-US" altLang="ja-JP" dirty="0"/>
              <a:t>BG </a:t>
            </a:r>
            <a:r>
              <a:rPr kumimoji="1" lang="ja-JP" altLang="en-US"/>
              <a:t>を強化学習</a:t>
            </a:r>
            <a:r>
              <a:rPr lang="ja-JP" altLang="en-US"/>
              <a:t>ベースにする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D6D3E-3216-6145-ADDA-6E9D8D27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182"/>
            <a:ext cx="7886700" cy="298946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ルールベース</a:t>
            </a:r>
            <a:r>
              <a:rPr lang="en-US" altLang="ja-JP" dirty="0"/>
              <a:t>(if-then)</a:t>
            </a:r>
            <a:r>
              <a:rPr lang="ja-JP" altLang="en-US"/>
              <a:t>を強化学習ベースに置き換える</a:t>
            </a:r>
            <a:endParaRPr lang="en-US" altLang="ja-JP" dirty="0"/>
          </a:p>
          <a:p>
            <a:pPr lvl="1"/>
            <a:r>
              <a:rPr lang="ja-JP" altLang="en-US"/>
              <a:t>ルール</a:t>
            </a:r>
            <a:r>
              <a:rPr lang="en-US" altLang="ja-JP" dirty="0"/>
              <a:t>: </a:t>
            </a:r>
            <a:r>
              <a:rPr lang="ja-JP" altLang="en-US"/>
              <a:t>入力変数</a:t>
            </a:r>
            <a:r>
              <a:rPr lang="en-US" altLang="ja-JP" dirty="0"/>
              <a:t>7, </a:t>
            </a:r>
            <a:r>
              <a:rPr lang="ja-JP" altLang="en-US"/>
              <a:t>出力変数</a:t>
            </a:r>
            <a:r>
              <a:rPr lang="en-US" altLang="ja-JP" dirty="0"/>
              <a:t>3, </a:t>
            </a:r>
            <a:r>
              <a:rPr lang="en-US" altLang="ja-JP" dirty="0">
                <a:solidFill>
                  <a:srgbClr val="FF0000"/>
                </a:solidFill>
              </a:rPr>
              <a:t>50</a:t>
            </a:r>
            <a:r>
              <a:rPr lang="ja-JP" altLang="en-US">
                <a:solidFill>
                  <a:srgbClr val="FF0000"/>
                </a:solidFill>
              </a:rPr>
              <a:t>行</a:t>
            </a:r>
            <a:r>
              <a:rPr lang="en-US" altLang="ja-JP" dirty="0"/>
              <a:t>, if</a:t>
            </a:r>
            <a:r>
              <a:rPr lang="ja-JP" altLang="en-US"/>
              <a:t>ネスト</a:t>
            </a:r>
            <a:r>
              <a:rPr lang="ja-JP" altLang="en-US">
                <a:solidFill>
                  <a:srgbClr val="FF0000"/>
                </a:solidFill>
              </a:rPr>
              <a:t>最大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lang="ja-JP" altLang="en-US">
                <a:solidFill>
                  <a:srgbClr val="FF0000"/>
                </a:solidFill>
              </a:rPr>
              <a:t>段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6</a:t>
            </a:r>
            <a:r>
              <a:rPr lang="ja-JP" altLang="en-US"/>
              <a:t>つのタスクを</a:t>
            </a:r>
            <a:r>
              <a:rPr lang="ja-JP" altLang="en-US">
                <a:solidFill>
                  <a:srgbClr val="FF0000"/>
                </a:solidFill>
              </a:rPr>
              <a:t>単一モデル</a:t>
            </a:r>
            <a:r>
              <a:rPr lang="ja-JP" altLang="en-US"/>
              <a:t>で強化学習</a:t>
            </a:r>
            <a:endParaRPr lang="en-US" altLang="ja-JP" dirty="0"/>
          </a:p>
          <a:p>
            <a:pPr lvl="1"/>
            <a:r>
              <a:rPr lang="en-US" altLang="ja-JP" dirty="0"/>
              <a:t>Actor-Critic + MLP</a:t>
            </a:r>
          </a:p>
          <a:p>
            <a:r>
              <a:rPr lang="ja-JP" altLang="en-US"/>
              <a:t>入力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>
                <a:solidFill>
                  <a:srgbClr val="FF0000"/>
                </a:solidFill>
              </a:rPr>
              <a:t>次元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(PFC </a:t>
            </a:r>
            <a:r>
              <a:rPr lang="ja-JP" altLang="en-US"/>
              <a:t>から</a:t>
            </a:r>
            <a:r>
              <a:rPr lang="en-US" altLang="ja-JP" dirty="0"/>
              <a:t>4, FEF </a:t>
            </a:r>
            <a:r>
              <a:rPr lang="ja-JP" altLang="en-US"/>
              <a:t>から</a:t>
            </a:r>
            <a:r>
              <a:rPr lang="en-US" altLang="ja-JP" dirty="0"/>
              <a:t>3)</a:t>
            </a:r>
          </a:p>
          <a:p>
            <a:pPr lvl="1"/>
            <a:r>
              <a:rPr lang="en-US" altLang="ja-JP" dirty="0"/>
              <a:t>task, phase, </a:t>
            </a:r>
            <a:r>
              <a:rPr lang="en-US" altLang="ja-JP" dirty="0" err="1"/>
              <a:t>internal_phase</a:t>
            </a:r>
            <a:r>
              <a:rPr lang="en-US" altLang="ja-JP" dirty="0"/>
              <a:t>, target, </a:t>
            </a:r>
            <a:r>
              <a:rPr lang="en-US" altLang="ja-JP" dirty="0" err="1"/>
              <a:t>direction_index</a:t>
            </a:r>
            <a:r>
              <a:rPr lang="en-US" altLang="ja-JP" dirty="0"/>
              <a:t>, </a:t>
            </a:r>
            <a:r>
              <a:rPr lang="en-US" altLang="ja-JP" dirty="0" err="1"/>
              <a:t>max_template_likelihood</a:t>
            </a:r>
            <a:r>
              <a:rPr lang="en-US" altLang="ja-JP" dirty="0"/>
              <a:t>, </a:t>
            </a:r>
            <a:r>
              <a:rPr lang="en-US" altLang="ja-JP" dirty="0" err="1"/>
              <a:t>max_change_likelihood</a:t>
            </a:r>
            <a:endParaRPr lang="en-US" altLang="ja-JP" dirty="0"/>
          </a:p>
          <a:p>
            <a:r>
              <a:rPr lang="ja-JP" altLang="en-US"/>
              <a:t>出力</a:t>
            </a:r>
            <a:r>
              <a:rPr lang="en-US" altLang="ja-JP" dirty="0"/>
              <a:t>: Actor 3</a:t>
            </a:r>
            <a:r>
              <a:rPr lang="ja-JP" altLang="en-US"/>
              <a:t>次元</a:t>
            </a:r>
            <a:r>
              <a:rPr lang="en-US" altLang="ja-JP" dirty="0"/>
              <a:t> (</a:t>
            </a:r>
            <a:r>
              <a:rPr lang="ja-JP" altLang="en-US"/>
              <a:t>離散化して</a:t>
            </a:r>
            <a:r>
              <a:rPr lang="en-US" altLang="ja-JP" dirty="0">
                <a:solidFill>
                  <a:srgbClr val="FF0000"/>
                </a:solidFill>
              </a:rPr>
              <a:t>195</a:t>
            </a:r>
            <a:r>
              <a:rPr lang="ja-JP" altLang="en-US">
                <a:solidFill>
                  <a:srgbClr val="FF0000"/>
                </a:solidFill>
              </a:rPr>
              <a:t>次元</a:t>
            </a:r>
            <a:r>
              <a:rPr lang="en-US" altLang="ja-JP" dirty="0"/>
              <a:t>) + Critic 1</a:t>
            </a:r>
            <a:r>
              <a:rPr lang="ja-JP" altLang="en-US"/>
              <a:t>次元</a:t>
            </a:r>
            <a:endParaRPr lang="en-US" altLang="ja-JP" dirty="0"/>
          </a:p>
          <a:p>
            <a:pPr lvl="1"/>
            <a:r>
              <a:rPr lang="en-US" altLang="ja-JP" dirty="0"/>
              <a:t>(3 phases) * (13 targets) * (5 likelihood </a:t>
            </a:r>
            <a:r>
              <a:rPr lang="en-US" altLang="ja-JP" dirty="0" err="1"/>
              <a:t>coeffs</a:t>
            </a:r>
            <a:r>
              <a:rPr lang="en-US" altLang="ja-JP" dirty="0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1F8707-B2AD-5345-9783-C1AA00AD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035010"/>
            <a:ext cx="6515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4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EDCD2-CF03-EB40-9831-5B18DD8D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BG </a:t>
            </a:r>
            <a:r>
              <a:rPr kumimoji="1" lang="ja-JP" altLang="en-US"/>
              <a:t>を強化学習させてみると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F5DA1-3827-D449-BF6E-98E41A4E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6" y="1825624"/>
            <a:ext cx="8515350" cy="475297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/>
              <a:t>学習</a:t>
            </a:r>
            <a:endParaRPr lang="en-US" altLang="ja-JP" dirty="0"/>
          </a:p>
          <a:p>
            <a:pPr lvl="1"/>
            <a:r>
              <a:rPr lang="en-US" altLang="ja-JP" dirty="0"/>
              <a:t>oculomotor </a:t>
            </a:r>
            <a:r>
              <a:rPr lang="ja-JP" altLang="en-US"/>
              <a:t>の枠組み内で学習</a:t>
            </a:r>
            <a:endParaRPr lang="en-US" altLang="ja-JP" dirty="0"/>
          </a:p>
          <a:p>
            <a:pPr lvl="1"/>
            <a:r>
              <a:rPr kumimoji="1" lang="en-US" altLang="ja-JP" dirty="0"/>
              <a:t>CPU </a:t>
            </a:r>
            <a:r>
              <a:rPr kumimoji="1" lang="ja-JP" altLang="en-US"/>
              <a:t>マシン</a:t>
            </a:r>
            <a:r>
              <a:rPr kumimoji="1" lang="en-US" altLang="ja-JP" dirty="0"/>
              <a:t>, 1</a:t>
            </a:r>
            <a:r>
              <a:rPr kumimoji="1" lang="ja-JP" altLang="en-US"/>
              <a:t>時間</a:t>
            </a:r>
            <a:r>
              <a:rPr kumimoji="1" lang="en-US" altLang="ja-JP" dirty="0"/>
              <a:t>,  10800 </a:t>
            </a:r>
            <a:r>
              <a:rPr kumimoji="1" lang="ja-JP" altLang="en-US"/>
              <a:t>ステップ</a:t>
            </a:r>
            <a:r>
              <a:rPr kumimoji="1" lang="en-US" altLang="ja-JP" dirty="0"/>
              <a:t>, </a:t>
            </a:r>
            <a:r>
              <a:rPr kumimoji="1" lang="ja-JP" altLang="en-US">
                <a:solidFill>
                  <a:srgbClr val="FF0000"/>
                </a:solidFill>
              </a:rPr>
              <a:t>報酬</a:t>
            </a:r>
            <a:r>
              <a:rPr kumimoji="1" lang="en-US" altLang="ja-JP" dirty="0">
                <a:solidFill>
                  <a:srgbClr val="FF0000"/>
                </a:solidFill>
              </a:rPr>
              <a:t>3</a:t>
            </a:r>
          </a:p>
          <a:p>
            <a:pPr lvl="2"/>
            <a:r>
              <a:rPr kumimoji="1" lang="ja-JP" altLang="en-US"/>
              <a:t>→</a:t>
            </a:r>
            <a:r>
              <a:rPr kumimoji="1" lang="en-US" altLang="ja-JP" dirty="0"/>
              <a:t> </a:t>
            </a:r>
            <a:r>
              <a:rPr kumimoji="1" lang="ja-JP" altLang="en-US"/>
              <a:t>ハッカソン期間中に学習は無理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層の</a:t>
            </a:r>
            <a:r>
              <a:rPr lang="en-US" altLang="ja-JP" dirty="0"/>
              <a:t> MLP (</a:t>
            </a:r>
            <a:r>
              <a:rPr lang="ja-JP" altLang="en-US"/>
              <a:t>入力</a:t>
            </a:r>
            <a:r>
              <a:rPr lang="en-US" altLang="ja-JP" dirty="0"/>
              <a:t>7, </a:t>
            </a:r>
            <a:r>
              <a:rPr lang="ja-JP" altLang="en-US"/>
              <a:t>出力</a:t>
            </a:r>
            <a:r>
              <a:rPr lang="en-US" altLang="ja-JP" dirty="0"/>
              <a:t>196)</a:t>
            </a:r>
            <a:r>
              <a:rPr lang="ja-JP" altLang="en-US"/>
              <a:t>なので学習は比較的軽いはず</a:t>
            </a:r>
            <a:endParaRPr lang="en-US" altLang="ja-JP" dirty="0"/>
          </a:p>
          <a:p>
            <a:pPr lvl="1"/>
            <a:r>
              <a:rPr lang="ja-JP" altLang="en-US"/>
              <a:t>後ほど見せる</a:t>
            </a:r>
            <a:r>
              <a:rPr kumimoji="1" lang="ja-JP" altLang="en-US">
                <a:solidFill>
                  <a:srgbClr val="FF0000"/>
                </a:solidFill>
              </a:rPr>
              <a:t>評価結果はルールベース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ja-JP" altLang="en-US"/>
              <a:t>ボトルネック</a:t>
            </a:r>
            <a:endParaRPr lang="en-US" altLang="ja-JP" dirty="0"/>
          </a:p>
          <a:p>
            <a:pPr lvl="1"/>
            <a:r>
              <a:rPr kumimoji="1" lang="en-US" altLang="ja-JP" dirty="0"/>
              <a:t>Retina </a:t>
            </a:r>
            <a:r>
              <a:rPr kumimoji="1" lang="ja-JP" altLang="en-US"/>
              <a:t>画像生成</a:t>
            </a:r>
            <a:endParaRPr lang="en-US" altLang="ja-JP" dirty="0"/>
          </a:p>
          <a:p>
            <a:pPr lvl="2"/>
            <a:r>
              <a:rPr kumimoji="1" lang="en-US" altLang="ja-JP" dirty="0"/>
              <a:t>GPU </a:t>
            </a:r>
            <a:r>
              <a:rPr kumimoji="1" lang="ja-JP" altLang="en-US"/>
              <a:t>で</a:t>
            </a:r>
            <a:r>
              <a:rPr kumimoji="1" lang="en-US" altLang="ja-JP" dirty="0"/>
              <a:t> Retina </a:t>
            </a:r>
            <a:r>
              <a:rPr kumimoji="1" lang="ja-JP" altLang="en-US">
                <a:solidFill>
                  <a:srgbClr val="FF0000"/>
                </a:solidFill>
              </a:rPr>
              <a:t>なし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oculoenv</a:t>
            </a:r>
            <a:r>
              <a:rPr kumimoji="1" lang="en-US" altLang="ja-JP" dirty="0"/>
              <a:t> </a:t>
            </a:r>
            <a:r>
              <a:rPr kumimoji="1" lang="ja-JP" altLang="en-US"/>
              <a:t>単体</a:t>
            </a:r>
            <a:r>
              <a:rPr kumimoji="1" lang="en-US" altLang="ja-JP" dirty="0"/>
              <a:t>) </a:t>
            </a:r>
            <a:r>
              <a:rPr kumimoji="1" lang="en-US" altLang="ja-JP" dirty="0">
                <a:solidFill>
                  <a:srgbClr val="FF0000"/>
                </a:solidFill>
              </a:rPr>
              <a:t>250 </a:t>
            </a:r>
            <a:r>
              <a:rPr kumimoji="1" lang="en-US" altLang="ja-JP" dirty="0"/>
              <a:t>FPS</a:t>
            </a:r>
          </a:p>
          <a:p>
            <a:pPr lvl="2"/>
            <a:r>
              <a:rPr lang="en-US" altLang="ja-JP" dirty="0"/>
              <a:t>GPU </a:t>
            </a:r>
            <a:r>
              <a:rPr lang="ja-JP" altLang="en-US"/>
              <a:t>で</a:t>
            </a:r>
            <a:r>
              <a:rPr lang="en-US" altLang="ja-JP" dirty="0"/>
              <a:t> </a:t>
            </a:r>
            <a:r>
              <a:rPr kumimoji="1" lang="en-US" altLang="ja-JP" dirty="0"/>
              <a:t>Retina </a:t>
            </a:r>
            <a:r>
              <a:rPr kumimoji="1" lang="ja-JP" altLang="en-US">
                <a:solidFill>
                  <a:srgbClr val="FF0000"/>
                </a:solidFill>
              </a:rPr>
              <a:t>あり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oculoenv</a:t>
            </a:r>
            <a:r>
              <a:rPr lang="en-US" altLang="ja-JP" dirty="0"/>
              <a:t> </a:t>
            </a:r>
            <a:r>
              <a:rPr lang="ja-JP" altLang="en-US"/>
              <a:t>単体</a:t>
            </a:r>
            <a:r>
              <a:rPr kumimoji="1" lang="en-US" altLang="ja-JP" dirty="0"/>
              <a:t>) </a:t>
            </a:r>
            <a:r>
              <a:rPr kumimoji="1" lang="en-US" altLang="ja-JP" dirty="0">
                <a:solidFill>
                  <a:srgbClr val="FF0000"/>
                </a:solidFill>
              </a:rPr>
              <a:t>150 </a:t>
            </a:r>
            <a:r>
              <a:rPr kumimoji="1" lang="en-US" altLang="ja-JP" dirty="0"/>
              <a:t>FPS</a:t>
            </a:r>
          </a:p>
          <a:p>
            <a:pPr lvl="1"/>
            <a:r>
              <a:rPr kumimoji="1" lang="ja-JP" altLang="en-US"/>
              <a:t>サリエンシーマップを生成する際の</a:t>
            </a:r>
            <a:r>
              <a:rPr kumimoji="1" lang="en-US" altLang="ja-JP" dirty="0"/>
              <a:t> FFT </a:t>
            </a:r>
            <a:r>
              <a:rPr kumimoji="1" lang="ja-JP" altLang="en-US"/>
              <a:t>と</a:t>
            </a:r>
            <a:r>
              <a:rPr kumimoji="1" lang="en-US" altLang="ja-JP" dirty="0"/>
              <a:t> </a:t>
            </a:r>
            <a:r>
              <a:rPr kumimoji="1" lang="ja-JP" altLang="en-US"/>
              <a:t>逆</a:t>
            </a:r>
            <a:r>
              <a:rPr kumimoji="1" lang="en-US" altLang="ja-JP" dirty="0"/>
              <a:t>FFT</a:t>
            </a:r>
          </a:p>
          <a:p>
            <a:pPr lvl="1"/>
            <a:r>
              <a:rPr lang="ja-JP" altLang="en-US"/>
              <a:t>→</a:t>
            </a:r>
            <a:r>
              <a:rPr lang="en-US" altLang="ja-JP" dirty="0"/>
              <a:t> CPU </a:t>
            </a:r>
            <a:r>
              <a:rPr lang="ja-JP" altLang="en-US"/>
              <a:t>に律速されている可能性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9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E99DB-3D25-8A47-887C-C4BB1078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サリエンシーマップの問題点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B80BB-4BFF-A248-8825-6E23AC3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0457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現在のサリエンシーマップ実装</a:t>
            </a:r>
            <a:endParaRPr lang="en-US" altLang="ja-JP" dirty="0"/>
          </a:p>
          <a:p>
            <a:pPr lvl="1"/>
            <a:r>
              <a:rPr lang="ja-JP" altLang="en-US"/>
              <a:t>フーリエ変換→</a:t>
            </a:r>
            <a:r>
              <a:rPr lang="en-US" altLang="ja-JP" dirty="0"/>
              <a:t> </a:t>
            </a:r>
            <a:r>
              <a:rPr lang="ja-JP" altLang="en-US"/>
              <a:t>データをスムースにして差分</a:t>
            </a:r>
            <a:r>
              <a:rPr lang="en-US" altLang="ja-JP" dirty="0"/>
              <a:t> </a:t>
            </a:r>
            <a:r>
              <a:rPr lang="ja-JP" altLang="en-US"/>
              <a:t>→</a:t>
            </a:r>
            <a:r>
              <a:rPr lang="en-US" altLang="ja-JP" dirty="0"/>
              <a:t> </a:t>
            </a:r>
            <a:r>
              <a:rPr lang="ja-JP" altLang="en-US"/>
              <a:t>逆フーリエ変換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問題点</a:t>
            </a:r>
            <a:endParaRPr kumimoji="1" lang="en-US" altLang="ja-JP" dirty="0"/>
          </a:p>
          <a:p>
            <a:pPr lvl="1"/>
            <a:r>
              <a:rPr lang="ja-JP" altLang="en-US"/>
              <a:t>パネルの枠に反応しすぎ</a:t>
            </a:r>
            <a:endParaRPr lang="en-US" altLang="ja-JP" dirty="0"/>
          </a:p>
          <a:p>
            <a:pPr lvl="1"/>
            <a:r>
              <a:rPr kumimoji="1" lang="ja-JP" altLang="en-US">
                <a:solidFill>
                  <a:srgbClr val="FF0000"/>
                </a:solidFill>
              </a:rPr>
              <a:t>大域的な周期性</a:t>
            </a:r>
            <a:r>
              <a:rPr kumimoji="1" lang="ja-JP" altLang="en-US"/>
              <a:t>が検出できない</a:t>
            </a:r>
            <a:endParaRPr kumimoji="1" lang="en-US" altLang="ja-JP" dirty="0"/>
          </a:p>
          <a:p>
            <a:pPr lvl="2"/>
            <a:r>
              <a:rPr lang="ja-JP" altLang="en-US"/>
              <a:t>中心はクッキリ</a:t>
            </a:r>
            <a:r>
              <a:rPr lang="en-US" altLang="ja-JP" dirty="0"/>
              <a:t>, </a:t>
            </a:r>
            <a:r>
              <a:rPr lang="ja-JP" altLang="en-US"/>
              <a:t>周辺はぼけている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534D53-1B81-F848-B06E-F4FC00FD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68" y="4730197"/>
            <a:ext cx="1625600" cy="16383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21CD886-A7B4-CE4B-A782-AD6060FB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42" y="4742897"/>
            <a:ext cx="16256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5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E99DB-3D25-8A47-887C-C4BB1078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サリエンシーマップのハック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B80BB-4BFF-A248-8825-6E23AC3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80672" cy="4863396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枠を消す</a:t>
            </a:r>
            <a:endParaRPr kumimoji="1" lang="en-US" altLang="ja-JP" dirty="0"/>
          </a:p>
          <a:p>
            <a:pPr lvl="1"/>
            <a:r>
              <a:rPr lang="en-US" altLang="ja-JP" dirty="0"/>
              <a:t>Allocentric Image </a:t>
            </a:r>
            <a:r>
              <a:rPr lang="ja-JP" altLang="en-US"/>
              <a:t>を利用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中心をあえてぼかす</a:t>
            </a:r>
            <a:endParaRPr kumimoji="1" lang="en-US" altLang="ja-JP" dirty="0"/>
          </a:p>
          <a:p>
            <a:pPr lvl="1"/>
            <a:r>
              <a:rPr kumimoji="1" lang="ja-JP" altLang="en-US"/>
              <a:t>全体が均一にぼけていれば周期性を検出可能</a:t>
            </a:r>
            <a:endParaRPr kumimoji="1" lang="en-US" altLang="ja-JP" dirty="0"/>
          </a:p>
          <a:p>
            <a:pPr lvl="1"/>
            <a:r>
              <a:rPr lang="en-US" altLang="ja-JP" dirty="0"/>
              <a:t>Retina </a:t>
            </a:r>
            <a:r>
              <a:rPr lang="ja-JP" altLang="en-US"/>
              <a:t>画像の生成に使われているボケ分布の逆関数で中心をぼかす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1DF2B7-5189-CF4C-A09E-7BE44B4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39" y="1567345"/>
            <a:ext cx="1657712" cy="201219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3E84C1-4594-9445-96A8-BD2669B4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21" y="1567345"/>
            <a:ext cx="1661067" cy="20634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A315820-B973-1F4B-AD3A-ED214FE0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17" y="4543217"/>
            <a:ext cx="3463785" cy="21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689CB-8C10-6D4C-93D0-A98F7369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11949"/>
            <a:ext cx="788670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Odd</a:t>
            </a:r>
            <a:r>
              <a:rPr lang="en-US" altLang="ja-JP" sz="3600" dirty="0"/>
              <a:t> One Out </a:t>
            </a:r>
            <a:r>
              <a:rPr lang="ja-JP" altLang="en-US" sz="3600"/>
              <a:t>仲間はずれを探すタスク</a:t>
            </a:r>
            <a:endParaRPr kumimoji="1"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73824C-81F9-414A-B7DE-B14C6502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64" y="5189266"/>
            <a:ext cx="6456951" cy="19704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0C1D80-550B-894B-BC96-5D501853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64" y="3140765"/>
            <a:ext cx="6448814" cy="19679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3E4B8A7-2BCA-CC45-92AB-F7405B7CC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719" y="1020419"/>
            <a:ext cx="6460230" cy="196132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DA9C7C-814D-9B42-8229-D352E224740B}"/>
              </a:ext>
            </a:extLst>
          </p:cNvPr>
          <p:cNvSpPr txBox="1"/>
          <p:nvPr/>
        </p:nvSpPr>
        <p:spPr>
          <a:xfrm>
            <a:off x="7673009" y="5414550"/>
            <a:ext cx="18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右上のバー</a:t>
            </a:r>
            <a:endParaRPr kumimoji="1" lang="en-US" altLang="ja-JP" dirty="0"/>
          </a:p>
          <a:p>
            <a:r>
              <a:rPr kumimoji="1" lang="ja-JP" altLang="en-US"/>
              <a:t>が動いている</a:t>
            </a:r>
          </a:p>
        </p:txBody>
      </p:sp>
    </p:spTree>
    <p:extLst>
      <p:ext uri="{BB962C8B-B14F-4D97-AF65-F5344CB8AC3E}">
        <p14:creationId xmlns:p14="http://schemas.microsoft.com/office/powerpoint/2010/main" val="386766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0F6B1-27C3-3B48-80AF-8D393E2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デモ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D2550-9596-594F-B5B8-FEFE4780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47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5FEF8-89FC-4449-85B0-A100A0E4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0"/>
            <a:ext cx="7886700" cy="1325563"/>
          </a:xfrm>
        </p:spPr>
        <p:txBody>
          <a:bodyPr/>
          <a:lstStyle/>
          <a:p>
            <a:r>
              <a:rPr lang="ja-JP" altLang="en-US"/>
              <a:t>評価結果</a:t>
            </a:r>
            <a:endParaRPr kumimoji="1" lang="ja-JP" altLang="en-US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667E298D-AB89-F146-BA5B-4B19E407D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628261"/>
              </p:ext>
            </p:extLst>
          </p:nvPr>
        </p:nvGraphicFramePr>
        <p:xfrm>
          <a:off x="1039468" y="1494794"/>
          <a:ext cx="6954870" cy="5145271"/>
        </p:xfrm>
        <a:graphic>
          <a:graphicData uri="http://schemas.openxmlformats.org/drawingml/2006/table">
            <a:tbl>
              <a:tblPr/>
              <a:tblGrid>
                <a:gridCol w="1632265">
                  <a:extLst>
                    <a:ext uri="{9D8B030D-6E8A-4147-A177-3AD203B41FA5}">
                      <a16:colId xmlns:a16="http://schemas.microsoft.com/office/drawing/2014/main" val="1547624092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1145131906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3011942039"/>
                    </a:ext>
                  </a:extLst>
                </a:gridCol>
                <a:gridCol w="1064521">
                  <a:extLst>
                    <a:ext uri="{9D8B030D-6E8A-4147-A177-3AD203B41FA5}">
                      <a16:colId xmlns:a16="http://schemas.microsoft.com/office/drawing/2014/main" val="2661211458"/>
                    </a:ext>
                  </a:extLst>
                </a:gridCol>
                <a:gridCol w="1158356">
                  <a:extLst>
                    <a:ext uri="{9D8B030D-6E8A-4147-A177-3AD203B41FA5}">
                      <a16:colId xmlns:a16="http://schemas.microsoft.com/office/drawing/2014/main" val="4101901467"/>
                    </a:ext>
                  </a:extLst>
                </a:gridCol>
                <a:gridCol w="970686">
                  <a:extLst>
                    <a:ext uri="{9D8B030D-6E8A-4147-A177-3AD203B41FA5}">
                      <a16:colId xmlns:a16="http://schemas.microsoft.com/office/drawing/2014/main" val="1724627944"/>
                    </a:ext>
                  </a:extLst>
                </a:gridCol>
              </a:tblGrid>
              <a:tr h="4329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タスク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難易度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平均精度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平均ステップ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53622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Point To Target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0.969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23.228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0.395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121726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0.776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0.090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27.382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1.339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57430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0.669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29.686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1.343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14493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Change Detection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28.530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0.076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770697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0.991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28.592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0.071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147244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28.508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0.087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00601"/>
                  </a:ext>
                </a:extLst>
              </a:tr>
              <a:tr h="312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Odd One Out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99.252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12.281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15678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Search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0.931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55.388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6.001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29899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0.870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56.170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3.216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55971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0.916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55.612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3.362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57011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Multiple Object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Tracking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0.474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0.103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50.346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5.708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74759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0.439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0.114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48.610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5.370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328342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0.541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46.904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4.990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891859"/>
                  </a:ext>
                </a:extLst>
              </a:tr>
              <a:tr h="29806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Random Dot Motion</a:t>
                      </a:r>
                      <a:b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Discrimination</a:t>
                      </a:r>
                    </a:p>
                  </a:txBody>
                  <a:tcPr marL="105587" marR="105587" marT="52793" marB="5279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55.982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1.275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83666"/>
                  </a:ext>
                </a:extLst>
              </a:tr>
              <a:tr h="2838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0.983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56.238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1.309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44209"/>
                  </a:ext>
                </a:extLst>
              </a:tr>
              <a:tr h="2980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10645" marR="10645" marT="1064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0.329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0.131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69.638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12.227</a:t>
                      </a:r>
                    </a:p>
                  </a:txBody>
                  <a:tcPr marL="10645" marR="10645" marT="10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115545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29A221-9FEE-9849-9179-EB97CD9575AD}"/>
              </a:ext>
            </a:extLst>
          </p:cNvPr>
          <p:cNvSpPr txBox="1"/>
          <p:nvPr/>
        </p:nvSpPr>
        <p:spPr>
          <a:xfrm>
            <a:off x="821634" y="901148"/>
            <a:ext cx="561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評価スクリプトを</a:t>
            </a:r>
            <a:r>
              <a:rPr kumimoji="1" lang="en-US" altLang="ja-JP" dirty="0"/>
              <a:t>5</a:t>
            </a:r>
            <a:r>
              <a:rPr kumimoji="1" lang="ja-JP" altLang="en-US"/>
              <a:t>回実行して平均と標準偏差を計算</a:t>
            </a:r>
            <a:endParaRPr kumimoji="1" lang="en-US" altLang="ja-JP" dirty="0"/>
          </a:p>
          <a:p>
            <a:r>
              <a:rPr lang="en-US" altLang="ja-JP" dirty="0"/>
              <a:t>BG </a:t>
            </a:r>
            <a:r>
              <a:rPr lang="ja-JP" altLang="en-US"/>
              <a:t>はルールベース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3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4E6B9-34C3-9448-B216-6D30A11A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874"/>
            <a:ext cx="7886700" cy="1325563"/>
          </a:xfrm>
        </p:spPr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B57B78-8C6A-5648-A2EC-3268B575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067"/>
            <a:ext cx="7886700" cy="504562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モジュール</a:t>
            </a:r>
            <a:r>
              <a:rPr lang="ja-JP" altLang="en-US"/>
              <a:t>に機能を分ける</a:t>
            </a:r>
            <a:endParaRPr lang="en-US" altLang="ja-JP" dirty="0"/>
          </a:p>
          <a:p>
            <a:r>
              <a:rPr kumimoji="1" lang="ja-JP" altLang="en-US"/>
              <a:t>タスクを時間軸と状態に沿って</a:t>
            </a:r>
            <a:r>
              <a:rPr kumimoji="1" lang="ja-JP" altLang="en-US">
                <a:solidFill>
                  <a:srgbClr val="FF0000"/>
                </a:solidFill>
              </a:rPr>
              <a:t>フェーズ</a:t>
            </a:r>
            <a:r>
              <a:rPr kumimoji="1" lang="ja-JP" altLang="en-US"/>
              <a:t>に分ける</a:t>
            </a:r>
            <a:endParaRPr kumimoji="1" lang="en-US" altLang="ja-JP" dirty="0"/>
          </a:p>
          <a:p>
            <a:r>
              <a:rPr kumimoji="1" lang="ja-JP" altLang="en-US"/>
              <a:t>各モジュールをできるだけ</a:t>
            </a:r>
            <a:r>
              <a:rPr kumimoji="1" lang="ja-JP" altLang="en-US">
                <a:solidFill>
                  <a:srgbClr val="FF0000"/>
                </a:solidFill>
              </a:rPr>
              <a:t>シンプル</a:t>
            </a:r>
            <a:r>
              <a:rPr kumimoji="1" lang="ja-JP" altLang="en-US"/>
              <a:t>に</a:t>
            </a:r>
            <a:r>
              <a:rPr kumimoji="1" lang="en-US" altLang="ja-JP" dirty="0"/>
              <a:t>(</a:t>
            </a:r>
            <a:r>
              <a:rPr kumimoji="1" lang="ja-JP" altLang="en-US"/>
              <a:t>次元削減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モジュール間の</a:t>
            </a:r>
            <a:r>
              <a:rPr lang="ja-JP" altLang="en-US">
                <a:solidFill>
                  <a:srgbClr val="FF0000"/>
                </a:solidFill>
              </a:rPr>
              <a:t>結合を疎</a:t>
            </a:r>
            <a:r>
              <a:rPr lang="ja-JP" altLang="en-US"/>
              <a:t>に</a:t>
            </a:r>
            <a:r>
              <a:rPr lang="en-US" altLang="ja-JP" dirty="0"/>
              <a:t> (</a:t>
            </a:r>
            <a:r>
              <a:rPr lang="ja-JP" altLang="en-US"/>
              <a:t>個別に学習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　　　　　　　　↓</a:t>
            </a:r>
            <a:endParaRPr kumimoji="1" lang="en-US" altLang="ja-JP" dirty="0"/>
          </a:p>
          <a:p>
            <a:r>
              <a:rPr lang="ja-JP" altLang="en-US"/>
              <a:t>強化学習でなくても</a:t>
            </a:r>
            <a:r>
              <a:rPr kumimoji="1" lang="ja-JP" altLang="en-US"/>
              <a:t>ルール</a:t>
            </a:r>
            <a:r>
              <a:rPr kumimoji="1" lang="en-US" altLang="ja-JP" dirty="0"/>
              <a:t>(if-then)</a:t>
            </a:r>
            <a:r>
              <a:rPr kumimoji="1" lang="ja-JP" altLang="en-US"/>
              <a:t>ベースである程度解ける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↓</a:t>
            </a:r>
            <a:endParaRPr lang="en-US" altLang="ja-JP" dirty="0"/>
          </a:p>
          <a:p>
            <a:r>
              <a:rPr lang="en-US" altLang="ja-JP" dirty="0" err="1"/>
              <a:t>BriCA</a:t>
            </a:r>
            <a:r>
              <a:rPr lang="en-US" altLang="ja-JP" dirty="0"/>
              <a:t> </a:t>
            </a:r>
            <a:r>
              <a:rPr lang="ja-JP" altLang="en-US"/>
              <a:t>モデル</a:t>
            </a:r>
            <a:r>
              <a:rPr lang="en-US" altLang="ja-JP" dirty="0"/>
              <a:t>(oculomotor)</a:t>
            </a:r>
            <a:r>
              <a:rPr lang="ja-JP" altLang="en-US"/>
              <a:t>自体の妥当性がある程度証明された？</a:t>
            </a:r>
            <a:endParaRPr lang="en-US" altLang="ja-JP" dirty="0"/>
          </a:p>
          <a:p>
            <a:pPr lvl="1"/>
            <a:r>
              <a:rPr kumimoji="1" lang="ja-JP" altLang="en-US"/>
              <a:t>モジュールへの機能の割り振り方とデータの流れ</a:t>
            </a:r>
            <a:endParaRPr kumimoji="1" lang="en-US" altLang="ja-JP" dirty="0"/>
          </a:p>
          <a:p>
            <a:pPr lvl="1"/>
            <a:r>
              <a:rPr lang="ja-JP" altLang="en-US"/>
              <a:t>スタブ開発</a:t>
            </a:r>
            <a:r>
              <a:rPr lang="en-US" altLang="ja-JP" dirty="0"/>
              <a:t> (</a:t>
            </a:r>
            <a:r>
              <a:rPr lang="ja-JP" altLang="en-US"/>
              <a:t>モジュール毎に学習</a:t>
            </a:r>
            <a:r>
              <a:rPr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36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B39E8-7CC0-2A41-B64E-41AB4E9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87326"/>
            <a:ext cx="8267700" cy="1325563"/>
          </a:xfrm>
        </p:spPr>
        <p:txBody>
          <a:bodyPr/>
          <a:lstStyle/>
          <a:p>
            <a:r>
              <a:rPr kumimoji="1" lang="ja-JP" altLang="en-US"/>
              <a:t>各モジュール</a:t>
            </a:r>
            <a:r>
              <a:rPr lang="ja-JP" altLang="en-US"/>
              <a:t>を</a:t>
            </a:r>
            <a:r>
              <a:rPr lang="en-US" altLang="ja-JP" dirty="0"/>
              <a:t> NN </a:t>
            </a:r>
            <a:r>
              <a:rPr lang="ja-JP" altLang="en-US"/>
              <a:t>で考えると</a:t>
            </a:r>
            <a:r>
              <a:rPr lang="en-US" altLang="ja-JP" dirty="0"/>
              <a:t>…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C76757E-172B-0243-A16C-BBA374F16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647825"/>
            <a:ext cx="7735712" cy="435133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AD8D34-37A6-2F4F-9DB1-02E4B68C0C48}"/>
              </a:ext>
            </a:extLst>
          </p:cNvPr>
          <p:cNvGrpSpPr/>
          <p:nvPr/>
        </p:nvGrpSpPr>
        <p:grpSpPr>
          <a:xfrm>
            <a:off x="2610678" y="2575229"/>
            <a:ext cx="1099931" cy="1032558"/>
            <a:chOff x="2610678" y="2615379"/>
            <a:chExt cx="1099931" cy="10325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8A8AB84-CB95-2547-A0E7-EDF54D95CF03}"/>
                </a:ext>
              </a:extLst>
            </p:cNvPr>
            <p:cNvSpPr/>
            <p:nvPr/>
          </p:nvSpPr>
          <p:spPr>
            <a:xfrm>
              <a:off x="2610678" y="2981739"/>
              <a:ext cx="1099931" cy="6661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43A0089-28EF-3247-B40F-E4AF53DCC1F8}"/>
                </a:ext>
              </a:extLst>
            </p:cNvPr>
            <p:cNvSpPr txBox="1"/>
            <p:nvPr/>
          </p:nvSpPr>
          <p:spPr>
            <a:xfrm>
              <a:off x="2713700" y="2615379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BC5563-E743-374F-A575-CEA2BCA51C0A}"/>
              </a:ext>
            </a:extLst>
          </p:cNvPr>
          <p:cNvGrpSpPr/>
          <p:nvPr/>
        </p:nvGrpSpPr>
        <p:grpSpPr>
          <a:xfrm>
            <a:off x="6715660" y="1370775"/>
            <a:ext cx="1099932" cy="1066799"/>
            <a:chOff x="2630000" y="2844560"/>
            <a:chExt cx="1080609" cy="118410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569A830-F2DB-A547-B74D-D4649E72F5CB}"/>
                </a:ext>
              </a:extLst>
            </p:cNvPr>
            <p:cNvSpPr/>
            <p:nvPr/>
          </p:nvSpPr>
          <p:spPr>
            <a:xfrm>
              <a:off x="2630000" y="3253813"/>
              <a:ext cx="1080609" cy="7748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10DC86E-E40B-FC49-85F1-4DD94453F49F}"/>
                </a:ext>
              </a:extLst>
            </p:cNvPr>
            <p:cNvSpPr txBox="1"/>
            <p:nvPr/>
          </p:nvSpPr>
          <p:spPr>
            <a:xfrm>
              <a:off x="2713700" y="2844560"/>
              <a:ext cx="904568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520B30-3411-F64E-81A7-22A378FB3843}"/>
              </a:ext>
            </a:extLst>
          </p:cNvPr>
          <p:cNvGrpSpPr/>
          <p:nvPr/>
        </p:nvGrpSpPr>
        <p:grpSpPr>
          <a:xfrm>
            <a:off x="4064662" y="2554535"/>
            <a:ext cx="2038425" cy="1033420"/>
            <a:chOff x="4064662" y="2732335"/>
            <a:chExt cx="2038425" cy="10334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7D0E017-5C6F-9D49-A7D7-80D2201C5EC1}"/>
                </a:ext>
              </a:extLst>
            </p:cNvPr>
            <p:cNvSpPr/>
            <p:nvPr/>
          </p:nvSpPr>
          <p:spPr>
            <a:xfrm>
              <a:off x="4493342" y="3075147"/>
              <a:ext cx="1091381" cy="690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F4ED837-93F1-7049-813E-4A3CB8E9D69D}"/>
                </a:ext>
              </a:extLst>
            </p:cNvPr>
            <p:cNvSpPr txBox="1"/>
            <p:nvPr/>
          </p:nvSpPr>
          <p:spPr>
            <a:xfrm>
              <a:off x="4064662" y="2732335"/>
              <a:ext cx="20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Recurrent + Pool2D</a:t>
              </a:r>
              <a:endParaRPr kumimoji="1" lang="ja-JP" altLang="en-US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E7A662-B818-294E-B851-EA4F9BE453D2}"/>
              </a:ext>
            </a:extLst>
          </p:cNvPr>
          <p:cNvCxnSpPr>
            <a:cxnSpLocks/>
          </p:cNvCxnSpPr>
          <p:nvPr/>
        </p:nvCxnSpPr>
        <p:spPr>
          <a:xfrm flipV="1">
            <a:off x="1549376" y="3399663"/>
            <a:ext cx="1025330" cy="4812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2A0B2AD-1C02-4546-852C-D1EA713F6669}"/>
              </a:ext>
            </a:extLst>
          </p:cNvPr>
          <p:cNvGrpSpPr/>
          <p:nvPr/>
        </p:nvGrpSpPr>
        <p:grpSpPr>
          <a:xfrm>
            <a:off x="4572000" y="4479266"/>
            <a:ext cx="3149600" cy="1137677"/>
            <a:chOff x="4572000" y="4657066"/>
            <a:chExt cx="3149600" cy="113767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E2BE42F-636E-124C-A97F-7900E6473473}"/>
                </a:ext>
              </a:extLst>
            </p:cNvPr>
            <p:cNvSpPr/>
            <p:nvPr/>
          </p:nvSpPr>
          <p:spPr>
            <a:xfrm>
              <a:off x="4572000" y="5039832"/>
              <a:ext cx="3149600" cy="75491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958D075-AAE9-1A44-91E0-9B428A03A41F}"/>
                </a:ext>
              </a:extLst>
            </p:cNvPr>
            <p:cNvSpPr txBox="1"/>
            <p:nvPr/>
          </p:nvSpPr>
          <p:spPr>
            <a:xfrm>
              <a:off x="5082363" y="4657066"/>
              <a:ext cx="212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Activation Function</a:t>
              </a:r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E389AAC-3E59-0743-9F43-10D570793952}"/>
              </a:ext>
            </a:extLst>
          </p:cNvPr>
          <p:cNvGrpSpPr/>
          <p:nvPr/>
        </p:nvGrpSpPr>
        <p:grpSpPr>
          <a:xfrm>
            <a:off x="1543665" y="2131600"/>
            <a:ext cx="5171995" cy="1740365"/>
            <a:chOff x="1543665" y="2309400"/>
            <a:chExt cx="5171995" cy="1740365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8A8206FA-079D-FD42-9E9E-DF640384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665" y="2309400"/>
              <a:ext cx="0" cy="174036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667AB75-B153-2A42-82C8-8428DB1D0CA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665" y="2328530"/>
              <a:ext cx="517199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5171D8-089F-FB4F-9506-FAE8F3E82CE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265625" y="2437574"/>
            <a:ext cx="1" cy="4597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C6BD6B2-5720-634E-987A-AE1A74DEDC31}"/>
              </a:ext>
            </a:extLst>
          </p:cNvPr>
          <p:cNvGrpSpPr/>
          <p:nvPr/>
        </p:nvGrpSpPr>
        <p:grpSpPr>
          <a:xfrm>
            <a:off x="6056680" y="2569087"/>
            <a:ext cx="2693620" cy="1018868"/>
            <a:chOff x="1951699" y="2653479"/>
            <a:chExt cx="2693620" cy="101886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3829109-E90F-D143-A43D-720B87A48AB4}"/>
                </a:ext>
              </a:extLst>
            </p:cNvPr>
            <p:cNvSpPr/>
            <p:nvPr/>
          </p:nvSpPr>
          <p:spPr>
            <a:xfrm>
              <a:off x="2610679" y="2981739"/>
              <a:ext cx="1099930" cy="69060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A548E4-4D27-E641-A33B-3D5B0A3BD34F}"/>
                </a:ext>
              </a:extLst>
            </p:cNvPr>
            <p:cNvSpPr txBox="1"/>
            <p:nvPr/>
          </p:nvSpPr>
          <p:spPr>
            <a:xfrm>
              <a:off x="1951699" y="2653479"/>
              <a:ext cx="269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Recurrent + </a:t>
              </a:r>
              <a:r>
                <a:rPr kumimoji="1" lang="en-US" altLang="ja-JP" dirty="0"/>
                <a:t>Conv2D + MLP</a:t>
              </a:r>
              <a:endParaRPr kumimoji="1" lang="ja-JP" altLang="en-US"/>
            </a:p>
          </p:txBody>
        </p:sp>
      </p:grp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011D381-52FC-1041-A405-301AC6D0888A}"/>
              </a:ext>
            </a:extLst>
          </p:cNvPr>
          <p:cNvCxnSpPr>
            <a:cxnSpLocks/>
          </p:cNvCxnSpPr>
          <p:nvPr/>
        </p:nvCxnSpPr>
        <p:spPr>
          <a:xfrm>
            <a:off x="3722485" y="3242294"/>
            <a:ext cx="782732" cy="3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7FB298A-4D9F-F74F-AB44-A072AF225A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84723" y="3242651"/>
            <a:ext cx="11309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EF700B-AC95-E04C-AC23-A085A87F6DF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39033" y="3587955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65586EB-C901-8145-95E7-02E6213B048A}"/>
              </a:ext>
            </a:extLst>
          </p:cNvPr>
          <p:cNvCxnSpPr>
            <a:cxnSpLocks/>
          </p:cNvCxnSpPr>
          <p:nvPr/>
        </p:nvCxnSpPr>
        <p:spPr>
          <a:xfrm flipH="1" flipV="1">
            <a:off x="2202426" y="5249223"/>
            <a:ext cx="2369574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1DE2B14-8A62-AD4D-8E79-04F34905612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543664" y="5505245"/>
            <a:ext cx="1" cy="544207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0200B99-DEB3-8042-B32B-4E75D3E249F4}"/>
              </a:ext>
            </a:extLst>
          </p:cNvPr>
          <p:cNvCxnSpPr>
            <a:cxnSpLocks/>
          </p:cNvCxnSpPr>
          <p:nvPr/>
        </p:nvCxnSpPr>
        <p:spPr>
          <a:xfrm flipV="1">
            <a:off x="1522399" y="5999163"/>
            <a:ext cx="5698288" cy="43890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4E3D21-08E6-024C-A725-4074499B3256}"/>
              </a:ext>
            </a:extLst>
          </p:cNvPr>
          <p:cNvCxnSpPr>
            <a:cxnSpLocks/>
          </p:cNvCxnSpPr>
          <p:nvPr/>
        </p:nvCxnSpPr>
        <p:spPr>
          <a:xfrm flipV="1">
            <a:off x="7220687" y="5630378"/>
            <a:ext cx="0" cy="3894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696F7C3-90FE-C946-A454-C103B942532C}"/>
              </a:ext>
            </a:extLst>
          </p:cNvPr>
          <p:cNvSpPr txBox="1"/>
          <p:nvPr/>
        </p:nvSpPr>
        <p:spPr>
          <a:xfrm>
            <a:off x="3002628" y="4859283"/>
            <a:ext cx="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Action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18403E-6240-694A-88F4-BCA697B6DA25}"/>
              </a:ext>
            </a:extLst>
          </p:cNvPr>
          <p:cNvSpPr txBox="1"/>
          <p:nvPr/>
        </p:nvSpPr>
        <p:spPr>
          <a:xfrm>
            <a:off x="3062003" y="1762268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C79B14-6841-E143-8DE8-B231152D570F}"/>
              </a:ext>
            </a:extLst>
          </p:cNvPr>
          <p:cNvSpPr txBox="1"/>
          <p:nvPr/>
        </p:nvSpPr>
        <p:spPr>
          <a:xfrm>
            <a:off x="1326226" y="3422835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2EF1869-B7F5-E841-88E3-4CED1409DDA7}"/>
              </a:ext>
            </a:extLst>
          </p:cNvPr>
          <p:cNvGrpSpPr/>
          <p:nvPr/>
        </p:nvGrpSpPr>
        <p:grpSpPr>
          <a:xfrm>
            <a:off x="850280" y="3871965"/>
            <a:ext cx="1470136" cy="1970152"/>
            <a:chOff x="850280" y="4049765"/>
            <a:chExt cx="1470136" cy="197015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0BA2C92-B701-0F4E-80A6-2E45AA51764D}"/>
                </a:ext>
              </a:extLst>
            </p:cNvPr>
            <p:cNvSpPr/>
            <p:nvPr/>
          </p:nvSpPr>
          <p:spPr>
            <a:xfrm>
              <a:off x="884903" y="4049765"/>
              <a:ext cx="1317523" cy="16332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2FAA7-77CC-274A-882D-3D3D8BFD7B12}"/>
                </a:ext>
              </a:extLst>
            </p:cNvPr>
            <p:cNvSpPr txBox="1"/>
            <p:nvPr/>
          </p:nvSpPr>
          <p:spPr>
            <a:xfrm>
              <a:off x="850280" y="5650585"/>
              <a:ext cx="147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Environment</a:t>
              </a:r>
              <a:endParaRPr kumimoji="1" lang="ja-JP" altLang="en-US"/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C96F918-6795-004A-8F18-9E2A7097DC54}"/>
              </a:ext>
            </a:extLst>
          </p:cNvPr>
          <p:cNvSpPr txBox="1"/>
          <p:nvPr/>
        </p:nvSpPr>
        <p:spPr>
          <a:xfrm>
            <a:off x="3319343" y="6049452"/>
            <a:ext cx="9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Reward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FC0E23-B2DF-9645-981D-A774F149E7BF}"/>
              </a:ext>
            </a:extLst>
          </p:cNvPr>
          <p:cNvSpPr txBox="1"/>
          <p:nvPr/>
        </p:nvSpPr>
        <p:spPr>
          <a:xfrm>
            <a:off x="6936076" y="5320579"/>
            <a:ext cx="6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22349A-1B92-5346-B87A-98EF8F73CF72}"/>
              </a:ext>
            </a:extLst>
          </p:cNvPr>
          <p:cNvSpPr txBox="1"/>
          <p:nvPr/>
        </p:nvSpPr>
        <p:spPr>
          <a:xfrm>
            <a:off x="4726378" y="5320579"/>
            <a:ext cx="6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ReLU</a:t>
            </a:r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1230D26-F0F2-D24E-B237-0AD28C3629A2}"/>
              </a:ext>
            </a:extLst>
          </p:cNvPr>
          <p:cNvCxnSpPr>
            <a:cxnSpLocks/>
          </p:cNvCxnSpPr>
          <p:nvPr/>
        </p:nvCxnSpPr>
        <p:spPr>
          <a:xfrm>
            <a:off x="7245868" y="3597852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4925AA-D614-7643-9904-A83452863C0C}"/>
              </a:ext>
            </a:extLst>
          </p:cNvPr>
          <p:cNvCxnSpPr>
            <a:cxnSpLocks/>
          </p:cNvCxnSpPr>
          <p:nvPr/>
        </p:nvCxnSpPr>
        <p:spPr>
          <a:xfrm flipH="1" flipV="1">
            <a:off x="5381015" y="5228615"/>
            <a:ext cx="1515305" cy="206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092E75-5C2A-6F4A-BFF2-A70691BCC657}"/>
              </a:ext>
            </a:extLst>
          </p:cNvPr>
          <p:cNvCxnSpPr>
            <a:cxnSpLocks/>
          </p:cNvCxnSpPr>
          <p:nvPr/>
        </p:nvCxnSpPr>
        <p:spPr>
          <a:xfrm flipH="1">
            <a:off x="2202426" y="3587955"/>
            <a:ext cx="2290916" cy="12606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9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8B619-F9C0-1044-B1D2-8BBAF8A2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CCDB5-0BF6-0040-90E9-1D40240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6845"/>
            <a:ext cx="7886700" cy="465468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BG </a:t>
            </a:r>
            <a:r>
              <a:rPr lang="ja-JP" altLang="en-US"/>
              <a:t>を単一モデルで強化学習</a:t>
            </a:r>
            <a:endParaRPr lang="en-US" altLang="ja-JP" dirty="0"/>
          </a:p>
          <a:p>
            <a:pPr lvl="1"/>
            <a:r>
              <a:rPr lang="en-US" altLang="ja-JP" dirty="0"/>
              <a:t>Retina </a:t>
            </a:r>
            <a:r>
              <a:rPr lang="ja-JP" altLang="en-US"/>
              <a:t>周りを</a:t>
            </a:r>
            <a:r>
              <a:rPr lang="en-US" altLang="ja-JP" dirty="0"/>
              <a:t> </a:t>
            </a:r>
            <a:r>
              <a:rPr lang="en-US" altLang="ja-JP" dirty="0" err="1"/>
              <a:t>numpy</a:t>
            </a:r>
            <a:r>
              <a:rPr lang="en-US" altLang="ja-JP" dirty="0"/>
              <a:t> </a:t>
            </a:r>
            <a:r>
              <a:rPr lang="ja-JP" altLang="en-US"/>
              <a:t>化すると速くなるかも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PFC </a:t>
            </a:r>
            <a:r>
              <a:rPr lang="ja-JP" altLang="en-US"/>
              <a:t>をルールベースから強化学習</a:t>
            </a:r>
            <a:r>
              <a:rPr lang="en-US" altLang="ja-JP" dirty="0"/>
              <a:t>(or </a:t>
            </a:r>
            <a:r>
              <a:rPr lang="ja-JP" altLang="en-US"/>
              <a:t>教師あり学習</a:t>
            </a:r>
            <a:r>
              <a:rPr lang="en-US" altLang="ja-JP" dirty="0"/>
              <a:t>)</a:t>
            </a:r>
            <a:r>
              <a:rPr lang="ja-JP" altLang="en-US"/>
              <a:t>ベースに</a:t>
            </a:r>
            <a:endParaRPr lang="en-US" altLang="ja-JP" dirty="0"/>
          </a:p>
          <a:p>
            <a:pPr lvl="1"/>
            <a:r>
              <a:rPr lang="ja-JP" altLang="en-US"/>
              <a:t>現在</a:t>
            </a:r>
            <a:r>
              <a:rPr lang="en-US" altLang="ja-JP" dirty="0"/>
              <a:t>, </a:t>
            </a:r>
            <a:r>
              <a:rPr lang="ja-JP" altLang="en-US"/>
              <a:t>タスクの検知だけは教師あり学習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モジュールをまたいだバックプロパゲーション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未知の問題に対して</a:t>
            </a:r>
            <a:r>
              <a:rPr lang="en-US" altLang="ja-JP" dirty="0"/>
              <a:t>, </a:t>
            </a:r>
            <a:r>
              <a:rPr lang="ja-JP" altLang="en-US"/>
              <a:t>タスクをサブタスクに分解できるか？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新しいフェーズ</a:t>
            </a:r>
            <a:r>
              <a:rPr lang="ja-JP" altLang="en-US"/>
              <a:t>を学習で獲得できるか？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サブゴール</a:t>
            </a:r>
            <a:r>
              <a:rPr lang="ja-JP" altLang="en-US"/>
              <a:t>は何かを学習できるか？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240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42755-F72D-0C49-8A0F-7ABAEB06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D9F00-58BD-6843-9391-E8DE71F9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モジュール全体像</a:t>
            </a:r>
            <a:endParaRPr kumimoji="1" lang="en-US" altLang="ja-JP" dirty="0"/>
          </a:p>
          <a:p>
            <a:r>
              <a:rPr lang="ja-JP" altLang="en-US"/>
              <a:t>実装上のトピック</a:t>
            </a:r>
            <a:endParaRPr lang="en-US" altLang="ja-JP" dirty="0"/>
          </a:p>
          <a:p>
            <a:r>
              <a:rPr kumimoji="1" lang="ja-JP" altLang="en-US"/>
              <a:t>デモ</a:t>
            </a:r>
            <a:endParaRPr kumimoji="1" lang="en-US" altLang="ja-JP" dirty="0"/>
          </a:p>
          <a:p>
            <a:r>
              <a:rPr lang="ja-JP" altLang="en-US"/>
              <a:t>考察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914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4EEA4-05BF-3246-8C7A-E8AC1AF5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8D7EE-5912-A548-92F1-D52E5810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https://github.com/susumuota/oculomotor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https://github.com/susumuota/oculoenv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FDBE3-A52A-DA45-86A5-656772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E6CF1-8239-E94C-A454-042ABAE6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眼球運動に関する</a:t>
            </a:r>
            <a:r>
              <a:rPr lang="en-US" altLang="ja-JP" dirty="0"/>
              <a:t>6</a:t>
            </a:r>
            <a:r>
              <a:rPr lang="ja-JP" altLang="en-US"/>
              <a:t>つの視覚タスクを解く</a:t>
            </a:r>
            <a:r>
              <a:rPr lang="ja-JP" altLang="en-US">
                <a:solidFill>
                  <a:srgbClr val="FF0000"/>
                </a:solidFill>
              </a:rPr>
              <a:t>単一の計算モデル</a:t>
            </a:r>
            <a:r>
              <a:rPr lang="ja-JP" altLang="en-US"/>
              <a:t>を作成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並列性・積分・時間軸・記憶</a:t>
            </a:r>
            <a:r>
              <a:rPr lang="ja-JP" altLang="en-US"/>
              <a:t>等に着目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85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D70FD-B568-ED4E-9879-DA457CA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1326"/>
            <a:ext cx="7886700" cy="1325563"/>
          </a:xfrm>
        </p:spPr>
        <p:txBody>
          <a:bodyPr/>
          <a:lstStyle/>
          <a:p>
            <a:r>
              <a:rPr kumimoji="1" lang="ja-JP" altLang="en-US"/>
              <a:t>設計方針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8B2375-7230-4142-93DD-AF21FCC8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89100"/>
            <a:ext cx="8409333" cy="48053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/>
              <a:t>並列性</a:t>
            </a:r>
            <a:endParaRPr kumimoji="1" lang="en-US" altLang="ja-JP" dirty="0"/>
          </a:p>
          <a:p>
            <a:pPr lvl="1"/>
            <a:r>
              <a:rPr kumimoji="1" lang="ja-JP" altLang="en-US"/>
              <a:t>モジュール間の結びつきをなるべく</a:t>
            </a:r>
            <a:r>
              <a:rPr kumimoji="1" lang="ja-JP" altLang="en-US">
                <a:solidFill>
                  <a:srgbClr val="FF0000"/>
                </a:solidFill>
              </a:rPr>
              <a:t>疎</a:t>
            </a:r>
            <a:r>
              <a:rPr kumimoji="1" lang="ja-JP" altLang="en-US"/>
              <a:t>に</a:t>
            </a:r>
            <a:endParaRPr kumimoji="1" lang="en-US" altLang="ja-JP" dirty="0"/>
          </a:p>
          <a:p>
            <a:pPr lvl="1"/>
            <a:r>
              <a:rPr lang="ja-JP" altLang="en-US"/>
              <a:t>階層的・並列的アーキテクチャ→</a:t>
            </a:r>
            <a:r>
              <a:rPr kumimoji="1" lang="ja-JP" altLang="en-US">
                <a:solidFill>
                  <a:srgbClr val="FF0000"/>
                </a:solidFill>
              </a:rPr>
              <a:t>サブサンプションアーキテクチャ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/>
              <a:t>モジュールをまたいだバックプロパゲーションは行わない</a:t>
            </a:r>
            <a:endParaRPr kumimoji="1" lang="en-US" altLang="ja-JP" dirty="0"/>
          </a:p>
          <a:p>
            <a:pPr lvl="1"/>
            <a:r>
              <a:rPr lang="ja-JP" altLang="en-US"/>
              <a:t>→非同期分散計算をやりやすくする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/>
              <a:t>積分</a:t>
            </a:r>
            <a:endParaRPr lang="en-US" altLang="ja-JP" dirty="0"/>
          </a:p>
          <a:p>
            <a:pPr lvl="1"/>
            <a:r>
              <a:rPr kumimoji="1" lang="ja-JP" altLang="en-US">
                <a:solidFill>
                  <a:srgbClr val="FF0000"/>
                </a:solidFill>
              </a:rPr>
              <a:t>アキュムレータ</a:t>
            </a:r>
            <a:r>
              <a:rPr kumimoji="1" lang="ja-JP" altLang="en-US"/>
              <a:t>による時間積分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時間軸</a:t>
            </a:r>
            <a:endParaRPr kumimoji="1" lang="en-US" altLang="ja-JP" dirty="0"/>
          </a:p>
          <a:p>
            <a:pPr lvl="1"/>
            <a:r>
              <a:rPr lang="ja-JP" altLang="en-US"/>
              <a:t>ステップ数</a:t>
            </a:r>
            <a:r>
              <a:rPr lang="en-US" altLang="ja-JP" dirty="0"/>
              <a:t>(</a:t>
            </a:r>
            <a:r>
              <a:rPr lang="ja-JP" altLang="en-US"/>
              <a:t>時間軸</a:t>
            </a:r>
            <a:r>
              <a:rPr lang="en-US" altLang="ja-JP" dirty="0"/>
              <a:t>)</a:t>
            </a:r>
            <a:r>
              <a:rPr lang="ja-JP" altLang="en-US"/>
              <a:t>と状態をもとに</a:t>
            </a:r>
            <a:r>
              <a:rPr lang="ja-JP" altLang="en-US">
                <a:solidFill>
                  <a:srgbClr val="FF0000"/>
                </a:solidFill>
              </a:rPr>
              <a:t>フェーズ</a:t>
            </a:r>
            <a:r>
              <a:rPr lang="ja-JP" altLang="en-US"/>
              <a:t>を定義</a:t>
            </a:r>
            <a:endParaRPr lang="en-US" altLang="ja-JP" dirty="0"/>
          </a:p>
          <a:p>
            <a:pPr lvl="1"/>
            <a:r>
              <a:rPr lang="ja-JP" altLang="en-US"/>
              <a:t>→モジュール毎のサブタスク→</a:t>
            </a:r>
            <a:r>
              <a:rPr lang="ja-JP" altLang="en-US">
                <a:solidFill>
                  <a:srgbClr val="FF0000"/>
                </a:solidFill>
              </a:rPr>
              <a:t>サブゴール</a:t>
            </a:r>
            <a:r>
              <a:rPr lang="ja-JP" altLang="en-US"/>
              <a:t>の学習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記憶</a:t>
            </a:r>
            <a:endParaRPr kumimoji="1"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ワーキングメモリ</a:t>
            </a:r>
            <a:r>
              <a:rPr lang="ja-JP" altLang="en-US"/>
              <a:t>を使って過去の状態を保存</a:t>
            </a:r>
            <a:endParaRPr lang="en-US" altLang="ja-JP" dirty="0"/>
          </a:p>
          <a:p>
            <a:pPr lvl="1"/>
            <a:r>
              <a:rPr lang="ja-JP" altLang="en-US"/>
              <a:t>現在の状態と比較して変化を検出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3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FCC-9E47-3144-B1EF-B2404F75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kumimoji="1" lang="ja-JP" altLang="en-US"/>
              <a:t>モジュールの全体像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F3FC523-53EC-204C-93AC-52A5A4C9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406525"/>
            <a:ext cx="773571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43CD-CB08-3F4F-A55D-3074FDFE5779}"/>
              </a:ext>
            </a:extLst>
          </p:cNvPr>
          <p:cNvSpPr txBox="1"/>
          <p:nvPr/>
        </p:nvSpPr>
        <p:spPr>
          <a:xfrm>
            <a:off x="4032250" y="6273800"/>
            <a:ext cx="47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https://github.com/wbap/oculomotor/wiki/</a:t>
            </a:r>
            <a:r>
              <a:rPr lang="ja-JP" altLang="en-US" sz="1200"/>
              <a:t>アーキテクチャ概要</a:t>
            </a:r>
            <a:r>
              <a:rPr lang="en-US" altLang="ja-JP" sz="1200" dirty="0"/>
              <a:t> </a:t>
            </a:r>
            <a:r>
              <a:rPr lang="ja-JP" altLang="en-US" sz="1200"/>
              <a:t>より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8286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33D16-7DC9-DD42-92F7-65E09870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各タスクが必要とする機能</a:t>
            </a:r>
          </a:p>
        </p:txBody>
      </p:sp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A4E1CC4A-C5EB-AA4C-B45C-8FB707BFF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66652"/>
          <a:ext cx="7886701" cy="3469284"/>
        </p:xfrm>
        <a:graphic>
          <a:graphicData uri="http://schemas.openxmlformats.org/drawingml/2006/table">
            <a:tbl>
              <a:tblPr/>
              <a:tblGrid>
                <a:gridCol w="1432476">
                  <a:extLst>
                    <a:ext uri="{9D8B030D-6E8A-4147-A177-3AD203B41FA5}">
                      <a16:colId xmlns:a16="http://schemas.microsoft.com/office/drawing/2014/main" val="1220718524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1975093357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2839177265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861066318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3372237529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2359319254"/>
                    </a:ext>
                  </a:extLst>
                </a:gridCol>
                <a:gridCol w="2415285">
                  <a:extLst>
                    <a:ext uri="{9D8B030D-6E8A-4147-A177-3AD203B41FA5}">
                      <a16:colId xmlns:a16="http://schemas.microsoft.com/office/drawing/2014/main" val="4004557059"/>
                    </a:ext>
                  </a:extLst>
                </a:gridCol>
              </a:tblGrid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タスク名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探索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Saliency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Map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Template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Matching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Working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Memory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Optical</a:t>
                      </a:r>
                      <a:b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Flow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備考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871166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Point To Target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探索しながらテンプレートマッチング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52231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Change Detection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ワーキングメモリに変更前の状態を保存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20766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Odd One Out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全探索するハメになるとステップ増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39139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Search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一定時間探索後に判断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41785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Multiple Object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Tracking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フェーズを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つに分けて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,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緑丸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青丸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黒丸のテンプレートマッチ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586240"/>
                  </a:ext>
                </a:extLst>
              </a:tr>
              <a:tr h="4956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Random Dot Motion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Discrimination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粒子の動きを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Opt. Flow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で検知</a:t>
                      </a:r>
                    </a:p>
                  </a:txBody>
                  <a:tcPr marL="8081" marR="8081" marT="80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2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7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FCC-9E47-3144-B1EF-B2404F75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lang="ja-JP" altLang="en-US"/>
              <a:t>各機能の割り振り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F3FC523-53EC-204C-93AC-52A5A4C96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406525"/>
            <a:ext cx="7735712" cy="435133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343CD-CB08-3F4F-A55D-3074FDFE5779}"/>
              </a:ext>
            </a:extLst>
          </p:cNvPr>
          <p:cNvSpPr txBox="1"/>
          <p:nvPr/>
        </p:nvSpPr>
        <p:spPr>
          <a:xfrm>
            <a:off x="4032250" y="6273800"/>
            <a:ext cx="473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https://github.com/wbap/oculomotor/wiki/</a:t>
            </a:r>
            <a:r>
              <a:rPr lang="ja-JP" altLang="en-US" sz="1200"/>
              <a:t>アーキテクチャ概要</a:t>
            </a:r>
            <a:r>
              <a:rPr lang="en-US" altLang="ja-JP" sz="1200" dirty="0"/>
              <a:t> </a:t>
            </a:r>
            <a:r>
              <a:rPr lang="ja-JP" altLang="en-US" sz="1200"/>
              <a:t>より</a:t>
            </a:r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9588CD-8DF5-F747-92C2-80307237244A}"/>
              </a:ext>
            </a:extLst>
          </p:cNvPr>
          <p:cNvSpPr txBox="1"/>
          <p:nvPr/>
        </p:nvSpPr>
        <p:spPr>
          <a:xfrm>
            <a:off x="2464905" y="2027582"/>
            <a:ext cx="1762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Template</a:t>
            </a:r>
          </a:p>
          <a:p>
            <a:r>
              <a:rPr lang="en-US" altLang="ja-JP" sz="2400" dirty="0"/>
              <a:t>Opt. Flow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56BC5F-CDFC-E14D-B57D-C73A364DF3B5}"/>
              </a:ext>
            </a:extLst>
          </p:cNvPr>
          <p:cNvSpPr txBox="1"/>
          <p:nvPr/>
        </p:nvSpPr>
        <p:spPr>
          <a:xfrm>
            <a:off x="4121424" y="2239620"/>
            <a:ext cx="181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Accumulator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906E1F-292D-5343-9E16-5ADE67637750}"/>
              </a:ext>
            </a:extLst>
          </p:cNvPr>
          <p:cNvSpPr txBox="1"/>
          <p:nvPr/>
        </p:nvSpPr>
        <p:spPr>
          <a:xfrm>
            <a:off x="8123581" y="2902227"/>
            <a:ext cx="111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Phase</a:t>
            </a:r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C60EE1-AE8F-8A4D-B8ED-C72BD7594464}"/>
              </a:ext>
            </a:extLst>
          </p:cNvPr>
          <p:cNvSpPr txBox="1"/>
          <p:nvPr/>
        </p:nvSpPr>
        <p:spPr>
          <a:xfrm>
            <a:off x="6202019" y="3432315"/>
            <a:ext cx="238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Working Memory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5C8D99-A805-C143-BD20-E9CC6BAB5B93}"/>
              </a:ext>
            </a:extLst>
          </p:cNvPr>
          <p:cNvSpPr txBox="1"/>
          <p:nvPr/>
        </p:nvSpPr>
        <p:spPr>
          <a:xfrm>
            <a:off x="6122505" y="1192698"/>
            <a:ext cx="24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Allocentric Image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F02567-40C9-0D4F-A84D-45B867BEEC7A}"/>
              </a:ext>
            </a:extLst>
          </p:cNvPr>
          <p:cNvSpPr txBox="1"/>
          <p:nvPr/>
        </p:nvSpPr>
        <p:spPr>
          <a:xfrm>
            <a:off x="6175512" y="2398644"/>
            <a:ext cx="312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Subsumption</a:t>
            </a:r>
            <a:r>
              <a:rPr lang="en-US" altLang="ja-JP" sz="2000" dirty="0"/>
              <a:t> Architecture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FD725A-89AC-6F44-9C0F-2284C10A3D17}"/>
              </a:ext>
            </a:extLst>
          </p:cNvPr>
          <p:cNvSpPr txBox="1"/>
          <p:nvPr/>
        </p:nvSpPr>
        <p:spPr>
          <a:xfrm>
            <a:off x="8110329" y="2648277"/>
            <a:ext cx="12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Task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FE6EE-9987-9E47-BB8E-883B9751FF57}"/>
              </a:ext>
            </a:extLst>
          </p:cNvPr>
          <p:cNvSpPr txBox="1"/>
          <p:nvPr/>
        </p:nvSpPr>
        <p:spPr>
          <a:xfrm>
            <a:off x="6188768" y="3109941"/>
            <a:ext cx="130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Saliency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106BAA-5615-7940-8912-DF37C03D9939}"/>
              </a:ext>
            </a:extLst>
          </p:cNvPr>
          <p:cNvSpPr txBox="1"/>
          <p:nvPr/>
        </p:nvSpPr>
        <p:spPr>
          <a:xfrm>
            <a:off x="6427306" y="4346715"/>
            <a:ext cx="249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Actor-Critic</a:t>
            </a:r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48DCB1-8906-A341-A84A-0F71BA76C4D8}"/>
              </a:ext>
            </a:extLst>
          </p:cNvPr>
          <p:cNvSpPr txBox="1"/>
          <p:nvPr/>
        </p:nvSpPr>
        <p:spPr>
          <a:xfrm>
            <a:off x="4638263" y="4359962"/>
            <a:ext cx="201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ReLU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6D618A-3380-B24E-8E27-8040F4E948F1}"/>
              </a:ext>
            </a:extLst>
          </p:cNvPr>
          <p:cNvSpPr txBox="1"/>
          <p:nvPr/>
        </p:nvSpPr>
        <p:spPr>
          <a:xfrm>
            <a:off x="672546" y="3313044"/>
            <a:ext cx="184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Retina </a:t>
            </a:r>
            <a:r>
              <a:rPr lang="en-US" altLang="ja-JP" sz="2400" dirty="0"/>
              <a:t>Image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FA92AD-AC83-9047-B100-7A776E0F129E}"/>
              </a:ext>
            </a:extLst>
          </p:cNvPr>
          <p:cNvSpPr txBox="1"/>
          <p:nvPr/>
        </p:nvSpPr>
        <p:spPr>
          <a:xfrm>
            <a:off x="3578086" y="1391477"/>
            <a:ext cx="20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Retina + Angle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832A32-5ACE-4E41-9BA6-256269202FBF}"/>
              </a:ext>
            </a:extLst>
          </p:cNvPr>
          <p:cNvSpPr txBox="1"/>
          <p:nvPr/>
        </p:nvSpPr>
        <p:spPr>
          <a:xfrm>
            <a:off x="3843129" y="5446644"/>
            <a:ext cx="17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Reward</a:t>
            </a:r>
            <a:endParaRPr kumimoji="1" lang="ja-JP" alt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D997FF-C91B-B049-B5AF-90552ABD26E8}"/>
              </a:ext>
            </a:extLst>
          </p:cNvPr>
          <p:cNvSpPr txBox="1"/>
          <p:nvPr/>
        </p:nvSpPr>
        <p:spPr>
          <a:xfrm>
            <a:off x="2743201" y="4585252"/>
            <a:ext cx="13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Action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7168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B39E8-7CC0-2A41-B64E-41AB4E96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87326"/>
            <a:ext cx="8267700" cy="1325563"/>
          </a:xfrm>
        </p:spPr>
        <p:txBody>
          <a:bodyPr/>
          <a:lstStyle/>
          <a:p>
            <a:r>
              <a:rPr kumimoji="1" lang="ja-JP" altLang="en-US"/>
              <a:t>各モジュール</a:t>
            </a:r>
            <a:r>
              <a:rPr lang="ja-JP" altLang="en-US"/>
              <a:t>を</a:t>
            </a:r>
            <a:r>
              <a:rPr lang="en-US" altLang="ja-JP" dirty="0"/>
              <a:t> NN </a:t>
            </a:r>
            <a:r>
              <a:rPr lang="ja-JP" altLang="en-US"/>
              <a:t>で考えると</a:t>
            </a:r>
            <a:r>
              <a:rPr lang="en-US" altLang="ja-JP" dirty="0"/>
              <a:t>…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C76757E-172B-0243-A16C-BBA374F16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144" y="1647825"/>
            <a:ext cx="7735712" cy="435133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AD8D34-37A6-2F4F-9DB1-02E4B68C0C48}"/>
              </a:ext>
            </a:extLst>
          </p:cNvPr>
          <p:cNvGrpSpPr/>
          <p:nvPr/>
        </p:nvGrpSpPr>
        <p:grpSpPr>
          <a:xfrm>
            <a:off x="2610678" y="2575229"/>
            <a:ext cx="1099931" cy="1032558"/>
            <a:chOff x="2610678" y="2615379"/>
            <a:chExt cx="1099931" cy="103255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8A8AB84-CB95-2547-A0E7-EDF54D95CF03}"/>
                </a:ext>
              </a:extLst>
            </p:cNvPr>
            <p:cNvSpPr/>
            <p:nvPr/>
          </p:nvSpPr>
          <p:spPr>
            <a:xfrm>
              <a:off x="2610678" y="2981739"/>
              <a:ext cx="1099931" cy="6661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43A0089-28EF-3247-B40F-E4AF53DCC1F8}"/>
                </a:ext>
              </a:extLst>
            </p:cNvPr>
            <p:cNvSpPr txBox="1"/>
            <p:nvPr/>
          </p:nvSpPr>
          <p:spPr>
            <a:xfrm>
              <a:off x="2713700" y="2615379"/>
              <a:ext cx="90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BC5563-E743-374F-A575-CEA2BCA51C0A}"/>
              </a:ext>
            </a:extLst>
          </p:cNvPr>
          <p:cNvGrpSpPr/>
          <p:nvPr/>
        </p:nvGrpSpPr>
        <p:grpSpPr>
          <a:xfrm>
            <a:off x="6715660" y="1370775"/>
            <a:ext cx="1099932" cy="1066799"/>
            <a:chOff x="2630000" y="2844560"/>
            <a:chExt cx="1080609" cy="118410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569A830-F2DB-A547-B74D-D4649E72F5CB}"/>
                </a:ext>
              </a:extLst>
            </p:cNvPr>
            <p:cNvSpPr/>
            <p:nvPr/>
          </p:nvSpPr>
          <p:spPr>
            <a:xfrm>
              <a:off x="2630000" y="3253813"/>
              <a:ext cx="1080609" cy="77484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10DC86E-E40B-FC49-85F1-4DD94453F49F}"/>
                </a:ext>
              </a:extLst>
            </p:cNvPr>
            <p:cNvSpPr txBox="1"/>
            <p:nvPr/>
          </p:nvSpPr>
          <p:spPr>
            <a:xfrm>
              <a:off x="2713700" y="2844560"/>
              <a:ext cx="904568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Conv2D</a:t>
              </a:r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520B30-3411-F64E-81A7-22A378FB3843}"/>
              </a:ext>
            </a:extLst>
          </p:cNvPr>
          <p:cNvGrpSpPr/>
          <p:nvPr/>
        </p:nvGrpSpPr>
        <p:grpSpPr>
          <a:xfrm>
            <a:off x="4064662" y="2554535"/>
            <a:ext cx="2038425" cy="1033420"/>
            <a:chOff x="4064662" y="2732335"/>
            <a:chExt cx="2038425" cy="10334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7D0E017-5C6F-9D49-A7D7-80D2201C5EC1}"/>
                </a:ext>
              </a:extLst>
            </p:cNvPr>
            <p:cNvSpPr/>
            <p:nvPr/>
          </p:nvSpPr>
          <p:spPr>
            <a:xfrm>
              <a:off x="4493342" y="3075147"/>
              <a:ext cx="1091381" cy="690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F4ED837-93F1-7049-813E-4A3CB8E9D69D}"/>
                </a:ext>
              </a:extLst>
            </p:cNvPr>
            <p:cNvSpPr txBox="1"/>
            <p:nvPr/>
          </p:nvSpPr>
          <p:spPr>
            <a:xfrm>
              <a:off x="4064662" y="2732335"/>
              <a:ext cx="2038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Recurrent + Pool2D</a:t>
              </a:r>
              <a:endParaRPr kumimoji="1" lang="ja-JP" altLang="en-US"/>
            </a:p>
          </p:txBody>
        </p:sp>
      </p:grp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BE7A662-B818-294E-B851-EA4F9BE453D2}"/>
              </a:ext>
            </a:extLst>
          </p:cNvPr>
          <p:cNvCxnSpPr>
            <a:cxnSpLocks/>
          </p:cNvCxnSpPr>
          <p:nvPr/>
        </p:nvCxnSpPr>
        <p:spPr>
          <a:xfrm flipV="1">
            <a:off x="1549376" y="3399663"/>
            <a:ext cx="1025330" cy="4812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2A0B2AD-1C02-4546-852C-D1EA713F6669}"/>
              </a:ext>
            </a:extLst>
          </p:cNvPr>
          <p:cNvGrpSpPr/>
          <p:nvPr/>
        </p:nvGrpSpPr>
        <p:grpSpPr>
          <a:xfrm>
            <a:off x="4572000" y="4479266"/>
            <a:ext cx="3149600" cy="1137677"/>
            <a:chOff x="4572000" y="4657066"/>
            <a:chExt cx="3149600" cy="113767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E2BE42F-636E-124C-A97F-7900E6473473}"/>
                </a:ext>
              </a:extLst>
            </p:cNvPr>
            <p:cNvSpPr/>
            <p:nvPr/>
          </p:nvSpPr>
          <p:spPr>
            <a:xfrm>
              <a:off x="4572000" y="5039832"/>
              <a:ext cx="3149600" cy="75491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958D075-AAE9-1A44-91E0-9B428A03A41F}"/>
                </a:ext>
              </a:extLst>
            </p:cNvPr>
            <p:cNvSpPr txBox="1"/>
            <p:nvPr/>
          </p:nvSpPr>
          <p:spPr>
            <a:xfrm>
              <a:off x="5082363" y="4657066"/>
              <a:ext cx="212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Activation Function</a:t>
              </a:r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E389AAC-3E59-0743-9F43-10D570793952}"/>
              </a:ext>
            </a:extLst>
          </p:cNvPr>
          <p:cNvGrpSpPr/>
          <p:nvPr/>
        </p:nvGrpSpPr>
        <p:grpSpPr>
          <a:xfrm>
            <a:off x="1543665" y="2131600"/>
            <a:ext cx="5171995" cy="1740365"/>
            <a:chOff x="1543665" y="2309400"/>
            <a:chExt cx="5171995" cy="1740365"/>
          </a:xfrm>
        </p:grpSpPr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8A8206FA-079D-FD42-9E9E-DF640384E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3665" y="2309400"/>
              <a:ext cx="0" cy="174036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C667AB75-B153-2A42-82C8-8428DB1D0CA5}"/>
                </a:ext>
              </a:extLst>
            </p:cNvPr>
            <p:cNvCxnSpPr>
              <a:cxnSpLocks/>
            </p:cNvCxnSpPr>
            <p:nvPr/>
          </p:nvCxnSpPr>
          <p:spPr>
            <a:xfrm>
              <a:off x="1543665" y="2328530"/>
              <a:ext cx="5171995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5171D8-089F-FB4F-9506-FAE8F3E82CE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7265625" y="2437574"/>
            <a:ext cx="1" cy="4597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C6BD6B2-5720-634E-987A-AE1A74DEDC31}"/>
              </a:ext>
            </a:extLst>
          </p:cNvPr>
          <p:cNvGrpSpPr/>
          <p:nvPr/>
        </p:nvGrpSpPr>
        <p:grpSpPr>
          <a:xfrm>
            <a:off x="6056680" y="2569087"/>
            <a:ext cx="2693620" cy="1018868"/>
            <a:chOff x="1951699" y="2653479"/>
            <a:chExt cx="2693620" cy="101886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3829109-E90F-D143-A43D-720B87A48AB4}"/>
                </a:ext>
              </a:extLst>
            </p:cNvPr>
            <p:cNvSpPr/>
            <p:nvPr/>
          </p:nvSpPr>
          <p:spPr>
            <a:xfrm>
              <a:off x="2610679" y="2981739"/>
              <a:ext cx="1099930" cy="69060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FA548E4-4D27-E641-A33B-3D5B0A3BD34F}"/>
                </a:ext>
              </a:extLst>
            </p:cNvPr>
            <p:cNvSpPr txBox="1"/>
            <p:nvPr/>
          </p:nvSpPr>
          <p:spPr>
            <a:xfrm>
              <a:off x="1951699" y="2653479"/>
              <a:ext cx="2693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Recurrent + </a:t>
              </a:r>
              <a:r>
                <a:rPr kumimoji="1" lang="en-US" altLang="ja-JP" dirty="0"/>
                <a:t>Conv2D + MLP</a:t>
              </a:r>
              <a:endParaRPr kumimoji="1" lang="ja-JP" altLang="en-US"/>
            </a:p>
          </p:txBody>
        </p:sp>
      </p:grp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011D381-52FC-1041-A405-301AC6D0888A}"/>
              </a:ext>
            </a:extLst>
          </p:cNvPr>
          <p:cNvCxnSpPr>
            <a:cxnSpLocks/>
          </p:cNvCxnSpPr>
          <p:nvPr/>
        </p:nvCxnSpPr>
        <p:spPr>
          <a:xfrm>
            <a:off x="3722485" y="3242294"/>
            <a:ext cx="782732" cy="3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7FB298A-4D9F-F74F-AB44-A072AF225AD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84723" y="3242651"/>
            <a:ext cx="11309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8EF700B-AC95-E04C-AC23-A085A87F6DF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039033" y="3587955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65586EB-C901-8145-95E7-02E6213B048A}"/>
              </a:ext>
            </a:extLst>
          </p:cNvPr>
          <p:cNvCxnSpPr>
            <a:cxnSpLocks/>
          </p:cNvCxnSpPr>
          <p:nvPr/>
        </p:nvCxnSpPr>
        <p:spPr>
          <a:xfrm flipH="1" flipV="1">
            <a:off x="2202426" y="5249223"/>
            <a:ext cx="2369574" cy="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1DE2B14-8A62-AD4D-8E79-04F34905612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543664" y="5505245"/>
            <a:ext cx="1" cy="544207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0200B99-DEB3-8042-B32B-4E75D3E249F4}"/>
              </a:ext>
            </a:extLst>
          </p:cNvPr>
          <p:cNvCxnSpPr>
            <a:cxnSpLocks/>
          </p:cNvCxnSpPr>
          <p:nvPr/>
        </p:nvCxnSpPr>
        <p:spPr>
          <a:xfrm flipV="1">
            <a:off x="1522399" y="5999163"/>
            <a:ext cx="5698288" cy="43890"/>
          </a:xfrm>
          <a:prstGeom prst="straightConnector1">
            <a:avLst/>
          </a:prstGeom>
          <a:ln w="762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4E3D21-08E6-024C-A725-4074499B3256}"/>
              </a:ext>
            </a:extLst>
          </p:cNvPr>
          <p:cNvCxnSpPr>
            <a:cxnSpLocks/>
          </p:cNvCxnSpPr>
          <p:nvPr/>
        </p:nvCxnSpPr>
        <p:spPr>
          <a:xfrm flipV="1">
            <a:off x="7220687" y="5630378"/>
            <a:ext cx="0" cy="38947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696F7C3-90FE-C946-A454-C103B942532C}"/>
              </a:ext>
            </a:extLst>
          </p:cNvPr>
          <p:cNvSpPr txBox="1"/>
          <p:nvPr/>
        </p:nvSpPr>
        <p:spPr>
          <a:xfrm>
            <a:off x="3002628" y="4859283"/>
            <a:ext cx="85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Action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18403E-6240-694A-88F4-BCA697B6DA25}"/>
              </a:ext>
            </a:extLst>
          </p:cNvPr>
          <p:cNvSpPr txBox="1"/>
          <p:nvPr/>
        </p:nvSpPr>
        <p:spPr>
          <a:xfrm>
            <a:off x="3062003" y="1762268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C79B14-6841-E143-8DE8-B231152D570F}"/>
              </a:ext>
            </a:extLst>
          </p:cNvPr>
          <p:cNvSpPr txBox="1"/>
          <p:nvPr/>
        </p:nvSpPr>
        <p:spPr>
          <a:xfrm>
            <a:off x="1326226" y="3422835"/>
            <a:ext cx="14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</a:t>
            </a:r>
            <a:endParaRPr kumimoji="1"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2EF1869-B7F5-E841-88E3-4CED1409DDA7}"/>
              </a:ext>
            </a:extLst>
          </p:cNvPr>
          <p:cNvGrpSpPr/>
          <p:nvPr/>
        </p:nvGrpSpPr>
        <p:grpSpPr>
          <a:xfrm>
            <a:off x="850280" y="3871965"/>
            <a:ext cx="1470136" cy="1970152"/>
            <a:chOff x="850280" y="4049765"/>
            <a:chExt cx="1470136" cy="197015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0BA2C92-B701-0F4E-80A6-2E45AA51764D}"/>
                </a:ext>
              </a:extLst>
            </p:cNvPr>
            <p:cNvSpPr/>
            <p:nvPr/>
          </p:nvSpPr>
          <p:spPr>
            <a:xfrm>
              <a:off x="884903" y="4049765"/>
              <a:ext cx="1317523" cy="16332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2FAA7-77CC-274A-882D-3D3D8BFD7B12}"/>
                </a:ext>
              </a:extLst>
            </p:cNvPr>
            <p:cNvSpPr txBox="1"/>
            <p:nvPr/>
          </p:nvSpPr>
          <p:spPr>
            <a:xfrm>
              <a:off x="850280" y="5650585"/>
              <a:ext cx="147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Environment</a:t>
              </a:r>
              <a:endParaRPr kumimoji="1" lang="ja-JP" altLang="en-US"/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C96F918-6795-004A-8F18-9E2A7097DC54}"/>
              </a:ext>
            </a:extLst>
          </p:cNvPr>
          <p:cNvSpPr txBox="1"/>
          <p:nvPr/>
        </p:nvSpPr>
        <p:spPr>
          <a:xfrm>
            <a:off x="3319343" y="6049452"/>
            <a:ext cx="99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Reward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FC0E23-B2DF-9645-981D-A774F149E7BF}"/>
              </a:ext>
            </a:extLst>
          </p:cNvPr>
          <p:cNvSpPr txBox="1"/>
          <p:nvPr/>
        </p:nvSpPr>
        <p:spPr>
          <a:xfrm>
            <a:off x="6936076" y="5320579"/>
            <a:ext cx="6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922349A-1B92-5346-B87A-98EF8F73CF72}"/>
              </a:ext>
            </a:extLst>
          </p:cNvPr>
          <p:cNvSpPr txBox="1"/>
          <p:nvPr/>
        </p:nvSpPr>
        <p:spPr>
          <a:xfrm>
            <a:off x="4726378" y="5320579"/>
            <a:ext cx="6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ReLU</a:t>
            </a:r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1230D26-F0F2-D24E-B237-0AD28C3629A2}"/>
              </a:ext>
            </a:extLst>
          </p:cNvPr>
          <p:cNvCxnSpPr>
            <a:cxnSpLocks/>
          </p:cNvCxnSpPr>
          <p:nvPr/>
        </p:nvCxnSpPr>
        <p:spPr>
          <a:xfrm>
            <a:off x="7245868" y="3597852"/>
            <a:ext cx="0" cy="127407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64925AA-D614-7643-9904-A83452863C0C}"/>
              </a:ext>
            </a:extLst>
          </p:cNvPr>
          <p:cNvCxnSpPr>
            <a:cxnSpLocks/>
          </p:cNvCxnSpPr>
          <p:nvPr/>
        </p:nvCxnSpPr>
        <p:spPr>
          <a:xfrm flipH="1" flipV="1">
            <a:off x="5381015" y="5228615"/>
            <a:ext cx="1515305" cy="206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F092E75-5C2A-6F4A-BFF2-A70691BCC657}"/>
              </a:ext>
            </a:extLst>
          </p:cNvPr>
          <p:cNvCxnSpPr>
            <a:cxnSpLocks/>
          </p:cNvCxnSpPr>
          <p:nvPr/>
        </p:nvCxnSpPr>
        <p:spPr>
          <a:xfrm flipH="1">
            <a:off x="2202426" y="3587955"/>
            <a:ext cx="2290916" cy="12606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E665D-E22C-DC45-84CE-53C463F9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実装上のトピック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2842D-E2BE-1340-9564-F4F8B761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51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886</Words>
  <Application>Microsoft Macintosh PowerPoint</Application>
  <PresentationFormat>画面に合わせる (4:3)</PresentationFormat>
  <Paragraphs>297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全脳アーキテクチャ・ ハッカソン 2018  成果発表</vt:lpstr>
      <vt:lpstr>目次</vt:lpstr>
      <vt:lpstr>テーマ</vt:lpstr>
      <vt:lpstr>設計方針</vt:lpstr>
      <vt:lpstr>モジュールの全体像</vt:lpstr>
      <vt:lpstr>各タスクが必要とする機能</vt:lpstr>
      <vt:lpstr>各機能の割り振り</vt:lpstr>
      <vt:lpstr>各モジュールを NN で考えると…</vt:lpstr>
      <vt:lpstr>実装上のトピック</vt:lpstr>
      <vt:lpstr>BG を強化学習ベースにする</vt:lpstr>
      <vt:lpstr>BG を強化学習させてみると…</vt:lpstr>
      <vt:lpstr>サリエンシーマップの問題点</vt:lpstr>
      <vt:lpstr>サリエンシーマップのハック</vt:lpstr>
      <vt:lpstr>Odd One Out 仲間はずれを探すタスク</vt:lpstr>
      <vt:lpstr>デモ</vt:lpstr>
      <vt:lpstr>評価結果</vt:lpstr>
      <vt:lpstr>考察</vt:lpstr>
      <vt:lpstr>各モジュールを NN で考えると…</vt:lpstr>
      <vt:lpstr>今後の課題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第4回全脳アーキテクチャ・ハッカソンで取り組むこと</dc:title>
  <dc:creator>Ota S</dc:creator>
  <cp:lastModifiedBy>s</cp:lastModifiedBy>
  <cp:revision>79</cp:revision>
  <dcterms:created xsi:type="dcterms:W3CDTF">2018-10-05T12:00:11Z</dcterms:created>
  <dcterms:modified xsi:type="dcterms:W3CDTF">2018-10-08T04:13:06Z</dcterms:modified>
</cp:coreProperties>
</file>